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CDD41587-FFBF-0430-E474-CF3F26D1BE24}">
          <p14:sldIdLst>
            <p14:sldId id="256"/>
          </p14:sldIdLst>
        </p14:section>
        <p14:section name="Why" id="{1A38CF1D-3A6E-9B8F-823E-2455D83274A6}">
          <p14:sldIdLst>
            <p14:sldId id="257"/>
          </p14:sldIdLst>
        </p14:section>
        <p14:section name="Process" id="{42470F3B-9286-7591-3240-6F7AFB45BCD0}">
          <p14:sldIdLst>
            <p14:sldId id="258"/>
          </p14:sldIdLst>
        </p14:section>
        <p14:section name="Structure" id="{3FEDA2F1-CC0F-BE3D-3DC1-6D4E82A3DFEF}">
          <p14:sldIdLst>
            <p14:sldId id="259"/>
          </p14:sldIdLst>
        </p14:section>
        <p14:section name="Training" id="{5BCEEEE6-B43E-E2AF-8167-5111BB84DC71}">
          <p14:sldIdLst>
            <p14:sldId id="260"/>
          </p14:sldIdLst>
        </p14:section>
        <p14:section name="EPAs" id="{54DBC763-D913-84FF-5F25-1C85B5324DA3}">
          <p14:sldIdLst>
            <p14:sldId id="261"/>
          </p14:sldIdLst>
        </p14:section>
        <p14:section name="Assessment" id="{13BEE4A6-5AB3-8D85-A594-DC9486D4BC50}">
          <p14:sldIdLst>
            <p14:sldId id="262"/>
          </p14:sldIdLst>
        </p14:section>
        <p14:section name="Quality" id="{3C1E9C85-35C8-538F-2B57-B9FE9B0258D8}">
          <p14:sldIdLst>
            <p14:sldId id="263"/>
          </p14:sldIdLst>
        </p14:section>
        <p14:section name="Review" id="{11EFAB2E-F3C6-3017-AF9F-87DA4D9BD402}">
          <p14:sldIdLst>
            <p14:sldId id="264"/>
            <p14:sldId id="265"/>
          </p14:sldIdLst>
        </p14:section>
        <p14:section name="Next" id="{81ECEBC9-DE0B-DF8E-EFE6-1B5B4F3193E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5327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s) Good afternoon. On behalf of the writing group, I am pleased to present the new European Training Requirements for the Specialty of Paediatrics, prepared by the European Academy of Paediatrics / UEMS Section of Paediatrics together with the European Board of Paediatrics.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s) Why a new ETR? It replaces the Curriculum for Common Trunk Training approved by UEMS in 2014, and moves fully to competency-based training built on Entrustable Professional Activities.
Paediatrics in Europe is very heterogeneous. In some countries children are seen mainly by primary care paediatricians or GPs; in others care is hospital-based. And of the 14 paediatric subspecialties recognised by UEMS, a country may recognise anywhere from one to all fourteen.
That is exactly why a strong, common general paediatric training matters: it is the framework for everyone who cares for children, from birth to 18 years, and the foundation for every subspecialty.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s) The ETR was developed through a broad consensus process. A writing group of six drafted it; it was reviewed by our national delegates and the paediatric specialist societies, and approved by the Executive Committee and General Assembly of the EAP/UEMS Section of Paediatrics and by the General Assembly of the European Board of Paediatrics.
It then went through the UEMS-wide consultation from June to August. We addressed every comment, also those received after the deadline, and submitted the final version on 15 September. The ETR Review Committee has since concluded that it supports acceptance. Today we present it, and tomorrow it goes to the Council vote.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 s) The structure is built around the child rather than around organs. At its foundation are the seven general competences of the UEMS/CanMEDS model.
On top of that, the patient-centred approach covers six paediatric populations: the healthy child and adolescent, the vulnerable child, the child with an acute mild to moderate illness, the acutely and severely ill child, the severely ill neonate, and the child with long-term and complex care needs.
This is complemented by integrated paediatrics, a system-based approach covering fourteen organ systems, and paediatric specialty care.
Every chapter uses the same format, knowledge, skills and specific competences, and these are brought together in eight Entrustable Professional Activities.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s) Training lasts five years full-time, with an absolute minimum of four. It is competency-based, so trainees who need more time can take it.
The chart shows the recommended minimum time per rotation: six to twelve months of inpatient general paediatrics, six months each of neonatology, emergency and intensive care, and outpatient or community paediatrics, twelve to eighteen months across at least five subspecialties, and twelve to twenty-four flexible months guided by EPA entrustment.
The early years build core competences for all paediatric populations; the final year focuses on autonomy, subspecialty exposure and integrated care. Everything is recorded in a continuous e-portfolio.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 s) The heart of the ETR is competency-based medical education. All competences are brought together in eight Entrustable Professional Activities, the essential tasks that a paediatrician must be trusted to perform without supervision: from caring for healthy neonates, children and adolescents, to vulnerable children, common acute illness, resuscitation of the severely ill child, neonatal intensive care, children with chronic conditions and medical complexity, and severe or life-threatening acute illness.
Progress is measured on the UEMS four-level entrustment scale, from observing, through direct and indirect supervision, to independent practice. A dedicated EPA Working Group is now finalising the target entrustment level and training milestone for each EPA.</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s) Assessment runs from the workplace to certification. Formative assessment is embedded in daily clinical work: Mini-CEX, DOPS, case-based discussions, multisource feedback and self-assessment. Everything is logged in the e-portfolio, including EPA entrustment decisions.
Summative evaluation combines completed competences, OSCEs, written exams, the European Board Exam, which we recommend, and a final structured interview. Certification remains a national responsibility.
The European Board Exam harmonises knowledge, but it does not assess clinical competence or EPAs; in the longer term, a competence-based European assessment could complement national certification.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 s) Quality of training depends on trainers and centres. Trainers need at least ten years of specialist practice and must complete a Train-the-Trainer programme; active supervision is at most one specialist to two trainees, and anonymous annual trainee feedback is part of trainer reaccreditation.
Training centres need at least three full-time certified paediatricians, at least five subspecialty services, active multidisciplinary teams, and are reaccredited every five years with peer review. Throughout, the ETR protects trainee well-being.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s) The ETR Review Committee has reviewed the document and supports its acceptance, subject to continued development of the EPAs and further integration of competency-based medical education. The Committee explicitly welcomed that a dedicated EPA Working Group will complete the target entrustment levels and training milestones.
It asked for three formal points, and we have taken them on board. First, the front page will clearly show the institutions involved, UEMS and EAP, together with the main authors. Second, we add paediatrics-specific references to the bibliography. Third, the EPA Working Group continues its work and its alignment with CBME: clinical context, key risks, knowledge, skills and attitudes, entrustment levels and milestones.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 Next steps: after today's presentation, the formal vote takes place tomorrow at the Council. Following adoption we will finalise the formal points in the Word version, so that UEMS can assign the official number and publish the ETR, while the EPA Working Group completes the entrustment levels and milestones.
We therefore kindly ask the Council to adopt the European Training Requirements for the Specialty of Paediatrics. Thank you, and I am happy to take your questions.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548640" y="6355080"/>
            <a:ext cx="5486400" cy="274320"/>
          </a:xfrm>
          <a:prstGeom prst="rect">
            <a:avLst/>
          </a:prstGeom>
          <a:noFill/>
          <a:ln/>
        </p:spPr>
        <p:txBody>
          <a:bodyPr wrap="square" lIns="0" tIns="0" rIns="0" bIns="0" rtlCol="0" anchor="ctr"/>
          <a:lstStyle/>
          <a:p>
            <a:pPr marL="0" indent="0">
              <a:buNone/>
            </a:pPr>
            <a:r>
              <a:rPr lang="en-US" sz="1000" dirty="0">
                <a:solidFill>
                  <a:schemeClr val="accent4"/>
                </a:solidFill>
              </a:rPr>
              <a:t>ETR Paediatrics · UEMS Autumn Council 2026</a:t>
            </a:r>
            <a:endParaRPr lang="en-US" sz="1000" dirty="0"/>
          </a:p>
        </p:txBody>
      </p:sp>
      <p:sp>
        <p:nvSpPr>
          <p:cNvPr id="3" name="Text 1"/>
          <p:cNvSpPr>
            <a:spLocks noGrp="1"/>
          </p:cNvSpPr>
          <p:nvPr>
            <p:ph type="body" idx="101" hasCustomPrompt="1"/>
          </p:nvPr>
        </p:nvSpPr>
        <p:spPr>
          <a:xfrm>
            <a:off x="548640" y="411480"/>
            <a:ext cx="10972800" cy="365760"/>
          </a:xfrm>
          <a:prstGeom prst="rect">
            <a:avLst/>
          </a:prstGeom>
          <a:noFill/>
          <a:ln/>
        </p:spPr>
        <p:txBody>
          <a:bodyPr wrap="square" rtlCol="0"/>
          <a:lstStyle>
            <a:lvl1pPr marL="0" indent="0">
              <a:buNone/>
              <a:defRPr lang="en-US" sz="1400" b="1" kern="0" spc="200" dirty="0">
                <a:solidFill>
                  <a:schemeClr val="accent3"/>
                </a:solidFill>
              </a:defRPr>
            </a:lvl1pPr>
          </a:lstStyle>
          <a:p>
            <a:pPr marL="0" indent="0">
              <a:buNone/>
            </a:pPr>
            <a:endParaRPr lang="en-US" sz="1400" dirty="0"/>
          </a:p>
        </p:txBody>
      </p:sp>
      <p:sp>
        <p:nvSpPr>
          <p:cNvPr id="4" name="Text 1"/>
          <p:cNvSpPr>
            <a:spLocks noGrp="1"/>
          </p:cNvSpPr>
          <p:nvPr>
            <p:ph type="title" idx="102" hasCustomPrompt="1"/>
          </p:nvPr>
        </p:nvSpPr>
        <p:spPr>
          <a:xfrm>
            <a:off x="548640" y="777240"/>
            <a:ext cx="11064240" cy="822960"/>
          </a:xfrm>
          <a:prstGeom prst="rect">
            <a:avLst/>
          </a:prstGeom>
          <a:noFill/>
          <a:ln/>
        </p:spPr>
        <p:txBody>
          <a:bodyPr wrap="square" rtlCol="0"/>
          <a:lstStyle>
            <a:lvl1pPr marL="0" indent="0" algn="l">
              <a:buNone/>
              <a:defRPr lang="en-US" sz="32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chemeClr val="accent6"/>
        </a:solidFill>
        <a:effectLst/>
      </p:bgPr>
    </p:bg>
    <p:spTree>
      <p:nvGrpSpPr>
        <p:cNvPr id="1" name=""/>
        <p:cNvGrpSpPr/>
        <p:nvPr/>
      </p:nvGrpSpPr>
      <p:grpSpPr>
        <a:xfrm>
          <a:off x="0" y="0"/>
          <a:ext cx="0" cy="0"/>
          <a:chOff x="0" y="0"/>
          <a:chExt cx="0" cy="0"/>
        </a:xfrm>
      </p:grpSpPr>
      <p:sp>
        <p:nvSpPr>
          <p:cNvPr id="2" name="Text 0"/>
          <p:cNvSpPr/>
          <p:nvPr/>
        </p:nvSpPr>
        <p:spPr>
          <a:xfrm>
            <a:off x="548640" y="6355080"/>
            <a:ext cx="5486400" cy="274320"/>
          </a:xfrm>
          <a:prstGeom prst="rect">
            <a:avLst/>
          </a:prstGeom>
          <a:noFill/>
          <a:ln/>
        </p:spPr>
        <p:txBody>
          <a:bodyPr wrap="square" lIns="0" tIns="0" rIns="0" bIns="0" rtlCol="0" anchor="ctr"/>
          <a:lstStyle/>
          <a:p>
            <a:pPr marL="0" indent="0">
              <a:buNone/>
            </a:pPr>
            <a:r>
              <a:rPr lang="en-US" sz="1000" dirty="0">
                <a:solidFill>
                  <a:schemeClr val="accent4"/>
                </a:solidFill>
              </a:rPr>
              <a:t>ETR Paediatrics · UEMS Autumn Council 2026</a:t>
            </a:r>
            <a:endParaRPr lang="en-US" sz="1000" dirty="0"/>
          </a:p>
        </p:txBody>
      </p:sp>
      <p:sp>
        <p:nvSpPr>
          <p:cNvPr id="3" name="Text 1"/>
          <p:cNvSpPr>
            <a:spLocks noGrp="1"/>
          </p:cNvSpPr>
          <p:nvPr>
            <p:ph type="body" idx="101" hasCustomPrompt="1"/>
          </p:nvPr>
        </p:nvSpPr>
        <p:spPr>
          <a:xfrm>
            <a:off x="548640" y="411480"/>
            <a:ext cx="10972800" cy="365760"/>
          </a:xfrm>
          <a:prstGeom prst="rect">
            <a:avLst/>
          </a:prstGeom>
          <a:noFill/>
          <a:ln/>
        </p:spPr>
        <p:txBody>
          <a:bodyPr wrap="square" rtlCol="0"/>
          <a:lstStyle>
            <a:lvl1pPr marL="0" indent="0">
              <a:buNone/>
              <a:defRPr lang="en-US" sz="1400" b="1" kern="0" spc="200" dirty="0">
                <a:solidFill>
                  <a:schemeClr val="accent2"/>
                </a:solidFill>
              </a:defRPr>
            </a:lvl1pPr>
          </a:lstStyle>
          <a:p>
            <a:pPr marL="0" indent="0">
              <a:buNone/>
            </a:pPr>
            <a:endParaRPr lang="en-US" sz="1400" dirty="0"/>
          </a:p>
        </p:txBody>
      </p:sp>
      <p:sp>
        <p:nvSpPr>
          <p:cNvPr id="4" name="Text 1"/>
          <p:cNvSpPr>
            <a:spLocks noGrp="1"/>
          </p:cNvSpPr>
          <p:nvPr>
            <p:ph type="title" idx="102" hasCustomPrompt="1"/>
          </p:nvPr>
        </p:nvSpPr>
        <p:spPr>
          <a:xfrm>
            <a:off x="548640" y="777240"/>
            <a:ext cx="11064240" cy="822960"/>
          </a:xfrm>
          <a:prstGeom prst="rect">
            <a:avLst/>
          </a:prstGeom>
          <a:noFill/>
          <a:ln/>
        </p:spPr>
        <p:txBody>
          <a:bodyPr wrap="square" rtlCol="0"/>
          <a:lstStyle>
            <a:lvl1pPr marL="0" indent="0" algn="l">
              <a:buNone/>
              <a:defRPr lang="en-US" sz="3200" b="1" dirty="0">
                <a:solidFill>
                  <a:schemeClr val="bg1"/>
                </a:solidFill>
                <a:latin typeface="Cambria" pitchFamily="34" charset="0"/>
                <a:ea typeface="Cambria" pitchFamily="34" charset="-122"/>
                <a:cs typeface="Cambria"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solidFill>
          <a:schemeClr val="accent6"/>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UEMS logo" descr="logo.png"/>
          <p:cNvPicPr>
            <a:picLocks noChangeAspect="1"/>
          </p:cNvPicPr>
          <p:nvPr/>
        </p:nvPicPr>
        <p:blipFill>
          <a:blip r:embed="rId3"/>
          <a:stretch>
            <a:fillRect/>
          </a:stretch>
        </p:blipFill>
        <p:spPr>
          <a:xfrm>
            <a:off x="685800" y="1417320"/>
            <a:ext cx="3291840" cy="3291840"/>
          </a:xfrm>
          <a:prstGeom prst="rect">
            <a:avLst/>
          </a:prstGeom>
        </p:spPr>
      </p:pic>
      <p:sp>
        <p:nvSpPr>
          <p:cNvPr id="3" name="Text 0"/>
          <p:cNvSpPr txBox="1"/>
          <p:nvPr/>
        </p:nvSpPr>
        <p:spPr>
          <a:xfrm>
            <a:off x="4572000" y="1325880"/>
            <a:ext cx="7223760" cy="411480"/>
          </a:xfrm>
          <a:prstGeom prst="rect">
            <a:avLst/>
          </a:prstGeom>
          <a:noFill/>
          <a:ln/>
        </p:spPr>
        <p:txBody>
          <a:bodyPr wrap="square" lIns="0" tIns="0" rIns="0" bIns="0" rtlCol="0" anchor="ctr"/>
          <a:lstStyle/>
          <a:p>
            <a:pPr marL="0" indent="0">
              <a:buNone/>
            </a:pPr>
            <a:r>
              <a:rPr lang="en-US" sz="1400" b="1" kern="0" spc="200" dirty="0">
                <a:solidFill>
                  <a:schemeClr val="accent2"/>
                </a:solidFill>
              </a:rPr>
              <a:t>UEMS ADVISORY BOARD  ·  FRIDAY 16 OCTOBER 2026  ·  ITEM 4.1.8</a:t>
            </a:r>
            <a:endParaRPr lang="en-US" sz="1400" dirty="0"/>
          </a:p>
        </p:txBody>
      </p:sp>
      <p:sp>
        <p:nvSpPr>
          <p:cNvPr id="4" name="Text 1"/>
          <p:cNvSpPr txBox="1"/>
          <p:nvPr/>
        </p:nvSpPr>
        <p:spPr>
          <a:xfrm>
            <a:off x="4572000" y="1828800"/>
            <a:ext cx="7132320" cy="1737360"/>
          </a:xfrm>
          <a:prstGeom prst="rect">
            <a:avLst/>
          </a:prstGeom>
          <a:noFill/>
          <a:ln/>
        </p:spPr>
        <p:txBody>
          <a:bodyPr wrap="square" lIns="0" tIns="0" rIns="0" bIns="0" rtlCol="0" anchor="t"/>
          <a:lstStyle/>
          <a:p>
            <a:pPr marL="0" indent="0">
              <a:buNone/>
            </a:pPr>
            <a:r>
              <a:rPr lang="en-US" sz="3800" b="1" dirty="0">
                <a:solidFill>
                  <a:schemeClr val="bg1"/>
                </a:solidFill>
                <a:latin typeface="Cambria" pitchFamily="34" charset="0"/>
                <a:ea typeface="Cambria" pitchFamily="34" charset="-122"/>
                <a:cs typeface="Cambria" pitchFamily="34" charset="-120"/>
              </a:rPr>
              <a:t>European Training Requirements for the Specialty of Paediatrics</a:t>
            </a:r>
            <a:endParaRPr lang="en-US" sz="3800" dirty="0"/>
          </a:p>
        </p:txBody>
      </p:sp>
      <p:sp>
        <p:nvSpPr>
          <p:cNvPr id="5" name="Presenter"/>
          <p:cNvSpPr txBox="1"/>
          <p:nvPr/>
        </p:nvSpPr>
        <p:spPr>
          <a:xfrm>
            <a:off x="4572000" y="3749040"/>
            <a:ext cx="7132320" cy="1005840"/>
          </a:xfrm>
          <a:prstGeom prst="rect">
            <a:avLst/>
          </a:prstGeom>
          <a:noFill/>
          <a:ln/>
        </p:spPr>
        <p:txBody>
          <a:bodyPr wrap="square" lIns="0" tIns="0" rIns="0" bIns="0" rtlCol="0" anchor="t"/>
          <a:lstStyle/>
          <a:p>
            <a:pPr marL="0" indent="0">
              <a:spcAft>
                <a:spcPts val="400"/>
              </a:spcAft>
              <a:buNone/>
            </a:pPr>
            <a:r>
              <a:rPr lang="en-US" sz="2000" b="1" dirty="0">
                <a:solidFill>
                  <a:schemeClr val="bg1"/>
                </a:solidFill>
              </a:rPr>
              <a:t>Prof. Dr. Ann De Guchtenaere</a:t>
            </a:r>
            <a:endParaRPr lang="en-US" sz="2000" dirty="0"/>
          </a:p>
          <a:p>
            <a:pPr marL="0" indent="0">
              <a:spcAft>
                <a:spcPts val="400"/>
              </a:spcAft>
              <a:buNone/>
            </a:pPr>
            <a:r>
              <a:rPr lang="en-US" sz="1600" dirty="0">
                <a:solidFill>
                  <a:schemeClr val="accent5"/>
                </a:solidFill>
              </a:rPr>
              <a:t>President, European Board of Paediatrics · Responsible author</a:t>
            </a:r>
            <a:endParaRPr lang="en-US" sz="2000" dirty="0"/>
          </a:p>
          <a:p>
            <a:pPr marL="0" indent="0">
              <a:spcAft>
                <a:spcPts val="400"/>
              </a:spcAft>
              <a:buNone/>
            </a:pPr>
            <a:r>
              <a:rPr lang="en-US" sz="1600" dirty="0">
                <a:solidFill>
                  <a:schemeClr val="accent5"/>
                </a:solidFill>
              </a:rPr>
              <a:t>EAP / UEMS Section of Paediatrics</a:t>
            </a:r>
            <a:endParaRPr lang="en-US" sz="2000" dirty="0"/>
          </a:p>
        </p:txBody>
      </p:sp>
      <p:sp>
        <p:nvSpPr>
          <p:cNvPr id="6" name="Text 3"/>
          <p:cNvSpPr txBox="1"/>
          <p:nvPr/>
        </p:nvSpPr>
        <p:spPr>
          <a:xfrm>
            <a:off x="4572000" y="4983480"/>
            <a:ext cx="7132320" cy="457200"/>
          </a:xfrm>
          <a:prstGeom prst="rect">
            <a:avLst/>
          </a:prstGeom>
          <a:noFill/>
          <a:ln/>
        </p:spPr>
        <p:txBody>
          <a:bodyPr wrap="square" lIns="0" tIns="0" rIns="0" bIns="0" rtlCol="0" anchor="ctr"/>
          <a:lstStyle/>
          <a:p>
            <a:pPr marL="0" indent="0">
              <a:buNone/>
            </a:pPr>
            <a:r>
              <a:rPr lang="en-US" sz="1300" i="1" dirty="0">
                <a:solidFill>
                  <a:schemeClr val="accent4"/>
                </a:solidFill>
              </a:rPr>
              <a:t>Writing group: Liviana Da Dalt · Peter Hoyer · Ivan Bambir · Francesca Seregni · Debora Calderoni</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WHY A NEW ETR</a:t>
            </a:r>
            <a:endParaRPr lang="en-US" sz="1400" dirty="0"/>
          </a:p>
        </p:txBody>
      </p:sp>
      <p:sp>
        <p:nvSpPr>
          <p:cNvPr id="3" name="Text 1"/>
          <p:cNvSpPr>
            <a:spLocks noGrp="1"/>
          </p:cNvSpPr>
          <p:nvPr>
            <p:ph type="title" idx="102" hasCustomPrompt="1"/>
          </p:nvPr>
        </p:nvSpPr>
        <p:spPr>
          <a:xfrm>
            <a:off x="548640" y="777240"/>
            <a:ext cx="11064240" cy="82296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One strong foundation for every paediatrician in Europe</a:t>
            </a:r>
            <a:endParaRPr lang="en-US" sz="3200" dirty="0"/>
          </a:p>
        </p:txBody>
      </p:sp>
      <p:sp>
        <p:nvSpPr>
          <p:cNvPr id="4" name="Card replaces"/>
          <p:cNvSpPr/>
          <p:nvPr/>
        </p:nvSpPr>
        <p:spPr>
          <a:xfrm>
            <a:off x="548640" y="1783080"/>
            <a:ext cx="3502152" cy="3200400"/>
          </a:xfrm>
          <a:prstGeom prst="roundRect">
            <a:avLst>
              <a:gd name="adj" fmla="val 3429"/>
            </a:avLst>
          </a:prstGeom>
          <a:solidFill>
            <a:schemeClr val="accent1"/>
          </a:solidFill>
          <a:ln w="12700">
            <a:solidFill>
              <a:schemeClr val="accent1"/>
            </a:solidFill>
            <a:prstDash val="solid"/>
          </a:ln>
        </p:spPr>
        <p:txBody>
          <a:bodyPr/>
          <a:lstStyle/>
          <a:p>
            <a:endParaRPr lang="nl-BE"/>
          </a:p>
        </p:txBody>
      </p:sp>
      <p:sp>
        <p:nvSpPr>
          <p:cNvPr id="5" name="Text 3"/>
          <p:cNvSpPr txBox="1"/>
          <p:nvPr/>
        </p:nvSpPr>
        <p:spPr>
          <a:xfrm>
            <a:off x="868680" y="2057400"/>
            <a:ext cx="2862072" cy="365760"/>
          </a:xfrm>
          <a:prstGeom prst="rect">
            <a:avLst/>
          </a:prstGeom>
          <a:noFill/>
          <a:ln/>
        </p:spPr>
        <p:txBody>
          <a:bodyPr wrap="square" lIns="0" tIns="0" rIns="0" bIns="0" rtlCol="0" anchor="ctr"/>
          <a:lstStyle/>
          <a:p>
            <a:pPr marL="0" indent="0">
              <a:buNone/>
            </a:pPr>
            <a:r>
              <a:rPr lang="en-US" sz="1400" b="1" kern="0" spc="100" dirty="0">
                <a:solidFill>
                  <a:schemeClr val="accent2"/>
                </a:solidFill>
              </a:rPr>
              <a:t>Replaces</a:t>
            </a:r>
            <a:endParaRPr lang="en-US" sz="1400" dirty="0"/>
          </a:p>
        </p:txBody>
      </p:sp>
      <p:sp>
        <p:nvSpPr>
          <p:cNvPr id="6" name="Text 4"/>
          <p:cNvSpPr txBox="1"/>
          <p:nvPr/>
        </p:nvSpPr>
        <p:spPr>
          <a:xfrm>
            <a:off x="868680" y="2468880"/>
            <a:ext cx="2862072" cy="914400"/>
          </a:xfrm>
          <a:prstGeom prst="rect">
            <a:avLst/>
          </a:prstGeom>
          <a:noFill/>
          <a:ln/>
        </p:spPr>
        <p:txBody>
          <a:bodyPr wrap="square" lIns="0" tIns="0" rIns="0" bIns="0" rtlCol="0" anchor="t"/>
          <a:lstStyle/>
          <a:p>
            <a:pPr marL="0" indent="0">
              <a:buNone/>
            </a:pPr>
            <a:r>
              <a:rPr lang="en-US" sz="2600" b="1" dirty="0">
                <a:solidFill>
                  <a:schemeClr val="bg1"/>
                </a:solidFill>
                <a:latin typeface="Cambria" pitchFamily="34" charset="0"/>
                <a:ea typeface="Cambria" pitchFamily="34" charset="-122"/>
                <a:cs typeface="Cambria" pitchFamily="34" charset="-120"/>
              </a:rPr>
              <a:t>2014</a:t>
            </a:r>
            <a:endParaRPr lang="en-US" sz="2600" dirty="0"/>
          </a:p>
          <a:p>
            <a:pPr marL="0" indent="0">
              <a:buNone/>
            </a:pPr>
            <a:r>
              <a:rPr lang="en-US" sz="1400" dirty="0">
                <a:solidFill>
                  <a:schemeClr val="accent5"/>
                </a:solidFill>
              </a:rPr>
              <a:t>Curriculum for Common Trunk Training</a:t>
            </a:r>
            <a:endParaRPr lang="en-US" sz="2600" dirty="0"/>
          </a:p>
        </p:txBody>
      </p:sp>
      <p:sp>
        <p:nvSpPr>
          <p:cNvPr id="7" name="Arrow down"/>
          <p:cNvSpPr/>
          <p:nvPr/>
        </p:nvSpPr>
        <p:spPr>
          <a:xfrm>
            <a:off x="868680" y="3429000"/>
            <a:ext cx="411480" cy="411480"/>
          </a:xfrm>
          <a:prstGeom prst="downArrow">
            <a:avLst/>
          </a:prstGeom>
          <a:solidFill>
            <a:schemeClr val="accent2"/>
          </a:solidFill>
          <a:ln w="12700">
            <a:solidFill>
              <a:schemeClr val="accent2"/>
            </a:solidFill>
            <a:prstDash val="solid"/>
          </a:ln>
        </p:spPr>
        <p:txBody>
          <a:bodyPr/>
          <a:lstStyle/>
          <a:p>
            <a:endParaRPr lang="nl-BE"/>
          </a:p>
        </p:txBody>
      </p:sp>
      <p:sp>
        <p:nvSpPr>
          <p:cNvPr id="8" name="Text 6"/>
          <p:cNvSpPr txBox="1"/>
          <p:nvPr/>
        </p:nvSpPr>
        <p:spPr>
          <a:xfrm>
            <a:off x="868680" y="3931920"/>
            <a:ext cx="2862072" cy="914400"/>
          </a:xfrm>
          <a:prstGeom prst="rect">
            <a:avLst/>
          </a:prstGeom>
          <a:noFill/>
          <a:ln/>
        </p:spPr>
        <p:txBody>
          <a:bodyPr wrap="square" lIns="0" tIns="0" rIns="0" bIns="0" rtlCol="0" anchor="t"/>
          <a:lstStyle/>
          <a:p>
            <a:pPr marL="0" indent="0">
              <a:buNone/>
            </a:pPr>
            <a:r>
              <a:rPr lang="en-US" sz="2600" b="1" dirty="0">
                <a:solidFill>
                  <a:schemeClr val="accent2"/>
                </a:solidFill>
                <a:latin typeface="Cambria" pitchFamily="34" charset="0"/>
                <a:ea typeface="Cambria" pitchFamily="34" charset="-122"/>
                <a:cs typeface="Cambria" pitchFamily="34" charset="-120"/>
              </a:rPr>
              <a:t>2026</a:t>
            </a:r>
            <a:endParaRPr lang="en-US" sz="2600" dirty="0"/>
          </a:p>
          <a:p>
            <a:pPr marL="0" indent="0">
              <a:buNone/>
            </a:pPr>
            <a:r>
              <a:rPr lang="en-US" sz="1400" dirty="0">
                <a:solidFill>
                  <a:schemeClr val="bg1"/>
                </a:solidFill>
              </a:rPr>
              <a:t>ETR for the Specialty of Paediatrics: competency-based, EPA-driven</a:t>
            </a:r>
            <a:endParaRPr lang="en-US" sz="2600" dirty="0"/>
          </a:p>
        </p:txBody>
      </p:sp>
      <p:sp>
        <p:nvSpPr>
          <p:cNvPr id="9" name="Card subspecialties"/>
          <p:cNvSpPr/>
          <p:nvPr/>
        </p:nvSpPr>
        <p:spPr>
          <a:xfrm>
            <a:off x="4343400" y="1783080"/>
            <a:ext cx="3502152" cy="3200400"/>
          </a:xfrm>
          <a:prstGeom prst="roundRect">
            <a:avLst>
              <a:gd name="adj" fmla="val 3429"/>
            </a:avLst>
          </a:prstGeom>
          <a:solidFill>
            <a:schemeClr val="bg2"/>
          </a:solidFill>
          <a:ln w="12700">
            <a:solidFill>
              <a:schemeClr val="accent5"/>
            </a:solidFill>
            <a:prstDash val="solid"/>
          </a:ln>
        </p:spPr>
        <p:txBody>
          <a:bodyPr/>
          <a:lstStyle/>
          <a:p>
            <a:endParaRPr lang="nl-BE"/>
          </a:p>
        </p:txBody>
      </p:sp>
      <p:pic>
        <p:nvPicPr>
          <p:cNvPr id="10" name="Icon subspecialties" descr="preencoded.png"/>
          <p:cNvPicPr>
            <a:picLocks noChangeAspect="1"/>
          </p:cNvPicPr>
          <p:nvPr/>
        </p:nvPicPr>
        <p:blipFill>
          <a:blip r:embed="rId3"/>
          <a:stretch>
            <a:fillRect/>
          </a:stretch>
        </p:blipFill>
        <p:spPr>
          <a:xfrm>
            <a:off x="5852160" y="2056933"/>
            <a:ext cx="457200" cy="457200"/>
          </a:xfrm>
          <a:prstGeom prst="rect">
            <a:avLst/>
          </a:prstGeom>
        </p:spPr>
      </p:pic>
      <p:sp>
        <p:nvSpPr>
          <p:cNvPr id="11" name="Text 8"/>
          <p:cNvSpPr txBox="1"/>
          <p:nvPr/>
        </p:nvSpPr>
        <p:spPr>
          <a:xfrm>
            <a:off x="4663440" y="2697480"/>
            <a:ext cx="2862072" cy="822960"/>
          </a:xfrm>
          <a:prstGeom prst="rect">
            <a:avLst/>
          </a:prstGeom>
          <a:noFill/>
          <a:ln/>
        </p:spPr>
        <p:txBody>
          <a:bodyPr wrap="square" lIns="0" tIns="0" rIns="0" bIns="0" rtlCol="0" anchor="ctr"/>
          <a:lstStyle/>
          <a:p>
            <a:r>
              <a:rPr lang="en-US" sz="4800" b="1" dirty="0">
                <a:solidFill>
                  <a:schemeClr val="accent1"/>
                </a:solidFill>
                <a:latin typeface="Cambria" pitchFamily="34" charset="0"/>
                <a:ea typeface="Cambria" pitchFamily="34" charset="-122"/>
                <a:cs typeface="Cambria" pitchFamily="34" charset="-120"/>
              </a:rPr>
              <a:t>14</a:t>
            </a:r>
            <a:r>
              <a:rPr lang="en-US" sz="1600" dirty="0"/>
              <a:t>paediatric subspecialties </a:t>
            </a:r>
          </a:p>
        </p:txBody>
      </p:sp>
      <p:sp>
        <p:nvSpPr>
          <p:cNvPr id="13" name="Card care models"/>
          <p:cNvSpPr/>
          <p:nvPr/>
        </p:nvSpPr>
        <p:spPr>
          <a:xfrm>
            <a:off x="8138160" y="1783080"/>
            <a:ext cx="3502152" cy="3200400"/>
          </a:xfrm>
          <a:prstGeom prst="roundRect">
            <a:avLst>
              <a:gd name="adj" fmla="val 3429"/>
            </a:avLst>
          </a:prstGeom>
          <a:solidFill>
            <a:schemeClr val="bg2"/>
          </a:solidFill>
          <a:ln w="12700">
            <a:solidFill>
              <a:schemeClr val="accent5"/>
            </a:solidFill>
            <a:prstDash val="solid"/>
          </a:ln>
        </p:spPr>
        <p:txBody>
          <a:bodyPr/>
          <a:lstStyle/>
          <a:p>
            <a:endParaRPr lang="nl-BE"/>
          </a:p>
        </p:txBody>
      </p:sp>
      <p:sp>
        <p:nvSpPr>
          <p:cNvPr id="14" name="Text 11"/>
          <p:cNvSpPr txBox="1"/>
          <p:nvPr/>
        </p:nvSpPr>
        <p:spPr>
          <a:xfrm>
            <a:off x="8458200" y="2103120"/>
            <a:ext cx="2862072" cy="457200"/>
          </a:xfrm>
          <a:prstGeom prst="rect">
            <a:avLst/>
          </a:prstGeom>
          <a:noFill/>
          <a:ln/>
        </p:spPr>
        <p:txBody>
          <a:bodyPr wrap="square" lIns="0" tIns="0" rIns="0" bIns="0" rtlCol="0" anchor="ctr"/>
          <a:lstStyle/>
          <a:p>
            <a:pPr marL="0" indent="0">
              <a:buNone/>
            </a:pPr>
            <a:r>
              <a:rPr lang="en-US" sz="1800" b="1" dirty="0">
                <a:solidFill>
                  <a:schemeClr val="tx2"/>
                </a:solidFill>
                <a:latin typeface="Cambria" pitchFamily="34" charset="0"/>
                <a:ea typeface="Cambria" pitchFamily="34" charset="-122"/>
                <a:cs typeface="Cambria" pitchFamily="34" charset="-120"/>
              </a:rPr>
              <a:t>Different care models</a:t>
            </a:r>
            <a:endParaRPr lang="en-US" sz="1800" dirty="0"/>
          </a:p>
        </p:txBody>
      </p:sp>
      <p:pic>
        <p:nvPicPr>
          <p:cNvPr id="15" name="Icon community" descr="preencoded.png"/>
          <p:cNvPicPr>
            <a:picLocks noChangeAspect="1"/>
          </p:cNvPicPr>
          <p:nvPr/>
        </p:nvPicPr>
        <p:blipFill>
          <a:blip r:embed="rId4"/>
          <a:stretch>
            <a:fillRect/>
          </a:stretch>
        </p:blipFill>
        <p:spPr>
          <a:xfrm>
            <a:off x="8458200" y="2788920"/>
            <a:ext cx="411480" cy="411480"/>
          </a:xfrm>
          <a:prstGeom prst="rect">
            <a:avLst/>
          </a:prstGeom>
        </p:spPr>
      </p:pic>
      <p:sp>
        <p:nvSpPr>
          <p:cNvPr id="16" name="Text 12"/>
          <p:cNvSpPr txBox="1"/>
          <p:nvPr/>
        </p:nvSpPr>
        <p:spPr>
          <a:xfrm>
            <a:off x="9052560" y="2697480"/>
            <a:ext cx="2313432" cy="640080"/>
          </a:xfrm>
          <a:prstGeom prst="rect">
            <a:avLst/>
          </a:prstGeom>
          <a:noFill/>
          <a:ln/>
        </p:spPr>
        <p:txBody>
          <a:bodyPr wrap="square" lIns="0" tIns="0" rIns="0" bIns="0" rtlCol="0" anchor="ctr"/>
          <a:lstStyle/>
          <a:p>
            <a:pPr marL="0" indent="0">
              <a:buNone/>
            </a:pPr>
            <a:r>
              <a:rPr lang="en-US" sz="1400" dirty="0">
                <a:solidFill>
                  <a:schemeClr val="tx1"/>
                </a:solidFill>
              </a:rPr>
              <a:t>Community-based: primary care paediatricians or GPs</a:t>
            </a:r>
            <a:endParaRPr lang="en-US" sz="1400" dirty="0"/>
          </a:p>
        </p:txBody>
      </p:sp>
      <p:pic>
        <p:nvPicPr>
          <p:cNvPr id="17" name="Icon hospital" descr="preencoded.png"/>
          <p:cNvPicPr>
            <a:picLocks noChangeAspect="1"/>
          </p:cNvPicPr>
          <p:nvPr/>
        </p:nvPicPr>
        <p:blipFill>
          <a:blip r:embed="rId5"/>
          <a:stretch>
            <a:fillRect/>
          </a:stretch>
        </p:blipFill>
        <p:spPr>
          <a:xfrm>
            <a:off x="8458200" y="3657600"/>
            <a:ext cx="411480" cy="411480"/>
          </a:xfrm>
          <a:prstGeom prst="rect">
            <a:avLst/>
          </a:prstGeom>
        </p:spPr>
      </p:pic>
      <p:sp>
        <p:nvSpPr>
          <p:cNvPr id="18" name="Text 13"/>
          <p:cNvSpPr txBox="1"/>
          <p:nvPr/>
        </p:nvSpPr>
        <p:spPr>
          <a:xfrm>
            <a:off x="9052560" y="3566160"/>
            <a:ext cx="2313432" cy="640080"/>
          </a:xfrm>
          <a:prstGeom prst="rect">
            <a:avLst/>
          </a:prstGeom>
          <a:noFill/>
          <a:ln/>
        </p:spPr>
        <p:txBody>
          <a:bodyPr wrap="square" lIns="0" tIns="0" rIns="0" bIns="0" rtlCol="0" anchor="ctr"/>
          <a:lstStyle/>
          <a:p>
            <a:pPr marL="0" indent="0">
              <a:buNone/>
            </a:pPr>
            <a:r>
              <a:rPr lang="en-US" sz="1400" dirty="0">
                <a:solidFill>
                  <a:schemeClr val="tx1"/>
                </a:solidFill>
              </a:rPr>
              <a:t>Hospital-based: specialists also manage common conditions</a:t>
            </a:r>
            <a:endParaRPr lang="en-US" sz="1400" dirty="0"/>
          </a:p>
        </p:txBody>
      </p:sp>
      <p:sp>
        <p:nvSpPr>
          <p:cNvPr id="19" name="Text 14"/>
          <p:cNvSpPr txBox="1"/>
          <p:nvPr/>
        </p:nvSpPr>
        <p:spPr>
          <a:xfrm>
            <a:off x="4713732" y="3977173"/>
            <a:ext cx="2862072" cy="365760"/>
          </a:xfrm>
          <a:prstGeom prst="rect">
            <a:avLst/>
          </a:prstGeom>
          <a:noFill/>
          <a:ln/>
        </p:spPr>
        <p:txBody>
          <a:bodyPr wrap="square" lIns="0" tIns="0" rIns="0" bIns="0" rtlCol="0" anchor="ctr"/>
          <a:lstStyle/>
          <a:p>
            <a:pPr marL="0" indent="0" algn="ctr">
              <a:buNone/>
            </a:pPr>
            <a:r>
              <a:rPr lang="en-US" sz="2800" i="1" dirty="0">
                <a:solidFill>
                  <a:schemeClr val="accent3"/>
                </a:solidFill>
              </a:rPr>
              <a:t>Birth (incl. preterm) to 18 years</a:t>
            </a:r>
            <a:endParaRPr lang="en-US" sz="2800" dirty="0"/>
          </a:p>
        </p:txBody>
      </p:sp>
      <p:sp>
        <p:nvSpPr>
          <p:cNvPr id="20" name="Banner"/>
          <p:cNvSpPr/>
          <p:nvPr/>
        </p:nvSpPr>
        <p:spPr>
          <a:xfrm>
            <a:off x="548640" y="5257800"/>
            <a:ext cx="11091672" cy="777240"/>
          </a:xfrm>
          <a:prstGeom prst="roundRect">
            <a:avLst>
              <a:gd name="adj" fmla="val 14118"/>
            </a:avLst>
          </a:prstGeom>
          <a:solidFill>
            <a:schemeClr val="accent2"/>
          </a:solidFill>
          <a:ln w="12700">
            <a:solidFill>
              <a:schemeClr val="accent2"/>
            </a:solidFill>
            <a:prstDash val="solid"/>
          </a:ln>
        </p:spPr>
        <p:txBody>
          <a:bodyPr/>
          <a:lstStyle/>
          <a:p>
            <a:endParaRPr lang="nl-BE"/>
          </a:p>
        </p:txBody>
      </p:sp>
      <p:sp>
        <p:nvSpPr>
          <p:cNvPr id="21" name="Text 16"/>
          <p:cNvSpPr txBox="1"/>
          <p:nvPr/>
        </p:nvSpPr>
        <p:spPr>
          <a:xfrm>
            <a:off x="868680" y="5257800"/>
            <a:ext cx="10515600" cy="777240"/>
          </a:xfrm>
          <a:prstGeom prst="rect">
            <a:avLst/>
          </a:prstGeom>
          <a:noFill/>
          <a:ln/>
        </p:spPr>
        <p:txBody>
          <a:bodyPr wrap="square" lIns="0" tIns="0" rIns="0" bIns="0" rtlCol="0" anchor="ctr"/>
          <a:lstStyle/>
          <a:p>
            <a:pPr marL="0" indent="0">
              <a:buNone/>
            </a:pPr>
            <a:r>
              <a:rPr lang="en-US" sz="1700" b="1" dirty="0">
                <a:solidFill>
                  <a:schemeClr val="accent6"/>
                </a:solidFill>
              </a:rPr>
              <a:t>General paediatric training defines the framework for all who care for children, and the basis for every subspecialty</a:t>
            </a:r>
            <a:endParaRPr lang="en-US" sz="17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DEVELOPMENT</a:t>
            </a:r>
            <a:endParaRPr lang="en-US" sz="1400" dirty="0"/>
          </a:p>
        </p:txBody>
      </p:sp>
      <p:sp>
        <p:nvSpPr>
          <p:cNvPr id="3" name="Text 1"/>
          <p:cNvSpPr>
            <a:spLocks noGrp="1"/>
          </p:cNvSpPr>
          <p:nvPr>
            <p:ph type="title" idx="102" hasCustomPrompt="1"/>
          </p:nvPr>
        </p:nvSpPr>
        <p:spPr>
          <a:xfrm>
            <a:off x="548640" y="777240"/>
            <a:ext cx="11064240" cy="82296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A broad consensus process</a:t>
            </a:r>
            <a:endParaRPr lang="en-US" sz="3200" dirty="0"/>
          </a:p>
        </p:txBody>
      </p:sp>
      <p:sp>
        <p:nvSpPr>
          <p:cNvPr id="4" name="Lane EAP"/>
          <p:cNvSpPr/>
          <p:nvPr/>
        </p:nvSpPr>
        <p:spPr>
          <a:xfrm>
            <a:off x="502920" y="1874520"/>
            <a:ext cx="4297680" cy="457200"/>
          </a:xfrm>
          <a:prstGeom prst="roundRect">
            <a:avLst>
              <a:gd name="adj" fmla="val 24000"/>
            </a:avLst>
          </a:prstGeom>
          <a:solidFill>
            <a:schemeClr val="bg2"/>
          </a:solidFill>
          <a:ln w="12700">
            <a:solidFill>
              <a:schemeClr val="accent5"/>
            </a:solidFill>
            <a:prstDash val="solid"/>
          </a:ln>
        </p:spPr>
        <p:txBody>
          <a:bodyPr/>
          <a:lstStyle/>
          <a:p>
            <a:endParaRPr lang="nl-BE"/>
          </a:p>
        </p:txBody>
      </p:sp>
      <p:sp>
        <p:nvSpPr>
          <p:cNvPr id="5" name="Text 3"/>
          <p:cNvSpPr txBox="1"/>
          <p:nvPr/>
        </p:nvSpPr>
        <p:spPr>
          <a:xfrm>
            <a:off x="502920" y="1874520"/>
            <a:ext cx="4297680" cy="457200"/>
          </a:xfrm>
          <a:prstGeom prst="rect">
            <a:avLst/>
          </a:prstGeom>
          <a:noFill/>
          <a:ln/>
        </p:spPr>
        <p:txBody>
          <a:bodyPr wrap="square" lIns="0" tIns="0" rIns="0" bIns="0" rtlCol="0" anchor="ctr"/>
          <a:lstStyle/>
          <a:p>
            <a:pPr marL="0" indent="0" algn="ctr">
              <a:buNone/>
            </a:pPr>
            <a:r>
              <a:rPr lang="en-US" sz="1300" b="1" dirty="0">
                <a:solidFill>
                  <a:schemeClr val="tx2"/>
                </a:solidFill>
              </a:rPr>
              <a:t>EAP / UEMS Section of Paediatrics</a:t>
            </a:r>
            <a:endParaRPr lang="en-US" sz="1300" dirty="0"/>
          </a:p>
        </p:txBody>
      </p:sp>
      <p:sp>
        <p:nvSpPr>
          <p:cNvPr id="6" name="Lane UEMS"/>
          <p:cNvSpPr/>
          <p:nvPr/>
        </p:nvSpPr>
        <p:spPr>
          <a:xfrm>
            <a:off x="4892040" y="1874520"/>
            <a:ext cx="7223760" cy="457200"/>
          </a:xfrm>
          <a:prstGeom prst="roundRect">
            <a:avLst>
              <a:gd name="adj" fmla="val 24000"/>
            </a:avLst>
          </a:prstGeom>
          <a:solidFill>
            <a:schemeClr val="accent1"/>
          </a:solidFill>
          <a:ln w="12700">
            <a:solidFill>
              <a:schemeClr val="accent1"/>
            </a:solidFill>
            <a:prstDash val="solid"/>
          </a:ln>
        </p:spPr>
        <p:txBody>
          <a:bodyPr/>
          <a:lstStyle/>
          <a:p>
            <a:endParaRPr lang="nl-BE"/>
          </a:p>
        </p:txBody>
      </p:sp>
      <p:sp>
        <p:nvSpPr>
          <p:cNvPr id="7" name="Text 5"/>
          <p:cNvSpPr txBox="1"/>
          <p:nvPr/>
        </p:nvSpPr>
        <p:spPr>
          <a:xfrm>
            <a:off x="4892040" y="1874520"/>
            <a:ext cx="7223760" cy="457200"/>
          </a:xfrm>
          <a:prstGeom prst="rect">
            <a:avLst/>
          </a:prstGeom>
          <a:noFill/>
          <a:ln/>
        </p:spPr>
        <p:txBody>
          <a:bodyPr wrap="square" lIns="0" tIns="0" rIns="0" bIns="0" rtlCol="0" anchor="ctr"/>
          <a:lstStyle/>
          <a:p>
            <a:pPr marL="0" indent="0" algn="ctr">
              <a:buNone/>
            </a:pPr>
            <a:r>
              <a:rPr lang="en-US" sz="1300" b="1" dirty="0">
                <a:solidFill>
                  <a:schemeClr val="bg1"/>
                </a:solidFill>
              </a:rPr>
              <a:t>UEMS</a:t>
            </a:r>
            <a:endParaRPr lang="en-US" sz="1300" dirty="0"/>
          </a:p>
        </p:txBody>
      </p:sp>
      <p:sp>
        <p:nvSpPr>
          <p:cNvPr id="8" name="Timeline"/>
          <p:cNvSpPr/>
          <p:nvPr/>
        </p:nvSpPr>
        <p:spPr>
          <a:xfrm>
            <a:off x="1234440" y="3346704"/>
            <a:ext cx="10241280" cy="0"/>
          </a:xfrm>
          <a:prstGeom prst="line">
            <a:avLst/>
          </a:prstGeom>
          <a:noFill/>
          <a:ln w="38100">
            <a:solidFill>
              <a:schemeClr val="accent5"/>
            </a:solidFill>
            <a:prstDash val="solid"/>
          </a:ln>
        </p:spPr>
        <p:txBody>
          <a:bodyPr/>
          <a:lstStyle/>
          <a:p>
            <a:endParaRPr lang="nl-BE"/>
          </a:p>
        </p:txBody>
      </p:sp>
      <p:sp>
        <p:nvSpPr>
          <p:cNvPr id="9" name="Node 1"/>
          <p:cNvSpPr/>
          <p:nvPr/>
        </p:nvSpPr>
        <p:spPr>
          <a:xfrm>
            <a:off x="950976" y="3063240"/>
            <a:ext cx="566928" cy="566928"/>
          </a:xfrm>
          <a:prstGeom prst="ellipse">
            <a:avLst/>
          </a:prstGeom>
          <a:solidFill>
            <a:schemeClr val="accent1"/>
          </a:solidFill>
          <a:ln w="25400">
            <a:solidFill>
              <a:schemeClr val="accent1"/>
            </a:solidFill>
            <a:prstDash val="solid"/>
          </a:ln>
        </p:spPr>
        <p:txBody>
          <a:bodyPr/>
          <a:lstStyle/>
          <a:p>
            <a:endParaRPr lang="nl-BE"/>
          </a:p>
        </p:txBody>
      </p:sp>
      <p:pic>
        <p:nvPicPr>
          <p:cNvPr id="10" name="Check 1" descr="preencoded.png"/>
          <p:cNvPicPr>
            <a:picLocks noChangeAspect="1"/>
          </p:cNvPicPr>
          <p:nvPr/>
        </p:nvPicPr>
        <p:blipFill>
          <a:blip r:embed="rId3"/>
          <a:stretch>
            <a:fillRect/>
          </a:stretch>
        </p:blipFill>
        <p:spPr>
          <a:xfrm>
            <a:off x="1106424" y="3218688"/>
            <a:ext cx="256032" cy="256032"/>
          </a:xfrm>
          <a:prstGeom prst="rect">
            <a:avLst/>
          </a:prstGeom>
        </p:spPr>
      </p:pic>
      <p:sp>
        <p:nvSpPr>
          <p:cNvPr id="11" name="Text 8"/>
          <p:cNvSpPr txBox="1"/>
          <p:nvPr/>
        </p:nvSpPr>
        <p:spPr>
          <a:xfrm>
            <a:off x="530352" y="3794760"/>
            <a:ext cx="1408176" cy="1097280"/>
          </a:xfrm>
          <a:prstGeom prst="rect">
            <a:avLst/>
          </a:prstGeom>
          <a:noFill/>
          <a:ln/>
        </p:spPr>
        <p:txBody>
          <a:bodyPr wrap="square" lIns="0" tIns="0" rIns="0" bIns="0" rtlCol="0" anchor="t"/>
          <a:lstStyle/>
          <a:p>
            <a:pPr marL="0" indent="0" algn="ctr">
              <a:buNone/>
            </a:pPr>
            <a:r>
              <a:rPr lang="en-US" sz="1300" dirty="0">
                <a:solidFill>
                  <a:schemeClr val="tx1"/>
                </a:solidFill>
              </a:rPr>
              <a:t>Writing group of 6</a:t>
            </a:r>
            <a:endParaRPr lang="en-US" sz="1300" dirty="0"/>
          </a:p>
        </p:txBody>
      </p:sp>
      <p:sp>
        <p:nvSpPr>
          <p:cNvPr id="12" name="Node 2"/>
          <p:cNvSpPr/>
          <p:nvPr/>
        </p:nvSpPr>
        <p:spPr>
          <a:xfrm>
            <a:off x="2414016" y="3063240"/>
            <a:ext cx="566928" cy="566928"/>
          </a:xfrm>
          <a:prstGeom prst="ellipse">
            <a:avLst/>
          </a:prstGeom>
          <a:solidFill>
            <a:schemeClr val="accent1"/>
          </a:solidFill>
          <a:ln w="25400">
            <a:solidFill>
              <a:schemeClr val="accent1"/>
            </a:solidFill>
            <a:prstDash val="solid"/>
          </a:ln>
        </p:spPr>
        <p:txBody>
          <a:bodyPr/>
          <a:lstStyle/>
          <a:p>
            <a:endParaRPr lang="nl-BE"/>
          </a:p>
        </p:txBody>
      </p:sp>
      <p:pic>
        <p:nvPicPr>
          <p:cNvPr id="13" name="Check 2" descr="preencoded.png"/>
          <p:cNvPicPr>
            <a:picLocks noChangeAspect="1"/>
          </p:cNvPicPr>
          <p:nvPr/>
        </p:nvPicPr>
        <p:blipFill>
          <a:blip r:embed="rId3"/>
          <a:stretch>
            <a:fillRect/>
          </a:stretch>
        </p:blipFill>
        <p:spPr>
          <a:xfrm>
            <a:off x="2569464" y="3218688"/>
            <a:ext cx="256032" cy="256032"/>
          </a:xfrm>
          <a:prstGeom prst="rect">
            <a:avLst/>
          </a:prstGeom>
        </p:spPr>
      </p:pic>
      <p:sp>
        <p:nvSpPr>
          <p:cNvPr id="14" name="Text 10"/>
          <p:cNvSpPr txBox="1"/>
          <p:nvPr/>
        </p:nvSpPr>
        <p:spPr>
          <a:xfrm>
            <a:off x="1993392" y="3794760"/>
            <a:ext cx="1408176" cy="1097280"/>
          </a:xfrm>
          <a:prstGeom prst="rect">
            <a:avLst/>
          </a:prstGeom>
          <a:noFill/>
          <a:ln/>
        </p:spPr>
        <p:txBody>
          <a:bodyPr wrap="square" lIns="0" tIns="0" rIns="0" bIns="0" rtlCol="0" anchor="t"/>
          <a:lstStyle/>
          <a:p>
            <a:pPr marL="0" indent="0" algn="ctr">
              <a:buNone/>
            </a:pPr>
            <a:r>
              <a:rPr lang="en-US" sz="1300" dirty="0">
                <a:solidFill>
                  <a:schemeClr val="tx1"/>
                </a:solidFill>
              </a:rPr>
              <a:t>Review by national delegates &amp; specialist societies</a:t>
            </a:r>
            <a:endParaRPr lang="en-US" sz="1300" dirty="0"/>
          </a:p>
        </p:txBody>
      </p:sp>
      <p:sp>
        <p:nvSpPr>
          <p:cNvPr id="15" name="Node 3"/>
          <p:cNvSpPr/>
          <p:nvPr/>
        </p:nvSpPr>
        <p:spPr>
          <a:xfrm>
            <a:off x="3877056" y="3063240"/>
            <a:ext cx="566928" cy="566928"/>
          </a:xfrm>
          <a:prstGeom prst="ellipse">
            <a:avLst/>
          </a:prstGeom>
          <a:solidFill>
            <a:schemeClr val="accent1"/>
          </a:solidFill>
          <a:ln w="25400">
            <a:solidFill>
              <a:schemeClr val="accent1"/>
            </a:solidFill>
            <a:prstDash val="solid"/>
          </a:ln>
        </p:spPr>
        <p:txBody>
          <a:bodyPr/>
          <a:lstStyle/>
          <a:p>
            <a:endParaRPr lang="nl-BE"/>
          </a:p>
        </p:txBody>
      </p:sp>
      <p:pic>
        <p:nvPicPr>
          <p:cNvPr id="16" name="Check 3" descr="preencoded.png"/>
          <p:cNvPicPr>
            <a:picLocks noChangeAspect="1"/>
          </p:cNvPicPr>
          <p:nvPr/>
        </p:nvPicPr>
        <p:blipFill>
          <a:blip r:embed="rId3"/>
          <a:stretch>
            <a:fillRect/>
          </a:stretch>
        </p:blipFill>
        <p:spPr>
          <a:xfrm>
            <a:off x="4032504" y="3218688"/>
            <a:ext cx="256032" cy="256032"/>
          </a:xfrm>
          <a:prstGeom prst="rect">
            <a:avLst/>
          </a:prstGeom>
        </p:spPr>
      </p:pic>
      <p:sp>
        <p:nvSpPr>
          <p:cNvPr id="17" name="Text 12"/>
          <p:cNvSpPr txBox="1"/>
          <p:nvPr/>
        </p:nvSpPr>
        <p:spPr>
          <a:xfrm>
            <a:off x="3456432" y="3794760"/>
            <a:ext cx="1408176" cy="1097280"/>
          </a:xfrm>
          <a:prstGeom prst="rect">
            <a:avLst/>
          </a:prstGeom>
          <a:noFill/>
          <a:ln/>
        </p:spPr>
        <p:txBody>
          <a:bodyPr wrap="square" lIns="0" tIns="0" rIns="0" bIns="0" rtlCol="0" anchor="t"/>
          <a:lstStyle/>
          <a:p>
            <a:pPr marL="0" indent="0" algn="ctr">
              <a:buNone/>
            </a:pPr>
            <a:r>
              <a:rPr lang="en-US" sz="1300" dirty="0">
                <a:solidFill>
                  <a:schemeClr val="tx1"/>
                </a:solidFill>
              </a:rPr>
              <a:t>Approval by EAP/UEMS-SP ExCo &amp; GA and EBP GA</a:t>
            </a:r>
            <a:endParaRPr lang="en-US" sz="1300" dirty="0"/>
          </a:p>
        </p:txBody>
      </p:sp>
      <p:sp>
        <p:nvSpPr>
          <p:cNvPr id="18" name="Node 4"/>
          <p:cNvSpPr/>
          <p:nvPr/>
        </p:nvSpPr>
        <p:spPr>
          <a:xfrm>
            <a:off x="5340096" y="3063240"/>
            <a:ext cx="566928" cy="566928"/>
          </a:xfrm>
          <a:prstGeom prst="ellipse">
            <a:avLst/>
          </a:prstGeom>
          <a:solidFill>
            <a:schemeClr val="accent1"/>
          </a:solidFill>
          <a:ln w="25400">
            <a:solidFill>
              <a:schemeClr val="accent1"/>
            </a:solidFill>
            <a:prstDash val="solid"/>
          </a:ln>
        </p:spPr>
        <p:txBody>
          <a:bodyPr/>
          <a:lstStyle/>
          <a:p>
            <a:endParaRPr lang="nl-BE"/>
          </a:p>
        </p:txBody>
      </p:sp>
      <p:pic>
        <p:nvPicPr>
          <p:cNvPr id="19" name="Check 4" descr="preencoded.png"/>
          <p:cNvPicPr>
            <a:picLocks noChangeAspect="1"/>
          </p:cNvPicPr>
          <p:nvPr/>
        </p:nvPicPr>
        <p:blipFill>
          <a:blip r:embed="rId3"/>
          <a:stretch>
            <a:fillRect/>
          </a:stretch>
        </p:blipFill>
        <p:spPr>
          <a:xfrm>
            <a:off x="5495544" y="3218688"/>
            <a:ext cx="256032" cy="256032"/>
          </a:xfrm>
          <a:prstGeom prst="rect">
            <a:avLst/>
          </a:prstGeom>
        </p:spPr>
      </p:pic>
      <p:sp>
        <p:nvSpPr>
          <p:cNvPr id="20" name="Text 14"/>
          <p:cNvSpPr txBox="1"/>
          <p:nvPr/>
        </p:nvSpPr>
        <p:spPr>
          <a:xfrm>
            <a:off x="4892040" y="2651760"/>
            <a:ext cx="1463040" cy="320040"/>
          </a:xfrm>
          <a:prstGeom prst="rect">
            <a:avLst/>
          </a:prstGeom>
          <a:noFill/>
          <a:ln/>
        </p:spPr>
        <p:txBody>
          <a:bodyPr wrap="square" lIns="0" tIns="0" rIns="0" bIns="0" rtlCol="0" anchor="ctr"/>
          <a:lstStyle/>
          <a:p>
            <a:pPr marL="0" indent="0" algn="ctr">
              <a:buNone/>
            </a:pPr>
            <a:r>
              <a:rPr lang="en-US" sz="1200" b="1" dirty="0">
                <a:solidFill>
                  <a:schemeClr val="accent3"/>
                </a:solidFill>
              </a:rPr>
              <a:t>15 Jun–15 Aug</a:t>
            </a:r>
            <a:endParaRPr lang="en-US" sz="1200" dirty="0"/>
          </a:p>
        </p:txBody>
      </p:sp>
      <p:sp>
        <p:nvSpPr>
          <p:cNvPr id="21" name="Text 15"/>
          <p:cNvSpPr txBox="1"/>
          <p:nvPr/>
        </p:nvSpPr>
        <p:spPr>
          <a:xfrm>
            <a:off x="4919472" y="3794760"/>
            <a:ext cx="1408176" cy="1097280"/>
          </a:xfrm>
          <a:prstGeom prst="rect">
            <a:avLst/>
          </a:prstGeom>
          <a:noFill/>
          <a:ln/>
        </p:spPr>
        <p:txBody>
          <a:bodyPr wrap="square" lIns="0" tIns="0" rIns="0" bIns="0" rtlCol="0" anchor="t"/>
          <a:lstStyle/>
          <a:p>
            <a:pPr marL="0" indent="0" algn="ctr">
              <a:buNone/>
            </a:pPr>
            <a:r>
              <a:rPr lang="en-US" sz="1300" dirty="0">
                <a:solidFill>
                  <a:schemeClr val="tx1"/>
                </a:solidFill>
              </a:rPr>
              <a:t>UEMS-wide consultation</a:t>
            </a:r>
            <a:endParaRPr lang="en-US" sz="1300" dirty="0"/>
          </a:p>
        </p:txBody>
      </p:sp>
      <p:sp>
        <p:nvSpPr>
          <p:cNvPr id="22" name="Node 5"/>
          <p:cNvSpPr/>
          <p:nvPr/>
        </p:nvSpPr>
        <p:spPr>
          <a:xfrm>
            <a:off x="6803136" y="3063240"/>
            <a:ext cx="566928" cy="566928"/>
          </a:xfrm>
          <a:prstGeom prst="ellipse">
            <a:avLst/>
          </a:prstGeom>
          <a:solidFill>
            <a:schemeClr val="accent1"/>
          </a:solidFill>
          <a:ln w="25400">
            <a:solidFill>
              <a:schemeClr val="accent1"/>
            </a:solidFill>
            <a:prstDash val="solid"/>
          </a:ln>
        </p:spPr>
        <p:txBody>
          <a:bodyPr/>
          <a:lstStyle/>
          <a:p>
            <a:endParaRPr lang="nl-BE"/>
          </a:p>
        </p:txBody>
      </p:sp>
      <p:pic>
        <p:nvPicPr>
          <p:cNvPr id="23" name="Check 5" descr="preencoded.png"/>
          <p:cNvPicPr>
            <a:picLocks noChangeAspect="1"/>
          </p:cNvPicPr>
          <p:nvPr/>
        </p:nvPicPr>
        <p:blipFill>
          <a:blip r:embed="rId3"/>
          <a:stretch>
            <a:fillRect/>
          </a:stretch>
        </p:blipFill>
        <p:spPr>
          <a:xfrm>
            <a:off x="6958584" y="3218688"/>
            <a:ext cx="256032" cy="256032"/>
          </a:xfrm>
          <a:prstGeom prst="rect">
            <a:avLst/>
          </a:prstGeom>
        </p:spPr>
      </p:pic>
      <p:sp>
        <p:nvSpPr>
          <p:cNvPr id="24" name="Text 17"/>
          <p:cNvSpPr txBox="1"/>
          <p:nvPr/>
        </p:nvSpPr>
        <p:spPr>
          <a:xfrm>
            <a:off x="6355080" y="2651760"/>
            <a:ext cx="1463040" cy="320040"/>
          </a:xfrm>
          <a:prstGeom prst="rect">
            <a:avLst/>
          </a:prstGeom>
          <a:noFill/>
          <a:ln/>
        </p:spPr>
        <p:txBody>
          <a:bodyPr wrap="square" lIns="0" tIns="0" rIns="0" bIns="0" rtlCol="0" anchor="ctr"/>
          <a:lstStyle/>
          <a:p>
            <a:pPr marL="0" indent="0" algn="ctr">
              <a:buNone/>
            </a:pPr>
            <a:r>
              <a:rPr lang="en-US" sz="1200" b="1" dirty="0">
                <a:solidFill>
                  <a:schemeClr val="accent3"/>
                </a:solidFill>
              </a:rPr>
              <a:t>15 Sep</a:t>
            </a:r>
            <a:endParaRPr lang="en-US" sz="1200" dirty="0"/>
          </a:p>
        </p:txBody>
      </p:sp>
      <p:sp>
        <p:nvSpPr>
          <p:cNvPr id="25" name="Text 18"/>
          <p:cNvSpPr txBox="1"/>
          <p:nvPr/>
        </p:nvSpPr>
        <p:spPr>
          <a:xfrm>
            <a:off x="6382512" y="3794760"/>
            <a:ext cx="1408176" cy="1097280"/>
          </a:xfrm>
          <a:prstGeom prst="rect">
            <a:avLst/>
          </a:prstGeom>
          <a:noFill/>
          <a:ln/>
        </p:spPr>
        <p:txBody>
          <a:bodyPr wrap="square" lIns="0" tIns="0" rIns="0" bIns="0" rtlCol="0" anchor="t"/>
          <a:lstStyle/>
          <a:p>
            <a:pPr marL="0" indent="0" algn="ctr">
              <a:buNone/>
            </a:pPr>
            <a:r>
              <a:rPr lang="en-US" sz="1300" dirty="0">
                <a:solidFill>
                  <a:schemeClr val="tx1"/>
                </a:solidFill>
              </a:rPr>
              <a:t>All comments addressed; final version submitted</a:t>
            </a:r>
            <a:endParaRPr lang="en-US" sz="1300" dirty="0"/>
          </a:p>
        </p:txBody>
      </p:sp>
      <p:sp>
        <p:nvSpPr>
          <p:cNvPr id="26" name="Node 6"/>
          <p:cNvSpPr/>
          <p:nvPr/>
        </p:nvSpPr>
        <p:spPr>
          <a:xfrm>
            <a:off x="8266176" y="3063240"/>
            <a:ext cx="566928" cy="566928"/>
          </a:xfrm>
          <a:prstGeom prst="ellipse">
            <a:avLst/>
          </a:prstGeom>
          <a:solidFill>
            <a:schemeClr val="accent1"/>
          </a:solidFill>
          <a:ln w="25400">
            <a:solidFill>
              <a:schemeClr val="accent1"/>
            </a:solidFill>
            <a:prstDash val="solid"/>
          </a:ln>
        </p:spPr>
        <p:txBody>
          <a:bodyPr/>
          <a:lstStyle/>
          <a:p>
            <a:endParaRPr lang="nl-BE"/>
          </a:p>
        </p:txBody>
      </p:sp>
      <p:pic>
        <p:nvPicPr>
          <p:cNvPr id="27" name="Check 6" descr="preencoded.png"/>
          <p:cNvPicPr>
            <a:picLocks noChangeAspect="1"/>
          </p:cNvPicPr>
          <p:nvPr/>
        </p:nvPicPr>
        <p:blipFill>
          <a:blip r:embed="rId3"/>
          <a:stretch>
            <a:fillRect/>
          </a:stretch>
        </p:blipFill>
        <p:spPr>
          <a:xfrm>
            <a:off x="8421624" y="3218688"/>
            <a:ext cx="256032" cy="256032"/>
          </a:xfrm>
          <a:prstGeom prst="rect">
            <a:avLst/>
          </a:prstGeom>
        </p:spPr>
      </p:pic>
      <p:sp>
        <p:nvSpPr>
          <p:cNvPr id="28" name="Text 20"/>
          <p:cNvSpPr txBox="1"/>
          <p:nvPr/>
        </p:nvSpPr>
        <p:spPr>
          <a:xfrm>
            <a:off x="7818120" y="2651760"/>
            <a:ext cx="1463040" cy="320040"/>
          </a:xfrm>
          <a:prstGeom prst="rect">
            <a:avLst/>
          </a:prstGeom>
          <a:noFill/>
          <a:ln/>
        </p:spPr>
        <p:txBody>
          <a:bodyPr wrap="square" lIns="0" tIns="0" rIns="0" bIns="0" rtlCol="0" anchor="ctr"/>
          <a:lstStyle/>
          <a:p>
            <a:pPr marL="0" indent="0" algn="ctr">
              <a:buNone/>
            </a:pPr>
            <a:r>
              <a:rPr lang="en-US" sz="1200" b="1" dirty="0">
                <a:solidFill>
                  <a:schemeClr val="accent3"/>
                </a:solidFill>
              </a:rPr>
              <a:t>Late Sep</a:t>
            </a:r>
            <a:endParaRPr lang="en-US" sz="1200" dirty="0"/>
          </a:p>
        </p:txBody>
      </p:sp>
      <p:sp>
        <p:nvSpPr>
          <p:cNvPr id="29" name="Text 21"/>
          <p:cNvSpPr txBox="1"/>
          <p:nvPr/>
        </p:nvSpPr>
        <p:spPr>
          <a:xfrm>
            <a:off x="7845552" y="3794760"/>
            <a:ext cx="1408176" cy="1097280"/>
          </a:xfrm>
          <a:prstGeom prst="rect">
            <a:avLst/>
          </a:prstGeom>
          <a:noFill/>
          <a:ln/>
        </p:spPr>
        <p:txBody>
          <a:bodyPr wrap="square" lIns="0" tIns="0" rIns="0" bIns="0" rtlCol="0" anchor="t"/>
          <a:lstStyle/>
          <a:p>
            <a:pPr marL="0" indent="0" algn="ctr">
              <a:buNone/>
            </a:pPr>
            <a:r>
              <a:rPr lang="en-US" sz="1300" dirty="0">
                <a:solidFill>
                  <a:schemeClr val="tx1"/>
                </a:solidFill>
              </a:rPr>
              <a:t>ETR Review Committee supports acceptance</a:t>
            </a:r>
            <a:endParaRPr lang="en-US" sz="1300" dirty="0"/>
          </a:p>
        </p:txBody>
      </p:sp>
      <p:sp>
        <p:nvSpPr>
          <p:cNvPr id="30" name="Node 7"/>
          <p:cNvSpPr/>
          <p:nvPr/>
        </p:nvSpPr>
        <p:spPr>
          <a:xfrm>
            <a:off x="9729216" y="3063240"/>
            <a:ext cx="566928" cy="566928"/>
          </a:xfrm>
          <a:prstGeom prst="ellipse">
            <a:avLst/>
          </a:prstGeom>
          <a:solidFill>
            <a:schemeClr val="accent2"/>
          </a:solidFill>
          <a:ln w="25400">
            <a:solidFill>
              <a:schemeClr val="accent2"/>
            </a:solidFill>
            <a:prstDash val="solid"/>
          </a:ln>
        </p:spPr>
        <p:txBody>
          <a:bodyPr/>
          <a:lstStyle/>
          <a:p>
            <a:endParaRPr lang="nl-BE"/>
          </a:p>
        </p:txBody>
      </p:sp>
      <p:sp>
        <p:nvSpPr>
          <p:cNvPr id="31" name="Text 23"/>
          <p:cNvSpPr txBox="1"/>
          <p:nvPr/>
        </p:nvSpPr>
        <p:spPr>
          <a:xfrm>
            <a:off x="9729216" y="3063240"/>
            <a:ext cx="566928" cy="566928"/>
          </a:xfrm>
          <a:prstGeom prst="rect">
            <a:avLst/>
          </a:prstGeom>
          <a:noFill/>
          <a:ln/>
        </p:spPr>
        <p:txBody>
          <a:bodyPr wrap="square" lIns="0" tIns="0" rIns="0" bIns="0" rtlCol="0" anchor="ctr"/>
          <a:lstStyle/>
          <a:p>
            <a:pPr marL="0" indent="0" algn="ctr">
              <a:buNone/>
            </a:pPr>
            <a:r>
              <a:rPr lang="en-US" sz="1600" b="1" dirty="0">
                <a:solidFill>
                  <a:schemeClr val="accent6"/>
                </a:solidFill>
              </a:rPr>
              <a:t>▶</a:t>
            </a:r>
            <a:endParaRPr lang="en-US" sz="1600" dirty="0"/>
          </a:p>
        </p:txBody>
      </p:sp>
      <p:sp>
        <p:nvSpPr>
          <p:cNvPr id="32" name="Text 24"/>
          <p:cNvSpPr txBox="1"/>
          <p:nvPr/>
        </p:nvSpPr>
        <p:spPr>
          <a:xfrm>
            <a:off x="9281160" y="2651760"/>
            <a:ext cx="1463040" cy="320040"/>
          </a:xfrm>
          <a:prstGeom prst="rect">
            <a:avLst/>
          </a:prstGeom>
          <a:noFill/>
          <a:ln/>
        </p:spPr>
        <p:txBody>
          <a:bodyPr wrap="square" lIns="0" tIns="0" rIns="0" bIns="0" rtlCol="0" anchor="ctr"/>
          <a:lstStyle/>
          <a:p>
            <a:pPr marL="0" indent="0" algn="ctr">
              <a:buNone/>
            </a:pPr>
            <a:r>
              <a:rPr lang="en-US" sz="1200" b="1" dirty="0">
                <a:solidFill>
                  <a:schemeClr val="accent3"/>
                </a:solidFill>
              </a:rPr>
              <a:t>16 Oct</a:t>
            </a:r>
            <a:endParaRPr lang="en-US" sz="1200" dirty="0"/>
          </a:p>
        </p:txBody>
      </p:sp>
      <p:sp>
        <p:nvSpPr>
          <p:cNvPr id="33" name="Text 25"/>
          <p:cNvSpPr txBox="1"/>
          <p:nvPr/>
        </p:nvSpPr>
        <p:spPr>
          <a:xfrm>
            <a:off x="9308592" y="3794760"/>
            <a:ext cx="1408176" cy="1097280"/>
          </a:xfrm>
          <a:prstGeom prst="rect">
            <a:avLst/>
          </a:prstGeom>
          <a:noFill/>
          <a:ln/>
        </p:spPr>
        <p:txBody>
          <a:bodyPr wrap="square" lIns="0" tIns="0" rIns="0" bIns="0" rtlCol="0" anchor="t"/>
          <a:lstStyle/>
          <a:p>
            <a:pPr marL="0" indent="0" algn="ctr">
              <a:buNone/>
            </a:pPr>
            <a:r>
              <a:rPr lang="en-US" sz="1300" b="1" dirty="0">
                <a:solidFill>
                  <a:schemeClr val="tx2"/>
                </a:solidFill>
              </a:rPr>
              <a:t>Advisory Board presentation</a:t>
            </a:r>
            <a:endParaRPr lang="en-US" sz="1300" dirty="0"/>
          </a:p>
        </p:txBody>
      </p:sp>
      <p:sp>
        <p:nvSpPr>
          <p:cNvPr id="34" name="Node 8"/>
          <p:cNvSpPr/>
          <p:nvPr/>
        </p:nvSpPr>
        <p:spPr>
          <a:xfrm>
            <a:off x="11192256" y="3063240"/>
            <a:ext cx="566928" cy="566928"/>
          </a:xfrm>
          <a:prstGeom prst="ellipse">
            <a:avLst/>
          </a:prstGeom>
          <a:solidFill>
            <a:schemeClr val="bg1"/>
          </a:solidFill>
          <a:ln w="25400">
            <a:solidFill>
              <a:schemeClr val="accent2"/>
            </a:solidFill>
            <a:prstDash val="solid"/>
          </a:ln>
        </p:spPr>
        <p:txBody>
          <a:bodyPr/>
          <a:lstStyle/>
          <a:p>
            <a:endParaRPr lang="nl-BE"/>
          </a:p>
        </p:txBody>
      </p:sp>
      <p:sp>
        <p:nvSpPr>
          <p:cNvPr id="35" name="Text 27"/>
          <p:cNvSpPr txBox="1"/>
          <p:nvPr/>
        </p:nvSpPr>
        <p:spPr>
          <a:xfrm>
            <a:off x="10744200" y="2651760"/>
            <a:ext cx="1463040" cy="320040"/>
          </a:xfrm>
          <a:prstGeom prst="rect">
            <a:avLst/>
          </a:prstGeom>
          <a:noFill/>
          <a:ln/>
        </p:spPr>
        <p:txBody>
          <a:bodyPr wrap="square" lIns="0" tIns="0" rIns="0" bIns="0" rtlCol="0" anchor="ctr"/>
          <a:lstStyle/>
          <a:p>
            <a:pPr marL="0" indent="0" algn="ctr">
              <a:buNone/>
            </a:pPr>
            <a:r>
              <a:rPr lang="en-US" sz="1200" b="1" dirty="0">
                <a:solidFill>
                  <a:schemeClr val="accent3"/>
                </a:solidFill>
              </a:rPr>
              <a:t>17 Oct</a:t>
            </a:r>
            <a:endParaRPr lang="en-US" sz="1200" dirty="0"/>
          </a:p>
        </p:txBody>
      </p:sp>
      <p:sp>
        <p:nvSpPr>
          <p:cNvPr id="36" name="Text 28"/>
          <p:cNvSpPr txBox="1"/>
          <p:nvPr/>
        </p:nvSpPr>
        <p:spPr>
          <a:xfrm>
            <a:off x="10771632" y="3794760"/>
            <a:ext cx="1408176" cy="1097280"/>
          </a:xfrm>
          <a:prstGeom prst="rect">
            <a:avLst/>
          </a:prstGeom>
          <a:noFill/>
          <a:ln/>
        </p:spPr>
        <p:txBody>
          <a:bodyPr wrap="square" lIns="0" tIns="0" rIns="0" bIns="0" rtlCol="0" anchor="t"/>
          <a:lstStyle/>
          <a:p>
            <a:pPr marL="0" indent="0" algn="ctr">
              <a:buNone/>
            </a:pPr>
            <a:r>
              <a:rPr lang="en-US" sz="1300" b="1" dirty="0">
                <a:solidFill>
                  <a:schemeClr val="tx1"/>
                </a:solidFill>
              </a:rPr>
              <a:t>Council vote</a:t>
            </a:r>
            <a:endParaRPr lang="en-US" sz="1300" dirty="0"/>
          </a:p>
        </p:txBody>
      </p:sp>
      <p:sp>
        <p:nvSpPr>
          <p:cNvPr id="37" name="Quote box"/>
          <p:cNvSpPr/>
          <p:nvPr/>
        </p:nvSpPr>
        <p:spPr>
          <a:xfrm>
            <a:off x="548640" y="5212080"/>
            <a:ext cx="11091672" cy="777240"/>
          </a:xfrm>
          <a:prstGeom prst="roundRect">
            <a:avLst>
              <a:gd name="adj" fmla="val 14118"/>
            </a:avLst>
          </a:prstGeom>
          <a:solidFill>
            <a:schemeClr val="bg2"/>
          </a:solidFill>
          <a:ln w="12700">
            <a:solidFill>
              <a:schemeClr val="accent5"/>
            </a:solidFill>
            <a:prstDash val="solid"/>
          </a:ln>
        </p:spPr>
        <p:txBody>
          <a:bodyPr/>
          <a:lstStyle/>
          <a:p>
            <a:endParaRPr lang="nl-BE"/>
          </a:p>
        </p:txBody>
      </p:sp>
      <p:pic>
        <p:nvPicPr>
          <p:cNvPr id="38" name="Award icon" descr="preencoded.png"/>
          <p:cNvPicPr>
            <a:picLocks noChangeAspect="1"/>
          </p:cNvPicPr>
          <p:nvPr/>
        </p:nvPicPr>
        <p:blipFill>
          <a:blip r:embed="rId4"/>
          <a:stretch>
            <a:fillRect/>
          </a:stretch>
        </p:blipFill>
        <p:spPr>
          <a:xfrm>
            <a:off x="822960" y="5376672"/>
            <a:ext cx="438912" cy="438912"/>
          </a:xfrm>
          <a:prstGeom prst="rect">
            <a:avLst/>
          </a:prstGeom>
        </p:spPr>
      </p:pic>
      <p:sp>
        <p:nvSpPr>
          <p:cNvPr id="39" name="Text 30"/>
          <p:cNvSpPr txBox="1"/>
          <p:nvPr/>
        </p:nvSpPr>
        <p:spPr>
          <a:xfrm>
            <a:off x="1463040" y="5212080"/>
            <a:ext cx="9966960" cy="777240"/>
          </a:xfrm>
          <a:prstGeom prst="rect">
            <a:avLst/>
          </a:prstGeom>
          <a:noFill/>
          <a:ln/>
        </p:spPr>
        <p:txBody>
          <a:bodyPr wrap="square" lIns="0" tIns="0" rIns="0" bIns="0" rtlCol="0" anchor="ctr"/>
          <a:lstStyle/>
          <a:p>
            <a:pPr marL="0" indent="0">
              <a:buNone/>
            </a:pPr>
            <a:r>
              <a:rPr lang="en-US" sz="1500" i="1" dirty="0">
                <a:solidFill>
                  <a:schemeClr val="tx2"/>
                </a:solidFill>
              </a:rPr>
              <a:t>UEMS Coordination commended the authors for the quality of their responses, including to comments received after the deadline</a:t>
            </a:r>
            <a:endParaRPr lang="en-US" sz="1500" dirty="0"/>
          </a:p>
        </p:txBody>
      </p:sp>
      <p:sp>
        <p:nvSpPr>
          <p:cNvPr id="40"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STRUCTURE</a:t>
            </a:r>
            <a:endParaRPr lang="en-US" sz="1400" dirty="0"/>
          </a:p>
        </p:txBody>
      </p:sp>
      <p:sp>
        <p:nvSpPr>
          <p:cNvPr id="3" name="Text 1"/>
          <p:cNvSpPr>
            <a:spLocks noGrp="1"/>
          </p:cNvSpPr>
          <p:nvPr>
            <p:ph type="title" idx="102" hasCustomPrompt="1"/>
          </p:nvPr>
        </p:nvSpPr>
        <p:spPr>
          <a:xfrm>
            <a:off x="548640" y="777240"/>
            <a:ext cx="11064240" cy="82296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Built around the child and the full spectrum of needs</a:t>
            </a:r>
            <a:endParaRPr lang="en-US" sz="3200" dirty="0"/>
          </a:p>
        </p:txBody>
      </p:sp>
      <p:sp>
        <p:nvSpPr>
          <p:cNvPr id="4" name="Top block 1"/>
          <p:cNvSpPr/>
          <p:nvPr/>
        </p:nvSpPr>
        <p:spPr>
          <a:xfrm>
            <a:off x="548640" y="1737360"/>
            <a:ext cx="2651760" cy="1097280"/>
          </a:xfrm>
          <a:prstGeom prst="roundRect">
            <a:avLst>
              <a:gd name="adj" fmla="val 10000"/>
            </a:avLst>
          </a:prstGeom>
          <a:solidFill>
            <a:schemeClr val="bg2"/>
          </a:solidFill>
          <a:ln w="12700">
            <a:solidFill>
              <a:schemeClr val="accent5"/>
            </a:solidFill>
            <a:prstDash val="solid"/>
          </a:ln>
        </p:spPr>
        <p:txBody>
          <a:bodyPr/>
          <a:lstStyle/>
          <a:p>
            <a:endParaRPr lang="nl-BE"/>
          </a:p>
        </p:txBody>
      </p:sp>
      <p:sp>
        <p:nvSpPr>
          <p:cNvPr id="5" name="Text 3"/>
          <p:cNvSpPr txBox="1"/>
          <p:nvPr/>
        </p:nvSpPr>
        <p:spPr>
          <a:xfrm>
            <a:off x="731520" y="1737360"/>
            <a:ext cx="2286000" cy="1097280"/>
          </a:xfrm>
          <a:prstGeom prst="rect">
            <a:avLst/>
          </a:prstGeom>
          <a:noFill/>
          <a:ln/>
        </p:spPr>
        <p:txBody>
          <a:bodyPr wrap="square" lIns="0" tIns="0" rIns="0" bIns="0" rtlCol="0" anchor="ctr"/>
          <a:lstStyle/>
          <a:p>
            <a:pPr marL="0" indent="0">
              <a:buNone/>
            </a:pPr>
            <a:r>
              <a:rPr lang="en-US" sz="1500" b="1" dirty="0">
                <a:solidFill>
                  <a:schemeClr val="tx2"/>
                </a:solidFill>
              </a:rPr>
              <a:t>Integrated paediatrics</a:t>
            </a:r>
            <a:endParaRPr lang="en-US" sz="1500" dirty="0"/>
          </a:p>
          <a:p>
            <a:pPr marL="0" indent="0">
              <a:buNone/>
            </a:pPr>
            <a:r>
              <a:rPr lang="en-US" sz="1200" dirty="0">
                <a:solidFill>
                  <a:schemeClr val="tx1"/>
                </a:solidFill>
              </a:rPr>
              <a:t>Genetics, pharmacology, pain &amp; sedation, surgery, sports medicine (5)</a:t>
            </a:r>
            <a:endParaRPr lang="en-US" sz="1500" dirty="0"/>
          </a:p>
        </p:txBody>
      </p:sp>
      <p:sp>
        <p:nvSpPr>
          <p:cNvPr id="6" name="Top block 2"/>
          <p:cNvSpPr/>
          <p:nvPr/>
        </p:nvSpPr>
        <p:spPr>
          <a:xfrm>
            <a:off x="3337560" y="1737360"/>
            <a:ext cx="2651760" cy="1097280"/>
          </a:xfrm>
          <a:prstGeom prst="roundRect">
            <a:avLst>
              <a:gd name="adj" fmla="val 10000"/>
            </a:avLst>
          </a:prstGeom>
          <a:solidFill>
            <a:schemeClr val="bg2"/>
          </a:solidFill>
          <a:ln w="12700">
            <a:solidFill>
              <a:schemeClr val="accent5"/>
            </a:solidFill>
            <a:prstDash val="solid"/>
          </a:ln>
        </p:spPr>
        <p:txBody>
          <a:bodyPr/>
          <a:lstStyle/>
          <a:p>
            <a:endParaRPr lang="nl-BE"/>
          </a:p>
        </p:txBody>
      </p:sp>
      <p:sp>
        <p:nvSpPr>
          <p:cNvPr id="7" name="Text 5"/>
          <p:cNvSpPr txBox="1"/>
          <p:nvPr/>
        </p:nvSpPr>
        <p:spPr>
          <a:xfrm>
            <a:off x="3520440" y="1737360"/>
            <a:ext cx="2286000" cy="1097280"/>
          </a:xfrm>
          <a:prstGeom prst="rect">
            <a:avLst/>
          </a:prstGeom>
          <a:noFill/>
          <a:ln/>
        </p:spPr>
        <p:txBody>
          <a:bodyPr wrap="square" lIns="0" tIns="0" rIns="0" bIns="0" rtlCol="0" anchor="ctr"/>
          <a:lstStyle/>
          <a:p>
            <a:pPr marL="0" indent="0">
              <a:buNone/>
            </a:pPr>
            <a:r>
              <a:rPr lang="en-US" sz="1500" b="1" dirty="0">
                <a:solidFill>
                  <a:schemeClr val="tx2"/>
                </a:solidFill>
              </a:rPr>
              <a:t>System-based approach</a:t>
            </a:r>
            <a:endParaRPr lang="en-US" sz="1500" dirty="0"/>
          </a:p>
          <a:p>
            <a:pPr marL="0" indent="0">
              <a:buNone/>
            </a:pPr>
            <a:r>
              <a:rPr lang="en-US" sz="1200" dirty="0">
                <a:solidFill>
                  <a:schemeClr val="tx1"/>
                </a:solidFill>
              </a:rPr>
              <a:t>14 organ systems, from allergy to rheumatology</a:t>
            </a:r>
            <a:endParaRPr lang="en-US" sz="1500" dirty="0"/>
          </a:p>
        </p:txBody>
      </p:sp>
      <p:sp>
        <p:nvSpPr>
          <p:cNvPr id="8" name="Top block 3"/>
          <p:cNvSpPr/>
          <p:nvPr/>
        </p:nvSpPr>
        <p:spPr>
          <a:xfrm>
            <a:off x="6126480" y="1737360"/>
            <a:ext cx="2651760" cy="1097280"/>
          </a:xfrm>
          <a:prstGeom prst="roundRect">
            <a:avLst>
              <a:gd name="adj" fmla="val 10000"/>
            </a:avLst>
          </a:prstGeom>
          <a:solidFill>
            <a:schemeClr val="bg2"/>
          </a:solidFill>
          <a:ln w="12700">
            <a:solidFill>
              <a:schemeClr val="accent5"/>
            </a:solidFill>
            <a:prstDash val="solid"/>
          </a:ln>
        </p:spPr>
        <p:txBody>
          <a:bodyPr/>
          <a:lstStyle/>
          <a:p>
            <a:endParaRPr lang="nl-BE"/>
          </a:p>
        </p:txBody>
      </p:sp>
      <p:sp>
        <p:nvSpPr>
          <p:cNvPr id="9" name="Text 7"/>
          <p:cNvSpPr txBox="1"/>
          <p:nvPr/>
        </p:nvSpPr>
        <p:spPr>
          <a:xfrm>
            <a:off x="6309360" y="1737360"/>
            <a:ext cx="2286000" cy="1097280"/>
          </a:xfrm>
          <a:prstGeom prst="rect">
            <a:avLst/>
          </a:prstGeom>
          <a:noFill/>
          <a:ln/>
        </p:spPr>
        <p:txBody>
          <a:bodyPr wrap="square" lIns="0" tIns="0" rIns="0" bIns="0" rtlCol="0" anchor="ctr"/>
          <a:lstStyle/>
          <a:p>
            <a:pPr marL="0" indent="0">
              <a:buNone/>
            </a:pPr>
            <a:r>
              <a:rPr lang="en-US" sz="1500" b="1" dirty="0">
                <a:solidFill>
                  <a:schemeClr val="tx2"/>
                </a:solidFill>
              </a:rPr>
              <a:t>Paediatric specialty care</a:t>
            </a:r>
            <a:endParaRPr lang="en-US" sz="1500" dirty="0"/>
          </a:p>
          <a:p>
            <a:pPr marL="0" indent="0">
              <a:buNone/>
            </a:pPr>
            <a:r>
              <a:rPr lang="en-US" sz="1200" dirty="0">
                <a:solidFill>
                  <a:schemeClr val="tx1"/>
                </a:solidFill>
              </a:rPr>
              <a:t>Orthopaedics, ophthalmology, ENT, gynaecology, dentistry (5)</a:t>
            </a:r>
            <a:endParaRPr lang="en-US" sz="1500" dirty="0"/>
          </a:p>
        </p:txBody>
      </p:sp>
      <p:sp>
        <p:nvSpPr>
          <p:cNvPr id="10" name="Population frame"/>
          <p:cNvSpPr/>
          <p:nvPr/>
        </p:nvSpPr>
        <p:spPr>
          <a:xfrm>
            <a:off x="548640" y="2971800"/>
            <a:ext cx="8229600" cy="1691640"/>
          </a:xfrm>
          <a:prstGeom prst="roundRect">
            <a:avLst>
              <a:gd name="adj" fmla="val 6486"/>
            </a:avLst>
          </a:prstGeom>
          <a:solidFill>
            <a:schemeClr val="bg1"/>
          </a:solidFill>
          <a:ln w="25400">
            <a:solidFill>
              <a:schemeClr val="accent2"/>
            </a:solidFill>
            <a:prstDash val="solid"/>
          </a:ln>
        </p:spPr>
        <p:txBody>
          <a:bodyPr/>
          <a:lstStyle/>
          <a:p>
            <a:endParaRPr lang="nl-BE"/>
          </a:p>
        </p:txBody>
      </p:sp>
      <p:sp>
        <p:nvSpPr>
          <p:cNvPr id="11" name="Text 9"/>
          <p:cNvSpPr txBox="1"/>
          <p:nvPr/>
        </p:nvSpPr>
        <p:spPr>
          <a:xfrm>
            <a:off x="731520" y="3035808"/>
            <a:ext cx="7863840" cy="320040"/>
          </a:xfrm>
          <a:prstGeom prst="rect">
            <a:avLst/>
          </a:prstGeom>
          <a:noFill/>
          <a:ln/>
        </p:spPr>
        <p:txBody>
          <a:bodyPr wrap="square" lIns="0" tIns="0" rIns="0" bIns="0" rtlCol="0" anchor="ctr"/>
          <a:lstStyle/>
          <a:p>
            <a:pPr marL="0" indent="0">
              <a:buNone/>
            </a:pPr>
            <a:r>
              <a:rPr lang="en-US" sz="1200" b="1" kern="0" spc="100" dirty="0">
                <a:solidFill>
                  <a:schemeClr val="accent3"/>
                </a:solidFill>
              </a:rPr>
              <a:t>PATIENT-CENTRED APPROACH · 6 PAEDIATRIC POPULATIONS</a:t>
            </a:r>
            <a:endParaRPr lang="en-US" sz="1200" dirty="0"/>
          </a:p>
        </p:txBody>
      </p:sp>
      <p:sp>
        <p:nvSpPr>
          <p:cNvPr id="12" name="Pop circle 1"/>
          <p:cNvSpPr/>
          <p:nvPr/>
        </p:nvSpPr>
        <p:spPr>
          <a:xfrm>
            <a:off x="1074420" y="342900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13" name="Pop icon 1" descr="preencoded.png"/>
          <p:cNvPicPr>
            <a:picLocks noChangeAspect="1"/>
          </p:cNvPicPr>
          <p:nvPr/>
        </p:nvPicPr>
        <p:blipFill>
          <a:blip r:embed="rId3"/>
          <a:stretch>
            <a:fillRect/>
          </a:stretch>
        </p:blipFill>
        <p:spPr>
          <a:xfrm>
            <a:off x="1202436" y="3557016"/>
            <a:ext cx="292608" cy="292608"/>
          </a:xfrm>
          <a:prstGeom prst="rect">
            <a:avLst/>
          </a:prstGeom>
        </p:spPr>
      </p:pic>
      <p:sp>
        <p:nvSpPr>
          <p:cNvPr id="14" name="Text 11"/>
          <p:cNvSpPr txBox="1"/>
          <p:nvPr/>
        </p:nvSpPr>
        <p:spPr>
          <a:xfrm>
            <a:off x="731520" y="4041648"/>
            <a:ext cx="1234440" cy="548640"/>
          </a:xfrm>
          <a:prstGeom prst="rect">
            <a:avLst/>
          </a:prstGeom>
          <a:noFill/>
          <a:ln/>
        </p:spPr>
        <p:txBody>
          <a:bodyPr wrap="square" lIns="0" tIns="0" rIns="0" bIns="0" rtlCol="0" anchor="t"/>
          <a:lstStyle/>
          <a:p>
            <a:pPr marL="0" indent="0" algn="ctr">
              <a:buNone/>
            </a:pPr>
            <a:r>
              <a:rPr lang="en-US" sz="1200" b="1" dirty="0">
                <a:solidFill>
                  <a:schemeClr val="tx2"/>
                </a:solidFill>
              </a:rPr>
              <a:t>Healthy child &amp; adolescent</a:t>
            </a:r>
            <a:endParaRPr lang="en-US" sz="1200" dirty="0"/>
          </a:p>
        </p:txBody>
      </p:sp>
      <p:sp>
        <p:nvSpPr>
          <p:cNvPr id="15" name="Pop circle 2"/>
          <p:cNvSpPr/>
          <p:nvPr/>
        </p:nvSpPr>
        <p:spPr>
          <a:xfrm>
            <a:off x="2400300" y="342900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16" name="Pop icon 2" descr="preencoded.png"/>
          <p:cNvPicPr>
            <a:picLocks noChangeAspect="1"/>
          </p:cNvPicPr>
          <p:nvPr/>
        </p:nvPicPr>
        <p:blipFill>
          <a:blip r:embed="rId4"/>
          <a:stretch>
            <a:fillRect/>
          </a:stretch>
        </p:blipFill>
        <p:spPr>
          <a:xfrm>
            <a:off x="2528316" y="3557016"/>
            <a:ext cx="292608" cy="292608"/>
          </a:xfrm>
          <a:prstGeom prst="rect">
            <a:avLst/>
          </a:prstGeom>
        </p:spPr>
      </p:pic>
      <p:sp>
        <p:nvSpPr>
          <p:cNvPr id="17" name="Text 13"/>
          <p:cNvSpPr txBox="1"/>
          <p:nvPr/>
        </p:nvSpPr>
        <p:spPr>
          <a:xfrm>
            <a:off x="2057400" y="4041648"/>
            <a:ext cx="1234440" cy="548640"/>
          </a:xfrm>
          <a:prstGeom prst="rect">
            <a:avLst/>
          </a:prstGeom>
          <a:noFill/>
          <a:ln/>
        </p:spPr>
        <p:txBody>
          <a:bodyPr wrap="square" lIns="0" tIns="0" rIns="0" bIns="0" rtlCol="0" anchor="t"/>
          <a:lstStyle/>
          <a:p>
            <a:pPr marL="0" indent="0" algn="ctr">
              <a:buNone/>
            </a:pPr>
            <a:r>
              <a:rPr lang="en-US" sz="1200" b="1" dirty="0">
                <a:solidFill>
                  <a:schemeClr val="tx2"/>
                </a:solidFill>
              </a:rPr>
              <a:t>Vulnerable child</a:t>
            </a:r>
            <a:endParaRPr lang="en-US" sz="1200" dirty="0"/>
          </a:p>
        </p:txBody>
      </p:sp>
      <p:sp>
        <p:nvSpPr>
          <p:cNvPr id="18" name="Pop circle 3"/>
          <p:cNvSpPr/>
          <p:nvPr/>
        </p:nvSpPr>
        <p:spPr>
          <a:xfrm>
            <a:off x="3726180" y="342900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19" name="Pop icon 3" descr="preencoded.png"/>
          <p:cNvPicPr>
            <a:picLocks noChangeAspect="1"/>
          </p:cNvPicPr>
          <p:nvPr/>
        </p:nvPicPr>
        <p:blipFill>
          <a:blip r:embed="rId5"/>
          <a:stretch>
            <a:fillRect/>
          </a:stretch>
        </p:blipFill>
        <p:spPr>
          <a:xfrm>
            <a:off x="3854196" y="3557016"/>
            <a:ext cx="292608" cy="292608"/>
          </a:xfrm>
          <a:prstGeom prst="rect">
            <a:avLst/>
          </a:prstGeom>
        </p:spPr>
      </p:pic>
      <p:sp>
        <p:nvSpPr>
          <p:cNvPr id="20" name="Text 15"/>
          <p:cNvSpPr txBox="1"/>
          <p:nvPr/>
        </p:nvSpPr>
        <p:spPr>
          <a:xfrm>
            <a:off x="3383280" y="4041648"/>
            <a:ext cx="1234440" cy="548640"/>
          </a:xfrm>
          <a:prstGeom prst="rect">
            <a:avLst/>
          </a:prstGeom>
          <a:noFill/>
          <a:ln/>
        </p:spPr>
        <p:txBody>
          <a:bodyPr wrap="square" lIns="0" tIns="0" rIns="0" bIns="0" rtlCol="0" anchor="t"/>
          <a:lstStyle/>
          <a:p>
            <a:pPr marL="0" indent="0" algn="ctr">
              <a:buNone/>
            </a:pPr>
            <a:r>
              <a:rPr lang="en-US" sz="1200" b="1" dirty="0">
                <a:solidFill>
                  <a:schemeClr val="tx2"/>
                </a:solidFill>
              </a:rPr>
              <a:t>Acute mild–moderate illness</a:t>
            </a:r>
            <a:endParaRPr lang="en-US" sz="1200" dirty="0"/>
          </a:p>
        </p:txBody>
      </p:sp>
      <p:sp>
        <p:nvSpPr>
          <p:cNvPr id="21" name="Pop circle 4"/>
          <p:cNvSpPr/>
          <p:nvPr/>
        </p:nvSpPr>
        <p:spPr>
          <a:xfrm>
            <a:off x="5052060" y="342900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22" name="Pop icon 4" descr="preencoded.png"/>
          <p:cNvPicPr>
            <a:picLocks noChangeAspect="1"/>
          </p:cNvPicPr>
          <p:nvPr/>
        </p:nvPicPr>
        <p:blipFill>
          <a:blip r:embed="rId6"/>
          <a:stretch>
            <a:fillRect/>
          </a:stretch>
        </p:blipFill>
        <p:spPr>
          <a:xfrm>
            <a:off x="5180076" y="3557016"/>
            <a:ext cx="292608" cy="292608"/>
          </a:xfrm>
          <a:prstGeom prst="rect">
            <a:avLst/>
          </a:prstGeom>
        </p:spPr>
      </p:pic>
      <p:sp>
        <p:nvSpPr>
          <p:cNvPr id="23" name="Text 17"/>
          <p:cNvSpPr txBox="1"/>
          <p:nvPr/>
        </p:nvSpPr>
        <p:spPr>
          <a:xfrm>
            <a:off x="4709160" y="4041648"/>
            <a:ext cx="1234440" cy="548640"/>
          </a:xfrm>
          <a:prstGeom prst="rect">
            <a:avLst/>
          </a:prstGeom>
          <a:noFill/>
          <a:ln/>
        </p:spPr>
        <p:txBody>
          <a:bodyPr wrap="square" lIns="0" tIns="0" rIns="0" bIns="0" rtlCol="0" anchor="t"/>
          <a:lstStyle/>
          <a:p>
            <a:pPr marL="0" indent="0" algn="ctr">
              <a:buNone/>
            </a:pPr>
            <a:r>
              <a:rPr lang="en-US" sz="1200" b="1" dirty="0">
                <a:solidFill>
                  <a:schemeClr val="tx2"/>
                </a:solidFill>
              </a:rPr>
              <a:t>Acute severely ill child</a:t>
            </a:r>
            <a:endParaRPr lang="en-US" sz="1200" dirty="0"/>
          </a:p>
        </p:txBody>
      </p:sp>
      <p:sp>
        <p:nvSpPr>
          <p:cNvPr id="24" name="Pop circle 5"/>
          <p:cNvSpPr/>
          <p:nvPr/>
        </p:nvSpPr>
        <p:spPr>
          <a:xfrm>
            <a:off x="6377940" y="342900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25" name="Pop icon 5" descr="preencoded.png"/>
          <p:cNvPicPr>
            <a:picLocks noChangeAspect="1"/>
          </p:cNvPicPr>
          <p:nvPr/>
        </p:nvPicPr>
        <p:blipFill>
          <a:blip r:embed="rId7"/>
          <a:stretch>
            <a:fillRect/>
          </a:stretch>
        </p:blipFill>
        <p:spPr>
          <a:xfrm>
            <a:off x="6505956" y="3557016"/>
            <a:ext cx="292608" cy="292608"/>
          </a:xfrm>
          <a:prstGeom prst="rect">
            <a:avLst/>
          </a:prstGeom>
        </p:spPr>
      </p:pic>
      <p:sp>
        <p:nvSpPr>
          <p:cNvPr id="26" name="Text 19"/>
          <p:cNvSpPr txBox="1"/>
          <p:nvPr/>
        </p:nvSpPr>
        <p:spPr>
          <a:xfrm>
            <a:off x="6035040" y="4041648"/>
            <a:ext cx="1234440" cy="548640"/>
          </a:xfrm>
          <a:prstGeom prst="rect">
            <a:avLst/>
          </a:prstGeom>
          <a:noFill/>
          <a:ln/>
        </p:spPr>
        <p:txBody>
          <a:bodyPr wrap="square" lIns="0" tIns="0" rIns="0" bIns="0" rtlCol="0" anchor="t"/>
          <a:lstStyle/>
          <a:p>
            <a:pPr marL="0" indent="0" algn="ctr">
              <a:buNone/>
            </a:pPr>
            <a:r>
              <a:rPr lang="en-US" sz="1200" b="1" dirty="0">
                <a:solidFill>
                  <a:schemeClr val="tx2"/>
                </a:solidFill>
              </a:rPr>
              <a:t>Acute severely ill neonate</a:t>
            </a:r>
            <a:endParaRPr lang="en-US" sz="1200" dirty="0"/>
          </a:p>
        </p:txBody>
      </p:sp>
      <p:sp>
        <p:nvSpPr>
          <p:cNvPr id="27" name="Pop circle 6"/>
          <p:cNvSpPr/>
          <p:nvPr/>
        </p:nvSpPr>
        <p:spPr>
          <a:xfrm>
            <a:off x="7703820" y="342900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28" name="Pop icon 6" descr="preencoded.png"/>
          <p:cNvPicPr>
            <a:picLocks noChangeAspect="1"/>
          </p:cNvPicPr>
          <p:nvPr/>
        </p:nvPicPr>
        <p:blipFill>
          <a:blip r:embed="rId8"/>
          <a:stretch>
            <a:fillRect/>
          </a:stretch>
        </p:blipFill>
        <p:spPr>
          <a:xfrm>
            <a:off x="7831836" y="3557016"/>
            <a:ext cx="292608" cy="292608"/>
          </a:xfrm>
          <a:prstGeom prst="rect">
            <a:avLst/>
          </a:prstGeom>
        </p:spPr>
      </p:pic>
      <p:sp>
        <p:nvSpPr>
          <p:cNvPr id="29" name="Text 21"/>
          <p:cNvSpPr txBox="1"/>
          <p:nvPr/>
        </p:nvSpPr>
        <p:spPr>
          <a:xfrm>
            <a:off x="7360920" y="4041648"/>
            <a:ext cx="1234440" cy="548640"/>
          </a:xfrm>
          <a:prstGeom prst="rect">
            <a:avLst/>
          </a:prstGeom>
          <a:noFill/>
          <a:ln/>
        </p:spPr>
        <p:txBody>
          <a:bodyPr wrap="square" lIns="0" tIns="0" rIns="0" bIns="0" rtlCol="0" anchor="t"/>
          <a:lstStyle/>
          <a:p>
            <a:pPr marL="0" indent="0" algn="ctr">
              <a:buNone/>
            </a:pPr>
            <a:r>
              <a:rPr lang="en-US" sz="1200" b="1" dirty="0">
                <a:solidFill>
                  <a:schemeClr val="tx2"/>
                </a:solidFill>
              </a:rPr>
              <a:t>Long-term &amp; complex care needs</a:t>
            </a:r>
            <a:endParaRPr lang="en-US" sz="1200" dirty="0"/>
          </a:p>
        </p:txBody>
      </p:sp>
      <p:sp>
        <p:nvSpPr>
          <p:cNvPr id="30" name="Foundation"/>
          <p:cNvSpPr/>
          <p:nvPr/>
        </p:nvSpPr>
        <p:spPr>
          <a:xfrm>
            <a:off x="548640" y="4800600"/>
            <a:ext cx="8229600" cy="914400"/>
          </a:xfrm>
          <a:prstGeom prst="roundRect">
            <a:avLst>
              <a:gd name="adj" fmla="val 12000"/>
            </a:avLst>
          </a:prstGeom>
          <a:solidFill>
            <a:schemeClr val="accent1"/>
          </a:solidFill>
          <a:ln w="12700">
            <a:solidFill>
              <a:schemeClr val="accent1"/>
            </a:solidFill>
            <a:prstDash val="solid"/>
          </a:ln>
        </p:spPr>
        <p:txBody>
          <a:bodyPr/>
          <a:lstStyle/>
          <a:p>
            <a:endParaRPr lang="nl-BE"/>
          </a:p>
        </p:txBody>
      </p:sp>
      <p:sp>
        <p:nvSpPr>
          <p:cNvPr id="31" name="Text 23"/>
          <p:cNvSpPr txBox="1"/>
          <p:nvPr/>
        </p:nvSpPr>
        <p:spPr>
          <a:xfrm>
            <a:off x="777240" y="4800600"/>
            <a:ext cx="7772400" cy="914400"/>
          </a:xfrm>
          <a:prstGeom prst="rect">
            <a:avLst/>
          </a:prstGeom>
          <a:noFill/>
          <a:ln/>
        </p:spPr>
        <p:txBody>
          <a:bodyPr wrap="square" lIns="0" tIns="0" rIns="0" bIns="0" rtlCol="0" anchor="ctr"/>
          <a:lstStyle/>
          <a:p>
            <a:pPr marL="0" indent="0">
              <a:buNone/>
            </a:pPr>
            <a:r>
              <a:rPr lang="en-US" sz="1500" b="1" dirty="0">
                <a:solidFill>
                  <a:schemeClr val="accent2"/>
                </a:solidFill>
              </a:rPr>
              <a:t>Foundation: 7 general competences (UEMS / CanMEDS)</a:t>
            </a:r>
            <a:endParaRPr lang="en-US" sz="1500" dirty="0"/>
          </a:p>
          <a:p>
            <a:pPr marL="0" indent="0">
              <a:buNone/>
            </a:pPr>
            <a:r>
              <a:rPr lang="en-US" sz="1300" dirty="0">
                <a:solidFill>
                  <a:schemeClr val="bg1"/>
                </a:solidFill>
              </a:rPr>
              <a:t>Medical Expert · Communicator · Collaborator · Leader · Health Advocate · Scholar · Professional</a:t>
            </a:r>
            <a:endParaRPr lang="en-US" sz="1500" dirty="0"/>
          </a:p>
        </p:txBody>
      </p:sp>
      <p:sp>
        <p:nvSpPr>
          <p:cNvPr id="32" name="Text 24"/>
          <p:cNvSpPr txBox="1"/>
          <p:nvPr/>
        </p:nvSpPr>
        <p:spPr>
          <a:xfrm>
            <a:off x="9006840" y="1737360"/>
            <a:ext cx="2633472" cy="365760"/>
          </a:xfrm>
          <a:prstGeom prst="rect">
            <a:avLst/>
          </a:prstGeom>
          <a:noFill/>
          <a:ln/>
        </p:spPr>
        <p:txBody>
          <a:bodyPr wrap="square" lIns="0" tIns="0" rIns="0" bIns="0" rtlCol="0" anchor="ctr"/>
          <a:lstStyle/>
          <a:p>
            <a:pPr marL="0" indent="0">
              <a:buNone/>
            </a:pPr>
            <a:r>
              <a:rPr lang="en-US" sz="1400" b="1" dirty="0">
                <a:solidFill>
                  <a:schemeClr val="tx2"/>
                </a:solidFill>
              </a:rPr>
              <a:t>Every chapter defines</a:t>
            </a:r>
            <a:endParaRPr lang="en-US" sz="1400" dirty="0"/>
          </a:p>
        </p:txBody>
      </p:sp>
      <p:sp>
        <p:nvSpPr>
          <p:cNvPr id="33" name="Legend 1"/>
          <p:cNvSpPr/>
          <p:nvPr/>
        </p:nvSpPr>
        <p:spPr>
          <a:xfrm>
            <a:off x="9006840" y="2194560"/>
            <a:ext cx="2633472" cy="566928"/>
          </a:xfrm>
          <a:prstGeom prst="roundRect">
            <a:avLst>
              <a:gd name="adj" fmla="val 19355"/>
            </a:avLst>
          </a:prstGeom>
          <a:solidFill>
            <a:schemeClr val="bg2"/>
          </a:solidFill>
          <a:ln w="12700">
            <a:solidFill>
              <a:schemeClr val="accent5"/>
            </a:solidFill>
            <a:prstDash val="solid"/>
          </a:ln>
        </p:spPr>
        <p:txBody>
          <a:bodyPr/>
          <a:lstStyle/>
          <a:p>
            <a:endParaRPr lang="nl-BE"/>
          </a:p>
        </p:txBody>
      </p:sp>
      <p:sp>
        <p:nvSpPr>
          <p:cNvPr id="34" name="Text 26"/>
          <p:cNvSpPr txBox="1"/>
          <p:nvPr/>
        </p:nvSpPr>
        <p:spPr>
          <a:xfrm>
            <a:off x="9006840" y="2194560"/>
            <a:ext cx="2633472" cy="566928"/>
          </a:xfrm>
          <a:prstGeom prst="rect">
            <a:avLst/>
          </a:prstGeom>
          <a:noFill/>
          <a:ln/>
        </p:spPr>
        <p:txBody>
          <a:bodyPr wrap="square" lIns="0" tIns="0" rIns="0" bIns="0" rtlCol="0" anchor="ctr"/>
          <a:lstStyle/>
          <a:p>
            <a:pPr marL="0" indent="0" algn="ctr">
              <a:buNone/>
            </a:pPr>
            <a:r>
              <a:rPr lang="en-US" sz="1500" b="1" dirty="0">
                <a:solidFill>
                  <a:schemeClr val="tx2"/>
                </a:solidFill>
              </a:rPr>
              <a:t>Knowledge</a:t>
            </a:r>
            <a:endParaRPr lang="en-US" sz="1500" dirty="0"/>
          </a:p>
        </p:txBody>
      </p:sp>
      <p:sp>
        <p:nvSpPr>
          <p:cNvPr id="35" name="Legend arrow 1"/>
          <p:cNvSpPr/>
          <p:nvPr/>
        </p:nvSpPr>
        <p:spPr>
          <a:xfrm>
            <a:off x="10186416" y="2788920"/>
            <a:ext cx="274320" cy="246888"/>
          </a:xfrm>
          <a:prstGeom prst="downArrow">
            <a:avLst/>
          </a:prstGeom>
          <a:solidFill>
            <a:schemeClr val="accent4"/>
          </a:solidFill>
          <a:ln w="12700">
            <a:solidFill>
              <a:schemeClr val="accent4"/>
            </a:solidFill>
            <a:prstDash val="solid"/>
          </a:ln>
        </p:spPr>
        <p:txBody>
          <a:bodyPr/>
          <a:lstStyle/>
          <a:p>
            <a:endParaRPr lang="nl-BE"/>
          </a:p>
        </p:txBody>
      </p:sp>
      <p:sp>
        <p:nvSpPr>
          <p:cNvPr id="36" name="Legend 2"/>
          <p:cNvSpPr/>
          <p:nvPr/>
        </p:nvSpPr>
        <p:spPr>
          <a:xfrm>
            <a:off x="9006840" y="3063240"/>
            <a:ext cx="2633472" cy="566928"/>
          </a:xfrm>
          <a:prstGeom prst="roundRect">
            <a:avLst>
              <a:gd name="adj" fmla="val 19355"/>
            </a:avLst>
          </a:prstGeom>
          <a:solidFill>
            <a:schemeClr val="bg2"/>
          </a:solidFill>
          <a:ln w="12700">
            <a:solidFill>
              <a:schemeClr val="accent5"/>
            </a:solidFill>
            <a:prstDash val="solid"/>
          </a:ln>
        </p:spPr>
        <p:txBody>
          <a:bodyPr/>
          <a:lstStyle/>
          <a:p>
            <a:endParaRPr lang="nl-BE"/>
          </a:p>
        </p:txBody>
      </p:sp>
      <p:sp>
        <p:nvSpPr>
          <p:cNvPr id="37" name="Text 29"/>
          <p:cNvSpPr txBox="1"/>
          <p:nvPr/>
        </p:nvSpPr>
        <p:spPr>
          <a:xfrm>
            <a:off x="9006840" y="3063240"/>
            <a:ext cx="2633472" cy="566928"/>
          </a:xfrm>
          <a:prstGeom prst="rect">
            <a:avLst/>
          </a:prstGeom>
          <a:noFill/>
          <a:ln/>
        </p:spPr>
        <p:txBody>
          <a:bodyPr wrap="square" lIns="0" tIns="0" rIns="0" bIns="0" rtlCol="0" anchor="ctr"/>
          <a:lstStyle/>
          <a:p>
            <a:pPr marL="0" indent="0" algn="ctr">
              <a:buNone/>
            </a:pPr>
            <a:r>
              <a:rPr lang="en-US" sz="1500" b="1" dirty="0">
                <a:solidFill>
                  <a:schemeClr val="tx2"/>
                </a:solidFill>
              </a:rPr>
              <a:t>Skills</a:t>
            </a:r>
            <a:endParaRPr lang="en-US" sz="1500" dirty="0"/>
          </a:p>
        </p:txBody>
      </p:sp>
      <p:sp>
        <p:nvSpPr>
          <p:cNvPr id="38" name="Legend arrow 2"/>
          <p:cNvSpPr/>
          <p:nvPr/>
        </p:nvSpPr>
        <p:spPr>
          <a:xfrm>
            <a:off x="10186416" y="3657600"/>
            <a:ext cx="274320" cy="246888"/>
          </a:xfrm>
          <a:prstGeom prst="downArrow">
            <a:avLst/>
          </a:prstGeom>
          <a:solidFill>
            <a:schemeClr val="accent4"/>
          </a:solidFill>
          <a:ln w="12700">
            <a:solidFill>
              <a:schemeClr val="accent4"/>
            </a:solidFill>
            <a:prstDash val="solid"/>
          </a:ln>
        </p:spPr>
        <p:txBody>
          <a:bodyPr/>
          <a:lstStyle/>
          <a:p>
            <a:endParaRPr lang="nl-BE"/>
          </a:p>
        </p:txBody>
      </p:sp>
      <p:sp>
        <p:nvSpPr>
          <p:cNvPr id="39" name="Legend 3"/>
          <p:cNvSpPr/>
          <p:nvPr/>
        </p:nvSpPr>
        <p:spPr>
          <a:xfrm>
            <a:off x="9006840" y="3931920"/>
            <a:ext cx="2633472" cy="566928"/>
          </a:xfrm>
          <a:prstGeom prst="roundRect">
            <a:avLst>
              <a:gd name="adj" fmla="val 19355"/>
            </a:avLst>
          </a:prstGeom>
          <a:solidFill>
            <a:schemeClr val="bg2"/>
          </a:solidFill>
          <a:ln w="12700">
            <a:solidFill>
              <a:schemeClr val="accent5"/>
            </a:solidFill>
            <a:prstDash val="solid"/>
          </a:ln>
        </p:spPr>
        <p:txBody>
          <a:bodyPr/>
          <a:lstStyle/>
          <a:p>
            <a:endParaRPr lang="nl-BE"/>
          </a:p>
        </p:txBody>
      </p:sp>
      <p:sp>
        <p:nvSpPr>
          <p:cNvPr id="40" name="Text 32"/>
          <p:cNvSpPr txBox="1"/>
          <p:nvPr/>
        </p:nvSpPr>
        <p:spPr>
          <a:xfrm>
            <a:off x="9006840" y="3931920"/>
            <a:ext cx="2633472" cy="566928"/>
          </a:xfrm>
          <a:prstGeom prst="rect">
            <a:avLst/>
          </a:prstGeom>
          <a:noFill/>
          <a:ln/>
        </p:spPr>
        <p:txBody>
          <a:bodyPr wrap="square" lIns="0" tIns="0" rIns="0" bIns="0" rtlCol="0" anchor="ctr"/>
          <a:lstStyle/>
          <a:p>
            <a:pPr marL="0" indent="0" algn="ctr">
              <a:buNone/>
            </a:pPr>
            <a:r>
              <a:rPr lang="en-US" sz="1500" b="1" dirty="0">
                <a:solidFill>
                  <a:schemeClr val="tx2"/>
                </a:solidFill>
              </a:rPr>
              <a:t>Specific competences</a:t>
            </a:r>
            <a:endParaRPr lang="en-US" sz="1500" dirty="0"/>
          </a:p>
        </p:txBody>
      </p:sp>
      <p:sp>
        <p:nvSpPr>
          <p:cNvPr id="41" name="Legend arrow 3"/>
          <p:cNvSpPr/>
          <p:nvPr/>
        </p:nvSpPr>
        <p:spPr>
          <a:xfrm>
            <a:off x="10186416" y="4526280"/>
            <a:ext cx="274320" cy="246888"/>
          </a:xfrm>
          <a:prstGeom prst="downArrow">
            <a:avLst/>
          </a:prstGeom>
          <a:solidFill>
            <a:schemeClr val="accent4"/>
          </a:solidFill>
          <a:ln w="12700">
            <a:solidFill>
              <a:schemeClr val="accent4"/>
            </a:solidFill>
            <a:prstDash val="solid"/>
          </a:ln>
        </p:spPr>
        <p:txBody>
          <a:bodyPr/>
          <a:lstStyle/>
          <a:p>
            <a:endParaRPr lang="nl-BE"/>
          </a:p>
        </p:txBody>
      </p:sp>
      <p:sp>
        <p:nvSpPr>
          <p:cNvPr id="42" name="EPA box"/>
          <p:cNvSpPr/>
          <p:nvPr/>
        </p:nvSpPr>
        <p:spPr>
          <a:xfrm>
            <a:off x="9006840" y="4800600"/>
            <a:ext cx="2633472" cy="914400"/>
          </a:xfrm>
          <a:prstGeom prst="roundRect">
            <a:avLst>
              <a:gd name="adj" fmla="val 12000"/>
            </a:avLst>
          </a:prstGeom>
          <a:solidFill>
            <a:schemeClr val="accent2"/>
          </a:solidFill>
          <a:ln w="12700">
            <a:solidFill>
              <a:schemeClr val="accent2"/>
            </a:solidFill>
            <a:prstDash val="solid"/>
          </a:ln>
        </p:spPr>
        <p:txBody>
          <a:bodyPr/>
          <a:lstStyle/>
          <a:p>
            <a:endParaRPr lang="nl-BE"/>
          </a:p>
        </p:txBody>
      </p:sp>
      <p:sp>
        <p:nvSpPr>
          <p:cNvPr id="43" name="Text 35"/>
          <p:cNvSpPr txBox="1"/>
          <p:nvPr/>
        </p:nvSpPr>
        <p:spPr>
          <a:xfrm>
            <a:off x="9006840" y="4800600"/>
            <a:ext cx="2633472" cy="914400"/>
          </a:xfrm>
          <a:prstGeom prst="rect">
            <a:avLst/>
          </a:prstGeom>
          <a:noFill/>
          <a:ln/>
        </p:spPr>
        <p:txBody>
          <a:bodyPr wrap="square" lIns="0" tIns="0" rIns="0" bIns="0" rtlCol="0" anchor="ctr"/>
          <a:lstStyle/>
          <a:p>
            <a:pPr marL="0" indent="0" algn="ctr">
              <a:buNone/>
            </a:pPr>
            <a:r>
              <a:rPr lang="en-US" sz="2000" b="1" dirty="0">
                <a:solidFill>
                  <a:schemeClr val="accent6"/>
                </a:solidFill>
                <a:latin typeface="Cambria" pitchFamily="34" charset="0"/>
                <a:ea typeface="Cambria" pitchFamily="34" charset="-122"/>
                <a:cs typeface="Cambria" pitchFamily="34" charset="-120"/>
              </a:rPr>
              <a:t>8 EPAs</a:t>
            </a:r>
            <a:endParaRPr lang="en-US" sz="2000" dirty="0"/>
          </a:p>
          <a:p>
            <a:pPr marL="0" indent="0" algn="ctr">
              <a:buNone/>
            </a:pPr>
            <a:r>
              <a:rPr lang="en-US" sz="1200" dirty="0">
                <a:solidFill>
                  <a:schemeClr val="accent6"/>
                </a:solidFill>
              </a:rPr>
              <a:t>Appendix C</a:t>
            </a:r>
            <a:endParaRPr lang="en-US" sz="2000" dirty="0"/>
          </a:p>
        </p:txBody>
      </p:sp>
      <p:sp>
        <p:nvSpPr>
          <p:cNvPr id="44"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ORGANISATION OF TRAINING</a:t>
            </a:r>
            <a:endParaRPr lang="en-US" sz="1400" dirty="0"/>
          </a:p>
        </p:txBody>
      </p:sp>
      <p:sp>
        <p:nvSpPr>
          <p:cNvPr id="3" name="Text 1"/>
          <p:cNvSpPr>
            <a:spLocks noGrp="1"/>
          </p:cNvSpPr>
          <p:nvPr>
            <p:ph type="title" idx="102" hasCustomPrompt="1"/>
          </p:nvPr>
        </p:nvSpPr>
        <p:spPr>
          <a:xfrm>
            <a:off x="548640" y="777240"/>
            <a:ext cx="11064240" cy="82296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Five years of supervised, competency-based training</a:t>
            </a:r>
            <a:endParaRPr lang="en-US" sz="3200" dirty="0"/>
          </a:p>
        </p:txBody>
      </p:sp>
      <p:sp>
        <p:nvSpPr>
          <p:cNvPr id="4" name="Duration card"/>
          <p:cNvSpPr/>
          <p:nvPr/>
        </p:nvSpPr>
        <p:spPr>
          <a:xfrm>
            <a:off x="548640" y="1737360"/>
            <a:ext cx="3017520" cy="4297680"/>
          </a:xfrm>
          <a:prstGeom prst="roundRect">
            <a:avLst>
              <a:gd name="adj" fmla="val 3636"/>
            </a:avLst>
          </a:prstGeom>
          <a:solidFill>
            <a:schemeClr val="accent1"/>
          </a:solidFill>
          <a:ln w="12700">
            <a:solidFill>
              <a:schemeClr val="accent1"/>
            </a:solidFill>
            <a:prstDash val="solid"/>
          </a:ln>
        </p:spPr>
        <p:txBody>
          <a:bodyPr/>
          <a:lstStyle/>
          <a:p>
            <a:endParaRPr lang="nl-BE"/>
          </a:p>
        </p:txBody>
      </p:sp>
      <p:sp>
        <p:nvSpPr>
          <p:cNvPr id="5" name="Text 3"/>
          <p:cNvSpPr txBox="1"/>
          <p:nvPr/>
        </p:nvSpPr>
        <p:spPr>
          <a:xfrm>
            <a:off x="868680" y="1920240"/>
            <a:ext cx="2377440" cy="1097280"/>
          </a:xfrm>
          <a:prstGeom prst="rect">
            <a:avLst/>
          </a:prstGeom>
          <a:noFill/>
          <a:ln/>
        </p:spPr>
        <p:txBody>
          <a:bodyPr wrap="square" lIns="0" tIns="0" rIns="0" bIns="0" rtlCol="0" anchor="ctr"/>
          <a:lstStyle/>
          <a:p>
            <a:pPr marL="0" indent="0">
              <a:buNone/>
            </a:pPr>
            <a:r>
              <a:rPr lang="en-US" sz="8000" b="1" dirty="0">
                <a:solidFill>
                  <a:schemeClr val="accent2"/>
                </a:solidFill>
                <a:latin typeface="Cambria" pitchFamily="34" charset="0"/>
                <a:ea typeface="Cambria" pitchFamily="34" charset="-122"/>
                <a:cs typeface="Cambria" pitchFamily="34" charset="-120"/>
              </a:rPr>
              <a:t>5</a:t>
            </a:r>
            <a:endParaRPr lang="en-US" sz="8000" dirty="0"/>
          </a:p>
        </p:txBody>
      </p:sp>
      <p:sp>
        <p:nvSpPr>
          <p:cNvPr id="6" name="Text 4"/>
          <p:cNvSpPr txBox="1"/>
          <p:nvPr/>
        </p:nvSpPr>
        <p:spPr>
          <a:xfrm>
            <a:off x="868680" y="3017520"/>
            <a:ext cx="2377440" cy="640080"/>
          </a:xfrm>
          <a:prstGeom prst="rect">
            <a:avLst/>
          </a:prstGeom>
          <a:noFill/>
          <a:ln/>
        </p:spPr>
        <p:txBody>
          <a:bodyPr wrap="square" lIns="0" tIns="0" rIns="0" bIns="0" rtlCol="0" anchor="t"/>
          <a:lstStyle/>
          <a:p>
            <a:pPr marL="0" indent="0">
              <a:buNone/>
            </a:pPr>
            <a:r>
              <a:rPr lang="en-US" sz="1600" b="1" dirty="0">
                <a:solidFill>
                  <a:schemeClr val="bg1"/>
                </a:solidFill>
              </a:rPr>
              <a:t>years full-time (absolute minimum 4)</a:t>
            </a:r>
            <a:endParaRPr lang="en-US" sz="1600" dirty="0"/>
          </a:p>
        </p:txBody>
      </p:sp>
      <p:sp>
        <p:nvSpPr>
          <p:cNvPr id="7" name="Text 5"/>
          <p:cNvSpPr txBox="1"/>
          <p:nvPr/>
        </p:nvSpPr>
        <p:spPr>
          <a:xfrm>
            <a:off x="868680" y="3794760"/>
            <a:ext cx="2468880" cy="17373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accent5"/>
                </a:solidFill>
              </a:rPr>
              <a:t>Flexible: more time for trainees who need it</a:t>
            </a:r>
            <a:endParaRPr lang="en-US" sz="1400" dirty="0"/>
          </a:p>
          <a:p>
            <a:pPr marL="342900" indent="-342900">
              <a:spcAft>
                <a:spcPts val="600"/>
              </a:spcAft>
              <a:buSzPct val="100000"/>
              <a:buChar char="•"/>
            </a:pPr>
            <a:r>
              <a:rPr lang="en-US" sz="1400" dirty="0">
                <a:solidFill>
                  <a:schemeClr val="accent5"/>
                </a:solidFill>
              </a:rPr>
              <a:t>Continuous e-portfolio throughout</a:t>
            </a:r>
            <a:endParaRPr lang="en-US" sz="1400" dirty="0"/>
          </a:p>
          <a:p>
            <a:pPr marL="342900" indent="-342900">
              <a:spcAft>
                <a:spcPts val="600"/>
              </a:spcAft>
              <a:buSzPct val="100000"/>
              <a:buChar char="•"/>
            </a:pPr>
            <a:r>
              <a:rPr lang="en-US" sz="1400" dirty="0">
                <a:solidFill>
                  <a:schemeClr val="accent5"/>
                </a:solidFill>
              </a:rPr>
              <a:t>Rotation across settings encouraged</a:t>
            </a:r>
            <a:endParaRPr lang="en-US" sz="1400" dirty="0"/>
          </a:p>
        </p:txBody>
      </p:sp>
      <p:sp>
        <p:nvSpPr>
          <p:cNvPr id="8" name="Text 6"/>
          <p:cNvSpPr txBox="1"/>
          <p:nvPr/>
        </p:nvSpPr>
        <p:spPr>
          <a:xfrm>
            <a:off x="3886200" y="1691640"/>
            <a:ext cx="7680960" cy="320040"/>
          </a:xfrm>
          <a:prstGeom prst="rect">
            <a:avLst/>
          </a:prstGeom>
          <a:noFill/>
          <a:ln/>
        </p:spPr>
        <p:txBody>
          <a:bodyPr wrap="square" lIns="0" tIns="0" rIns="0" bIns="0" rtlCol="0" anchor="ctr"/>
          <a:lstStyle/>
          <a:p>
            <a:pPr marL="0" indent="0">
              <a:buNone/>
            </a:pPr>
            <a:r>
              <a:rPr lang="en-US" sz="1300" b="1" dirty="0">
                <a:solidFill>
                  <a:schemeClr val="accent3"/>
                </a:solidFill>
              </a:rPr>
              <a:t>Recommended minimum time per rotation (months)</a:t>
            </a:r>
            <a:endParaRPr lang="en-US" sz="1300" dirty="0"/>
          </a:p>
        </p:txBody>
      </p:sp>
      <p:sp>
        <p:nvSpPr>
          <p:cNvPr id="9" name="Grid 0"/>
          <p:cNvSpPr/>
          <p:nvPr/>
        </p:nvSpPr>
        <p:spPr>
          <a:xfrm>
            <a:off x="6720840" y="2103120"/>
            <a:ext cx="0" cy="2743200"/>
          </a:xfrm>
          <a:prstGeom prst="line">
            <a:avLst/>
          </a:prstGeom>
          <a:noFill/>
          <a:ln w="12700">
            <a:solidFill>
              <a:schemeClr val="accent5"/>
            </a:solidFill>
            <a:prstDash val="dash"/>
          </a:ln>
        </p:spPr>
        <p:txBody>
          <a:bodyPr/>
          <a:lstStyle/>
          <a:p>
            <a:endParaRPr lang="nl-BE"/>
          </a:p>
        </p:txBody>
      </p:sp>
      <p:sp>
        <p:nvSpPr>
          <p:cNvPr id="10" name="Text 8"/>
          <p:cNvSpPr txBox="1"/>
          <p:nvPr/>
        </p:nvSpPr>
        <p:spPr>
          <a:xfrm>
            <a:off x="6446520" y="4873752"/>
            <a:ext cx="548640" cy="274320"/>
          </a:xfrm>
          <a:prstGeom prst="rect">
            <a:avLst/>
          </a:prstGeom>
          <a:noFill/>
          <a:ln/>
        </p:spPr>
        <p:txBody>
          <a:bodyPr wrap="square" lIns="0" tIns="0" rIns="0" bIns="0" rtlCol="0" anchor="ctr"/>
          <a:lstStyle/>
          <a:p>
            <a:pPr marL="0" indent="0" algn="ctr">
              <a:buNone/>
            </a:pPr>
            <a:r>
              <a:rPr lang="en-US" sz="1100" dirty="0">
                <a:solidFill>
                  <a:schemeClr val="accent4"/>
                </a:solidFill>
              </a:rPr>
              <a:t>0</a:t>
            </a:r>
            <a:endParaRPr lang="en-US" sz="1100" dirty="0"/>
          </a:p>
        </p:txBody>
      </p:sp>
      <p:sp>
        <p:nvSpPr>
          <p:cNvPr id="11" name="Grid 6"/>
          <p:cNvSpPr/>
          <p:nvPr/>
        </p:nvSpPr>
        <p:spPr>
          <a:xfrm>
            <a:off x="7863840" y="2103120"/>
            <a:ext cx="0" cy="2743200"/>
          </a:xfrm>
          <a:prstGeom prst="line">
            <a:avLst/>
          </a:prstGeom>
          <a:noFill/>
          <a:ln w="12700">
            <a:solidFill>
              <a:schemeClr val="accent5"/>
            </a:solidFill>
            <a:prstDash val="dash"/>
          </a:ln>
        </p:spPr>
        <p:txBody>
          <a:bodyPr/>
          <a:lstStyle/>
          <a:p>
            <a:endParaRPr lang="nl-BE"/>
          </a:p>
        </p:txBody>
      </p:sp>
      <p:sp>
        <p:nvSpPr>
          <p:cNvPr id="12" name="Text 10"/>
          <p:cNvSpPr txBox="1"/>
          <p:nvPr/>
        </p:nvSpPr>
        <p:spPr>
          <a:xfrm>
            <a:off x="7589520" y="4873752"/>
            <a:ext cx="548640" cy="274320"/>
          </a:xfrm>
          <a:prstGeom prst="rect">
            <a:avLst/>
          </a:prstGeom>
          <a:noFill/>
          <a:ln/>
        </p:spPr>
        <p:txBody>
          <a:bodyPr wrap="square" lIns="0" tIns="0" rIns="0" bIns="0" rtlCol="0" anchor="ctr"/>
          <a:lstStyle/>
          <a:p>
            <a:pPr marL="0" indent="0" algn="ctr">
              <a:buNone/>
            </a:pPr>
            <a:r>
              <a:rPr lang="en-US" sz="1100" dirty="0">
                <a:solidFill>
                  <a:schemeClr val="accent4"/>
                </a:solidFill>
              </a:rPr>
              <a:t>6</a:t>
            </a:r>
            <a:endParaRPr lang="en-US" sz="1100" dirty="0"/>
          </a:p>
        </p:txBody>
      </p:sp>
      <p:sp>
        <p:nvSpPr>
          <p:cNvPr id="13" name="Grid 12"/>
          <p:cNvSpPr/>
          <p:nvPr/>
        </p:nvSpPr>
        <p:spPr>
          <a:xfrm>
            <a:off x="9006840" y="2103120"/>
            <a:ext cx="0" cy="2743200"/>
          </a:xfrm>
          <a:prstGeom prst="line">
            <a:avLst/>
          </a:prstGeom>
          <a:noFill/>
          <a:ln w="12700">
            <a:solidFill>
              <a:schemeClr val="accent5"/>
            </a:solidFill>
            <a:prstDash val="dash"/>
          </a:ln>
        </p:spPr>
        <p:txBody>
          <a:bodyPr/>
          <a:lstStyle/>
          <a:p>
            <a:endParaRPr lang="nl-BE"/>
          </a:p>
        </p:txBody>
      </p:sp>
      <p:sp>
        <p:nvSpPr>
          <p:cNvPr id="14" name="Text 12"/>
          <p:cNvSpPr txBox="1"/>
          <p:nvPr/>
        </p:nvSpPr>
        <p:spPr>
          <a:xfrm>
            <a:off x="8732520" y="4873752"/>
            <a:ext cx="548640" cy="274320"/>
          </a:xfrm>
          <a:prstGeom prst="rect">
            <a:avLst/>
          </a:prstGeom>
          <a:noFill/>
          <a:ln/>
        </p:spPr>
        <p:txBody>
          <a:bodyPr wrap="square" lIns="0" tIns="0" rIns="0" bIns="0" rtlCol="0" anchor="ctr"/>
          <a:lstStyle/>
          <a:p>
            <a:pPr marL="0" indent="0" algn="ctr">
              <a:buNone/>
            </a:pPr>
            <a:r>
              <a:rPr lang="en-US" sz="1100" dirty="0">
                <a:solidFill>
                  <a:schemeClr val="accent4"/>
                </a:solidFill>
              </a:rPr>
              <a:t>12</a:t>
            </a:r>
            <a:endParaRPr lang="en-US" sz="1100" dirty="0"/>
          </a:p>
        </p:txBody>
      </p:sp>
      <p:sp>
        <p:nvSpPr>
          <p:cNvPr id="15" name="Grid 18"/>
          <p:cNvSpPr/>
          <p:nvPr/>
        </p:nvSpPr>
        <p:spPr>
          <a:xfrm>
            <a:off x="10149840" y="2103120"/>
            <a:ext cx="0" cy="2743200"/>
          </a:xfrm>
          <a:prstGeom prst="line">
            <a:avLst/>
          </a:prstGeom>
          <a:noFill/>
          <a:ln w="12700">
            <a:solidFill>
              <a:schemeClr val="accent5"/>
            </a:solidFill>
            <a:prstDash val="dash"/>
          </a:ln>
        </p:spPr>
        <p:txBody>
          <a:bodyPr/>
          <a:lstStyle/>
          <a:p>
            <a:endParaRPr lang="nl-BE"/>
          </a:p>
        </p:txBody>
      </p:sp>
      <p:sp>
        <p:nvSpPr>
          <p:cNvPr id="16" name="Text 14"/>
          <p:cNvSpPr txBox="1"/>
          <p:nvPr/>
        </p:nvSpPr>
        <p:spPr>
          <a:xfrm>
            <a:off x="9875520" y="4873752"/>
            <a:ext cx="548640" cy="274320"/>
          </a:xfrm>
          <a:prstGeom prst="rect">
            <a:avLst/>
          </a:prstGeom>
          <a:noFill/>
          <a:ln/>
        </p:spPr>
        <p:txBody>
          <a:bodyPr wrap="square" lIns="0" tIns="0" rIns="0" bIns="0" rtlCol="0" anchor="ctr"/>
          <a:lstStyle/>
          <a:p>
            <a:pPr marL="0" indent="0" algn="ctr">
              <a:buNone/>
            </a:pPr>
            <a:r>
              <a:rPr lang="en-US" sz="1100" dirty="0">
                <a:solidFill>
                  <a:schemeClr val="accent4"/>
                </a:solidFill>
              </a:rPr>
              <a:t>18</a:t>
            </a:r>
            <a:endParaRPr lang="en-US" sz="1100" dirty="0"/>
          </a:p>
        </p:txBody>
      </p:sp>
      <p:sp>
        <p:nvSpPr>
          <p:cNvPr id="17" name="Grid 24"/>
          <p:cNvSpPr/>
          <p:nvPr/>
        </p:nvSpPr>
        <p:spPr>
          <a:xfrm>
            <a:off x="11292840" y="2103120"/>
            <a:ext cx="0" cy="2743200"/>
          </a:xfrm>
          <a:prstGeom prst="line">
            <a:avLst/>
          </a:prstGeom>
          <a:noFill/>
          <a:ln w="12700">
            <a:solidFill>
              <a:schemeClr val="accent5"/>
            </a:solidFill>
            <a:prstDash val="dash"/>
          </a:ln>
        </p:spPr>
        <p:txBody>
          <a:bodyPr/>
          <a:lstStyle/>
          <a:p>
            <a:endParaRPr lang="nl-BE"/>
          </a:p>
        </p:txBody>
      </p:sp>
      <p:sp>
        <p:nvSpPr>
          <p:cNvPr id="18" name="Text 16"/>
          <p:cNvSpPr txBox="1"/>
          <p:nvPr/>
        </p:nvSpPr>
        <p:spPr>
          <a:xfrm>
            <a:off x="11018520" y="4873752"/>
            <a:ext cx="548640" cy="274320"/>
          </a:xfrm>
          <a:prstGeom prst="rect">
            <a:avLst/>
          </a:prstGeom>
          <a:noFill/>
          <a:ln/>
        </p:spPr>
        <p:txBody>
          <a:bodyPr wrap="square" lIns="0" tIns="0" rIns="0" bIns="0" rtlCol="0" anchor="ctr"/>
          <a:lstStyle/>
          <a:p>
            <a:pPr marL="0" indent="0" algn="ctr">
              <a:buNone/>
            </a:pPr>
            <a:r>
              <a:rPr lang="en-US" sz="1100" dirty="0">
                <a:solidFill>
                  <a:schemeClr val="accent4"/>
                </a:solidFill>
              </a:rPr>
              <a:t>24</a:t>
            </a:r>
            <a:endParaRPr lang="en-US" sz="1100" dirty="0"/>
          </a:p>
        </p:txBody>
      </p:sp>
      <p:sp>
        <p:nvSpPr>
          <p:cNvPr id="19" name="Text 17"/>
          <p:cNvSpPr txBox="1"/>
          <p:nvPr/>
        </p:nvSpPr>
        <p:spPr>
          <a:xfrm>
            <a:off x="3886200" y="2167128"/>
            <a:ext cx="2743200" cy="384048"/>
          </a:xfrm>
          <a:prstGeom prst="rect">
            <a:avLst/>
          </a:prstGeom>
          <a:noFill/>
          <a:ln/>
        </p:spPr>
        <p:txBody>
          <a:bodyPr wrap="square" lIns="0" tIns="0" rIns="0" bIns="0" rtlCol="0" anchor="ctr"/>
          <a:lstStyle/>
          <a:p>
            <a:pPr marL="0" indent="0">
              <a:buNone/>
            </a:pPr>
            <a:r>
              <a:rPr lang="en-US" sz="1300" dirty="0">
                <a:solidFill>
                  <a:schemeClr val="tx1"/>
                </a:solidFill>
              </a:rPr>
              <a:t>Inpatient general paediatrics</a:t>
            </a:r>
            <a:endParaRPr lang="en-US" sz="1300" dirty="0"/>
          </a:p>
        </p:txBody>
      </p:sp>
      <p:sp>
        <p:nvSpPr>
          <p:cNvPr id="20" name="Bar min 1"/>
          <p:cNvSpPr/>
          <p:nvPr/>
        </p:nvSpPr>
        <p:spPr>
          <a:xfrm>
            <a:off x="6720840" y="2221992"/>
            <a:ext cx="1143000" cy="274320"/>
          </a:xfrm>
          <a:prstGeom prst="rect">
            <a:avLst/>
          </a:prstGeom>
          <a:solidFill>
            <a:schemeClr val="accent1"/>
          </a:solidFill>
          <a:ln w="12700">
            <a:solidFill>
              <a:schemeClr val="accent1"/>
            </a:solidFill>
            <a:prstDash val="solid"/>
          </a:ln>
        </p:spPr>
        <p:txBody>
          <a:bodyPr/>
          <a:lstStyle/>
          <a:p>
            <a:endParaRPr lang="nl-BE"/>
          </a:p>
        </p:txBody>
      </p:sp>
      <p:sp>
        <p:nvSpPr>
          <p:cNvPr id="21" name="Bar range 1"/>
          <p:cNvSpPr/>
          <p:nvPr/>
        </p:nvSpPr>
        <p:spPr>
          <a:xfrm>
            <a:off x="7863840" y="2221992"/>
            <a:ext cx="1143000" cy="274320"/>
          </a:xfrm>
          <a:prstGeom prst="rect">
            <a:avLst/>
          </a:prstGeom>
          <a:solidFill>
            <a:schemeClr val="accent2"/>
          </a:solidFill>
          <a:ln w="12700">
            <a:solidFill>
              <a:schemeClr val="accent2"/>
            </a:solidFill>
            <a:prstDash val="solid"/>
          </a:ln>
        </p:spPr>
        <p:txBody>
          <a:bodyPr/>
          <a:lstStyle/>
          <a:p>
            <a:endParaRPr lang="nl-BE"/>
          </a:p>
        </p:txBody>
      </p:sp>
      <p:sp>
        <p:nvSpPr>
          <p:cNvPr id="22" name="Text 20"/>
          <p:cNvSpPr txBox="1"/>
          <p:nvPr/>
        </p:nvSpPr>
        <p:spPr>
          <a:xfrm>
            <a:off x="9079992" y="2167128"/>
            <a:ext cx="731520" cy="384048"/>
          </a:xfrm>
          <a:prstGeom prst="rect">
            <a:avLst/>
          </a:prstGeom>
          <a:noFill/>
          <a:ln/>
        </p:spPr>
        <p:txBody>
          <a:bodyPr wrap="square" lIns="0" tIns="0" rIns="0" bIns="0" rtlCol="0" anchor="ctr"/>
          <a:lstStyle/>
          <a:p>
            <a:pPr marL="0" indent="0">
              <a:buNone/>
            </a:pPr>
            <a:r>
              <a:rPr lang="en-US" sz="1200" b="1" dirty="0">
                <a:solidFill>
                  <a:schemeClr val="tx2"/>
                </a:solidFill>
              </a:rPr>
              <a:t>6–12</a:t>
            </a:r>
            <a:endParaRPr lang="en-US" sz="1200" dirty="0"/>
          </a:p>
        </p:txBody>
      </p:sp>
      <p:sp>
        <p:nvSpPr>
          <p:cNvPr id="23" name="Text 21"/>
          <p:cNvSpPr txBox="1"/>
          <p:nvPr/>
        </p:nvSpPr>
        <p:spPr>
          <a:xfrm>
            <a:off x="3886200" y="2624328"/>
            <a:ext cx="2743200" cy="384048"/>
          </a:xfrm>
          <a:prstGeom prst="rect">
            <a:avLst/>
          </a:prstGeom>
          <a:noFill/>
          <a:ln/>
        </p:spPr>
        <p:txBody>
          <a:bodyPr wrap="square" lIns="0" tIns="0" rIns="0" bIns="0" rtlCol="0" anchor="ctr"/>
          <a:lstStyle/>
          <a:p>
            <a:pPr marL="0" indent="0">
              <a:buNone/>
            </a:pPr>
            <a:r>
              <a:rPr lang="en-US" sz="1300" dirty="0">
                <a:solidFill>
                  <a:schemeClr val="tx1"/>
                </a:solidFill>
              </a:rPr>
              <a:t>Neonatology (incl. NICU)</a:t>
            </a:r>
            <a:endParaRPr lang="en-US" sz="1300" dirty="0"/>
          </a:p>
        </p:txBody>
      </p:sp>
      <p:sp>
        <p:nvSpPr>
          <p:cNvPr id="24" name="Bar min 2"/>
          <p:cNvSpPr/>
          <p:nvPr/>
        </p:nvSpPr>
        <p:spPr>
          <a:xfrm>
            <a:off x="6720840" y="2679192"/>
            <a:ext cx="1143000" cy="274320"/>
          </a:xfrm>
          <a:prstGeom prst="rect">
            <a:avLst/>
          </a:prstGeom>
          <a:solidFill>
            <a:schemeClr val="accent1"/>
          </a:solidFill>
          <a:ln w="12700">
            <a:solidFill>
              <a:schemeClr val="accent1"/>
            </a:solidFill>
            <a:prstDash val="solid"/>
          </a:ln>
        </p:spPr>
        <p:txBody>
          <a:bodyPr/>
          <a:lstStyle/>
          <a:p>
            <a:endParaRPr lang="nl-BE"/>
          </a:p>
        </p:txBody>
      </p:sp>
      <p:sp>
        <p:nvSpPr>
          <p:cNvPr id="25" name="Text 23"/>
          <p:cNvSpPr txBox="1"/>
          <p:nvPr/>
        </p:nvSpPr>
        <p:spPr>
          <a:xfrm>
            <a:off x="7936992" y="2624328"/>
            <a:ext cx="731520" cy="384048"/>
          </a:xfrm>
          <a:prstGeom prst="rect">
            <a:avLst/>
          </a:prstGeom>
          <a:noFill/>
          <a:ln/>
        </p:spPr>
        <p:txBody>
          <a:bodyPr wrap="square" lIns="0" tIns="0" rIns="0" bIns="0" rtlCol="0" anchor="ctr"/>
          <a:lstStyle/>
          <a:p>
            <a:pPr marL="0" indent="0">
              <a:buNone/>
            </a:pPr>
            <a:r>
              <a:rPr lang="en-US" sz="1200" b="1" dirty="0">
                <a:solidFill>
                  <a:schemeClr val="tx2"/>
                </a:solidFill>
              </a:rPr>
              <a:t>6</a:t>
            </a:r>
            <a:endParaRPr lang="en-US" sz="1200" dirty="0"/>
          </a:p>
        </p:txBody>
      </p:sp>
      <p:sp>
        <p:nvSpPr>
          <p:cNvPr id="26" name="Text 24"/>
          <p:cNvSpPr txBox="1"/>
          <p:nvPr/>
        </p:nvSpPr>
        <p:spPr>
          <a:xfrm>
            <a:off x="3886200" y="3081528"/>
            <a:ext cx="2743200" cy="384048"/>
          </a:xfrm>
          <a:prstGeom prst="rect">
            <a:avLst/>
          </a:prstGeom>
          <a:noFill/>
          <a:ln/>
        </p:spPr>
        <p:txBody>
          <a:bodyPr wrap="square" lIns="0" tIns="0" rIns="0" bIns="0" rtlCol="0" anchor="ctr"/>
          <a:lstStyle/>
          <a:p>
            <a:pPr marL="0" indent="0">
              <a:buNone/>
            </a:pPr>
            <a:r>
              <a:rPr lang="en-US" sz="1300" dirty="0">
                <a:solidFill>
                  <a:schemeClr val="tx1"/>
                </a:solidFill>
              </a:rPr>
              <a:t>Emergency paediatrics / PICU</a:t>
            </a:r>
            <a:endParaRPr lang="en-US" sz="1300" dirty="0"/>
          </a:p>
        </p:txBody>
      </p:sp>
      <p:sp>
        <p:nvSpPr>
          <p:cNvPr id="27" name="Bar min 3"/>
          <p:cNvSpPr/>
          <p:nvPr/>
        </p:nvSpPr>
        <p:spPr>
          <a:xfrm>
            <a:off x="6720840" y="3136392"/>
            <a:ext cx="1143000" cy="274320"/>
          </a:xfrm>
          <a:prstGeom prst="rect">
            <a:avLst/>
          </a:prstGeom>
          <a:solidFill>
            <a:schemeClr val="accent1"/>
          </a:solidFill>
          <a:ln w="12700">
            <a:solidFill>
              <a:schemeClr val="accent1"/>
            </a:solidFill>
            <a:prstDash val="solid"/>
          </a:ln>
        </p:spPr>
        <p:txBody>
          <a:bodyPr/>
          <a:lstStyle/>
          <a:p>
            <a:endParaRPr lang="nl-BE"/>
          </a:p>
        </p:txBody>
      </p:sp>
      <p:sp>
        <p:nvSpPr>
          <p:cNvPr id="28" name="Text 26"/>
          <p:cNvSpPr txBox="1"/>
          <p:nvPr/>
        </p:nvSpPr>
        <p:spPr>
          <a:xfrm>
            <a:off x="7936992" y="3081528"/>
            <a:ext cx="731520" cy="384048"/>
          </a:xfrm>
          <a:prstGeom prst="rect">
            <a:avLst/>
          </a:prstGeom>
          <a:noFill/>
          <a:ln/>
        </p:spPr>
        <p:txBody>
          <a:bodyPr wrap="square" lIns="0" tIns="0" rIns="0" bIns="0" rtlCol="0" anchor="ctr"/>
          <a:lstStyle/>
          <a:p>
            <a:pPr marL="0" indent="0">
              <a:buNone/>
            </a:pPr>
            <a:r>
              <a:rPr lang="en-US" sz="1200" b="1" dirty="0">
                <a:solidFill>
                  <a:schemeClr val="tx2"/>
                </a:solidFill>
              </a:rPr>
              <a:t>6</a:t>
            </a:r>
            <a:endParaRPr lang="en-US" sz="1200" dirty="0"/>
          </a:p>
        </p:txBody>
      </p:sp>
      <p:sp>
        <p:nvSpPr>
          <p:cNvPr id="29" name="Text 27"/>
          <p:cNvSpPr txBox="1"/>
          <p:nvPr/>
        </p:nvSpPr>
        <p:spPr>
          <a:xfrm>
            <a:off x="3886200" y="3538728"/>
            <a:ext cx="2743200" cy="384048"/>
          </a:xfrm>
          <a:prstGeom prst="rect">
            <a:avLst/>
          </a:prstGeom>
          <a:noFill/>
          <a:ln/>
        </p:spPr>
        <p:txBody>
          <a:bodyPr wrap="square" lIns="0" tIns="0" rIns="0" bIns="0" rtlCol="0" anchor="ctr"/>
          <a:lstStyle/>
          <a:p>
            <a:pPr marL="0" indent="0">
              <a:buNone/>
            </a:pPr>
            <a:r>
              <a:rPr lang="en-US" sz="1300" dirty="0">
                <a:solidFill>
                  <a:schemeClr val="tx1"/>
                </a:solidFill>
              </a:rPr>
              <a:t>Outpatient, primary care &amp; community</a:t>
            </a:r>
            <a:endParaRPr lang="en-US" sz="1300" dirty="0"/>
          </a:p>
        </p:txBody>
      </p:sp>
      <p:sp>
        <p:nvSpPr>
          <p:cNvPr id="30" name="Bar min 4"/>
          <p:cNvSpPr/>
          <p:nvPr/>
        </p:nvSpPr>
        <p:spPr>
          <a:xfrm>
            <a:off x="6720840" y="3593592"/>
            <a:ext cx="1143000" cy="274320"/>
          </a:xfrm>
          <a:prstGeom prst="rect">
            <a:avLst/>
          </a:prstGeom>
          <a:solidFill>
            <a:schemeClr val="accent1"/>
          </a:solidFill>
          <a:ln w="12700">
            <a:solidFill>
              <a:schemeClr val="accent1"/>
            </a:solidFill>
            <a:prstDash val="solid"/>
          </a:ln>
        </p:spPr>
        <p:txBody>
          <a:bodyPr/>
          <a:lstStyle/>
          <a:p>
            <a:endParaRPr lang="nl-BE"/>
          </a:p>
        </p:txBody>
      </p:sp>
      <p:sp>
        <p:nvSpPr>
          <p:cNvPr id="31" name="Text 29"/>
          <p:cNvSpPr txBox="1"/>
          <p:nvPr/>
        </p:nvSpPr>
        <p:spPr>
          <a:xfrm>
            <a:off x="7936992" y="3538728"/>
            <a:ext cx="731520" cy="384048"/>
          </a:xfrm>
          <a:prstGeom prst="rect">
            <a:avLst/>
          </a:prstGeom>
          <a:noFill/>
          <a:ln/>
        </p:spPr>
        <p:txBody>
          <a:bodyPr wrap="square" lIns="0" tIns="0" rIns="0" bIns="0" rtlCol="0" anchor="ctr"/>
          <a:lstStyle/>
          <a:p>
            <a:pPr marL="0" indent="0">
              <a:buNone/>
            </a:pPr>
            <a:r>
              <a:rPr lang="en-US" sz="1200" b="1" dirty="0">
                <a:solidFill>
                  <a:schemeClr val="tx2"/>
                </a:solidFill>
              </a:rPr>
              <a:t>6</a:t>
            </a:r>
            <a:endParaRPr lang="en-US" sz="1200" dirty="0"/>
          </a:p>
        </p:txBody>
      </p:sp>
      <p:sp>
        <p:nvSpPr>
          <p:cNvPr id="32" name="Text 30"/>
          <p:cNvSpPr txBox="1"/>
          <p:nvPr/>
        </p:nvSpPr>
        <p:spPr>
          <a:xfrm>
            <a:off x="3886200" y="3995928"/>
            <a:ext cx="2743200" cy="384048"/>
          </a:xfrm>
          <a:prstGeom prst="rect">
            <a:avLst/>
          </a:prstGeom>
          <a:noFill/>
          <a:ln/>
        </p:spPr>
        <p:txBody>
          <a:bodyPr wrap="square" lIns="0" tIns="0" rIns="0" bIns="0" rtlCol="0" anchor="ctr"/>
          <a:lstStyle/>
          <a:p>
            <a:pPr marL="0" indent="0">
              <a:buNone/>
            </a:pPr>
            <a:r>
              <a:rPr lang="en-US" sz="1300" dirty="0">
                <a:solidFill>
                  <a:schemeClr val="tx1"/>
                </a:solidFill>
              </a:rPr>
              <a:t>Subspecialty rotations (≥5)</a:t>
            </a:r>
            <a:endParaRPr lang="en-US" sz="1300" dirty="0"/>
          </a:p>
        </p:txBody>
      </p:sp>
      <p:sp>
        <p:nvSpPr>
          <p:cNvPr id="33" name="Bar min 5"/>
          <p:cNvSpPr/>
          <p:nvPr/>
        </p:nvSpPr>
        <p:spPr>
          <a:xfrm>
            <a:off x="6720840" y="4050792"/>
            <a:ext cx="2286000" cy="274320"/>
          </a:xfrm>
          <a:prstGeom prst="rect">
            <a:avLst/>
          </a:prstGeom>
          <a:solidFill>
            <a:schemeClr val="accent1"/>
          </a:solidFill>
          <a:ln w="12700">
            <a:solidFill>
              <a:schemeClr val="accent1"/>
            </a:solidFill>
            <a:prstDash val="solid"/>
          </a:ln>
        </p:spPr>
        <p:txBody>
          <a:bodyPr/>
          <a:lstStyle/>
          <a:p>
            <a:endParaRPr lang="nl-BE"/>
          </a:p>
        </p:txBody>
      </p:sp>
      <p:sp>
        <p:nvSpPr>
          <p:cNvPr id="34" name="Bar range 5"/>
          <p:cNvSpPr/>
          <p:nvPr/>
        </p:nvSpPr>
        <p:spPr>
          <a:xfrm>
            <a:off x="9006840" y="4050792"/>
            <a:ext cx="1143000" cy="274320"/>
          </a:xfrm>
          <a:prstGeom prst="rect">
            <a:avLst/>
          </a:prstGeom>
          <a:solidFill>
            <a:schemeClr val="accent2"/>
          </a:solidFill>
          <a:ln w="12700">
            <a:solidFill>
              <a:schemeClr val="accent2"/>
            </a:solidFill>
            <a:prstDash val="solid"/>
          </a:ln>
        </p:spPr>
        <p:txBody>
          <a:bodyPr/>
          <a:lstStyle/>
          <a:p>
            <a:endParaRPr lang="nl-BE"/>
          </a:p>
        </p:txBody>
      </p:sp>
      <p:sp>
        <p:nvSpPr>
          <p:cNvPr id="35" name="Text 33"/>
          <p:cNvSpPr txBox="1"/>
          <p:nvPr/>
        </p:nvSpPr>
        <p:spPr>
          <a:xfrm>
            <a:off x="10222992" y="3995928"/>
            <a:ext cx="731520" cy="384048"/>
          </a:xfrm>
          <a:prstGeom prst="rect">
            <a:avLst/>
          </a:prstGeom>
          <a:noFill/>
          <a:ln/>
        </p:spPr>
        <p:txBody>
          <a:bodyPr wrap="square" lIns="0" tIns="0" rIns="0" bIns="0" rtlCol="0" anchor="ctr"/>
          <a:lstStyle/>
          <a:p>
            <a:pPr marL="0" indent="0">
              <a:buNone/>
            </a:pPr>
            <a:r>
              <a:rPr lang="en-US" sz="1200" b="1" dirty="0">
                <a:solidFill>
                  <a:schemeClr val="tx2"/>
                </a:solidFill>
              </a:rPr>
              <a:t>12–18</a:t>
            </a:r>
            <a:endParaRPr lang="en-US" sz="1200" dirty="0"/>
          </a:p>
        </p:txBody>
      </p:sp>
      <p:sp>
        <p:nvSpPr>
          <p:cNvPr id="36" name="Text 34"/>
          <p:cNvSpPr txBox="1"/>
          <p:nvPr/>
        </p:nvSpPr>
        <p:spPr>
          <a:xfrm>
            <a:off x="3886200" y="4453128"/>
            <a:ext cx="2743200" cy="384048"/>
          </a:xfrm>
          <a:prstGeom prst="rect">
            <a:avLst/>
          </a:prstGeom>
          <a:noFill/>
          <a:ln/>
        </p:spPr>
        <p:txBody>
          <a:bodyPr wrap="square" lIns="0" tIns="0" rIns="0" bIns="0" rtlCol="0" anchor="ctr"/>
          <a:lstStyle/>
          <a:p>
            <a:pPr marL="0" indent="0">
              <a:buNone/>
            </a:pPr>
            <a:r>
              <a:rPr lang="en-US" sz="1300" dirty="0">
                <a:solidFill>
                  <a:schemeClr val="tx1"/>
                </a:solidFill>
              </a:rPr>
              <a:t>Flexible / elective (by EPA entrustment)</a:t>
            </a:r>
            <a:endParaRPr lang="en-US" sz="1300" dirty="0"/>
          </a:p>
        </p:txBody>
      </p:sp>
      <p:sp>
        <p:nvSpPr>
          <p:cNvPr id="37" name="Bar min 6"/>
          <p:cNvSpPr/>
          <p:nvPr/>
        </p:nvSpPr>
        <p:spPr>
          <a:xfrm>
            <a:off x="6720840" y="4507992"/>
            <a:ext cx="2286000" cy="274320"/>
          </a:xfrm>
          <a:prstGeom prst="rect">
            <a:avLst/>
          </a:prstGeom>
          <a:solidFill>
            <a:schemeClr val="accent1"/>
          </a:solidFill>
          <a:ln w="12700">
            <a:solidFill>
              <a:schemeClr val="accent1"/>
            </a:solidFill>
            <a:prstDash val="solid"/>
          </a:ln>
        </p:spPr>
        <p:txBody>
          <a:bodyPr/>
          <a:lstStyle/>
          <a:p>
            <a:endParaRPr lang="nl-BE"/>
          </a:p>
        </p:txBody>
      </p:sp>
      <p:sp>
        <p:nvSpPr>
          <p:cNvPr id="38" name="Bar range 6"/>
          <p:cNvSpPr/>
          <p:nvPr/>
        </p:nvSpPr>
        <p:spPr>
          <a:xfrm>
            <a:off x="9006840" y="4507992"/>
            <a:ext cx="2286000" cy="274320"/>
          </a:xfrm>
          <a:prstGeom prst="rect">
            <a:avLst/>
          </a:prstGeom>
          <a:solidFill>
            <a:schemeClr val="accent2"/>
          </a:solidFill>
          <a:ln w="12700">
            <a:solidFill>
              <a:schemeClr val="accent2"/>
            </a:solidFill>
            <a:prstDash val="solid"/>
          </a:ln>
        </p:spPr>
        <p:txBody>
          <a:bodyPr/>
          <a:lstStyle/>
          <a:p>
            <a:endParaRPr lang="nl-BE"/>
          </a:p>
        </p:txBody>
      </p:sp>
      <p:sp>
        <p:nvSpPr>
          <p:cNvPr id="39" name="Text 37"/>
          <p:cNvSpPr txBox="1"/>
          <p:nvPr/>
        </p:nvSpPr>
        <p:spPr>
          <a:xfrm>
            <a:off x="11365992" y="4453128"/>
            <a:ext cx="731520" cy="384048"/>
          </a:xfrm>
          <a:prstGeom prst="rect">
            <a:avLst/>
          </a:prstGeom>
          <a:noFill/>
          <a:ln/>
        </p:spPr>
        <p:txBody>
          <a:bodyPr wrap="square" lIns="0" tIns="0" rIns="0" bIns="0" rtlCol="0" anchor="ctr"/>
          <a:lstStyle/>
          <a:p>
            <a:pPr marL="0" indent="0">
              <a:buNone/>
            </a:pPr>
            <a:r>
              <a:rPr lang="en-US" sz="1200" b="1" dirty="0">
                <a:solidFill>
                  <a:schemeClr val="tx2"/>
                </a:solidFill>
              </a:rPr>
              <a:t>12–24</a:t>
            </a:r>
            <a:endParaRPr lang="en-US" sz="1200" dirty="0"/>
          </a:p>
        </p:txBody>
      </p:sp>
      <p:sp>
        <p:nvSpPr>
          <p:cNvPr id="40" name="Legend min"/>
          <p:cNvSpPr/>
          <p:nvPr/>
        </p:nvSpPr>
        <p:spPr>
          <a:xfrm>
            <a:off x="6720840" y="5257800"/>
            <a:ext cx="274320" cy="182880"/>
          </a:xfrm>
          <a:prstGeom prst="rect">
            <a:avLst/>
          </a:prstGeom>
          <a:solidFill>
            <a:schemeClr val="accent1"/>
          </a:solidFill>
          <a:ln w="12700">
            <a:solidFill>
              <a:schemeClr val="accent1"/>
            </a:solidFill>
            <a:prstDash val="solid"/>
          </a:ln>
        </p:spPr>
        <p:txBody>
          <a:bodyPr/>
          <a:lstStyle/>
          <a:p>
            <a:endParaRPr lang="nl-BE"/>
          </a:p>
        </p:txBody>
      </p:sp>
      <p:sp>
        <p:nvSpPr>
          <p:cNvPr id="41" name="Text 39"/>
          <p:cNvSpPr txBox="1"/>
          <p:nvPr/>
        </p:nvSpPr>
        <p:spPr>
          <a:xfrm>
            <a:off x="7068312" y="5212080"/>
            <a:ext cx="1097280" cy="274320"/>
          </a:xfrm>
          <a:prstGeom prst="rect">
            <a:avLst/>
          </a:prstGeom>
          <a:noFill/>
          <a:ln/>
        </p:spPr>
        <p:txBody>
          <a:bodyPr wrap="square" lIns="0" tIns="0" rIns="0" bIns="0" rtlCol="0" anchor="ctr"/>
          <a:lstStyle/>
          <a:p>
            <a:pPr marL="0" indent="0">
              <a:buNone/>
            </a:pPr>
            <a:r>
              <a:rPr lang="en-US" sz="1200" dirty="0">
                <a:solidFill>
                  <a:schemeClr val="tx1"/>
                </a:solidFill>
              </a:rPr>
              <a:t>Minimum</a:t>
            </a:r>
            <a:endParaRPr lang="en-US" sz="1200" dirty="0"/>
          </a:p>
        </p:txBody>
      </p:sp>
      <p:sp>
        <p:nvSpPr>
          <p:cNvPr id="42" name="Legend range"/>
          <p:cNvSpPr/>
          <p:nvPr/>
        </p:nvSpPr>
        <p:spPr>
          <a:xfrm>
            <a:off x="8183880" y="5257800"/>
            <a:ext cx="274320" cy="182880"/>
          </a:xfrm>
          <a:prstGeom prst="rect">
            <a:avLst/>
          </a:prstGeom>
          <a:solidFill>
            <a:schemeClr val="accent2"/>
          </a:solidFill>
          <a:ln w="12700">
            <a:solidFill>
              <a:schemeClr val="accent2"/>
            </a:solidFill>
            <a:prstDash val="solid"/>
          </a:ln>
        </p:spPr>
        <p:txBody>
          <a:bodyPr/>
          <a:lstStyle/>
          <a:p>
            <a:endParaRPr lang="nl-BE"/>
          </a:p>
        </p:txBody>
      </p:sp>
      <p:sp>
        <p:nvSpPr>
          <p:cNvPr id="43" name="Text 41"/>
          <p:cNvSpPr txBox="1"/>
          <p:nvPr/>
        </p:nvSpPr>
        <p:spPr>
          <a:xfrm>
            <a:off x="8531352" y="5212080"/>
            <a:ext cx="1828800" cy="274320"/>
          </a:xfrm>
          <a:prstGeom prst="rect">
            <a:avLst/>
          </a:prstGeom>
          <a:noFill/>
          <a:ln/>
        </p:spPr>
        <p:txBody>
          <a:bodyPr wrap="square" lIns="0" tIns="0" rIns="0" bIns="0" rtlCol="0" anchor="ctr"/>
          <a:lstStyle/>
          <a:p>
            <a:pPr marL="0" indent="0">
              <a:buNone/>
            </a:pPr>
            <a:r>
              <a:rPr lang="en-US" sz="1200" dirty="0">
                <a:solidFill>
                  <a:schemeClr val="tx1"/>
                </a:solidFill>
              </a:rPr>
              <a:t>Recommended range</a:t>
            </a:r>
            <a:endParaRPr lang="en-US" sz="1200" dirty="0"/>
          </a:p>
        </p:txBody>
      </p:sp>
      <p:sp>
        <p:nvSpPr>
          <p:cNvPr id="44" name="Progression"/>
          <p:cNvSpPr/>
          <p:nvPr/>
        </p:nvSpPr>
        <p:spPr>
          <a:xfrm>
            <a:off x="3886200" y="5623560"/>
            <a:ext cx="7726680" cy="411480"/>
          </a:xfrm>
          <a:prstGeom prst="chevron">
            <a:avLst/>
          </a:prstGeom>
          <a:solidFill>
            <a:schemeClr val="bg2"/>
          </a:solidFill>
          <a:ln w="12700">
            <a:solidFill>
              <a:schemeClr val="accent5"/>
            </a:solidFill>
            <a:prstDash val="solid"/>
          </a:ln>
        </p:spPr>
        <p:txBody>
          <a:bodyPr/>
          <a:lstStyle/>
          <a:p>
            <a:endParaRPr lang="nl-BE"/>
          </a:p>
        </p:txBody>
      </p:sp>
      <p:sp>
        <p:nvSpPr>
          <p:cNvPr id="45" name="Text 43"/>
          <p:cNvSpPr txBox="1"/>
          <p:nvPr/>
        </p:nvSpPr>
        <p:spPr>
          <a:xfrm>
            <a:off x="4160520" y="5623560"/>
            <a:ext cx="7223760" cy="411480"/>
          </a:xfrm>
          <a:prstGeom prst="rect">
            <a:avLst/>
          </a:prstGeom>
          <a:noFill/>
          <a:ln/>
        </p:spPr>
        <p:txBody>
          <a:bodyPr wrap="square" lIns="0" tIns="0" rIns="0" bIns="0" rtlCol="0" anchor="ctr"/>
          <a:lstStyle/>
          <a:p>
            <a:pPr marL="0" indent="0">
              <a:buNone/>
            </a:pPr>
            <a:r>
              <a:rPr lang="en-US" sz="1300" b="1" dirty="0">
                <a:solidFill>
                  <a:schemeClr val="tx2"/>
                </a:solidFill>
              </a:rPr>
              <a:t>Early years: core competences for all populations   →   Final year: autonomy &amp; subspecialty exposure</a:t>
            </a:r>
            <a:endParaRPr lang="en-US" sz="1300" dirty="0"/>
          </a:p>
        </p:txBody>
      </p:sp>
      <p:sp>
        <p:nvSpPr>
          <p:cNvPr id="46"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COMPETENCY-BASED MEDICAL EDUCATION</a:t>
            </a:r>
            <a:endParaRPr lang="en-US" sz="1400" dirty="0"/>
          </a:p>
        </p:txBody>
      </p:sp>
      <p:sp>
        <p:nvSpPr>
          <p:cNvPr id="3" name="Text 1"/>
          <p:cNvSpPr>
            <a:spLocks noGrp="1"/>
          </p:cNvSpPr>
          <p:nvPr>
            <p:ph type="title" idx="102" hasCustomPrompt="1"/>
          </p:nvPr>
        </p:nvSpPr>
        <p:spPr>
          <a:xfrm>
            <a:off x="548640" y="777240"/>
            <a:ext cx="11064240" cy="82296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8 Entrustable Professional Activities</a:t>
            </a:r>
            <a:endParaRPr lang="en-US" sz="3200" dirty="0"/>
          </a:p>
        </p:txBody>
      </p:sp>
      <p:sp>
        <p:nvSpPr>
          <p:cNvPr id="4" name="EPA 1"/>
          <p:cNvSpPr/>
          <p:nvPr/>
        </p:nvSpPr>
        <p:spPr>
          <a:xfrm>
            <a:off x="548640" y="1783080"/>
            <a:ext cx="3611880" cy="804672"/>
          </a:xfrm>
          <a:prstGeom prst="roundRect">
            <a:avLst>
              <a:gd name="adj" fmla="val 13636"/>
            </a:avLst>
          </a:prstGeom>
          <a:solidFill>
            <a:schemeClr val="bg2"/>
          </a:solidFill>
          <a:ln w="12700">
            <a:solidFill>
              <a:schemeClr val="accent5"/>
            </a:solidFill>
            <a:prstDash val="solid"/>
          </a:ln>
        </p:spPr>
        <p:txBody>
          <a:bodyPr/>
          <a:lstStyle/>
          <a:p>
            <a:endParaRPr lang="nl-BE"/>
          </a:p>
        </p:txBody>
      </p:sp>
      <p:sp>
        <p:nvSpPr>
          <p:cNvPr id="5" name="EPA num 1"/>
          <p:cNvSpPr/>
          <p:nvPr/>
        </p:nvSpPr>
        <p:spPr>
          <a:xfrm>
            <a:off x="713232" y="1911096"/>
            <a:ext cx="548640" cy="548640"/>
          </a:xfrm>
          <a:prstGeom prst="ellipse">
            <a:avLst/>
          </a:prstGeom>
          <a:solidFill>
            <a:schemeClr val="accent1"/>
          </a:solidFill>
          <a:ln w="12700">
            <a:solidFill>
              <a:schemeClr val="accent1"/>
            </a:solidFill>
            <a:prstDash val="solid"/>
          </a:ln>
        </p:spPr>
        <p:txBody>
          <a:bodyPr/>
          <a:lstStyle/>
          <a:p>
            <a:endParaRPr lang="nl-BE"/>
          </a:p>
        </p:txBody>
      </p:sp>
      <p:sp>
        <p:nvSpPr>
          <p:cNvPr id="6" name="Text 4"/>
          <p:cNvSpPr txBox="1"/>
          <p:nvPr/>
        </p:nvSpPr>
        <p:spPr>
          <a:xfrm>
            <a:off x="713232" y="1911096"/>
            <a:ext cx="548640" cy="548640"/>
          </a:xfrm>
          <a:prstGeom prst="rect">
            <a:avLst/>
          </a:prstGeom>
          <a:noFill/>
          <a:ln/>
        </p:spPr>
        <p:txBody>
          <a:bodyPr wrap="square" lIns="0" tIns="0" rIns="0" bIns="0" rtlCol="0" anchor="ctr"/>
          <a:lstStyle/>
          <a:p>
            <a:pPr marL="0" indent="0" algn="ctr">
              <a:buNone/>
            </a:pPr>
            <a:r>
              <a:rPr lang="en-US" sz="1800" b="1" dirty="0">
                <a:solidFill>
                  <a:schemeClr val="accent2"/>
                </a:solidFill>
                <a:latin typeface="Cambria" pitchFamily="34" charset="0"/>
                <a:ea typeface="Cambria" pitchFamily="34" charset="-122"/>
                <a:cs typeface="Cambria" pitchFamily="34" charset="-120"/>
              </a:rPr>
              <a:t>1</a:t>
            </a:r>
            <a:endParaRPr lang="en-US" sz="1800" dirty="0"/>
          </a:p>
        </p:txBody>
      </p:sp>
      <p:sp>
        <p:nvSpPr>
          <p:cNvPr id="7" name="Text 5"/>
          <p:cNvSpPr txBox="1"/>
          <p:nvPr/>
        </p:nvSpPr>
        <p:spPr>
          <a:xfrm>
            <a:off x="1417320" y="1783080"/>
            <a:ext cx="2606040" cy="804672"/>
          </a:xfrm>
          <a:prstGeom prst="rect">
            <a:avLst/>
          </a:prstGeom>
          <a:noFill/>
          <a:ln/>
        </p:spPr>
        <p:txBody>
          <a:bodyPr wrap="square" lIns="0" tIns="0" rIns="0" bIns="0" rtlCol="0" anchor="ctr"/>
          <a:lstStyle/>
          <a:p>
            <a:pPr marL="0" indent="0">
              <a:buNone/>
            </a:pPr>
            <a:r>
              <a:rPr lang="en-US" sz="1400" dirty="0">
                <a:solidFill>
                  <a:schemeClr val="tx1"/>
                </a:solidFill>
              </a:rPr>
              <a:t>Healthy neonates: family-centred care</a:t>
            </a:r>
            <a:endParaRPr lang="en-US" sz="1400" dirty="0"/>
          </a:p>
        </p:txBody>
      </p:sp>
      <p:sp>
        <p:nvSpPr>
          <p:cNvPr id="8" name="EPA 2"/>
          <p:cNvSpPr/>
          <p:nvPr/>
        </p:nvSpPr>
        <p:spPr>
          <a:xfrm>
            <a:off x="4297680" y="1783080"/>
            <a:ext cx="3611880" cy="804672"/>
          </a:xfrm>
          <a:prstGeom prst="roundRect">
            <a:avLst>
              <a:gd name="adj" fmla="val 13636"/>
            </a:avLst>
          </a:prstGeom>
          <a:solidFill>
            <a:schemeClr val="bg2"/>
          </a:solidFill>
          <a:ln w="12700">
            <a:solidFill>
              <a:schemeClr val="accent5"/>
            </a:solidFill>
            <a:prstDash val="solid"/>
          </a:ln>
        </p:spPr>
        <p:txBody>
          <a:bodyPr/>
          <a:lstStyle/>
          <a:p>
            <a:endParaRPr lang="nl-BE"/>
          </a:p>
        </p:txBody>
      </p:sp>
      <p:sp>
        <p:nvSpPr>
          <p:cNvPr id="9" name="EPA num 2"/>
          <p:cNvSpPr/>
          <p:nvPr/>
        </p:nvSpPr>
        <p:spPr>
          <a:xfrm>
            <a:off x="4462272" y="1911096"/>
            <a:ext cx="548640" cy="548640"/>
          </a:xfrm>
          <a:prstGeom prst="ellipse">
            <a:avLst/>
          </a:prstGeom>
          <a:solidFill>
            <a:schemeClr val="accent1"/>
          </a:solidFill>
          <a:ln w="12700">
            <a:solidFill>
              <a:schemeClr val="accent1"/>
            </a:solidFill>
            <a:prstDash val="solid"/>
          </a:ln>
        </p:spPr>
        <p:txBody>
          <a:bodyPr/>
          <a:lstStyle/>
          <a:p>
            <a:endParaRPr lang="nl-BE"/>
          </a:p>
        </p:txBody>
      </p:sp>
      <p:sp>
        <p:nvSpPr>
          <p:cNvPr id="10" name="Text 8"/>
          <p:cNvSpPr txBox="1"/>
          <p:nvPr/>
        </p:nvSpPr>
        <p:spPr>
          <a:xfrm>
            <a:off x="4462272" y="1911096"/>
            <a:ext cx="548640" cy="548640"/>
          </a:xfrm>
          <a:prstGeom prst="rect">
            <a:avLst/>
          </a:prstGeom>
          <a:noFill/>
          <a:ln/>
        </p:spPr>
        <p:txBody>
          <a:bodyPr wrap="square" lIns="0" tIns="0" rIns="0" bIns="0" rtlCol="0" anchor="ctr"/>
          <a:lstStyle/>
          <a:p>
            <a:pPr marL="0" indent="0" algn="ctr">
              <a:buNone/>
            </a:pPr>
            <a:r>
              <a:rPr lang="en-US" sz="1800" b="1" dirty="0">
                <a:solidFill>
                  <a:schemeClr val="accent2"/>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5166360" y="1783080"/>
            <a:ext cx="2606040" cy="804672"/>
          </a:xfrm>
          <a:prstGeom prst="rect">
            <a:avLst/>
          </a:prstGeom>
          <a:noFill/>
          <a:ln/>
        </p:spPr>
        <p:txBody>
          <a:bodyPr wrap="square" lIns="0" tIns="0" rIns="0" bIns="0" rtlCol="0" anchor="ctr"/>
          <a:lstStyle/>
          <a:p>
            <a:pPr marL="0" indent="0">
              <a:buNone/>
            </a:pPr>
            <a:r>
              <a:rPr lang="en-US" sz="1400" dirty="0">
                <a:solidFill>
                  <a:schemeClr val="tx1"/>
                </a:solidFill>
              </a:rPr>
              <a:t>Healthy children &amp; adolescents</a:t>
            </a:r>
            <a:endParaRPr lang="en-US" sz="1400" dirty="0"/>
          </a:p>
        </p:txBody>
      </p:sp>
      <p:sp>
        <p:nvSpPr>
          <p:cNvPr id="12" name="EPA 3"/>
          <p:cNvSpPr/>
          <p:nvPr/>
        </p:nvSpPr>
        <p:spPr>
          <a:xfrm>
            <a:off x="548640" y="2715768"/>
            <a:ext cx="3611880" cy="804672"/>
          </a:xfrm>
          <a:prstGeom prst="roundRect">
            <a:avLst>
              <a:gd name="adj" fmla="val 13636"/>
            </a:avLst>
          </a:prstGeom>
          <a:solidFill>
            <a:schemeClr val="bg2"/>
          </a:solidFill>
          <a:ln w="12700">
            <a:solidFill>
              <a:schemeClr val="accent5"/>
            </a:solidFill>
            <a:prstDash val="solid"/>
          </a:ln>
        </p:spPr>
        <p:txBody>
          <a:bodyPr/>
          <a:lstStyle/>
          <a:p>
            <a:endParaRPr lang="nl-BE"/>
          </a:p>
        </p:txBody>
      </p:sp>
      <p:sp>
        <p:nvSpPr>
          <p:cNvPr id="13" name="EPA num 3"/>
          <p:cNvSpPr/>
          <p:nvPr/>
        </p:nvSpPr>
        <p:spPr>
          <a:xfrm>
            <a:off x="713232" y="2843784"/>
            <a:ext cx="548640" cy="548640"/>
          </a:xfrm>
          <a:prstGeom prst="ellipse">
            <a:avLst/>
          </a:prstGeom>
          <a:solidFill>
            <a:schemeClr val="accent1"/>
          </a:solidFill>
          <a:ln w="12700">
            <a:solidFill>
              <a:schemeClr val="accent1"/>
            </a:solidFill>
            <a:prstDash val="solid"/>
          </a:ln>
        </p:spPr>
        <p:txBody>
          <a:bodyPr/>
          <a:lstStyle/>
          <a:p>
            <a:endParaRPr lang="nl-BE"/>
          </a:p>
        </p:txBody>
      </p:sp>
      <p:sp>
        <p:nvSpPr>
          <p:cNvPr id="14" name="Text 12"/>
          <p:cNvSpPr txBox="1"/>
          <p:nvPr/>
        </p:nvSpPr>
        <p:spPr>
          <a:xfrm>
            <a:off x="713232" y="2843784"/>
            <a:ext cx="548640" cy="548640"/>
          </a:xfrm>
          <a:prstGeom prst="rect">
            <a:avLst/>
          </a:prstGeom>
          <a:noFill/>
          <a:ln/>
        </p:spPr>
        <p:txBody>
          <a:bodyPr wrap="square" lIns="0" tIns="0" rIns="0" bIns="0" rtlCol="0" anchor="ctr"/>
          <a:lstStyle/>
          <a:p>
            <a:pPr marL="0" indent="0" algn="ctr">
              <a:buNone/>
            </a:pPr>
            <a:r>
              <a:rPr lang="en-US" sz="1800" b="1" dirty="0">
                <a:solidFill>
                  <a:schemeClr val="accent2"/>
                </a:solidFill>
                <a:latin typeface="Cambria" pitchFamily="34" charset="0"/>
                <a:ea typeface="Cambria" pitchFamily="34" charset="-122"/>
                <a:cs typeface="Cambria" pitchFamily="34" charset="-120"/>
              </a:rPr>
              <a:t>3</a:t>
            </a:r>
            <a:endParaRPr lang="en-US" sz="1800" dirty="0"/>
          </a:p>
        </p:txBody>
      </p:sp>
      <p:sp>
        <p:nvSpPr>
          <p:cNvPr id="15" name="Text 13"/>
          <p:cNvSpPr txBox="1"/>
          <p:nvPr/>
        </p:nvSpPr>
        <p:spPr>
          <a:xfrm>
            <a:off x="1417320" y="2715768"/>
            <a:ext cx="2606040" cy="804672"/>
          </a:xfrm>
          <a:prstGeom prst="rect">
            <a:avLst/>
          </a:prstGeom>
          <a:noFill/>
          <a:ln/>
        </p:spPr>
        <p:txBody>
          <a:bodyPr wrap="square" lIns="0" tIns="0" rIns="0" bIns="0" rtlCol="0" anchor="ctr"/>
          <a:lstStyle/>
          <a:p>
            <a:pPr marL="0" indent="0">
              <a:buNone/>
            </a:pPr>
            <a:r>
              <a:rPr lang="en-US" sz="1400" dirty="0">
                <a:solidFill>
                  <a:schemeClr val="tx1"/>
                </a:solidFill>
              </a:rPr>
              <a:t>Vulnerable children: rights-based, trauma-informed care</a:t>
            </a:r>
            <a:endParaRPr lang="en-US" sz="1400" dirty="0"/>
          </a:p>
        </p:txBody>
      </p:sp>
      <p:sp>
        <p:nvSpPr>
          <p:cNvPr id="16" name="EPA 4"/>
          <p:cNvSpPr/>
          <p:nvPr/>
        </p:nvSpPr>
        <p:spPr>
          <a:xfrm>
            <a:off x="4297680" y="2715768"/>
            <a:ext cx="3611880" cy="804672"/>
          </a:xfrm>
          <a:prstGeom prst="roundRect">
            <a:avLst>
              <a:gd name="adj" fmla="val 13636"/>
            </a:avLst>
          </a:prstGeom>
          <a:solidFill>
            <a:schemeClr val="bg2"/>
          </a:solidFill>
          <a:ln w="12700">
            <a:solidFill>
              <a:schemeClr val="accent5"/>
            </a:solidFill>
            <a:prstDash val="solid"/>
          </a:ln>
        </p:spPr>
        <p:txBody>
          <a:bodyPr/>
          <a:lstStyle/>
          <a:p>
            <a:endParaRPr lang="nl-BE"/>
          </a:p>
        </p:txBody>
      </p:sp>
      <p:sp>
        <p:nvSpPr>
          <p:cNvPr id="17" name="EPA num 4"/>
          <p:cNvSpPr/>
          <p:nvPr/>
        </p:nvSpPr>
        <p:spPr>
          <a:xfrm>
            <a:off x="4462272" y="2843784"/>
            <a:ext cx="548640" cy="548640"/>
          </a:xfrm>
          <a:prstGeom prst="ellipse">
            <a:avLst/>
          </a:prstGeom>
          <a:solidFill>
            <a:schemeClr val="accent1"/>
          </a:solidFill>
          <a:ln w="12700">
            <a:solidFill>
              <a:schemeClr val="accent1"/>
            </a:solidFill>
            <a:prstDash val="solid"/>
          </a:ln>
        </p:spPr>
        <p:txBody>
          <a:bodyPr/>
          <a:lstStyle/>
          <a:p>
            <a:endParaRPr lang="nl-BE"/>
          </a:p>
        </p:txBody>
      </p:sp>
      <p:sp>
        <p:nvSpPr>
          <p:cNvPr id="18" name="Text 16"/>
          <p:cNvSpPr txBox="1"/>
          <p:nvPr/>
        </p:nvSpPr>
        <p:spPr>
          <a:xfrm>
            <a:off x="4462272" y="2843784"/>
            <a:ext cx="548640" cy="548640"/>
          </a:xfrm>
          <a:prstGeom prst="rect">
            <a:avLst/>
          </a:prstGeom>
          <a:noFill/>
          <a:ln/>
        </p:spPr>
        <p:txBody>
          <a:bodyPr wrap="square" lIns="0" tIns="0" rIns="0" bIns="0" rtlCol="0" anchor="ctr"/>
          <a:lstStyle/>
          <a:p>
            <a:pPr marL="0" indent="0" algn="ctr">
              <a:buNone/>
            </a:pPr>
            <a:r>
              <a:rPr lang="en-US" sz="1800" b="1" dirty="0">
                <a:solidFill>
                  <a:schemeClr val="accent2"/>
                </a:solidFill>
                <a:latin typeface="Cambria" pitchFamily="34" charset="0"/>
                <a:ea typeface="Cambria" pitchFamily="34" charset="-122"/>
                <a:cs typeface="Cambria" pitchFamily="34" charset="-120"/>
              </a:rPr>
              <a:t>4</a:t>
            </a:r>
            <a:endParaRPr lang="en-US" sz="1800" dirty="0"/>
          </a:p>
        </p:txBody>
      </p:sp>
      <p:sp>
        <p:nvSpPr>
          <p:cNvPr id="19" name="Text 17"/>
          <p:cNvSpPr txBox="1"/>
          <p:nvPr/>
        </p:nvSpPr>
        <p:spPr>
          <a:xfrm>
            <a:off x="5166360" y="2715768"/>
            <a:ext cx="2606040" cy="804672"/>
          </a:xfrm>
          <a:prstGeom prst="rect">
            <a:avLst/>
          </a:prstGeom>
          <a:noFill/>
          <a:ln/>
        </p:spPr>
        <p:txBody>
          <a:bodyPr wrap="square" lIns="0" tIns="0" rIns="0" bIns="0" rtlCol="0" anchor="ctr"/>
          <a:lstStyle/>
          <a:p>
            <a:pPr marL="0" indent="0">
              <a:buNone/>
            </a:pPr>
            <a:r>
              <a:rPr lang="en-US" sz="1400" dirty="0">
                <a:solidFill>
                  <a:schemeClr val="tx1"/>
                </a:solidFill>
              </a:rPr>
              <a:t>Common mild-to-moderate illness (ambulatory, ED, ward)</a:t>
            </a:r>
            <a:endParaRPr lang="en-US" sz="1400" dirty="0"/>
          </a:p>
        </p:txBody>
      </p:sp>
      <p:sp>
        <p:nvSpPr>
          <p:cNvPr id="20" name="EPA 5"/>
          <p:cNvSpPr/>
          <p:nvPr/>
        </p:nvSpPr>
        <p:spPr>
          <a:xfrm>
            <a:off x="548640" y="3648456"/>
            <a:ext cx="3611880" cy="804672"/>
          </a:xfrm>
          <a:prstGeom prst="roundRect">
            <a:avLst>
              <a:gd name="adj" fmla="val 13636"/>
            </a:avLst>
          </a:prstGeom>
          <a:solidFill>
            <a:schemeClr val="bg2"/>
          </a:solidFill>
          <a:ln w="12700">
            <a:solidFill>
              <a:schemeClr val="accent5"/>
            </a:solidFill>
            <a:prstDash val="solid"/>
          </a:ln>
        </p:spPr>
        <p:txBody>
          <a:bodyPr/>
          <a:lstStyle/>
          <a:p>
            <a:endParaRPr lang="nl-BE"/>
          </a:p>
        </p:txBody>
      </p:sp>
      <p:sp>
        <p:nvSpPr>
          <p:cNvPr id="21" name="EPA num 5"/>
          <p:cNvSpPr/>
          <p:nvPr/>
        </p:nvSpPr>
        <p:spPr>
          <a:xfrm>
            <a:off x="713232" y="3776472"/>
            <a:ext cx="548640" cy="548640"/>
          </a:xfrm>
          <a:prstGeom prst="ellipse">
            <a:avLst/>
          </a:prstGeom>
          <a:solidFill>
            <a:schemeClr val="accent1"/>
          </a:solidFill>
          <a:ln w="12700">
            <a:solidFill>
              <a:schemeClr val="accent1"/>
            </a:solidFill>
            <a:prstDash val="solid"/>
          </a:ln>
        </p:spPr>
        <p:txBody>
          <a:bodyPr/>
          <a:lstStyle/>
          <a:p>
            <a:endParaRPr lang="nl-BE"/>
          </a:p>
        </p:txBody>
      </p:sp>
      <p:sp>
        <p:nvSpPr>
          <p:cNvPr id="22" name="Text 20"/>
          <p:cNvSpPr txBox="1"/>
          <p:nvPr/>
        </p:nvSpPr>
        <p:spPr>
          <a:xfrm>
            <a:off x="713232" y="3776472"/>
            <a:ext cx="548640" cy="548640"/>
          </a:xfrm>
          <a:prstGeom prst="rect">
            <a:avLst/>
          </a:prstGeom>
          <a:noFill/>
          <a:ln/>
        </p:spPr>
        <p:txBody>
          <a:bodyPr wrap="square" lIns="0" tIns="0" rIns="0" bIns="0" rtlCol="0" anchor="ctr"/>
          <a:lstStyle/>
          <a:p>
            <a:pPr marL="0" indent="0" algn="ctr">
              <a:buNone/>
            </a:pPr>
            <a:r>
              <a:rPr lang="en-US" sz="1800" b="1" dirty="0">
                <a:solidFill>
                  <a:schemeClr val="accent2"/>
                </a:solidFill>
                <a:latin typeface="Cambria" pitchFamily="34" charset="0"/>
                <a:ea typeface="Cambria" pitchFamily="34" charset="-122"/>
                <a:cs typeface="Cambria" pitchFamily="34" charset="-120"/>
              </a:rPr>
              <a:t>5</a:t>
            </a:r>
            <a:endParaRPr lang="en-US" sz="1800" dirty="0"/>
          </a:p>
        </p:txBody>
      </p:sp>
      <p:sp>
        <p:nvSpPr>
          <p:cNvPr id="23" name="Text 21"/>
          <p:cNvSpPr txBox="1"/>
          <p:nvPr/>
        </p:nvSpPr>
        <p:spPr>
          <a:xfrm>
            <a:off x="1417320" y="3648456"/>
            <a:ext cx="2606040" cy="804672"/>
          </a:xfrm>
          <a:prstGeom prst="rect">
            <a:avLst/>
          </a:prstGeom>
          <a:noFill/>
          <a:ln/>
        </p:spPr>
        <p:txBody>
          <a:bodyPr wrap="square" lIns="0" tIns="0" rIns="0" bIns="0" rtlCol="0" anchor="ctr"/>
          <a:lstStyle/>
          <a:p>
            <a:pPr marL="0" indent="0">
              <a:buNone/>
            </a:pPr>
            <a:r>
              <a:rPr lang="en-US" sz="1400" dirty="0">
                <a:solidFill>
                  <a:schemeClr val="tx1"/>
                </a:solidFill>
              </a:rPr>
              <a:t>Resuscitate &amp; stabilise the severely ill child; triage</a:t>
            </a:r>
            <a:endParaRPr lang="en-US" sz="1400" dirty="0"/>
          </a:p>
        </p:txBody>
      </p:sp>
      <p:sp>
        <p:nvSpPr>
          <p:cNvPr id="24" name="EPA 6"/>
          <p:cNvSpPr/>
          <p:nvPr/>
        </p:nvSpPr>
        <p:spPr>
          <a:xfrm>
            <a:off x="4297680" y="3648456"/>
            <a:ext cx="3611880" cy="804672"/>
          </a:xfrm>
          <a:prstGeom prst="roundRect">
            <a:avLst>
              <a:gd name="adj" fmla="val 13636"/>
            </a:avLst>
          </a:prstGeom>
          <a:solidFill>
            <a:schemeClr val="bg2"/>
          </a:solidFill>
          <a:ln w="12700">
            <a:solidFill>
              <a:schemeClr val="accent5"/>
            </a:solidFill>
            <a:prstDash val="solid"/>
          </a:ln>
        </p:spPr>
        <p:txBody>
          <a:bodyPr/>
          <a:lstStyle/>
          <a:p>
            <a:endParaRPr lang="nl-BE"/>
          </a:p>
        </p:txBody>
      </p:sp>
      <p:sp>
        <p:nvSpPr>
          <p:cNvPr id="25" name="EPA num 6"/>
          <p:cNvSpPr/>
          <p:nvPr/>
        </p:nvSpPr>
        <p:spPr>
          <a:xfrm>
            <a:off x="4462272" y="3776472"/>
            <a:ext cx="548640" cy="548640"/>
          </a:xfrm>
          <a:prstGeom prst="ellipse">
            <a:avLst/>
          </a:prstGeom>
          <a:solidFill>
            <a:schemeClr val="accent1"/>
          </a:solidFill>
          <a:ln w="12700">
            <a:solidFill>
              <a:schemeClr val="accent1"/>
            </a:solidFill>
            <a:prstDash val="solid"/>
          </a:ln>
        </p:spPr>
        <p:txBody>
          <a:bodyPr/>
          <a:lstStyle/>
          <a:p>
            <a:endParaRPr lang="nl-BE"/>
          </a:p>
        </p:txBody>
      </p:sp>
      <p:sp>
        <p:nvSpPr>
          <p:cNvPr id="26" name="Text 24"/>
          <p:cNvSpPr txBox="1"/>
          <p:nvPr/>
        </p:nvSpPr>
        <p:spPr>
          <a:xfrm>
            <a:off x="4462272" y="3776472"/>
            <a:ext cx="548640" cy="548640"/>
          </a:xfrm>
          <a:prstGeom prst="rect">
            <a:avLst/>
          </a:prstGeom>
          <a:noFill/>
          <a:ln/>
        </p:spPr>
        <p:txBody>
          <a:bodyPr wrap="square" lIns="0" tIns="0" rIns="0" bIns="0" rtlCol="0" anchor="ctr"/>
          <a:lstStyle/>
          <a:p>
            <a:pPr marL="0" indent="0" algn="ctr">
              <a:buNone/>
            </a:pPr>
            <a:r>
              <a:rPr lang="en-US" sz="1800" b="1" dirty="0">
                <a:solidFill>
                  <a:schemeClr val="accent2"/>
                </a:solidFill>
                <a:latin typeface="Cambria" pitchFamily="34" charset="0"/>
                <a:ea typeface="Cambria" pitchFamily="34" charset="-122"/>
                <a:cs typeface="Cambria" pitchFamily="34" charset="-120"/>
              </a:rPr>
              <a:t>6</a:t>
            </a:r>
            <a:endParaRPr lang="en-US" sz="1800" dirty="0"/>
          </a:p>
        </p:txBody>
      </p:sp>
      <p:sp>
        <p:nvSpPr>
          <p:cNvPr id="27" name="Text 25"/>
          <p:cNvSpPr txBox="1"/>
          <p:nvPr/>
        </p:nvSpPr>
        <p:spPr>
          <a:xfrm>
            <a:off x="5166360" y="3648456"/>
            <a:ext cx="2606040" cy="804672"/>
          </a:xfrm>
          <a:prstGeom prst="rect">
            <a:avLst/>
          </a:prstGeom>
          <a:noFill/>
          <a:ln/>
        </p:spPr>
        <p:txBody>
          <a:bodyPr wrap="square" lIns="0" tIns="0" rIns="0" bIns="0" rtlCol="0" anchor="ctr"/>
          <a:lstStyle/>
          <a:p>
            <a:pPr marL="0" indent="0">
              <a:buNone/>
            </a:pPr>
            <a:r>
              <a:rPr lang="en-US" sz="1400" dirty="0">
                <a:solidFill>
                  <a:schemeClr val="tx1"/>
                </a:solidFill>
              </a:rPr>
              <a:t>Neonates requiring special or intensive care</a:t>
            </a:r>
            <a:endParaRPr lang="en-US" sz="1400" dirty="0"/>
          </a:p>
        </p:txBody>
      </p:sp>
      <p:sp>
        <p:nvSpPr>
          <p:cNvPr id="28" name="EPA 7"/>
          <p:cNvSpPr/>
          <p:nvPr/>
        </p:nvSpPr>
        <p:spPr>
          <a:xfrm>
            <a:off x="548640" y="4581144"/>
            <a:ext cx="3611880" cy="804672"/>
          </a:xfrm>
          <a:prstGeom prst="roundRect">
            <a:avLst>
              <a:gd name="adj" fmla="val 13636"/>
            </a:avLst>
          </a:prstGeom>
          <a:solidFill>
            <a:schemeClr val="bg2"/>
          </a:solidFill>
          <a:ln w="12700">
            <a:solidFill>
              <a:schemeClr val="accent5"/>
            </a:solidFill>
            <a:prstDash val="solid"/>
          </a:ln>
        </p:spPr>
        <p:txBody>
          <a:bodyPr/>
          <a:lstStyle/>
          <a:p>
            <a:endParaRPr lang="nl-BE"/>
          </a:p>
        </p:txBody>
      </p:sp>
      <p:sp>
        <p:nvSpPr>
          <p:cNvPr id="29" name="EPA num 7"/>
          <p:cNvSpPr/>
          <p:nvPr/>
        </p:nvSpPr>
        <p:spPr>
          <a:xfrm>
            <a:off x="713232" y="4709160"/>
            <a:ext cx="548640" cy="548640"/>
          </a:xfrm>
          <a:prstGeom prst="ellipse">
            <a:avLst/>
          </a:prstGeom>
          <a:solidFill>
            <a:schemeClr val="accent1"/>
          </a:solidFill>
          <a:ln w="12700">
            <a:solidFill>
              <a:schemeClr val="accent1"/>
            </a:solidFill>
            <a:prstDash val="solid"/>
          </a:ln>
        </p:spPr>
        <p:txBody>
          <a:bodyPr/>
          <a:lstStyle/>
          <a:p>
            <a:endParaRPr lang="nl-BE"/>
          </a:p>
        </p:txBody>
      </p:sp>
      <p:sp>
        <p:nvSpPr>
          <p:cNvPr id="30" name="Text 28"/>
          <p:cNvSpPr txBox="1"/>
          <p:nvPr/>
        </p:nvSpPr>
        <p:spPr>
          <a:xfrm>
            <a:off x="713232" y="4709160"/>
            <a:ext cx="548640" cy="548640"/>
          </a:xfrm>
          <a:prstGeom prst="rect">
            <a:avLst/>
          </a:prstGeom>
          <a:noFill/>
          <a:ln/>
        </p:spPr>
        <p:txBody>
          <a:bodyPr wrap="square" lIns="0" tIns="0" rIns="0" bIns="0" rtlCol="0" anchor="ctr"/>
          <a:lstStyle/>
          <a:p>
            <a:pPr marL="0" indent="0" algn="ctr">
              <a:buNone/>
            </a:pPr>
            <a:r>
              <a:rPr lang="en-US" sz="1800" b="1" dirty="0">
                <a:solidFill>
                  <a:schemeClr val="accent2"/>
                </a:solidFill>
                <a:latin typeface="Cambria" pitchFamily="34" charset="0"/>
                <a:ea typeface="Cambria" pitchFamily="34" charset="-122"/>
                <a:cs typeface="Cambria" pitchFamily="34" charset="-120"/>
              </a:rPr>
              <a:t>7</a:t>
            </a:r>
            <a:endParaRPr lang="en-US" sz="1800" dirty="0"/>
          </a:p>
        </p:txBody>
      </p:sp>
      <p:sp>
        <p:nvSpPr>
          <p:cNvPr id="31" name="Text 29"/>
          <p:cNvSpPr txBox="1"/>
          <p:nvPr/>
        </p:nvSpPr>
        <p:spPr>
          <a:xfrm>
            <a:off x="1417320" y="4581144"/>
            <a:ext cx="2606040" cy="804672"/>
          </a:xfrm>
          <a:prstGeom prst="rect">
            <a:avLst/>
          </a:prstGeom>
          <a:noFill/>
          <a:ln/>
        </p:spPr>
        <p:txBody>
          <a:bodyPr wrap="square" lIns="0" tIns="0" rIns="0" bIns="0" rtlCol="0" anchor="ctr"/>
          <a:lstStyle/>
          <a:p>
            <a:pPr marL="0" indent="0">
              <a:buNone/>
            </a:pPr>
            <a:r>
              <a:rPr lang="en-US" sz="1400" dirty="0">
                <a:solidFill>
                  <a:schemeClr val="tx1"/>
                </a:solidFill>
              </a:rPr>
              <a:t>Chronic conditions, disability &amp; medical complexity</a:t>
            </a:r>
            <a:endParaRPr lang="en-US" sz="1400" dirty="0"/>
          </a:p>
        </p:txBody>
      </p:sp>
      <p:sp>
        <p:nvSpPr>
          <p:cNvPr id="32" name="EPA 8"/>
          <p:cNvSpPr/>
          <p:nvPr/>
        </p:nvSpPr>
        <p:spPr>
          <a:xfrm>
            <a:off x="4297680" y="4581144"/>
            <a:ext cx="3611880" cy="804672"/>
          </a:xfrm>
          <a:prstGeom prst="roundRect">
            <a:avLst>
              <a:gd name="adj" fmla="val 13636"/>
            </a:avLst>
          </a:prstGeom>
          <a:solidFill>
            <a:schemeClr val="bg2"/>
          </a:solidFill>
          <a:ln w="12700">
            <a:solidFill>
              <a:schemeClr val="accent5"/>
            </a:solidFill>
            <a:prstDash val="solid"/>
          </a:ln>
        </p:spPr>
        <p:txBody>
          <a:bodyPr/>
          <a:lstStyle/>
          <a:p>
            <a:endParaRPr lang="nl-BE"/>
          </a:p>
        </p:txBody>
      </p:sp>
      <p:sp>
        <p:nvSpPr>
          <p:cNvPr id="33" name="EPA num 8"/>
          <p:cNvSpPr/>
          <p:nvPr/>
        </p:nvSpPr>
        <p:spPr>
          <a:xfrm>
            <a:off x="4462272" y="4709160"/>
            <a:ext cx="548640" cy="548640"/>
          </a:xfrm>
          <a:prstGeom prst="ellipse">
            <a:avLst/>
          </a:prstGeom>
          <a:solidFill>
            <a:schemeClr val="accent1"/>
          </a:solidFill>
          <a:ln w="12700">
            <a:solidFill>
              <a:schemeClr val="accent1"/>
            </a:solidFill>
            <a:prstDash val="solid"/>
          </a:ln>
        </p:spPr>
        <p:txBody>
          <a:bodyPr/>
          <a:lstStyle/>
          <a:p>
            <a:endParaRPr lang="nl-BE"/>
          </a:p>
        </p:txBody>
      </p:sp>
      <p:sp>
        <p:nvSpPr>
          <p:cNvPr id="34" name="Text 32"/>
          <p:cNvSpPr txBox="1"/>
          <p:nvPr/>
        </p:nvSpPr>
        <p:spPr>
          <a:xfrm>
            <a:off x="4462272" y="4709160"/>
            <a:ext cx="548640" cy="548640"/>
          </a:xfrm>
          <a:prstGeom prst="rect">
            <a:avLst/>
          </a:prstGeom>
          <a:noFill/>
          <a:ln/>
        </p:spPr>
        <p:txBody>
          <a:bodyPr wrap="square" lIns="0" tIns="0" rIns="0" bIns="0" rtlCol="0" anchor="ctr"/>
          <a:lstStyle/>
          <a:p>
            <a:pPr marL="0" indent="0" algn="ctr">
              <a:buNone/>
            </a:pPr>
            <a:r>
              <a:rPr lang="en-US" sz="1800" b="1" dirty="0">
                <a:solidFill>
                  <a:schemeClr val="accent2"/>
                </a:solidFill>
                <a:latin typeface="Cambria" pitchFamily="34" charset="0"/>
                <a:ea typeface="Cambria" pitchFamily="34" charset="-122"/>
                <a:cs typeface="Cambria" pitchFamily="34" charset="-120"/>
              </a:rPr>
              <a:t>8</a:t>
            </a:r>
            <a:endParaRPr lang="en-US" sz="1800" dirty="0"/>
          </a:p>
        </p:txBody>
      </p:sp>
      <p:sp>
        <p:nvSpPr>
          <p:cNvPr id="35" name="Text 33"/>
          <p:cNvSpPr txBox="1"/>
          <p:nvPr/>
        </p:nvSpPr>
        <p:spPr>
          <a:xfrm>
            <a:off x="5166360" y="4581144"/>
            <a:ext cx="2606040" cy="804672"/>
          </a:xfrm>
          <a:prstGeom prst="rect">
            <a:avLst/>
          </a:prstGeom>
          <a:noFill/>
          <a:ln/>
        </p:spPr>
        <p:txBody>
          <a:bodyPr wrap="square" lIns="0" tIns="0" rIns="0" bIns="0" rtlCol="0" anchor="ctr"/>
          <a:lstStyle/>
          <a:p>
            <a:pPr marL="0" indent="0">
              <a:buNone/>
            </a:pPr>
            <a:r>
              <a:rPr lang="en-US" sz="1400" dirty="0">
                <a:solidFill>
                  <a:schemeClr val="tx1"/>
                </a:solidFill>
              </a:rPr>
              <a:t>Severe, complex or life-threatening acute illness</a:t>
            </a:r>
            <a:endParaRPr lang="en-US" sz="1400" dirty="0"/>
          </a:p>
        </p:txBody>
      </p:sp>
      <p:sp>
        <p:nvSpPr>
          <p:cNvPr id="36" name="Text 34"/>
          <p:cNvSpPr txBox="1"/>
          <p:nvPr/>
        </p:nvSpPr>
        <p:spPr>
          <a:xfrm>
            <a:off x="8321040" y="1783080"/>
            <a:ext cx="3291840" cy="365760"/>
          </a:xfrm>
          <a:prstGeom prst="rect">
            <a:avLst/>
          </a:prstGeom>
          <a:noFill/>
          <a:ln/>
        </p:spPr>
        <p:txBody>
          <a:bodyPr wrap="square" lIns="0" tIns="0" rIns="0" bIns="0" rtlCol="0" anchor="ctr"/>
          <a:lstStyle/>
          <a:p>
            <a:pPr marL="0" indent="0">
              <a:buNone/>
            </a:pPr>
            <a:r>
              <a:rPr lang="en-US" sz="1500" b="1" dirty="0">
                <a:solidFill>
                  <a:schemeClr val="tx2"/>
                </a:solidFill>
              </a:rPr>
              <a:t>UEMS entrustment scale</a:t>
            </a:r>
            <a:endParaRPr lang="en-US" sz="1500" dirty="0"/>
          </a:p>
        </p:txBody>
      </p:sp>
      <p:sp>
        <p:nvSpPr>
          <p:cNvPr id="37" name="Step 1"/>
          <p:cNvSpPr/>
          <p:nvPr/>
        </p:nvSpPr>
        <p:spPr>
          <a:xfrm>
            <a:off x="8321040" y="4773168"/>
            <a:ext cx="804672" cy="713232"/>
          </a:xfrm>
          <a:prstGeom prst="rect">
            <a:avLst/>
          </a:prstGeom>
          <a:solidFill>
            <a:schemeClr val="accent1"/>
          </a:solidFill>
          <a:ln w="12700">
            <a:solidFill>
              <a:schemeClr val="accent1"/>
            </a:solidFill>
            <a:prstDash val="solid"/>
          </a:ln>
        </p:spPr>
        <p:txBody>
          <a:bodyPr/>
          <a:lstStyle/>
          <a:p>
            <a:endParaRPr lang="nl-BE"/>
          </a:p>
        </p:txBody>
      </p:sp>
      <p:sp>
        <p:nvSpPr>
          <p:cNvPr id="38" name="Text 36"/>
          <p:cNvSpPr txBox="1"/>
          <p:nvPr/>
        </p:nvSpPr>
        <p:spPr>
          <a:xfrm>
            <a:off x="8321040" y="4818888"/>
            <a:ext cx="804672" cy="457200"/>
          </a:xfrm>
          <a:prstGeom prst="rect">
            <a:avLst/>
          </a:prstGeom>
          <a:noFill/>
          <a:ln/>
        </p:spPr>
        <p:txBody>
          <a:bodyPr wrap="square" lIns="0" tIns="0" rIns="0" bIns="0" rtlCol="0" anchor="ctr"/>
          <a:lstStyle/>
          <a:p>
            <a:pPr marL="0" indent="0" algn="ctr">
              <a:buNone/>
            </a:pPr>
            <a:r>
              <a:rPr lang="en-US" sz="2200" b="1" dirty="0">
                <a:solidFill>
                  <a:schemeClr val="accent2"/>
                </a:solidFill>
                <a:latin typeface="Cambria" pitchFamily="34" charset="0"/>
                <a:ea typeface="Cambria" pitchFamily="34" charset="-122"/>
                <a:cs typeface="Cambria" pitchFamily="34" charset="-120"/>
              </a:rPr>
              <a:t>1</a:t>
            </a:r>
            <a:endParaRPr lang="en-US" sz="2200" dirty="0"/>
          </a:p>
        </p:txBody>
      </p:sp>
      <p:sp>
        <p:nvSpPr>
          <p:cNvPr id="39" name="Text 37"/>
          <p:cNvSpPr txBox="1"/>
          <p:nvPr/>
        </p:nvSpPr>
        <p:spPr>
          <a:xfrm>
            <a:off x="8348472" y="5230368"/>
            <a:ext cx="749808" cy="457200"/>
          </a:xfrm>
          <a:prstGeom prst="rect">
            <a:avLst/>
          </a:prstGeom>
          <a:noFill/>
          <a:ln/>
        </p:spPr>
        <p:txBody>
          <a:bodyPr wrap="square" lIns="0" tIns="0" rIns="0" bIns="0" rtlCol="0" anchor="t"/>
          <a:lstStyle/>
          <a:p>
            <a:pPr marL="0" indent="0" algn="ctr">
              <a:buNone/>
            </a:pPr>
            <a:r>
              <a:rPr lang="en-US" sz="1000" b="1" dirty="0">
                <a:solidFill>
                  <a:schemeClr val="bg1"/>
                </a:solidFill>
              </a:rPr>
              <a:t>Observes</a:t>
            </a:r>
            <a:endParaRPr lang="en-US" sz="1000" dirty="0"/>
          </a:p>
        </p:txBody>
      </p:sp>
      <p:sp>
        <p:nvSpPr>
          <p:cNvPr id="40" name="Step 2"/>
          <p:cNvSpPr/>
          <p:nvPr/>
        </p:nvSpPr>
        <p:spPr>
          <a:xfrm>
            <a:off x="9153144" y="4059936"/>
            <a:ext cx="804672" cy="1426464"/>
          </a:xfrm>
          <a:prstGeom prst="rect">
            <a:avLst/>
          </a:prstGeom>
          <a:solidFill>
            <a:schemeClr val="accent1"/>
          </a:solidFill>
          <a:ln w="12700">
            <a:solidFill>
              <a:schemeClr val="accent1"/>
            </a:solidFill>
            <a:prstDash val="solid"/>
          </a:ln>
        </p:spPr>
        <p:txBody>
          <a:bodyPr/>
          <a:lstStyle/>
          <a:p>
            <a:endParaRPr lang="nl-BE"/>
          </a:p>
        </p:txBody>
      </p:sp>
      <p:sp>
        <p:nvSpPr>
          <p:cNvPr id="41" name="Text 39"/>
          <p:cNvSpPr txBox="1"/>
          <p:nvPr/>
        </p:nvSpPr>
        <p:spPr>
          <a:xfrm>
            <a:off x="9153144" y="4105656"/>
            <a:ext cx="804672" cy="457200"/>
          </a:xfrm>
          <a:prstGeom prst="rect">
            <a:avLst/>
          </a:prstGeom>
          <a:noFill/>
          <a:ln/>
        </p:spPr>
        <p:txBody>
          <a:bodyPr wrap="square" lIns="0" tIns="0" rIns="0" bIns="0" rtlCol="0" anchor="ctr"/>
          <a:lstStyle/>
          <a:p>
            <a:pPr marL="0" indent="0" algn="ctr">
              <a:buNone/>
            </a:pPr>
            <a:r>
              <a:rPr lang="en-US" sz="2200" b="1" dirty="0">
                <a:solidFill>
                  <a:schemeClr val="accent2"/>
                </a:solidFill>
                <a:latin typeface="Cambria" pitchFamily="34" charset="0"/>
                <a:ea typeface="Cambria" pitchFamily="34" charset="-122"/>
                <a:cs typeface="Cambria" pitchFamily="34" charset="-120"/>
              </a:rPr>
              <a:t>2</a:t>
            </a:r>
            <a:endParaRPr lang="en-US" sz="2200" dirty="0"/>
          </a:p>
        </p:txBody>
      </p:sp>
      <p:sp>
        <p:nvSpPr>
          <p:cNvPr id="42" name="Text 40"/>
          <p:cNvSpPr txBox="1"/>
          <p:nvPr/>
        </p:nvSpPr>
        <p:spPr>
          <a:xfrm>
            <a:off x="9180576" y="4517136"/>
            <a:ext cx="749808" cy="923544"/>
          </a:xfrm>
          <a:prstGeom prst="rect">
            <a:avLst/>
          </a:prstGeom>
          <a:noFill/>
          <a:ln/>
        </p:spPr>
        <p:txBody>
          <a:bodyPr wrap="square" lIns="0" tIns="0" rIns="0" bIns="0" rtlCol="0" anchor="t"/>
          <a:lstStyle/>
          <a:p>
            <a:pPr marL="0" indent="0" algn="ctr">
              <a:buNone/>
            </a:pPr>
            <a:r>
              <a:rPr lang="en-US" sz="1000" b="1" dirty="0">
                <a:solidFill>
                  <a:schemeClr val="bg1"/>
                </a:solidFill>
              </a:rPr>
              <a:t>Direct supervision</a:t>
            </a:r>
            <a:endParaRPr lang="en-US" sz="1000" dirty="0"/>
          </a:p>
        </p:txBody>
      </p:sp>
      <p:sp>
        <p:nvSpPr>
          <p:cNvPr id="43" name="Step 3"/>
          <p:cNvSpPr/>
          <p:nvPr/>
        </p:nvSpPr>
        <p:spPr>
          <a:xfrm>
            <a:off x="9985248" y="3346704"/>
            <a:ext cx="804672" cy="2139696"/>
          </a:xfrm>
          <a:prstGeom prst="rect">
            <a:avLst/>
          </a:prstGeom>
          <a:solidFill>
            <a:schemeClr val="accent1"/>
          </a:solidFill>
          <a:ln w="12700">
            <a:solidFill>
              <a:schemeClr val="accent1"/>
            </a:solidFill>
            <a:prstDash val="solid"/>
          </a:ln>
        </p:spPr>
        <p:txBody>
          <a:bodyPr/>
          <a:lstStyle/>
          <a:p>
            <a:endParaRPr lang="nl-BE"/>
          </a:p>
        </p:txBody>
      </p:sp>
      <p:sp>
        <p:nvSpPr>
          <p:cNvPr id="44" name="Text 42"/>
          <p:cNvSpPr txBox="1"/>
          <p:nvPr/>
        </p:nvSpPr>
        <p:spPr>
          <a:xfrm>
            <a:off x="9985248" y="3392424"/>
            <a:ext cx="804672" cy="457200"/>
          </a:xfrm>
          <a:prstGeom prst="rect">
            <a:avLst/>
          </a:prstGeom>
          <a:noFill/>
          <a:ln/>
        </p:spPr>
        <p:txBody>
          <a:bodyPr wrap="square" lIns="0" tIns="0" rIns="0" bIns="0" rtlCol="0" anchor="ctr"/>
          <a:lstStyle/>
          <a:p>
            <a:pPr marL="0" indent="0" algn="ctr">
              <a:buNone/>
            </a:pPr>
            <a:r>
              <a:rPr lang="en-US" sz="2200" b="1" dirty="0">
                <a:solidFill>
                  <a:schemeClr val="accent2"/>
                </a:solidFill>
                <a:latin typeface="Cambria" pitchFamily="34" charset="0"/>
                <a:ea typeface="Cambria" pitchFamily="34" charset="-122"/>
                <a:cs typeface="Cambria" pitchFamily="34" charset="-120"/>
              </a:rPr>
              <a:t>3</a:t>
            </a:r>
            <a:endParaRPr lang="en-US" sz="2200" dirty="0"/>
          </a:p>
        </p:txBody>
      </p:sp>
      <p:sp>
        <p:nvSpPr>
          <p:cNvPr id="45" name="Text 43"/>
          <p:cNvSpPr txBox="1"/>
          <p:nvPr/>
        </p:nvSpPr>
        <p:spPr>
          <a:xfrm>
            <a:off x="10012680" y="3803904"/>
            <a:ext cx="749808" cy="1636776"/>
          </a:xfrm>
          <a:prstGeom prst="rect">
            <a:avLst/>
          </a:prstGeom>
          <a:noFill/>
          <a:ln/>
        </p:spPr>
        <p:txBody>
          <a:bodyPr wrap="square" lIns="0" tIns="0" rIns="0" bIns="0" rtlCol="0" anchor="t"/>
          <a:lstStyle/>
          <a:p>
            <a:pPr marL="0" indent="0" algn="ctr">
              <a:buNone/>
            </a:pPr>
            <a:r>
              <a:rPr lang="en-US" sz="1000" b="1" dirty="0">
                <a:solidFill>
                  <a:schemeClr val="bg1"/>
                </a:solidFill>
              </a:rPr>
              <a:t>Indirect supervision</a:t>
            </a:r>
            <a:endParaRPr lang="en-US" sz="1000" dirty="0"/>
          </a:p>
        </p:txBody>
      </p:sp>
      <p:sp>
        <p:nvSpPr>
          <p:cNvPr id="46" name="Step 4"/>
          <p:cNvSpPr/>
          <p:nvPr/>
        </p:nvSpPr>
        <p:spPr>
          <a:xfrm>
            <a:off x="10817352" y="2633472"/>
            <a:ext cx="804672" cy="2852928"/>
          </a:xfrm>
          <a:prstGeom prst="rect">
            <a:avLst/>
          </a:prstGeom>
          <a:solidFill>
            <a:schemeClr val="accent2"/>
          </a:solidFill>
          <a:ln w="12700">
            <a:solidFill>
              <a:schemeClr val="accent2"/>
            </a:solidFill>
            <a:prstDash val="solid"/>
          </a:ln>
        </p:spPr>
        <p:txBody>
          <a:bodyPr/>
          <a:lstStyle/>
          <a:p>
            <a:endParaRPr lang="nl-BE"/>
          </a:p>
        </p:txBody>
      </p:sp>
      <p:sp>
        <p:nvSpPr>
          <p:cNvPr id="47" name="Text 45"/>
          <p:cNvSpPr txBox="1"/>
          <p:nvPr/>
        </p:nvSpPr>
        <p:spPr>
          <a:xfrm>
            <a:off x="10817352" y="2679192"/>
            <a:ext cx="804672" cy="457200"/>
          </a:xfrm>
          <a:prstGeom prst="rect">
            <a:avLst/>
          </a:prstGeom>
          <a:noFill/>
          <a:ln/>
        </p:spPr>
        <p:txBody>
          <a:bodyPr wrap="square" lIns="0" tIns="0" rIns="0" bIns="0" rtlCol="0" anchor="ctr"/>
          <a:lstStyle/>
          <a:p>
            <a:pPr marL="0" indent="0" algn="ctr">
              <a:buNone/>
            </a:pPr>
            <a:r>
              <a:rPr lang="en-US" sz="2200" b="1" dirty="0">
                <a:solidFill>
                  <a:schemeClr val="accent6"/>
                </a:solidFill>
                <a:latin typeface="Cambria" pitchFamily="34" charset="0"/>
                <a:ea typeface="Cambria" pitchFamily="34" charset="-122"/>
                <a:cs typeface="Cambria" pitchFamily="34" charset="-120"/>
              </a:rPr>
              <a:t>4</a:t>
            </a:r>
            <a:endParaRPr lang="en-US" sz="2200" dirty="0"/>
          </a:p>
        </p:txBody>
      </p:sp>
      <p:sp>
        <p:nvSpPr>
          <p:cNvPr id="48" name="Text 46"/>
          <p:cNvSpPr txBox="1"/>
          <p:nvPr/>
        </p:nvSpPr>
        <p:spPr>
          <a:xfrm>
            <a:off x="10844784" y="3090672"/>
            <a:ext cx="749808" cy="2350008"/>
          </a:xfrm>
          <a:prstGeom prst="rect">
            <a:avLst/>
          </a:prstGeom>
          <a:noFill/>
          <a:ln/>
        </p:spPr>
        <p:txBody>
          <a:bodyPr wrap="square" lIns="0" tIns="0" rIns="0" bIns="0" rtlCol="0" anchor="t"/>
          <a:lstStyle/>
          <a:p>
            <a:pPr marL="0" indent="0" algn="ctr">
              <a:buNone/>
            </a:pPr>
            <a:r>
              <a:rPr lang="en-US" sz="1000" b="1" dirty="0">
                <a:solidFill>
                  <a:schemeClr val="accent6"/>
                </a:solidFill>
              </a:rPr>
              <a:t>Independent</a:t>
            </a:r>
            <a:endParaRPr lang="en-US" sz="1000" dirty="0"/>
          </a:p>
        </p:txBody>
      </p:sp>
      <p:sp>
        <p:nvSpPr>
          <p:cNvPr id="49" name="Text 47"/>
          <p:cNvSpPr txBox="1"/>
          <p:nvPr/>
        </p:nvSpPr>
        <p:spPr>
          <a:xfrm>
            <a:off x="548640" y="5623560"/>
            <a:ext cx="11064240" cy="365760"/>
          </a:xfrm>
          <a:prstGeom prst="rect">
            <a:avLst/>
          </a:prstGeom>
          <a:noFill/>
          <a:ln/>
        </p:spPr>
        <p:txBody>
          <a:bodyPr wrap="square" lIns="0" tIns="0" rIns="0" bIns="0" rtlCol="0" anchor="ctr"/>
          <a:lstStyle/>
          <a:p>
            <a:pPr marL="0" indent="0">
              <a:buNone/>
            </a:pPr>
            <a:r>
              <a:rPr lang="en-US" b="1" i="1" dirty="0">
                <a:solidFill>
                  <a:schemeClr val="accent3"/>
                </a:solidFill>
              </a:rPr>
              <a:t>Target entrustment level and training milestone per EPA: being finalised by the dedicated EPA Working Group</a:t>
            </a:r>
            <a:endParaRPr lang="en-US" b="1" dirty="0"/>
          </a:p>
        </p:txBody>
      </p:sp>
      <p:sp>
        <p:nvSpPr>
          <p:cNvPr id="50"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ASSESSMENT</a:t>
            </a:r>
            <a:endParaRPr lang="en-US" sz="1400" dirty="0"/>
          </a:p>
        </p:txBody>
      </p:sp>
      <p:sp>
        <p:nvSpPr>
          <p:cNvPr id="3" name="Text 1"/>
          <p:cNvSpPr>
            <a:spLocks noGrp="1"/>
          </p:cNvSpPr>
          <p:nvPr>
            <p:ph type="title" idx="102" hasCustomPrompt="1"/>
          </p:nvPr>
        </p:nvSpPr>
        <p:spPr>
          <a:xfrm>
            <a:off x="548640" y="777240"/>
            <a:ext cx="11064240" cy="82296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From the workplace to certification</a:t>
            </a:r>
            <a:endParaRPr lang="en-US" sz="3200" dirty="0"/>
          </a:p>
        </p:txBody>
      </p:sp>
      <p:sp>
        <p:nvSpPr>
          <p:cNvPr id="4" name="Stage 1"/>
          <p:cNvSpPr/>
          <p:nvPr/>
        </p:nvSpPr>
        <p:spPr>
          <a:xfrm>
            <a:off x="548640" y="1737360"/>
            <a:ext cx="2487168" cy="3429000"/>
          </a:xfrm>
          <a:prstGeom prst="roundRect">
            <a:avLst>
              <a:gd name="adj" fmla="val 4412"/>
            </a:avLst>
          </a:prstGeom>
          <a:solidFill>
            <a:schemeClr val="bg2"/>
          </a:solidFill>
          <a:ln w="12700">
            <a:solidFill>
              <a:schemeClr val="accent5"/>
            </a:solidFill>
            <a:prstDash val="solid"/>
          </a:ln>
        </p:spPr>
        <p:txBody>
          <a:bodyPr/>
          <a:lstStyle/>
          <a:p>
            <a:endParaRPr lang="nl-BE"/>
          </a:p>
        </p:txBody>
      </p:sp>
      <p:sp>
        <p:nvSpPr>
          <p:cNvPr id="5" name="Stage icon circle 1"/>
          <p:cNvSpPr/>
          <p:nvPr/>
        </p:nvSpPr>
        <p:spPr>
          <a:xfrm>
            <a:off x="777240" y="196596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6" name="Stage icon 1" descr="preencoded.png"/>
          <p:cNvPicPr>
            <a:picLocks noChangeAspect="1"/>
          </p:cNvPicPr>
          <p:nvPr/>
        </p:nvPicPr>
        <p:blipFill>
          <a:blip r:embed="rId3"/>
          <a:stretch>
            <a:fillRect/>
          </a:stretch>
        </p:blipFill>
        <p:spPr>
          <a:xfrm>
            <a:off x="914400" y="2103120"/>
            <a:ext cx="274320" cy="274320"/>
          </a:xfrm>
          <a:prstGeom prst="rect">
            <a:avLst/>
          </a:prstGeom>
        </p:spPr>
      </p:pic>
      <p:sp>
        <p:nvSpPr>
          <p:cNvPr id="7" name="Text 4"/>
          <p:cNvSpPr txBox="1"/>
          <p:nvPr/>
        </p:nvSpPr>
        <p:spPr>
          <a:xfrm>
            <a:off x="1463040" y="1965960"/>
            <a:ext cx="1481328" cy="274320"/>
          </a:xfrm>
          <a:prstGeom prst="rect">
            <a:avLst/>
          </a:prstGeom>
          <a:noFill/>
          <a:ln/>
        </p:spPr>
        <p:txBody>
          <a:bodyPr wrap="square" lIns="0" tIns="0" rIns="0" bIns="0" rtlCol="0" anchor="ctr"/>
          <a:lstStyle/>
          <a:p>
            <a:pPr marL="0" indent="0">
              <a:buNone/>
            </a:pPr>
            <a:r>
              <a:rPr lang="en-US" sz="1100" b="1" kern="0" spc="100" dirty="0">
                <a:solidFill>
                  <a:schemeClr val="accent3"/>
                </a:solidFill>
              </a:rPr>
              <a:t>FORMATIVE</a:t>
            </a:r>
            <a:endParaRPr lang="en-US" sz="1100" dirty="0"/>
          </a:p>
        </p:txBody>
      </p:sp>
      <p:sp>
        <p:nvSpPr>
          <p:cNvPr id="8" name="Text 5"/>
          <p:cNvSpPr txBox="1"/>
          <p:nvPr/>
        </p:nvSpPr>
        <p:spPr>
          <a:xfrm>
            <a:off x="1463040" y="2212848"/>
            <a:ext cx="1481328" cy="457200"/>
          </a:xfrm>
          <a:prstGeom prst="rect">
            <a:avLst/>
          </a:prstGeom>
          <a:noFill/>
          <a:ln/>
        </p:spPr>
        <p:txBody>
          <a:bodyPr wrap="square" lIns="0" tIns="0" rIns="0" bIns="0" rtlCol="0" anchor="t"/>
          <a:lstStyle/>
          <a:p>
            <a:pPr marL="0" indent="0">
              <a:buNone/>
            </a:pPr>
            <a:r>
              <a:rPr lang="en-US" sz="1500" b="1" dirty="0">
                <a:solidFill>
                  <a:schemeClr val="tx2"/>
                </a:solidFill>
              </a:rPr>
              <a:t>Workplace-based assessment</a:t>
            </a:r>
            <a:endParaRPr lang="en-US" sz="1500" dirty="0"/>
          </a:p>
        </p:txBody>
      </p:sp>
      <p:sp>
        <p:nvSpPr>
          <p:cNvPr id="9" name="Text 6"/>
          <p:cNvSpPr txBox="1"/>
          <p:nvPr/>
        </p:nvSpPr>
        <p:spPr>
          <a:xfrm>
            <a:off x="777240" y="2788920"/>
            <a:ext cx="2075688" cy="2240280"/>
          </a:xfrm>
          <a:prstGeom prst="rect">
            <a:avLst/>
          </a:prstGeom>
          <a:noFill/>
          <a:ln/>
        </p:spPr>
        <p:txBody>
          <a:bodyPr wrap="square" lIns="0" tIns="0" rIns="0" bIns="0" rtlCol="0" anchor="t"/>
          <a:lstStyle/>
          <a:p>
            <a:pPr marL="342900" indent="-342900">
              <a:spcAft>
                <a:spcPts val="500"/>
              </a:spcAft>
              <a:buSzPct val="100000"/>
              <a:buChar char="•"/>
            </a:pPr>
            <a:r>
              <a:rPr lang="en-US" sz="1300" dirty="0">
                <a:solidFill>
                  <a:schemeClr val="tx1"/>
                </a:solidFill>
              </a:rPr>
              <a:t>Mini-CEX</a:t>
            </a:r>
            <a:endParaRPr lang="en-US" sz="1300" dirty="0"/>
          </a:p>
          <a:p>
            <a:pPr marL="342900" indent="-342900">
              <a:spcAft>
                <a:spcPts val="500"/>
              </a:spcAft>
              <a:buSzPct val="100000"/>
              <a:buChar char="•"/>
            </a:pPr>
            <a:r>
              <a:rPr lang="en-US" sz="1300" dirty="0">
                <a:solidFill>
                  <a:schemeClr val="tx1"/>
                </a:solidFill>
              </a:rPr>
              <a:t>DOPS</a:t>
            </a:r>
            <a:endParaRPr lang="en-US" sz="1300" dirty="0"/>
          </a:p>
          <a:p>
            <a:pPr marL="342900" indent="-342900">
              <a:spcAft>
                <a:spcPts val="500"/>
              </a:spcAft>
              <a:buSzPct val="100000"/>
              <a:buChar char="•"/>
            </a:pPr>
            <a:r>
              <a:rPr lang="en-US" sz="1300" dirty="0">
                <a:solidFill>
                  <a:schemeClr val="tx1"/>
                </a:solidFill>
              </a:rPr>
              <a:t>Case-based discussion</a:t>
            </a:r>
            <a:endParaRPr lang="en-US" sz="1300" dirty="0"/>
          </a:p>
          <a:p>
            <a:pPr marL="342900" indent="-342900">
              <a:spcAft>
                <a:spcPts val="500"/>
              </a:spcAft>
              <a:buSzPct val="100000"/>
              <a:buChar char="•"/>
            </a:pPr>
            <a:r>
              <a:rPr lang="en-US" sz="1300" dirty="0">
                <a:solidFill>
                  <a:schemeClr val="tx1"/>
                </a:solidFill>
              </a:rPr>
              <a:t>Multisource feedback</a:t>
            </a:r>
            <a:endParaRPr lang="en-US" sz="1300" dirty="0"/>
          </a:p>
          <a:p>
            <a:pPr marL="342900" indent="-342900">
              <a:spcAft>
                <a:spcPts val="500"/>
              </a:spcAft>
              <a:buSzPct val="100000"/>
              <a:buChar char="•"/>
            </a:pPr>
            <a:r>
              <a:rPr lang="en-US" sz="1300" dirty="0">
                <a:solidFill>
                  <a:schemeClr val="tx1"/>
                </a:solidFill>
              </a:rPr>
              <a:t>Self-assessment</a:t>
            </a:r>
            <a:endParaRPr lang="en-US" sz="1300" dirty="0"/>
          </a:p>
        </p:txBody>
      </p:sp>
      <p:sp>
        <p:nvSpPr>
          <p:cNvPr id="10" name="Stage arrow 1"/>
          <p:cNvSpPr/>
          <p:nvPr/>
        </p:nvSpPr>
        <p:spPr>
          <a:xfrm>
            <a:off x="3090672" y="3296412"/>
            <a:ext cx="274320" cy="310896"/>
          </a:xfrm>
          <a:prstGeom prst="rightArrow">
            <a:avLst/>
          </a:prstGeom>
          <a:solidFill>
            <a:schemeClr val="accent2"/>
          </a:solidFill>
          <a:ln w="12700">
            <a:solidFill>
              <a:schemeClr val="accent2"/>
            </a:solidFill>
            <a:prstDash val="solid"/>
          </a:ln>
        </p:spPr>
        <p:txBody>
          <a:bodyPr/>
          <a:lstStyle/>
          <a:p>
            <a:endParaRPr lang="nl-BE"/>
          </a:p>
        </p:txBody>
      </p:sp>
      <p:sp>
        <p:nvSpPr>
          <p:cNvPr id="11" name="Stage 2"/>
          <p:cNvSpPr/>
          <p:nvPr/>
        </p:nvSpPr>
        <p:spPr>
          <a:xfrm>
            <a:off x="3419856" y="1737360"/>
            <a:ext cx="2487168" cy="3429000"/>
          </a:xfrm>
          <a:prstGeom prst="roundRect">
            <a:avLst>
              <a:gd name="adj" fmla="val 4412"/>
            </a:avLst>
          </a:prstGeom>
          <a:solidFill>
            <a:schemeClr val="bg2"/>
          </a:solidFill>
          <a:ln w="12700">
            <a:solidFill>
              <a:schemeClr val="accent5"/>
            </a:solidFill>
            <a:prstDash val="solid"/>
          </a:ln>
        </p:spPr>
        <p:txBody>
          <a:bodyPr/>
          <a:lstStyle/>
          <a:p>
            <a:endParaRPr lang="nl-BE"/>
          </a:p>
        </p:txBody>
      </p:sp>
      <p:sp>
        <p:nvSpPr>
          <p:cNvPr id="12" name="Stage icon circle 2"/>
          <p:cNvSpPr/>
          <p:nvPr/>
        </p:nvSpPr>
        <p:spPr>
          <a:xfrm>
            <a:off x="3648456" y="196596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13" name="Stage icon 2" descr="preencoded.png"/>
          <p:cNvPicPr>
            <a:picLocks noChangeAspect="1"/>
          </p:cNvPicPr>
          <p:nvPr/>
        </p:nvPicPr>
        <p:blipFill>
          <a:blip r:embed="rId4"/>
          <a:stretch>
            <a:fillRect/>
          </a:stretch>
        </p:blipFill>
        <p:spPr>
          <a:xfrm>
            <a:off x="3785616" y="2103120"/>
            <a:ext cx="274320" cy="274320"/>
          </a:xfrm>
          <a:prstGeom prst="rect">
            <a:avLst/>
          </a:prstGeom>
        </p:spPr>
      </p:pic>
      <p:sp>
        <p:nvSpPr>
          <p:cNvPr id="14" name="Text 10"/>
          <p:cNvSpPr txBox="1"/>
          <p:nvPr/>
        </p:nvSpPr>
        <p:spPr>
          <a:xfrm>
            <a:off x="4334256" y="1965960"/>
            <a:ext cx="1481328" cy="274320"/>
          </a:xfrm>
          <a:prstGeom prst="rect">
            <a:avLst/>
          </a:prstGeom>
          <a:noFill/>
          <a:ln/>
        </p:spPr>
        <p:txBody>
          <a:bodyPr wrap="square" lIns="0" tIns="0" rIns="0" bIns="0" rtlCol="0" anchor="ctr"/>
          <a:lstStyle/>
          <a:p>
            <a:pPr marL="0" indent="0">
              <a:buNone/>
            </a:pPr>
            <a:r>
              <a:rPr lang="en-US" sz="1100" b="1" kern="0" spc="100" dirty="0">
                <a:solidFill>
                  <a:schemeClr val="accent3"/>
                </a:solidFill>
              </a:rPr>
              <a:t>RECORD</a:t>
            </a:r>
            <a:endParaRPr lang="en-US" sz="1100" dirty="0"/>
          </a:p>
        </p:txBody>
      </p:sp>
      <p:sp>
        <p:nvSpPr>
          <p:cNvPr id="15" name="Text 11"/>
          <p:cNvSpPr txBox="1"/>
          <p:nvPr/>
        </p:nvSpPr>
        <p:spPr>
          <a:xfrm>
            <a:off x="4334256" y="2212848"/>
            <a:ext cx="1481328" cy="457200"/>
          </a:xfrm>
          <a:prstGeom prst="rect">
            <a:avLst/>
          </a:prstGeom>
          <a:noFill/>
          <a:ln/>
        </p:spPr>
        <p:txBody>
          <a:bodyPr wrap="square" lIns="0" tIns="0" rIns="0" bIns="0" rtlCol="0" anchor="t"/>
          <a:lstStyle/>
          <a:p>
            <a:pPr marL="0" indent="0">
              <a:buNone/>
            </a:pPr>
            <a:r>
              <a:rPr lang="en-US" sz="1500" b="1" dirty="0">
                <a:solidFill>
                  <a:schemeClr val="tx2"/>
                </a:solidFill>
              </a:rPr>
              <a:t>e-Portfolio</a:t>
            </a:r>
            <a:endParaRPr lang="en-US" sz="1500" dirty="0"/>
          </a:p>
        </p:txBody>
      </p:sp>
      <p:sp>
        <p:nvSpPr>
          <p:cNvPr id="16" name="Text 12"/>
          <p:cNvSpPr txBox="1"/>
          <p:nvPr/>
        </p:nvSpPr>
        <p:spPr>
          <a:xfrm>
            <a:off x="3648456" y="2788920"/>
            <a:ext cx="2075688" cy="2240280"/>
          </a:xfrm>
          <a:prstGeom prst="rect">
            <a:avLst/>
          </a:prstGeom>
          <a:noFill/>
          <a:ln/>
        </p:spPr>
        <p:txBody>
          <a:bodyPr wrap="square" lIns="0" tIns="0" rIns="0" bIns="0" rtlCol="0" anchor="t"/>
          <a:lstStyle/>
          <a:p>
            <a:pPr marL="342900" indent="-342900">
              <a:spcAft>
                <a:spcPts val="500"/>
              </a:spcAft>
              <a:buSzPct val="100000"/>
              <a:buChar char="•"/>
            </a:pPr>
            <a:r>
              <a:rPr lang="en-US" sz="1300" dirty="0">
                <a:solidFill>
                  <a:schemeClr val="tx1"/>
                </a:solidFill>
              </a:rPr>
              <a:t>Clinical encounters</a:t>
            </a:r>
            <a:endParaRPr lang="en-US" sz="1300" dirty="0"/>
          </a:p>
          <a:p>
            <a:pPr marL="342900" indent="-342900">
              <a:spcAft>
                <a:spcPts val="500"/>
              </a:spcAft>
              <a:buSzPct val="100000"/>
              <a:buChar char="•"/>
            </a:pPr>
            <a:r>
              <a:rPr lang="en-US" sz="1300" dirty="0">
                <a:solidFill>
                  <a:schemeClr val="tx1"/>
                </a:solidFill>
              </a:rPr>
              <a:t>WBA results</a:t>
            </a:r>
            <a:endParaRPr lang="en-US" sz="1300" dirty="0"/>
          </a:p>
          <a:p>
            <a:pPr marL="342900" indent="-342900">
              <a:spcAft>
                <a:spcPts val="500"/>
              </a:spcAft>
              <a:buSzPct val="100000"/>
              <a:buChar char="•"/>
            </a:pPr>
            <a:r>
              <a:rPr lang="en-US" sz="1300" dirty="0">
                <a:solidFill>
                  <a:schemeClr val="tx1"/>
                </a:solidFill>
              </a:rPr>
              <a:t>EPA entrustment decisions</a:t>
            </a:r>
            <a:endParaRPr lang="en-US" sz="1300" dirty="0"/>
          </a:p>
          <a:p>
            <a:pPr marL="342900" indent="-342900">
              <a:spcAft>
                <a:spcPts val="500"/>
              </a:spcAft>
              <a:buSzPct val="100000"/>
              <a:buChar char="•"/>
            </a:pPr>
            <a:r>
              <a:rPr lang="en-US" sz="1300" dirty="0">
                <a:solidFill>
                  <a:schemeClr val="tx1"/>
                </a:solidFill>
              </a:rPr>
              <a:t>Supervisor meetings</a:t>
            </a:r>
            <a:endParaRPr lang="en-US" sz="1300" dirty="0"/>
          </a:p>
        </p:txBody>
      </p:sp>
      <p:sp>
        <p:nvSpPr>
          <p:cNvPr id="17" name="Stage arrow 2"/>
          <p:cNvSpPr/>
          <p:nvPr/>
        </p:nvSpPr>
        <p:spPr>
          <a:xfrm>
            <a:off x="5961888" y="3296412"/>
            <a:ext cx="274320" cy="310896"/>
          </a:xfrm>
          <a:prstGeom prst="rightArrow">
            <a:avLst/>
          </a:prstGeom>
          <a:solidFill>
            <a:schemeClr val="accent2"/>
          </a:solidFill>
          <a:ln w="12700">
            <a:solidFill>
              <a:schemeClr val="accent2"/>
            </a:solidFill>
            <a:prstDash val="solid"/>
          </a:ln>
        </p:spPr>
        <p:txBody>
          <a:bodyPr/>
          <a:lstStyle/>
          <a:p>
            <a:endParaRPr lang="nl-BE"/>
          </a:p>
        </p:txBody>
      </p:sp>
      <p:sp>
        <p:nvSpPr>
          <p:cNvPr id="18" name="Stage 3"/>
          <p:cNvSpPr/>
          <p:nvPr/>
        </p:nvSpPr>
        <p:spPr>
          <a:xfrm>
            <a:off x="6291072" y="1737360"/>
            <a:ext cx="2487168" cy="3429000"/>
          </a:xfrm>
          <a:prstGeom prst="roundRect">
            <a:avLst>
              <a:gd name="adj" fmla="val 4412"/>
            </a:avLst>
          </a:prstGeom>
          <a:solidFill>
            <a:schemeClr val="bg2"/>
          </a:solidFill>
          <a:ln w="12700">
            <a:solidFill>
              <a:schemeClr val="accent5"/>
            </a:solidFill>
            <a:prstDash val="solid"/>
          </a:ln>
        </p:spPr>
        <p:txBody>
          <a:bodyPr/>
          <a:lstStyle/>
          <a:p>
            <a:endParaRPr lang="nl-BE"/>
          </a:p>
        </p:txBody>
      </p:sp>
      <p:sp>
        <p:nvSpPr>
          <p:cNvPr id="19" name="Stage icon circle 3"/>
          <p:cNvSpPr/>
          <p:nvPr/>
        </p:nvSpPr>
        <p:spPr>
          <a:xfrm>
            <a:off x="6519672" y="196596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20" name="Stage icon 3" descr="preencoded.png"/>
          <p:cNvPicPr>
            <a:picLocks noChangeAspect="1"/>
          </p:cNvPicPr>
          <p:nvPr/>
        </p:nvPicPr>
        <p:blipFill>
          <a:blip r:embed="rId5"/>
          <a:stretch>
            <a:fillRect/>
          </a:stretch>
        </p:blipFill>
        <p:spPr>
          <a:xfrm>
            <a:off x="6656832" y="2103120"/>
            <a:ext cx="274320" cy="274320"/>
          </a:xfrm>
          <a:prstGeom prst="rect">
            <a:avLst/>
          </a:prstGeom>
        </p:spPr>
      </p:pic>
      <p:sp>
        <p:nvSpPr>
          <p:cNvPr id="21" name="Text 16"/>
          <p:cNvSpPr txBox="1"/>
          <p:nvPr/>
        </p:nvSpPr>
        <p:spPr>
          <a:xfrm>
            <a:off x="7205472" y="1965960"/>
            <a:ext cx="1481328" cy="274320"/>
          </a:xfrm>
          <a:prstGeom prst="rect">
            <a:avLst/>
          </a:prstGeom>
          <a:noFill/>
          <a:ln/>
        </p:spPr>
        <p:txBody>
          <a:bodyPr wrap="square" lIns="0" tIns="0" rIns="0" bIns="0" rtlCol="0" anchor="ctr"/>
          <a:lstStyle/>
          <a:p>
            <a:pPr marL="0" indent="0">
              <a:buNone/>
            </a:pPr>
            <a:r>
              <a:rPr lang="en-US" sz="1100" b="1" kern="0" spc="100" dirty="0">
                <a:solidFill>
                  <a:schemeClr val="accent3"/>
                </a:solidFill>
              </a:rPr>
              <a:t>SUMMATIVE</a:t>
            </a:r>
            <a:endParaRPr lang="en-US" sz="1100" dirty="0"/>
          </a:p>
        </p:txBody>
      </p:sp>
      <p:sp>
        <p:nvSpPr>
          <p:cNvPr id="22" name="Text 17"/>
          <p:cNvSpPr txBox="1"/>
          <p:nvPr/>
        </p:nvSpPr>
        <p:spPr>
          <a:xfrm>
            <a:off x="7205472" y="2212848"/>
            <a:ext cx="1481328" cy="457200"/>
          </a:xfrm>
          <a:prstGeom prst="rect">
            <a:avLst/>
          </a:prstGeom>
          <a:noFill/>
          <a:ln/>
        </p:spPr>
        <p:txBody>
          <a:bodyPr wrap="square" lIns="0" tIns="0" rIns="0" bIns="0" rtlCol="0" anchor="t"/>
          <a:lstStyle/>
          <a:p>
            <a:pPr marL="0" indent="0">
              <a:buNone/>
            </a:pPr>
            <a:r>
              <a:rPr lang="en-US" sz="1500" b="1" dirty="0">
                <a:solidFill>
                  <a:schemeClr val="tx2"/>
                </a:solidFill>
              </a:rPr>
              <a:t>Final evaluation</a:t>
            </a:r>
            <a:endParaRPr lang="en-US" sz="1500" dirty="0"/>
          </a:p>
        </p:txBody>
      </p:sp>
      <p:sp>
        <p:nvSpPr>
          <p:cNvPr id="23" name="Text 18"/>
          <p:cNvSpPr txBox="1"/>
          <p:nvPr/>
        </p:nvSpPr>
        <p:spPr>
          <a:xfrm>
            <a:off x="6519672" y="2788920"/>
            <a:ext cx="2075688" cy="2240280"/>
          </a:xfrm>
          <a:prstGeom prst="rect">
            <a:avLst/>
          </a:prstGeom>
          <a:noFill/>
          <a:ln/>
        </p:spPr>
        <p:txBody>
          <a:bodyPr wrap="square" lIns="0" tIns="0" rIns="0" bIns="0" rtlCol="0" anchor="t"/>
          <a:lstStyle/>
          <a:p>
            <a:pPr marL="342900" indent="-342900">
              <a:spcAft>
                <a:spcPts val="500"/>
              </a:spcAft>
              <a:buSzPct val="100000"/>
              <a:buChar char="•"/>
            </a:pPr>
            <a:r>
              <a:rPr lang="en-US" sz="1300" dirty="0">
                <a:solidFill>
                  <a:schemeClr val="tx1"/>
                </a:solidFill>
              </a:rPr>
              <a:t>Core competences completed</a:t>
            </a:r>
            <a:endParaRPr lang="en-US" sz="1300" dirty="0"/>
          </a:p>
          <a:p>
            <a:pPr marL="342900" indent="-342900">
              <a:spcAft>
                <a:spcPts val="500"/>
              </a:spcAft>
              <a:buSzPct val="100000"/>
              <a:buChar char="•"/>
            </a:pPr>
            <a:r>
              <a:rPr lang="en-US" sz="1300" dirty="0">
                <a:solidFill>
                  <a:schemeClr val="tx1"/>
                </a:solidFill>
              </a:rPr>
              <a:t>OSCE</a:t>
            </a:r>
            <a:endParaRPr lang="en-US" sz="1300" dirty="0"/>
          </a:p>
          <a:p>
            <a:pPr marL="342900" indent="-342900">
              <a:spcAft>
                <a:spcPts val="500"/>
              </a:spcAft>
              <a:buSzPct val="100000"/>
              <a:buChar char="•"/>
            </a:pPr>
            <a:r>
              <a:rPr lang="en-US" sz="1300" dirty="0">
                <a:solidFill>
                  <a:schemeClr val="tx1"/>
                </a:solidFill>
              </a:rPr>
              <a:t>Written / computer exam</a:t>
            </a:r>
            <a:endParaRPr lang="en-US" sz="1300" dirty="0"/>
          </a:p>
          <a:p>
            <a:pPr marL="342900" indent="-342900">
              <a:spcAft>
                <a:spcPts val="500"/>
              </a:spcAft>
              <a:buSzPct val="100000"/>
              <a:buChar char="•"/>
            </a:pPr>
            <a:r>
              <a:rPr lang="en-US" sz="1300" dirty="0">
                <a:solidFill>
                  <a:schemeClr val="tx1"/>
                </a:solidFill>
              </a:rPr>
              <a:t>European Board Exam (CESMA) recommended</a:t>
            </a:r>
            <a:endParaRPr lang="en-US" sz="1300" dirty="0"/>
          </a:p>
          <a:p>
            <a:pPr marL="342900" indent="-342900">
              <a:spcAft>
                <a:spcPts val="500"/>
              </a:spcAft>
              <a:buSzPct val="100000"/>
              <a:buChar char="•"/>
            </a:pPr>
            <a:r>
              <a:rPr lang="en-US" sz="1300" dirty="0">
                <a:solidFill>
                  <a:schemeClr val="tx1"/>
                </a:solidFill>
              </a:rPr>
              <a:t>Final structured interview</a:t>
            </a:r>
            <a:endParaRPr lang="en-US" sz="1300" dirty="0"/>
          </a:p>
        </p:txBody>
      </p:sp>
      <p:sp>
        <p:nvSpPr>
          <p:cNvPr id="24" name="Stage arrow 3"/>
          <p:cNvSpPr/>
          <p:nvPr/>
        </p:nvSpPr>
        <p:spPr>
          <a:xfrm>
            <a:off x="8833104" y="3296412"/>
            <a:ext cx="274320" cy="310896"/>
          </a:xfrm>
          <a:prstGeom prst="rightArrow">
            <a:avLst/>
          </a:prstGeom>
          <a:solidFill>
            <a:schemeClr val="accent2"/>
          </a:solidFill>
          <a:ln w="12700">
            <a:solidFill>
              <a:schemeClr val="accent2"/>
            </a:solidFill>
            <a:prstDash val="solid"/>
          </a:ln>
        </p:spPr>
        <p:txBody>
          <a:bodyPr/>
          <a:lstStyle/>
          <a:p>
            <a:endParaRPr lang="nl-BE"/>
          </a:p>
        </p:txBody>
      </p:sp>
      <p:sp>
        <p:nvSpPr>
          <p:cNvPr id="25" name="Stage 4"/>
          <p:cNvSpPr/>
          <p:nvPr/>
        </p:nvSpPr>
        <p:spPr>
          <a:xfrm>
            <a:off x="9162288" y="1737360"/>
            <a:ext cx="2487168" cy="3429000"/>
          </a:xfrm>
          <a:prstGeom prst="roundRect">
            <a:avLst>
              <a:gd name="adj" fmla="val 4412"/>
            </a:avLst>
          </a:prstGeom>
          <a:solidFill>
            <a:schemeClr val="accent1"/>
          </a:solidFill>
          <a:ln w="12700">
            <a:solidFill>
              <a:schemeClr val="accent1"/>
            </a:solidFill>
            <a:prstDash val="solid"/>
          </a:ln>
        </p:spPr>
        <p:txBody>
          <a:bodyPr/>
          <a:lstStyle/>
          <a:p>
            <a:endParaRPr lang="nl-BE"/>
          </a:p>
        </p:txBody>
      </p:sp>
      <p:sp>
        <p:nvSpPr>
          <p:cNvPr id="26" name="Stage icon circle 4"/>
          <p:cNvSpPr/>
          <p:nvPr/>
        </p:nvSpPr>
        <p:spPr>
          <a:xfrm>
            <a:off x="9390888" y="1965960"/>
            <a:ext cx="548640" cy="548640"/>
          </a:xfrm>
          <a:prstGeom prst="ellipse">
            <a:avLst/>
          </a:prstGeom>
          <a:solidFill>
            <a:schemeClr val="accent2"/>
          </a:solidFill>
          <a:ln w="12700">
            <a:solidFill>
              <a:schemeClr val="accent2"/>
            </a:solidFill>
            <a:prstDash val="solid"/>
          </a:ln>
        </p:spPr>
        <p:txBody>
          <a:bodyPr/>
          <a:lstStyle/>
          <a:p>
            <a:endParaRPr lang="nl-BE"/>
          </a:p>
        </p:txBody>
      </p:sp>
      <p:pic>
        <p:nvPicPr>
          <p:cNvPr id="27" name="Stage icon 4" descr="preencoded.png"/>
          <p:cNvPicPr>
            <a:picLocks noChangeAspect="1"/>
          </p:cNvPicPr>
          <p:nvPr/>
        </p:nvPicPr>
        <p:blipFill>
          <a:blip r:embed="rId6"/>
          <a:stretch>
            <a:fillRect/>
          </a:stretch>
        </p:blipFill>
        <p:spPr>
          <a:xfrm>
            <a:off x="9528048" y="2103120"/>
            <a:ext cx="274320" cy="274320"/>
          </a:xfrm>
          <a:prstGeom prst="rect">
            <a:avLst/>
          </a:prstGeom>
        </p:spPr>
      </p:pic>
      <p:sp>
        <p:nvSpPr>
          <p:cNvPr id="28" name="Text 22"/>
          <p:cNvSpPr txBox="1"/>
          <p:nvPr/>
        </p:nvSpPr>
        <p:spPr>
          <a:xfrm>
            <a:off x="10076688" y="1965960"/>
            <a:ext cx="1481328" cy="274320"/>
          </a:xfrm>
          <a:prstGeom prst="rect">
            <a:avLst/>
          </a:prstGeom>
          <a:noFill/>
          <a:ln/>
        </p:spPr>
        <p:txBody>
          <a:bodyPr wrap="square" lIns="0" tIns="0" rIns="0" bIns="0" rtlCol="0" anchor="ctr"/>
          <a:lstStyle/>
          <a:p>
            <a:pPr marL="0" indent="0">
              <a:buNone/>
            </a:pPr>
            <a:r>
              <a:rPr lang="en-US" sz="1100" b="1" kern="0" spc="100" dirty="0">
                <a:solidFill>
                  <a:schemeClr val="accent2"/>
                </a:solidFill>
              </a:rPr>
              <a:t>CERTIFICATION</a:t>
            </a:r>
            <a:endParaRPr lang="en-US" sz="1100" dirty="0"/>
          </a:p>
        </p:txBody>
      </p:sp>
      <p:sp>
        <p:nvSpPr>
          <p:cNvPr id="29" name="Text 23"/>
          <p:cNvSpPr txBox="1"/>
          <p:nvPr/>
        </p:nvSpPr>
        <p:spPr>
          <a:xfrm>
            <a:off x="10076688" y="2212848"/>
            <a:ext cx="1481328" cy="457200"/>
          </a:xfrm>
          <a:prstGeom prst="rect">
            <a:avLst/>
          </a:prstGeom>
          <a:noFill/>
          <a:ln/>
        </p:spPr>
        <p:txBody>
          <a:bodyPr wrap="square" lIns="0" tIns="0" rIns="0" bIns="0" rtlCol="0" anchor="t"/>
          <a:lstStyle/>
          <a:p>
            <a:pPr marL="0" indent="0">
              <a:buNone/>
            </a:pPr>
            <a:r>
              <a:rPr lang="en-US" sz="1500" b="1" dirty="0">
                <a:solidFill>
                  <a:schemeClr val="bg1"/>
                </a:solidFill>
              </a:rPr>
              <a:t>National responsibility</a:t>
            </a:r>
            <a:endParaRPr lang="en-US" sz="1500" dirty="0"/>
          </a:p>
        </p:txBody>
      </p:sp>
      <p:sp>
        <p:nvSpPr>
          <p:cNvPr id="30" name="Text 24"/>
          <p:cNvSpPr txBox="1"/>
          <p:nvPr/>
        </p:nvSpPr>
        <p:spPr>
          <a:xfrm>
            <a:off x="9390888" y="2788920"/>
            <a:ext cx="2075688" cy="2240280"/>
          </a:xfrm>
          <a:prstGeom prst="rect">
            <a:avLst/>
          </a:prstGeom>
          <a:noFill/>
          <a:ln/>
        </p:spPr>
        <p:txBody>
          <a:bodyPr wrap="square" lIns="0" tIns="0" rIns="0" bIns="0" rtlCol="0" anchor="t"/>
          <a:lstStyle/>
          <a:p>
            <a:pPr marL="342900" indent="-342900">
              <a:spcAft>
                <a:spcPts val="500"/>
              </a:spcAft>
              <a:buSzPct val="100000"/>
              <a:buChar char="•"/>
            </a:pPr>
            <a:r>
              <a:rPr lang="en-US" sz="1300" dirty="0">
                <a:solidFill>
                  <a:schemeClr val="accent5"/>
                </a:solidFill>
              </a:rPr>
              <a:t>Based on portfolio, EPA entrustment, WBAs and final interview</a:t>
            </a:r>
            <a:endParaRPr lang="en-US" sz="1300" dirty="0"/>
          </a:p>
        </p:txBody>
      </p:sp>
      <p:sp>
        <p:nvSpPr>
          <p:cNvPr id="31" name="CESMA note"/>
          <p:cNvSpPr/>
          <p:nvPr/>
        </p:nvSpPr>
        <p:spPr>
          <a:xfrm>
            <a:off x="548640" y="5349240"/>
            <a:ext cx="11091672" cy="685800"/>
          </a:xfrm>
          <a:prstGeom prst="roundRect">
            <a:avLst>
              <a:gd name="adj" fmla="val 16000"/>
            </a:avLst>
          </a:prstGeom>
          <a:solidFill>
            <a:schemeClr val="bg1"/>
          </a:solidFill>
          <a:ln w="19050">
            <a:solidFill>
              <a:schemeClr val="accent2"/>
            </a:solidFill>
            <a:prstDash val="solid"/>
          </a:ln>
        </p:spPr>
        <p:txBody>
          <a:bodyPr/>
          <a:lstStyle/>
          <a:p>
            <a:endParaRPr lang="nl-BE"/>
          </a:p>
        </p:txBody>
      </p:sp>
      <p:sp>
        <p:nvSpPr>
          <p:cNvPr id="32" name="Text 26"/>
          <p:cNvSpPr txBox="1"/>
          <p:nvPr/>
        </p:nvSpPr>
        <p:spPr>
          <a:xfrm>
            <a:off x="822960" y="5349240"/>
            <a:ext cx="10607040" cy="685800"/>
          </a:xfrm>
          <a:prstGeom prst="rect">
            <a:avLst/>
          </a:prstGeom>
          <a:noFill/>
          <a:ln/>
        </p:spPr>
        <p:txBody>
          <a:bodyPr wrap="square" lIns="0" tIns="0" rIns="0" bIns="0" rtlCol="0" anchor="ctr"/>
          <a:lstStyle/>
          <a:p>
            <a:pPr marL="0" indent="0">
              <a:buNone/>
            </a:pPr>
            <a:r>
              <a:rPr lang="en-US" sz="1400" b="1" dirty="0">
                <a:solidFill>
                  <a:schemeClr val="tx2"/>
                </a:solidFill>
              </a:rPr>
              <a:t>CESMA </a:t>
            </a:r>
            <a:r>
              <a:rPr lang="en-US" sz="1400" dirty="0">
                <a:solidFill>
                  <a:schemeClr val="tx1"/>
                </a:solidFill>
              </a:rPr>
              <a:t>harmonises knowledge across Europe but does not assess clinical competence or EPAs. Future: a competence-based European assessment complementing national certification.</a:t>
            </a:r>
            <a:endParaRPr lang="en-US" sz="1400" dirty="0"/>
          </a:p>
        </p:txBody>
      </p:sp>
      <p:sp>
        <p:nvSpPr>
          <p:cNvPr id="33"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3"/>
                </a:solidFill>
              </a:rPr>
              <a:t>QUALITY OF TRAINING</a:t>
            </a:r>
            <a:endParaRPr lang="en-US" sz="1400" dirty="0"/>
          </a:p>
        </p:txBody>
      </p:sp>
      <p:sp>
        <p:nvSpPr>
          <p:cNvPr id="3" name="Text 1"/>
          <p:cNvSpPr>
            <a:spLocks noGrp="1"/>
          </p:cNvSpPr>
          <p:nvPr>
            <p:ph type="title" idx="102" hasCustomPrompt="1"/>
          </p:nvPr>
        </p:nvSpPr>
        <p:spPr>
          <a:xfrm>
            <a:off x="548640" y="777240"/>
            <a:ext cx="11064240" cy="822960"/>
          </a:xfrm>
          <a:prstGeom prst="rect">
            <a:avLst/>
          </a:prstGeom>
          <a:noFill/>
          <a:ln/>
        </p:spPr>
        <p:txBody>
          <a:bodyPr wrap="square" lIns="0" tIns="0" rIns="0" bIns="0" rtlCol="0" anchor="t"/>
          <a:lstStyle/>
          <a:p>
            <a:pPr marL="0" indent="0" algn="l">
              <a:buNone/>
            </a:pPr>
            <a:r>
              <a:rPr lang="en-US" sz="3200" b="1" dirty="0">
                <a:solidFill>
                  <a:schemeClr val="tx2"/>
                </a:solidFill>
                <a:latin typeface="Cambria" pitchFamily="34" charset="0"/>
                <a:ea typeface="Cambria" pitchFamily="34" charset="-122"/>
                <a:cs typeface="Cambria" pitchFamily="34" charset="-120"/>
              </a:rPr>
              <a:t>Standards for trainers and training centres</a:t>
            </a:r>
            <a:endParaRPr lang="en-US" sz="3200" dirty="0"/>
          </a:p>
        </p:txBody>
      </p:sp>
      <p:sp>
        <p:nvSpPr>
          <p:cNvPr id="4" name="Panel icon circle 1"/>
          <p:cNvSpPr/>
          <p:nvPr/>
        </p:nvSpPr>
        <p:spPr>
          <a:xfrm>
            <a:off x="548640" y="1691640"/>
            <a:ext cx="502920" cy="502920"/>
          </a:xfrm>
          <a:prstGeom prst="ellipse">
            <a:avLst/>
          </a:prstGeom>
          <a:solidFill>
            <a:schemeClr val="accent1"/>
          </a:solidFill>
          <a:ln w="12700">
            <a:solidFill>
              <a:schemeClr val="accent1"/>
            </a:solidFill>
            <a:prstDash val="solid"/>
          </a:ln>
        </p:spPr>
        <p:txBody>
          <a:bodyPr/>
          <a:lstStyle/>
          <a:p>
            <a:endParaRPr lang="nl-BE"/>
          </a:p>
        </p:txBody>
      </p:sp>
      <p:pic>
        <p:nvPicPr>
          <p:cNvPr id="5" name="Panel icon 1" descr="preencoded.png"/>
          <p:cNvPicPr>
            <a:picLocks noChangeAspect="1"/>
          </p:cNvPicPr>
          <p:nvPr/>
        </p:nvPicPr>
        <p:blipFill>
          <a:blip r:embed="rId3"/>
          <a:stretch>
            <a:fillRect/>
          </a:stretch>
        </p:blipFill>
        <p:spPr>
          <a:xfrm>
            <a:off x="667512" y="1810512"/>
            <a:ext cx="265176" cy="265176"/>
          </a:xfrm>
          <a:prstGeom prst="rect">
            <a:avLst/>
          </a:prstGeom>
        </p:spPr>
      </p:pic>
      <p:sp>
        <p:nvSpPr>
          <p:cNvPr id="6" name="Text 3"/>
          <p:cNvSpPr txBox="1"/>
          <p:nvPr/>
        </p:nvSpPr>
        <p:spPr>
          <a:xfrm>
            <a:off x="1188720" y="1691640"/>
            <a:ext cx="3657600" cy="502920"/>
          </a:xfrm>
          <a:prstGeom prst="rect">
            <a:avLst/>
          </a:prstGeom>
          <a:noFill/>
          <a:ln/>
        </p:spPr>
        <p:txBody>
          <a:bodyPr wrap="square" lIns="0" tIns="0" rIns="0" bIns="0" rtlCol="0" anchor="ctr"/>
          <a:lstStyle/>
          <a:p>
            <a:pPr marL="0" indent="0">
              <a:buNone/>
            </a:pPr>
            <a:r>
              <a:rPr lang="en-US" sz="2000" b="1" dirty="0">
                <a:solidFill>
                  <a:schemeClr val="tx2"/>
                </a:solidFill>
                <a:latin typeface="Cambria" pitchFamily="34" charset="0"/>
                <a:ea typeface="Cambria" pitchFamily="34" charset="-122"/>
                <a:cs typeface="Cambria" pitchFamily="34" charset="-120"/>
              </a:rPr>
              <a:t>Trainers</a:t>
            </a:r>
            <a:endParaRPr lang="en-US" sz="2000" dirty="0"/>
          </a:p>
        </p:txBody>
      </p:sp>
      <p:sp>
        <p:nvSpPr>
          <p:cNvPr id="7" name="Tile 1-1"/>
          <p:cNvSpPr/>
          <p:nvPr/>
        </p:nvSpPr>
        <p:spPr>
          <a:xfrm>
            <a:off x="548640" y="2377440"/>
            <a:ext cx="2633472" cy="1280160"/>
          </a:xfrm>
          <a:prstGeom prst="roundRect">
            <a:avLst>
              <a:gd name="adj" fmla="val 8571"/>
            </a:avLst>
          </a:prstGeom>
          <a:solidFill>
            <a:schemeClr val="bg2"/>
          </a:solidFill>
          <a:ln w="12700">
            <a:solidFill>
              <a:schemeClr val="accent5"/>
            </a:solidFill>
            <a:prstDash val="solid"/>
          </a:ln>
        </p:spPr>
        <p:txBody>
          <a:bodyPr/>
          <a:lstStyle/>
          <a:p>
            <a:endParaRPr lang="nl-BE"/>
          </a:p>
        </p:txBody>
      </p:sp>
      <p:sp>
        <p:nvSpPr>
          <p:cNvPr id="8" name="Text 5"/>
          <p:cNvSpPr txBox="1"/>
          <p:nvPr/>
        </p:nvSpPr>
        <p:spPr>
          <a:xfrm>
            <a:off x="777240" y="2487168"/>
            <a:ext cx="2176272" cy="54864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≥10 yrs</a:t>
            </a:r>
            <a:endParaRPr lang="en-US" sz="2800" dirty="0"/>
          </a:p>
        </p:txBody>
      </p:sp>
      <p:sp>
        <p:nvSpPr>
          <p:cNvPr id="9" name="Text 6"/>
          <p:cNvSpPr txBox="1"/>
          <p:nvPr/>
        </p:nvSpPr>
        <p:spPr>
          <a:xfrm>
            <a:off x="777240" y="3035808"/>
            <a:ext cx="2176272" cy="548640"/>
          </a:xfrm>
          <a:prstGeom prst="rect">
            <a:avLst/>
          </a:prstGeom>
          <a:noFill/>
          <a:ln/>
        </p:spPr>
        <p:txBody>
          <a:bodyPr wrap="square" lIns="0" tIns="0" rIns="0" bIns="0" rtlCol="0" anchor="t"/>
          <a:lstStyle/>
          <a:p>
            <a:pPr marL="0" indent="0">
              <a:buNone/>
            </a:pPr>
            <a:r>
              <a:rPr lang="en-US" sz="1300" dirty="0">
                <a:solidFill>
                  <a:schemeClr val="tx1"/>
                </a:solidFill>
              </a:rPr>
              <a:t>specialist practice for trainers and programme directors</a:t>
            </a:r>
            <a:endParaRPr lang="en-US" sz="1300" dirty="0"/>
          </a:p>
        </p:txBody>
      </p:sp>
      <p:sp>
        <p:nvSpPr>
          <p:cNvPr id="10" name="Tile 1-2"/>
          <p:cNvSpPr/>
          <p:nvPr/>
        </p:nvSpPr>
        <p:spPr>
          <a:xfrm>
            <a:off x="3364992" y="2377440"/>
            <a:ext cx="2633472" cy="1280160"/>
          </a:xfrm>
          <a:prstGeom prst="roundRect">
            <a:avLst>
              <a:gd name="adj" fmla="val 8571"/>
            </a:avLst>
          </a:prstGeom>
          <a:solidFill>
            <a:schemeClr val="bg2"/>
          </a:solidFill>
          <a:ln w="12700">
            <a:solidFill>
              <a:schemeClr val="accent5"/>
            </a:solidFill>
            <a:prstDash val="solid"/>
          </a:ln>
        </p:spPr>
        <p:txBody>
          <a:bodyPr/>
          <a:lstStyle/>
          <a:p>
            <a:endParaRPr lang="nl-BE"/>
          </a:p>
        </p:txBody>
      </p:sp>
      <p:sp>
        <p:nvSpPr>
          <p:cNvPr id="11" name="Text 8"/>
          <p:cNvSpPr txBox="1"/>
          <p:nvPr/>
        </p:nvSpPr>
        <p:spPr>
          <a:xfrm>
            <a:off x="3593592" y="2487168"/>
            <a:ext cx="2176272" cy="548640"/>
          </a:xfrm>
          <a:prstGeom prst="rect">
            <a:avLst/>
          </a:prstGeom>
          <a:noFill/>
          <a:ln/>
        </p:spPr>
        <p:txBody>
          <a:bodyPr wrap="square" lIns="0" tIns="0" rIns="0" bIns="0" rtlCol="0" anchor="ctr"/>
          <a:lstStyle/>
          <a:p>
            <a:pPr marL="0" indent="0">
              <a:buNone/>
            </a:pPr>
            <a:r>
              <a:rPr lang="en-US" sz="2000" b="1" dirty="0">
                <a:solidFill>
                  <a:schemeClr val="accent1"/>
                </a:solidFill>
                <a:latin typeface="Cambria" pitchFamily="34" charset="0"/>
                <a:ea typeface="Cambria" pitchFamily="34" charset="-122"/>
                <a:cs typeface="Cambria" pitchFamily="34" charset="-120"/>
              </a:rPr>
              <a:t>Train-the-Trainer</a:t>
            </a:r>
            <a:endParaRPr lang="en-US" sz="2000" dirty="0"/>
          </a:p>
        </p:txBody>
      </p:sp>
      <p:sp>
        <p:nvSpPr>
          <p:cNvPr id="12" name="Text 9"/>
          <p:cNvSpPr txBox="1"/>
          <p:nvPr/>
        </p:nvSpPr>
        <p:spPr>
          <a:xfrm>
            <a:off x="3593592" y="3035808"/>
            <a:ext cx="2176272" cy="548640"/>
          </a:xfrm>
          <a:prstGeom prst="rect">
            <a:avLst/>
          </a:prstGeom>
          <a:noFill/>
          <a:ln/>
        </p:spPr>
        <p:txBody>
          <a:bodyPr wrap="square" lIns="0" tIns="0" rIns="0" bIns="0" rtlCol="0" anchor="t"/>
          <a:lstStyle/>
          <a:p>
            <a:pPr marL="0" indent="0">
              <a:buNone/>
            </a:pPr>
            <a:r>
              <a:rPr lang="en-US" sz="1300" dirty="0">
                <a:solidFill>
                  <a:schemeClr val="tx1"/>
                </a:solidFill>
              </a:rPr>
              <a:t>mandatory: WBA, EPA evaluation, feedback</a:t>
            </a:r>
            <a:endParaRPr lang="en-US" sz="1300" dirty="0"/>
          </a:p>
        </p:txBody>
      </p:sp>
      <p:sp>
        <p:nvSpPr>
          <p:cNvPr id="13" name="Tile 1-3"/>
          <p:cNvSpPr/>
          <p:nvPr/>
        </p:nvSpPr>
        <p:spPr>
          <a:xfrm>
            <a:off x="548640" y="3794760"/>
            <a:ext cx="2633472" cy="1280160"/>
          </a:xfrm>
          <a:prstGeom prst="roundRect">
            <a:avLst>
              <a:gd name="adj" fmla="val 8571"/>
            </a:avLst>
          </a:prstGeom>
          <a:solidFill>
            <a:schemeClr val="bg2"/>
          </a:solidFill>
          <a:ln w="12700">
            <a:solidFill>
              <a:schemeClr val="accent5"/>
            </a:solidFill>
            <a:prstDash val="solid"/>
          </a:ln>
        </p:spPr>
        <p:txBody>
          <a:bodyPr/>
          <a:lstStyle/>
          <a:p>
            <a:endParaRPr lang="nl-BE"/>
          </a:p>
        </p:txBody>
      </p:sp>
      <p:sp>
        <p:nvSpPr>
          <p:cNvPr id="14" name="Text 11"/>
          <p:cNvSpPr txBox="1"/>
          <p:nvPr/>
        </p:nvSpPr>
        <p:spPr>
          <a:xfrm>
            <a:off x="777240" y="3904488"/>
            <a:ext cx="2176272" cy="54864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1 : 2</a:t>
            </a:r>
            <a:endParaRPr lang="en-US" sz="2800" dirty="0"/>
          </a:p>
        </p:txBody>
      </p:sp>
      <p:sp>
        <p:nvSpPr>
          <p:cNvPr id="15" name="Text 12"/>
          <p:cNvSpPr txBox="1"/>
          <p:nvPr/>
        </p:nvSpPr>
        <p:spPr>
          <a:xfrm>
            <a:off x="777240" y="4453128"/>
            <a:ext cx="2176272" cy="548640"/>
          </a:xfrm>
          <a:prstGeom prst="rect">
            <a:avLst/>
          </a:prstGeom>
          <a:noFill/>
          <a:ln/>
        </p:spPr>
        <p:txBody>
          <a:bodyPr wrap="square" lIns="0" tIns="0" rIns="0" bIns="0" rtlCol="0" anchor="t"/>
          <a:lstStyle/>
          <a:p>
            <a:pPr marL="0" indent="0">
              <a:buNone/>
            </a:pPr>
            <a:r>
              <a:rPr lang="en-US" sz="1300" dirty="0">
                <a:solidFill>
                  <a:schemeClr val="tx1"/>
                </a:solidFill>
              </a:rPr>
              <a:t>maximum ratio for active clinical supervision</a:t>
            </a:r>
            <a:endParaRPr lang="en-US" sz="1300" dirty="0"/>
          </a:p>
        </p:txBody>
      </p:sp>
      <p:sp>
        <p:nvSpPr>
          <p:cNvPr id="16" name="Tile 1-4"/>
          <p:cNvSpPr/>
          <p:nvPr/>
        </p:nvSpPr>
        <p:spPr>
          <a:xfrm>
            <a:off x="3364992" y="3794760"/>
            <a:ext cx="2633472" cy="1280160"/>
          </a:xfrm>
          <a:prstGeom prst="roundRect">
            <a:avLst>
              <a:gd name="adj" fmla="val 8571"/>
            </a:avLst>
          </a:prstGeom>
          <a:solidFill>
            <a:schemeClr val="bg2"/>
          </a:solidFill>
          <a:ln w="12700">
            <a:solidFill>
              <a:schemeClr val="accent5"/>
            </a:solidFill>
            <a:prstDash val="solid"/>
          </a:ln>
        </p:spPr>
        <p:txBody>
          <a:bodyPr/>
          <a:lstStyle/>
          <a:p>
            <a:endParaRPr lang="nl-BE"/>
          </a:p>
        </p:txBody>
      </p:sp>
      <p:sp>
        <p:nvSpPr>
          <p:cNvPr id="17" name="Text 14"/>
          <p:cNvSpPr txBox="1"/>
          <p:nvPr/>
        </p:nvSpPr>
        <p:spPr>
          <a:xfrm>
            <a:off x="3593592" y="3904488"/>
            <a:ext cx="2176272" cy="54864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360°</a:t>
            </a:r>
            <a:endParaRPr lang="en-US" sz="2800" dirty="0"/>
          </a:p>
        </p:txBody>
      </p:sp>
      <p:sp>
        <p:nvSpPr>
          <p:cNvPr id="18" name="Text 15"/>
          <p:cNvSpPr txBox="1"/>
          <p:nvPr/>
        </p:nvSpPr>
        <p:spPr>
          <a:xfrm>
            <a:off x="3593592" y="4453128"/>
            <a:ext cx="2176272" cy="548640"/>
          </a:xfrm>
          <a:prstGeom prst="rect">
            <a:avLst/>
          </a:prstGeom>
          <a:noFill/>
          <a:ln/>
        </p:spPr>
        <p:txBody>
          <a:bodyPr wrap="square" lIns="0" tIns="0" rIns="0" bIns="0" rtlCol="0" anchor="t"/>
          <a:lstStyle/>
          <a:p>
            <a:pPr marL="0" indent="0">
              <a:buNone/>
            </a:pPr>
            <a:r>
              <a:rPr lang="en-US" sz="1300" dirty="0">
                <a:solidFill>
                  <a:schemeClr val="tx1"/>
                </a:solidFill>
              </a:rPr>
              <a:t>anonymous annual trainee feedback in reaccreditation</a:t>
            </a:r>
            <a:endParaRPr lang="en-US" sz="1300" dirty="0"/>
          </a:p>
        </p:txBody>
      </p:sp>
      <p:sp>
        <p:nvSpPr>
          <p:cNvPr id="19" name="Panel icon circle 2"/>
          <p:cNvSpPr/>
          <p:nvPr/>
        </p:nvSpPr>
        <p:spPr>
          <a:xfrm>
            <a:off x="6190488" y="1691640"/>
            <a:ext cx="502920" cy="502920"/>
          </a:xfrm>
          <a:prstGeom prst="ellipse">
            <a:avLst/>
          </a:prstGeom>
          <a:solidFill>
            <a:schemeClr val="accent1"/>
          </a:solidFill>
          <a:ln w="12700">
            <a:solidFill>
              <a:schemeClr val="accent1"/>
            </a:solidFill>
            <a:prstDash val="solid"/>
          </a:ln>
        </p:spPr>
        <p:txBody>
          <a:bodyPr/>
          <a:lstStyle/>
          <a:p>
            <a:endParaRPr lang="nl-BE"/>
          </a:p>
        </p:txBody>
      </p:sp>
      <p:pic>
        <p:nvPicPr>
          <p:cNvPr id="20" name="Panel icon 2" descr="preencoded.png"/>
          <p:cNvPicPr>
            <a:picLocks noChangeAspect="1"/>
          </p:cNvPicPr>
          <p:nvPr/>
        </p:nvPicPr>
        <p:blipFill>
          <a:blip r:embed="rId4"/>
          <a:stretch>
            <a:fillRect/>
          </a:stretch>
        </p:blipFill>
        <p:spPr>
          <a:xfrm>
            <a:off x="6309360" y="1810512"/>
            <a:ext cx="265176" cy="265176"/>
          </a:xfrm>
          <a:prstGeom prst="rect">
            <a:avLst/>
          </a:prstGeom>
        </p:spPr>
      </p:pic>
      <p:sp>
        <p:nvSpPr>
          <p:cNvPr id="21" name="Text 17"/>
          <p:cNvSpPr txBox="1"/>
          <p:nvPr/>
        </p:nvSpPr>
        <p:spPr>
          <a:xfrm>
            <a:off x="6830568" y="1691640"/>
            <a:ext cx="3657600" cy="502920"/>
          </a:xfrm>
          <a:prstGeom prst="rect">
            <a:avLst/>
          </a:prstGeom>
          <a:noFill/>
          <a:ln/>
        </p:spPr>
        <p:txBody>
          <a:bodyPr wrap="square" lIns="0" tIns="0" rIns="0" bIns="0" rtlCol="0" anchor="ctr"/>
          <a:lstStyle/>
          <a:p>
            <a:pPr marL="0" indent="0">
              <a:buNone/>
            </a:pPr>
            <a:r>
              <a:rPr lang="en-US" sz="2000" b="1" dirty="0">
                <a:solidFill>
                  <a:schemeClr val="tx2"/>
                </a:solidFill>
                <a:latin typeface="Cambria" pitchFamily="34" charset="0"/>
                <a:ea typeface="Cambria" pitchFamily="34" charset="-122"/>
                <a:cs typeface="Cambria" pitchFamily="34" charset="-120"/>
              </a:rPr>
              <a:t>Training centres</a:t>
            </a:r>
            <a:endParaRPr lang="en-US" sz="2000" dirty="0"/>
          </a:p>
        </p:txBody>
      </p:sp>
      <p:sp>
        <p:nvSpPr>
          <p:cNvPr id="22" name="Tile 2-1"/>
          <p:cNvSpPr/>
          <p:nvPr/>
        </p:nvSpPr>
        <p:spPr>
          <a:xfrm>
            <a:off x="6190488" y="2377440"/>
            <a:ext cx="2633472" cy="1280160"/>
          </a:xfrm>
          <a:prstGeom prst="roundRect">
            <a:avLst>
              <a:gd name="adj" fmla="val 8571"/>
            </a:avLst>
          </a:prstGeom>
          <a:solidFill>
            <a:schemeClr val="bg2"/>
          </a:solidFill>
          <a:ln w="12700">
            <a:solidFill>
              <a:schemeClr val="accent5"/>
            </a:solidFill>
            <a:prstDash val="solid"/>
          </a:ln>
        </p:spPr>
        <p:txBody>
          <a:bodyPr/>
          <a:lstStyle/>
          <a:p>
            <a:endParaRPr lang="nl-BE"/>
          </a:p>
        </p:txBody>
      </p:sp>
      <p:sp>
        <p:nvSpPr>
          <p:cNvPr id="23" name="Text 19"/>
          <p:cNvSpPr txBox="1"/>
          <p:nvPr/>
        </p:nvSpPr>
        <p:spPr>
          <a:xfrm>
            <a:off x="6419088" y="2487168"/>
            <a:ext cx="2176272" cy="54864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≥3 FTE</a:t>
            </a:r>
            <a:endParaRPr lang="en-US" sz="2800" dirty="0"/>
          </a:p>
        </p:txBody>
      </p:sp>
      <p:sp>
        <p:nvSpPr>
          <p:cNvPr id="24" name="Text 20"/>
          <p:cNvSpPr txBox="1"/>
          <p:nvPr/>
        </p:nvSpPr>
        <p:spPr>
          <a:xfrm>
            <a:off x="6419088" y="3035808"/>
            <a:ext cx="2176272" cy="548640"/>
          </a:xfrm>
          <a:prstGeom prst="rect">
            <a:avLst/>
          </a:prstGeom>
          <a:noFill/>
          <a:ln/>
        </p:spPr>
        <p:txBody>
          <a:bodyPr wrap="square" lIns="0" tIns="0" rIns="0" bIns="0" rtlCol="0" anchor="t"/>
          <a:lstStyle/>
          <a:p>
            <a:pPr marL="0" indent="0">
              <a:buNone/>
            </a:pPr>
            <a:r>
              <a:rPr lang="en-US" sz="1300" dirty="0">
                <a:solidFill>
                  <a:schemeClr val="tx1"/>
                </a:solidFill>
              </a:rPr>
              <a:t>certified paediatric specialists per centre</a:t>
            </a:r>
            <a:endParaRPr lang="en-US" sz="1300" dirty="0"/>
          </a:p>
        </p:txBody>
      </p:sp>
      <p:sp>
        <p:nvSpPr>
          <p:cNvPr id="25" name="Tile 2-2"/>
          <p:cNvSpPr/>
          <p:nvPr/>
        </p:nvSpPr>
        <p:spPr>
          <a:xfrm>
            <a:off x="9006840" y="2377440"/>
            <a:ext cx="2633472" cy="1280160"/>
          </a:xfrm>
          <a:prstGeom prst="roundRect">
            <a:avLst>
              <a:gd name="adj" fmla="val 8571"/>
            </a:avLst>
          </a:prstGeom>
          <a:solidFill>
            <a:schemeClr val="bg2"/>
          </a:solidFill>
          <a:ln w="12700">
            <a:solidFill>
              <a:schemeClr val="accent5"/>
            </a:solidFill>
            <a:prstDash val="solid"/>
          </a:ln>
        </p:spPr>
        <p:txBody>
          <a:bodyPr/>
          <a:lstStyle/>
          <a:p>
            <a:endParaRPr lang="nl-BE"/>
          </a:p>
        </p:txBody>
      </p:sp>
      <p:sp>
        <p:nvSpPr>
          <p:cNvPr id="26" name="Text 22"/>
          <p:cNvSpPr txBox="1"/>
          <p:nvPr/>
        </p:nvSpPr>
        <p:spPr>
          <a:xfrm>
            <a:off x="9235440" y="2487168"/>
            <a:ext cx="2176272" cy="54864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≥5</a:t>
            </a:r>
            <a:endParaRPr lang="en-US" sz="2800" dirty="0"/>
          </a:p>
        </p:txBody>
      </p:sp>
      <p:sp>
        <p:nvSpPr>
          <p:cNvPr id="27" name="Text 23"/>
          <p:cNvSpPr txBox="1"/>
          <p:nvPr/>
        </p:nvSpPr>
        <p:spPr>
          <a:xfrm>
            <a:off x="9235440" y="3035808"/>
            <a:ext cx="2176272" cy="548640"/>
          </a:xfrm>
          <a:prstGeom prst="rect">
            <a:avLst/>
          </a:prstGeom>
          <a:noFill/>
          <a:ln/>
        </p:spPr>
        <p:txBody>
          <a:bodyPr wrap="square" lIns="0" tIns="0" rIns="0" bIns="0" rtlCol="0" anchor="t"/>
          <a:lstStyle/>
          <a:p>
            <a:pPr marL="0" indent="0">
              <a:buNone/>
            </a:pPr>
            <a:r>
              <a:rPr lang="en-US" sz="1300" dirty="0">
                <a:solidFill>
                  <a:schemeClr val="tx1"/>
                </a:solidFill>
              </a:rPr>
              <a:t>subspecialty services on site</a:t>
            </a:r>
            <a:endParaRPr lang="en-US" sz="1300" dirty="0"/>
          </a:p>
        </p:txBody>
      </p:sp>
      <p:sp>
        <p:nvSpPr>
          <p:cNvPr id="28" name="Tile 2-3"/>
          <p:cNvSpPr/>
          <p:nvPr/>
        </p:nvSpPr>
        <p:spPr>
          <a:xfrm>
            <a:off x="6190488" y="3794760"/>
            <a:ext cx="2633472" cy="1280160"/>
          </a:xfrm>
          <a:prstGeom prst="roundRect">
            <a:avLst>
              <a:gd name="adj" fmla="val 8571"/>
            </a:avLst>
          </a:prstGeom>
          <a:solidFill>
            <a:schemeClr val="bg2"/>
          </a:solidFill>
          <a:ln w="12700">
            <a:solidFill>
              <a:schemeClr val="accent5"/>
            </a:solidFill>
            <a:prstDash val="solid"/>
          </a:ln>
        </p:spPr>
        <p:txBody>
          <a:bodyPr/>
          <a:lstStyle/>
          <a:p>
            <a:endParaRPr lang="nl-BE"/>
          </a:p>
        </p:txBody>
      </p:sp>
      <p:sp>
        <p:nvSpPr>
          <p:cNvPr id="29" name="Text 25"/>
          <p:cNvSpPr txBox="1"/>
          <p:nvPr/>
        </p:nvSpPr>
        <p:spPr>
          <a:xfrm>
            <a:off x="6419088" y="3904488"/>
            <a:ext cx="2176272" cy="54864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MDT</a:t>
            </a:r>
            <a:endParaRPr lang="en-US" sz="2800" dirty="0"/>
          </a:p>
        </p:txBody>
      </p:sp>
      <p:sp>
        <p:nvSpPr>
          <p:cNvPr id="30" name="Text 26"/>
          <p:cNvSpPr txBox="1"/>
          <p:nvPr/>
        </p:nvSpPr>
        <p:spPr>
          <a:xfrm>
            <a:off x="6419088" y="4453128"/>
            <a:ext cx="2176272" cy="548640"/>
          </a:xfrm>
          <a:prstGeom prst="rect">
            <a:avLst/>
          </a:prstGeom>
          <a:noFill/>
          <a:ln/>
        </p:spPr>
        <p:txBody>
          <a:bodyPr wrap="square" lIns="0" tIns="0" rIns="0" bIns="0" rtlCol="0" anchor="t"/>
          <a:lstStyle/>
          <a:p>
            <a:pPr marL="0" indent="0">
              <a:buNone/>
            </a:pPr>
            <a:r>
              <a:rPr lang="en-US" sz="1300" dirty="0">
                <a:solidFill>
                  <a:schemeClr val="tx1"/>
                </a:solidFill>
              </a:rPr>
              <a:t>nurses, dietitians, psychologists, social workers</a:t>
            </a:r>
            <a:endParaRPr lang="en-US" sz="1300" dirty="0"/>
          </a:p>
        </p:txBody>
      </p:sp>
      <p:sp>
        <p:nvSpPr>
          <p:cNvPr id="31" name="Tile 2-4"/>
          <p:cNvSpPr/>
          <p:nvPr/>
        </p:nvSpPr>
        <p:spPr>
          <a:xfrm>
            <a:off x="9006840" y="3794760"/>
            <a:ext cx="2633472" cy="1280160"/>
          </a:xfrm>
          <a:prstGeom prst="roundRect">
            <a:avLst>
              <a:gd name="adj" fmla="val 8571"/>
            </a:avLst>
          </a:prstGeom>
          <a:solidFill>
            <a:schemeClr val="bg2"/>
          </a:solidFill>
          <a:ln w="12700">
            <a:solidFill>
              <a:schemeClr val="accent5"/>
            </a:solidFill>
            <a:prstDash val="solid"/>
          </a:ln>
        </p:spPr>
        <p:txBody>
          <a:bodyPr/>
          <a:lstStyle/>
          <a:p>
            <a:endParaRPr lang="nl-BE"/>
          </a:p>
        </p:txBody>
      </p:sp>
      <p:sp>
        <p:nvSpPr>
          <p:cNvPr id="32" name="Text 28"/>
          <p:cNvSpPr txBox="1"/>
          <p:nvPr/>
        </p:nvSpPr>
        <p:spPr>
          <a:xfrm>
            <a:off x="9235440" y="3904488"/>
            <a:ext cx="2176272" cy="54864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5-year</a:t>
            </a:r>
            <a:endParaRPr lang="en-US" sz="2800" dirty="0"/>
          </a:p>
        </p:txBody>
      </p:sp>
      <p:sp>
        <p:nvSpPr>
          <p:cNvPr id="33" name="Text 29"/>
          <p:cNvSpPr txBox="1"/>
          <p:nvPr/>
        </p:nvSpPr>
        <p:spPr>
          <a:xfrm>
            <a:off x="9235440" y="4453128"/>
            <a:ext cx="2176272" cy="548640"/>
          </a:xfrm>
          <a:prstGeom prst="rect">
            <a:avLst/>
          </a:prstGeom>
          <a:noFill/>
          <a:ln/>
        </p:spPr>
        <p:txBody>
          <a:bodyPr wrap="square" lIns="0" tIns="0" rIns="0" bIns="0" rtlCol="0" anchor="t"/>
          <a:lstStyle/>
          <a:p>
            <a:pPr marL="0" indent="0">
              <a:buNone/>
            </a:pPr>
            <a:r>
              <a:rPr lang="en-US" sz="1300" dirty="0">
                <a:solidFill>
                  <a:schemeClr val="tx1"/>
                </a:solidFill>
              </a:rPr>
              <a:t>reaccreditation cycle with peer-review audits</a:t>
            </a:r>
            <a:endParaRPr lang="en-US" sz="1300" dirty="0"/>
          </a:p>
        </p:txBody>
      </p:sp>
      <p:sp>
        <p:nvSpPr>
          <p:cNvPr id="34" name="Wellbeing"/>
          <p:cNvSpPr/>
          <p:nvPr/>
        </p:nvSpPr>
        <p:spPr>
          <a:xfrm>
            <a:off x="548640" y="5349240"/>
            <a:ext cx="11091672" cy="685800"/>
          </a:xfrm>
          <a:prstGeom prst="roundRect">
            <a:avLst>
              <a:gd name="adj" fmla="val 16000"/>
            </a:avLst>
          </a:prstGeom>
          <a:solidFill>
            <a:schemeClr val="accent2"/>
          </a:solidFill>
          <a:ln w="12700">
            <a:solidFill>
              <a:schemeClr val="accent2"/>
            </a:solidFill>
            <a:prstDash val="solid"/>
          </a:ln>
        </p:spPr>
        <p:txBody>
          <a:bodyPr/>
          <a:lstStyle/>
          <a:p>
            <a:endParaRPr lang="nl-BE"/>
          </a:p>
        </p:txBody>
      </p:sp>
      <p:pic>
        <p:nvPicPr>
          <p:cNvPr id="35" name="Wellbeing icon" descr="preencoded.png"/>
          <p:cNvPicPr>
            <a:picLocks noChangeAspect="1"/>
          </p:cNvPicPr>
          <p:nvPr/>
        </p:nvPicPr>
        <p:blipFill>
          <a:blip r:embed="rId5"/>
          <a:stretch>
            <a:fillRect/>
          </a:stretch>
        </p:blipFill>
        <p:spPr>
          <a:xfrm>
            <a:off x="822960" y="5486400"/>
            <a:ext cx="411480" cy="411480"/>
          </a:xfrm>
          <a:prstGeom prst="rect">
            <a:avLst/>
          </a:prstGeom>
        </p:spPr>
      </p:pic>
      <p:sp>
        <p:nvSpPr>
          <p:cNvPr id="36" name="Text 31"/>
          <p:cNvSpPr txBox="1"/>
          <p:nvPr/>
        </p:nvSpPr>
        <p:spPr>
          <a:xfrm>
            <a:off x="1417320" y="5349240"/>
            <a:ext cx="10058400" cy="685800"/>
          </a:xfrm>
          <a:prstGeom prst="rect">
            <a:avLst/>
          </a:prstGeom>
          <a:noFill/>
          <a:ln/>
        </p:spPr>
        <p:txBody>
          <a:bodyPr wrap="square" lIns="0" tIns="0" rIns="0" bIns="0" rtlCol="0" anchor="ctr"/>
          <a:lstStyle/>
          <a:p>
            <a:pPr marL="0" indent="0">
              <a:buNone/>
            </a:pPr>
            <a:r>
              <a:rPr lang="en-US" sz="1500" b="1" dirty="0">
                <a:solidFill>
                  <a:schemeClr val="accent6"/>
                </a:solidFill>
              </a:rPr>
              <a:t>Trainee well-being: protected learning time, monitored working hours, rest facilities, confidential reporting</a:t>
            </a:r>
            <a:endParaRPr lang="en-US" sz="1500" dirty="0"/>
          </a:p>
        </p:txBody>
      </p:sp>
      <p:sp>
        <p:nvSpPr>
          <p:cNvPr id="37"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2"/>
                </a:solidFill>
              </a:rPr>
              <a:t>ETR REVIEW COMMITTEE</a:t>
            </a:r>
            <a:endParaRPr lang="en-US" sz="1400" dirty="0"/>
          </a:p>
        </p:txBody>
      </p:sp>
      <p:sp>
        <p:nvSpPr>
          <p:cNvPr id="3" name="Text 1"/>
          <p:cNvSpPr>
            <a:spLocks noGrp="1"/>
          </p:cNvSpPr>
          <p:nvPr>
            <p:ph type="title" idx="102" hasCustomPrompt="1"/>
          </p:nvPr>
        </p:nvSpPr>
        <p:spPr>
          <a:xfrm>
            <a:off x="548640" y="777240"/>
            <a:ext cx="11064240" cy="822960"/>
          </a:xfrm>
          <a:prstGeom prst="rect">
            <a:avLst/>
          </a:prstGeom>
          <a:noFill/>
          <a:ln/>
        </p:spPr>
        <p:txBody>
          <a:bodyPr wrap="square" lIns="0" tIns="0" rIns="0" bIns="0" rtlCol="0" anchor="t"/>
          <a:lstStyle/>
          <a:p>
            <a:pPr marL="0" indent="0" algn="l">
              <a:buNone/>
            </a:pPr>
            <a:r>
              <a:rPr lang="en-US" sz="3200" b="1" dirty="0">
                <a:solidFill>
                  <a:schemeClr val="bg1"/>
                </a:solidFill>
                <a:latin typeface="Cambria" pitchFamily="34" charset="0"/>
                <a:ea typeface="Cambria" pitchFamily="34" charset="-122"/>
                <a:cs typeface="Cambria" pitchFamily="34" charset="-120"/>
              </a:rPr>
              <a:t>The Committee supports acceptance</a:t>
            </a:r>
            <a:endParaRPr lang="en-US" sz="3200" dirty="0"/>
          </a:p>
        </p:txBody>
      </p:sp>
      <p:sp>
        <p:nvSpPr>
          <p:cNvPr id="4" name="Verdict"/>
          <p:cNvSpPr/>
          <p:nvPr/>
        </p:nvSpPr>
        <p:spPr>
          <a:xfrm>
            <a:off x="548640" y="1691640"/>
            <a:ext cx="11091672" cy="868680"/>
          </a:xfrm>
          <a:prstGeom prst="roundRect">
            <a:avLst>
              <a:gd name="adj" fmla="val 12632"/>
            </a:avLst>
          </a:prstGeom>
          <a:solidFill>
            <a:schemeClr val="accent2"/>
          </a:solidFill>
          <a:ln w="12700">
            <a:solidFill>
              <a:schemeClr val="accent2"/>
            </a:solidFill>
            <a:prstDash val="solid"/>
          </a:ln>
        </p:spPr>
        <p:txBody>
          <a:bodyPr/>
          <a:lstStyle/>
          <a:p>
            <a:endParaRPr lang="nl-BE"/>
          </a:p>
        </p:txBody>
      </p:sp>
      <p:pic>
        <p:nvPicPr>
          <p:cNvPr id="5" name="Verdict icon" descr="preencoded.png"/>
          <p:cNvPicPr>
            <a:picLocks noChangeAspect="1"/>
          </p:cNvPicPr>
          <p:nvPr/>
        </p:nvPicPr>
        <p:blipFill>
          <a:blip r:embed="rId3"/>
          <a:stretch>
            <a:fillRect/>
          </a:stretch>
        </p:blipFill>
        <p:spPr>
          <a:xfrm>
            <a:off x="822960" y="1901952"/>
            <a:ext cx="457200" cy="457200"/>
          </a:xfrm>
          <a:prstGeom prst="rect">
            <a:avLst/>
          </a:prstGeom>
        </p:spPr>
      </p:pic>
      <p:sp>
        <p:nvSpPr>
          <p:cNvPr id="6" name="Text 3"/>
          <p:cNvSpPr txBox="1"/>
          <p:nvPr/>
        </p:nvSpPr>
        <p:spPr>
          <a:xfrm>
            <a:off x="1463040" y="1691640"/>
            <a:ext cx="9966960" cy="868680"/>
          </a:xfrm>
          <a:prstGeom prst="rect">
            <a:avLst/>
          </a:prstGeom>
          <a:noFill/>
          <a:ln/>
        </p:spPr>
        <p:txBody>
          <a:bodyPr wrap="square" lIns="0" tIns="0" rIns="0" bIns="0" rtlCol="0" anchor="ctr"/>
          <a:lstStyle/>
          <a:p>
            <a:pPr marL="0" indent="0">
              <a:buNone/>
            </a:pPr>
            <a:r>
              <a:rPr lang="en-US" sz="1600" b="1" dirty="0">
                <a:solidFill>
                  <a:schemeClr val="accent6"/>
                </a:solidFill>
              </a:rPr>
              <a:t>Supports acceptance of the Paediatrics ETR, subject to continued development of the EPAs and further integration of Competency-Based Medical Education</a:t>
            </a:r>
            <a:endParaRPr lang="en-US" sz="1600" dirty="0"/>
          </a:p>
        </p:txBody>
      </p:sp>
      <p:sp>
        <p:nvSpPr>
          <p:cNvPr id="7" name="Rec 1"/>
          <p:cNvSpPr/>
          <p:nvPr/>
        </p:nvSpPr>
        <p:spPr>
          <a:xfrm>
            <a:off x="548640" y="2743200"/>
            <a:ext cx="3593592" cy="3337560"/>
          </a:xfrm>
          <a:prstGeom prst="roundRect">
            <a:avLst>
              <a:gd name="adj" fmla="val 3288"/>
            </a:avLst>
          </a:prstGeom>
          <a:solidFill>
            <a:schemeClr val="accent1"/>
          </a:solidFill>
          <a:ln w="12700">
            <a:solidFill>
              <a:schemeClr val="accent1"/>
            </a:solidFill>
            <a:prstDash val="solid"/>
          </a:ln>
        </p:spPr>
        <p:txBody>
          <a:bodyPr/>
          <a:lstStyle/>
          <a:p>
            <a:endParaRPr lang="nl-BE"/>
          </a:p>
        </p:txBody>
      </p:sp>
      <p:sp>
        <p:nvSpPr>
          <p:cNvPr id="8" name="Rec icon circle 1"/>
          <p:cNvSpPr/>
          <p:nvPr/>
        </p:nvSpPr>
        <p:spPr>
          <a:xfrm>
            <a:off x="777240" y="297180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9" name="Rec icon 1" descr="preencoded.png"/>
          <p:cNvPicPr>
            <a:picLocks noChangeAspect="1"/>
          </p:cNvPicPr>
          <p:nvPr/>
        </p:nvPicPr>
        <p:blipFill>
          <a:blip r:embed="rId4"/>
          <a:stretch>
            <a:fillRect/>
          </a:stretch>
        </p:blipFill>
        <p:spPr>
          <a:xfrm>
            <a:off x="896112" y="3090672"/>
            <a:ext cx="265176" cy="265176"/>
          </a:xfrm>
          <a:prstGeom prst="rect">
            <a:avLst/>
          </a:prstGeom>
        </p:spPr>
      </p:pic>
      <p:sp>
        <p:nvSpPr>
          <p:cNvPr id="10" name="Text 6"/>
          <p:cNvSpPr txBox="1"/>
          <p:nvPr/>
        </p:nvSpPr>
        <p:spPr>
          <a:xfrm>
            <a:off x="1417320" y="2971800"/>
            <a:ext cx="2587752" cy="502920"/>
          </a:xfrm>
          <a:prstGeom prst="rect">
            <a:avLst/>
          </a:prstGeom>
          <a:noFill/>
          <a:ln/>
        </p:spPr>
        <p:txBody>
          <a:bodyPr wrap="square" lIns="0" tIns="0" rIns="0" bIns="0" rtlCol="0" anchor="ctr"/>
          <a:lstStyle/>
          <a:p>
            <a:pPr marL="0" indent="0">
              <a:buNone/>
            </a:pPr>
            <a:r>
              <a:rPr lang="en-US" sz="1800" b="1" dirty="0">
                <a:solidFill>
                  <a:schemeClr val="bg1"/>
                </a:solidFill>
                <a:latin typeface="Cambria" pitchFamily="34" charset="0"/>
                <a:ea typeface="Cambria" pitchFamily="34" charset="-122"/>
                <a:cs typeface="Cambria" pitchFamily="34" charset="-120"/>
              </a:rPr>
              <a:t>1. Front page</a:t>
            </a:r>
            <a:endParaRPr lang="en-US" sz="1800" dirty="0"/>
          </a:p>
        </p:txBody>
      </p:sp>
      <p:sp>
        <p:nvSpPr>
          <p:cNvPr id="11" name="Text 7"/>
          <p:cNvSpPr txBox="1"/>
          <p:nvPr/>
        </p:nvSpPr>
        <p:spPr>
          <a:xfrm>
            <a:off x="777240" y="3611880"/>
            <a:ext cx="3136392" cy="960120"/>
          </a:xfrm>
          <a:prstGeom prst="rect">
            <a:avLst/>
          </a:prstGeom>
          <a:noFill/>
          <a:ln/>
        </p:spPr>
        <p:txBody>
          <a:bodyPr wrap="square" lIns="0" tIns="0" rIns="0" bIns="0" rtlCol="0" anchor="t"/>
          <a:lstStyle/>
          <a:p>
            <a:pPr marL="0" indent="0">
              <a:buNone/>
            </a:pPr>
            <a:r>
              <a:rPr lang="en-US" sz="1100" b="1" kern="0" spc="100" dirty="0">
                <a:solidFill>
                  <a:schemeClr val="accent2"/>
                </a:solidFill>
              </a:rPr>
              <a:t>Recommendation</a:t>
            </a:r>
            <a:endParaRPr lang="en-US" sz="1100" dirty="0"/>
          </a:p>
          <a:p>
            <a:pPr marL="0" indent="0">
              <a:buNone/>
            </a:pPr>
            <a:r>
              <a:rPr lang="en-US" sz="1400" dirty="0">
                <a:solidFill>
                  <a:schemeClr val="bg1"/>
                </a:solidFill>
              </a:rPr>
              <a:t>Clearly show the institutions involved (UEMS and EAP) and the main authors</a:t>
            </a:r>
            <a:endParaRPr lang="en-US" sz="1100" dirty="0"/>
          </a:p>
        </p:txBody>
      </p:sp>
      <p:sp>
        <p:nvSpPr>
          <p:cNvPr id="12" name="Text 8"/>
          <p:cNvSpPr txBox="1"/>
          <p:nvPr/>
        </p:nvSpPr>
        <p:spPr>
          <a:xfrm>
            <a:off x="777240" y="4572000"/>
            <a:ext cx="3136392" cy="960120"/>
          </a:xfrm>
          <a:prstGeom prst="rect">
            <a:avLst/>
          </a:prstGeom>
          <a:noFill/>
          <a:ln/>
        </p:spPr>
        <p:txBody>
          <a:bodyPr wrap="square" lIns="0" tIns="0" rIns="0" bIns="0" rtlCol="0" anchor="t"/>
          <a:lstStyle/>
          <a:p>
            <a:pPr marL="0" indent="0">
              <a:buNone/>
            </a:pPr>
            <a:r>
              <a:rPr lang="en-US" sz="1100" b="1" kern="0" spc="100" dirty="0">
                <a:solidFill>
                  <a:schemeClr val="accent2"/>
                </a:solidFill>
              </a:rPr>
              <a:t>Our response</a:t>
            </a:r>
            <a:endParaRPr lang="en-US" sz="1100" dirty="0"/>
          </a:p>
          <a:p>
            <a:pPr marL="0" indent="0">
              <a:buNone/>
            </a:pPr>
            <a:r>
              <a:rPr lang="en-US" sz="1300" dirty="0">
                <a:solidFill>
                  <a:schemeClr val="accent5"/>
                </a:solidFill>
              </a:rPr>
              <a:t>Front page updated with UEMS (official logo) and EAP, responsible author and writing group</a:t>
            </a:r>
            <a:endParaRPr lang="en-US" sz="1100" dirty="0"/>
          </a:p>
        </p:txBody>
      </p:sp>
      <p:sp>
        <p:nvSpPr>
          <p:cNvPr id="13" name="Chip 1"/>
          <p:cNvSpPr/>
          <p:nvPr/>
        </p:nvSpPr>
        <p:spPr>
          <a:xfrm>
            <a:off x="777240" y="5623560"/>
            <a:ext cx="1737360" cy="301752"/>
          </a:xfrm>
          <a:prstGeom prst="roundRect">
            <a:avLst>
              <a:gd name="adj" fmla="val 48485"/>
            </a:avLst>
          </a:prstGeom>
          <a:solidFill>
            <a:schemeClr val="accent6"/>
          </a:solidFill>
          <a:ln w="12700">
            <a:solidFill>
              <a:schemeClr val="accent2"/>
            </a:solidFill>
            <a:prstDash val="solid"/>
          </a:ln>
        </p:spPr>
        <p:txBody>
          <a:bodyPr/>
          <a:lstStyle/>
          <a:p>
            <a:endParaRPr lang="nl-BE"/>
          </a:p>
        </p:txBody>
      </p:sp>
      <p:sp>
        <p:nvSpPr>
          <p:cNvPr id="14" name="Text 10"/>
          <p:cNvSpPr txBox="1"/>
          <p:nvPr/>
        </p:nvSpPr>
        <p:spPr>
          <a:xfrm>
            <a:off x="777240" y="5623560"/>
            <a:ext cx="1737360" cy="301752"/>
          </a:xfrm>
          <a:prstGeom prst="rect">
            <a:avLst/>
          </a:prstGeom>
          <a:noFill/>
          <a:ln/>
        </p:spPr>
        <p:txBody>
          <a:bodyPr wrap="square" lIns="0" tIns="0" rIns="0" bIns="0" rtlCol="0" anchor="ctr"/>
          <a:lstStyle/>
          <a:p>
            <a:pPr marL="0" indent="0" algn="ctr">
              <a:buNone/>
            </a:pPr>
            <a:r>
              <a:rPr lang="en-US" sz="1100" b="1" dirty="0">
                <a:solidFill>
                  <a:schemeClr val="bg1"/>
                </a:solidFill>
              </a:rPr>
              <a:t>Before finalisation</a:t>
            </a:r>
            <a:endParaRPr lang="en-US" sz="1100" dirty="0"/>
          </a:p>
        </p:txBody>
      </p:sp>
      <p:sp>
        <p:nvSpPr>
          <p:cNvPr id="15" name="Rec 2"/>
          <p:cNvSpPr/>
          <p:nvPr/>
        </p:nvSpPr>
        <p:spPr>
          <a:xfrm>
            <a:off x="4297680" y="2743200"/>
            <a:ext cx="3593592" cy="3337560"/>
          </a:xfrm>
          <a:prstGeom prst="roundRect">
            <a:avLst>
              <a:gd name="adj" fmla="val 3288"/>
            </a:avLst>
          </a:prstGeom>
          <a:solidFill>
            <a:schemeClr val="accent1"/>
          </a:solidFill>
          <a:ln w="12700">
            <a:solidFill>
              <a:schemeClr val="accent1"/>
            </a:solidFill>
            <a:prstDash val="solid"/>
          </a:ln>
        </p:spPr>
        <p:txBody>
          <a:bodyPr/>
          <a:lstStyle/>
          <a:p>
            <a:endParaRPr lang="nl-BE"/>
          </a:p>
        </p:txBody>
      </p:sp>
      <p:sp>
        <p:nvSpPr>
          <p:cNvPr id="16" name="Rec icon circle 2"/>
          <p:cNvSpPr/>
          <p:nvPr/>
        </p:nvSpPr>
        <p:spPr>
          <a:xfrm>
            <a:off x="4526280" y="297180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17" name="Rec icon 2" descr="preencoded.png"/>
          <p:cNvPicPr>
            <a:picLocks noChangeAspect="1"/>
          </p:cNvPicPr>
          <p:nvPr/>
        </p:nvPicPr>
        <p:blipFill>
          <a:blip r:embed="rId5"/>
          <a:stretch>
            <a:fillRect/>
          </a:stretch>
        </p:blipFill>
        <p:spPr>
          <a:xfrm>
            <a:off x="4645152" y="3090672"/>
            <a:ext cx="265176" cy="265176"/>
          </a:xfrm>
          <a:prstGeom prst="rect">
            <a:avLst/>
          </a:prstGeom>
        </p:spPr>
      </p:pic>
      <p:sp>
        <p:nvSpPr>
          <p:cNvPr id="18" name="Text 13"/>
          <p:cNvSpPr txBox="1"/>
          <p:nvPr/>
        </p:nvSpPr>
        <p:spPr>
          <a:xfrm>
            <a:off x="5166360" y="2971800"/>
            <a:ext cx="2587752" cy="502920"/>
          </a:xfrm>
          <a:prstGeom prst="rect">
            <a:avLst/>
          </a:prstGeom>
          <a:noFill/>
          <a:ln/>
        </p:spPr>
        <p:txBody>
          <a:bodyPr wrap="square" lIns="0" tIns="0" rIns="0" bIns="0" rtlCol="0" anchor="ctr"/>
          <a:lstStyle/>
          <a:p>
            <a:pPr marL="0" indent="0">
              <a:buNone/>
            </a:pPr>
            <a:r>
              <a:rPr lang="en-US" sz="1800" b="1" dirty="0">
                <a:solidFill>
                  <a:schemeClr val="bg1"/>
                </a:solidFill>
                <a:latin typeface="Cambria" pitchFamily="34" charset="0"/>
                <a:ea typeface="Cambria" pitchFamily="34" charset="-122"/>
                <a:cs typeface="Cambria" pitchFamily="34" charset="-120"/>
              </a:rPr>
              <a:t>2. References</a:t>
            </a:r>
            <a:endParaRPr lang="en-US" sz="1800" dirty="0"/>
          </a:p>
        </p:txBody>
      </p:sp>
      <p:sp>
        <p:nvSpPr>
          <p:cNvPr id="19" name="Text 14"/>
          <p:cNvSpPr txBox="1"/>
          <p:nvPr/>
        </p:nvSpPr>
        <p:spPr>
          <a:xfrm>
            <a:off x="4526280" y="3611880"/>
            <a:ext cx="3136392" cy="960120"/>
          </a:xfrm>
          <a:prstGeom prst="rect">
            <a:avLst/>
          </a:prstGeom>
          <a:noFill/>
          <a:ln/>
        </p:spPr>
        <p:txBody>
          <a:bodyPr wrap="square" lIns="0" tIns="0" rIns="0" bIns="0" rtlCol="0" anchor="t"/>
          <a:lstStyle/>
          <a:p>
            <a:pPr marL="0" indent="0">
              <a:buNone/>
            </a:pPr>
            <a:r>
              <a:rPr lang="en-US" sz="1100" b="1" kern="0" spc="100" dirty="0">
                <a:solidFill>
                  <a:schemeClr val="accent2"/>
                </a:solidFill>
              </a:rPr>
              <a:t>Recommendation</a:t>
            </a:r>
            <a:endParaRPr lang="en-US" sz="1100" dirty="0"/>
          </a:p>
          <a:p>
            <a:pPr marL="0" indent="0">
              <a:buNone/>
            </a:pPr>
            <a:r>
              <a:rPr lang="en-US" sz="1400" dirty="0">
                <a:solidFill>
                  <a:schemeClr val="bg1"/>
                </a:solidFill>
              </a:rPr>
              <a:t>Add paediatrics-specific references to the bibliography</a:t>
            </a:r>
            <a:endParaRPr lang="en-US" sz="1100" dirty="0"/>
          </a:p>
        </p:txBody>
      </p:sp>
      <p:sp>
        <p:nvSpPr>
          <p:cNvPr id="20" name="Text 15"/>
          <p:cNvSpPr txBox="1"/>
          <p:nvPr/>
        </p:nvSpPr>
        <p:spPr>
          <a:xfrm>
            <a:off x="4526280" y="4572000"/>
            <a:ext cx="3136392" cy="960120"/>
          </a:xfrm>
          <a:prstGeom prst="rect">
            <a:avLst/>
          </a:prstGeom>
          <a:noFill/>
          <a:ln/>
        </p:spPr>
        <p:txBody>
          <a:bodyPr wrap="square" lIns="0" tIns="0" rIns="0" bIns="0" rtlCol="0" anchor="t"/>
          <a:lstStyle/>
          <a:p>
            <a:pPr marL="0" indent="0">
              <a:buNone/>
            </a:pPr>
            <a:r>
              <a:rPr lang="en-US" sz="1100" b="1" kern="0" spc="100" dirty="0">
                <a:solidFill>
                  <a:schemeClr val="accent2"/>
                </a:solidFill>
              </a:rPr>
              <a:t>Our response</a:t>
            </a:r>
            <a:endParaRPr lang="en-US" sz="1100" dirty="0"/>
          </a:p>
          <a:p>
            <a:pPr marL="0" indent="0">
              <a:buNone/>
            </a:pPr>
            <a:r>
              <a:rPr lang="en-US" sz="1300" dirty="0">
                <a:solidFill>
                  <a:schemeClr val="accent5"/>
                </a:solidFill>
              </a:rPr>
              <a:t>Bibliography extended with paediatric references on EPAs, CBME and training</a:t>
            </a:r>
            <a:endParaRPr lang="en-US" sz="1100" dirty="0"/>
          </a:p>
        </p:txBody>
      </p:sp>
      <p:sp>
        <p:nvSpPr>
          <p:cNvPr id="21" name="Chip 2"/>
          <p:cNvSpPr/>
          <p:nvPr/>
        </p:nvSpPr>
        <p:spPr>
          <a:xfrm>
            <a:off x="4526280" y="5623560"/>
            <a:ext cx="1737360" cy="301752"/>
          </a:xfrm>
          <a:prstGeom prst="roundRect">
            <a:avLst>
              <a:gd name="adj" fmla="val 48485"/>
            </a:avLst>
          </a:prstGeom>
          <a:solidFill>
            <a:schemeClr val="accent6"/>
          </a:solidFill>
          <a:ln w="12700">
            <a:solidFill>
              <a:schemeClr val="accent2"/>
            </a:solidFill>
            <a:prstDash val="solid"/>
          </a:ln>
        </p:spPr>
        <p:txBody>
          <a:bodyPr/>
          <a:lstStyle/>
          <a:p>
            <a:endParaRPr lang="nl-BE"/>
          </a:p>
        </p:txBody>
      </p:sp>
      <p:sp>
        <p:nvSpPr>
          <p:cNvPr id="22" name="Text 17"/>
          <p:cNvSpPr txBox="1"/>
          <p:nvPr/>
        </p:nvSpPr>
        <p:spPr>
          <a:xfrm>
            <a:off x="4526280" y="5623560"/>
            <a:ext cx="1737360" cy="301752"/>
          </a:xfrm>
          <a:prstGeom prst="rect">
            <a:avLst/>
          </a:prstGeom>
          <a:noFill/>
          <a:ln/>
        </p:spPr>
        <p:txBody>
          <a:bodyPr wrap="square" lIns="0" tIns="0" rIns="0" bIns="0" rtlCol="0" anchor="ctr"/>
          <a:lstStyle/>
          <a:p>
            <a:pPr marL="0" indent="0" algn="ctr">
              <a:buNone/>
            </a:pPr>
            <a:r>
              <a:rPr lang="en-US" sz="1100" b="1" dirty="0">
                <a:solidFill>
                  <a:schemeClr val="bg1"/>
                </a:solidFill>
              </a:rPr>
              <a:t>Before finalisation</a:t>
            </a:r>
            <a:endParaRPr lang="en-US" sz="1100" dirty="0"/>
          </a:p>
        </p:txBody>
      </p:sp>
      <p:sp>
        <p:nvSpPr>
          <p:cNvPr id="23" name="Rec 3"/>
          <p:cNvSpPr/>
          <p:nvPr/>
        </p:nvSpPr>
        <p:spPr>
          <a:xfrm>
            <a:off x="8046720" y="2743200"/>
            <a:ext cx="3593592" cy="3337560"/>
          </a:xfrm>
          <a:prstGeom prst="roundRect">
            <a:avLst>
              <a:gd name="adj" fmla="val 3288"/>
            </a:avLst>
          </a:prstGeom>
          <a:solidFill>
            <a:schemeClr val="accent1"/>
          </a:solidFill>
          <a:ln w="12700">
            <a:solidFill>
              <a:schemeClr val="accent1"/>
            </a:solidFill>
            <a:prstDash val="solid"/>
          </a:ln>
        </p:spPr>
        <p:txBody>
          <a:bodyPr/>
          <a:lstStyle/>
          <a:p>
            <a:endParaRPr lang="nl-BE"/>
          </a:p>
        </p:txBody>
      </p:sp>
      <p:sp>
        <p:nvSpPr>
          <p:cNvPr id="24" name="Rec icon circle 3"/>
          <p:cNvSpPr/>
          <p:nvPr/>
        </p:nvSpPr>
        <p:spPr>
          <a:xfrm>
            <a:off x="8275320" y="2971800"/>
            <a:ext cx="502920" cy="502920"/>
          </a:xfrm>
          <a:prstGeom prst="ellipse">
            <a:avLst/>
          </a:prstGeom>
          <a:solidFill>
            <a:schemeClr val="accent2"/>
          </a:solidFill>
          <a:ln w="12700">
            <a:solidFill>
              <a:schemeClr val="accent2"/>
            </a:solidFill>
            <a:prstDash val="solid"/>
          </a:ln>
        </p:spPr>
        <p:txBody>
          <a:bodyPr/>
          <a:lstStyle/>
          <a:p>
            <a:endParaRPr lang="nl-BE"/>
          </a:p>
        </p:txBody>
      </p:sp>
      <p:pic>
        <p:nvPicPr>
          <p:cNvPr id="25" name="Rec icon 3" descr="preencoded.png"/>
          <p:cNvPicPr>
            <a:picLocks noChangeAspect="1"/>
          </p:cNvPicPr>
          <p:nvPr/>
        </p:nvPicPr>
        <p:blipFill>
          <a:blip r:embed="rId6"/>
          <a:stretch>
            <a:fillRect/>
          </a:stretch>
        </p:blipFill>
        <p:spPr>
          <a:xfrm>
            <a:off x="8394192" y="3090672"/>
            <a:ext cx="265176" cy="265176"/>
          </a:xfrm>
          <a:prstGeom prst="rect">
            <a:avLst/>
          </a:prstGeom>
        </p:spPr>
      </p:pic>
      <p:sp>
        <p:nvSpPr>
          <p:cNvPr id="26" name="Text 20"/>
          <p:cNvSpPr txBox="1"/>
          <p:nvPr/>
        </p:nvSpPr>
        <p:spPr>
          <a:xfrm>
            <a:off x="8915400" y="2971800"/>
            <a:ext cx="2587752" cy="502920"/>
          </a:xfrm>
          <a:prstGeom prst="rect">
            <a:avLst/>
          </a:prstGeom>
          <a:noFill/>
          <a:ln/>
        </p:spPr>
        <p:txBody>
          <a:bodyPr wrap="square" lIns="0" tIns="0" rIns="0" bIns="0" rtlCol="0" anchor="ctr"/>
          <a:lstStyle/>
          <a:p>
            <a:pPr marL="0" indent="0">
              <a:buNone/>
            </a:pPr>
            <a:r>
              <a:rPr lang="en-US" sz="1800" b="1" dirty="0">
                <a:solidFill>
                  <a:schemeClr val="bg1"/>
                </a:solidFill>
                <a:latin typeface="Cambria" pitchFamily="34" charset="0"/>
                <a:ea typeface="Cambria" pitchFamily="34" charset="-122"/>
                <a:cs typeface="Cambria" pitchFamily="34" charset="-120"/>
              </a:rPr>
              <a:t>3. EPAs &amp; CBME</a:t>
            </a:r>
            <a:endParaRPr lang="en-US" sz="1800" dirty="0"/>
          </a:p>
        </p:txBody>
      </p:sp>
      <p:sp>
        <p:nvSpPr>
          <p:cNvPr id="27" name="Text 21"/>
          <p:cNvSpPr txBox="1"/>
          <p:nvPr/>
        </p:nvSpPr>
        <p:spPr>
          <a:xfrm>
            <a:off x="8275320" y="3611880"/>
            <a:ext cx="3136392" cy="960120"/>
          </a:xfrm>
          <a:prstGeom prst="rect">
            <a:avLst/>
          </a:prstGeom>
          <a:noFill/>
          <a:ln/>
        </p:spPr>
        <p:txBody>
          <a:bodyPr wrap="square" lIns="0" tIns="0" rIns="0" bIns="0" rtlCol="0" anchor="t"/>
          <a:lstStyle/>
          <a:p>
            <a:pPr marL="0" indent="0">
              <a:buNone/>
            </a:pPr>
            <a:r>
              <a:rPr lang="en-US" sz="1100" b="1" kern="0" spc="100" dirty="0">
                <a:solidFill>
                  <a:schemeClr val="accent2"/>
                </a:solidFill>
              </a:rPr>
              <a:t>Recommendation</a:t>
            </a:r>
            <a:endParaRPr lang="en-US" sz="1100" dirty="0"/>
          </a:p>
          <a:p>
            <a:pPr marL="0" indent="0">
              <a:buNone/>
            </a:pPr>
            <a:r>
              <a:rPr lang="en-US" sz="1400" dirty="0">
                <a:solidFill>
                  <a:schemeClr val="bg1"/>
                </a:solidFill>
              </a:rPr>
              <a:t>Continue the EPA work and its alignment with CBME</a:t>
            </a:r>
            <a:endParaRPr lang="en-US" sz="1100" dirty="0"/>
          </a:p>
        </p:txBody>
      </p:sp>
      <p:sp>
        <p:nvSpPr>
          <p:cNvPr id="28" name="Text 22"/>
          <p:cNvSpPr txBox="1"/>
          <p:nvPr/>
        </p:nvSpPr>
        <p:spPr>
          <a:xfrm>
            <a:off x="8275320" y="4572000"/>
            <a:ext cx="3136392" cy="960120"/>
          </a:xfrm>
          <a:prstGeom prst="rect">
            <a:avLst/>
          </a:prstGeom>
          <a:noFill/>
          <a:ln/>
        </p:spPr>
        <p:txBody>
          <a:bodyPr wrap="square" lIns="0" tIns="0" rIns="0" bIns="0" rtlCol="0" anchor="t"/>
          <a:lstStyle/>
          <a:p>
            <a:pPr marL="0" indent="0">
              <a:buNone/>
            </a:pPr>
            <a:r>
              <a:rPr lang="en-US" sz="1100" b="1" kern="0" spc="100" dirty="0">
                <a:solidFill>
                  <a:schemeClr val="accent2"/>
                </a:solidFill>
              </a:rPr>
              <a:t>Our response</a:t>
            </a:r>
            <a:endParaRPr lang="en-US" sz="1100" dirty="0"/>
          </a:p>
          <a:p>
            <a:pPr marL="0" indent="0">
              <a:buNone/>
            </a:pPr>
            <a:r>
              <a:rPr lang="en-US" sz="1300" dirty="0">
                <a:solidFill>
                  <a:schemeClr val="accent5"/>
                </a:solidFill>
              </a:rPr>
              <a:t>EPA Working Group finalising context, key risks, knowledge-skills-attitudes, entrustment levels, milestones</a:t>
            </a:r>
            <a:endParaRPr lang="en-US" sz="1100" dirty="0"/>
          </a:p>
        </p:txBody>
      </p:sp>
      <p:sp>
        <p:nvSpPr>
          <p:cNvPr id="29" name="Chip 3"/>
          <p:cNvSpPr/>
          <p:nvPr/>
        </p:nvSpPr>
        <p:spPr>
          <a:xfrm>
            <a:off x="8275320" y="5623560"/>
            <a:ext cx="1737360" cy="301752"/>
          </a:xfrm>
          <a:prstGeom prst="roundRect">
            <a:avLst>
              <a:gd name="adj" fmla="val 48485"/>
            </a:avLst>
          </a:prstGeom>
          <a:solidFill>
            <a:schemeClr val="accent3"/>
          </a:solidFill>
          <a:ln w="12700">
            <a:solidFill>
              <a:schemeClr val="accent2"/>
            </a:solidFill>
            <a:prstDash val="solid"/>
          </a:ln>
        </p:spPr>
        <p:txBody>
          <a:bodyPr/>
          <a:lstStyle/>
          <a:p>
            <a:endParaRPr lang="nl-BE"/>
          </a:p>
        </p:txBody>
      </p:sp>
      <p:sp>
        <p:nvSpPr>
          <p:cNvPr id="30" name="Text 24"/>
          <p:cNvSpPr txBox="1"/>
          <p:nvPr/>
        </p:nvSpPr>
        <p:spPr>
          <a:xfrm>
            <a:off x="8275320" y="5623560"/>
            <a:ext cx="1737360" cy="301752"/>
          </a:xfrm>
          <a:prstGeom prst="rect">
            <a:avLst/>
          </a:prstGeom>
          <a:noFill/>
          <a:ln/>
        </p:spPr>
        <p:txBody>
          <a:bodyPr wrap="square" lIns="0" tIns="0" rIns="0" bIns="0" rtlCol="0" anchor="ctr"/>
          <a:lstStyle/>
          <a:p>
            <a:pPr marL="0" indent="0" algn="ctr">
              <a:buNone/>
            </a:pPr>
            <a:r>
              <a:rPr lang="en-US" sz="1100" b="1" dirty="0">
                <a:solidFill>
                  <a:schemeClr val="bg1"/>
                </a:solidFill>
              </a:rPr>
              <a:t>Ongoing</a:t>
            </a:r>
            <a:endParaRPr lang="en-US" sz="1100" dirty="0"/>
          </a:p>
        </p:txBody>
      </p:sp>
      <p:sp>
        <p:nvSpPr>
          <p:cNvPr id="31"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411480"/>
            <a:ext cx="10972800" cy="365760"/>
          </a:xfrm>
          <a:prstGeom prst="rect">
            <a:avLst/>
          </a:prstGeom>
          <a:noFill/>
          <a:ln/>
        </p:spPr>
        <p:txBody>
          <a:bodyPr wrap="square" lIns="0" tIns="0" rIns="0" bIns="0" rtlCol="0"/>
          <a:lstStyle/>
          <a:p>
            <a:pPr marL="0" indent="0">
              <a:buNone/>
            </a:pPr>
            <a:r>
              <a:rPr lang="en-US" sz="1400" b="1" kern="0" spc="200" dirty="0">
                <a:solidFill>
                  <a:schemeClr val="accent2"/>
                </a:solidFill>
              </a:rPr>
              <a:t>NEXT STEPS</a:t>
            </a:r>
            <a:endParaRPr lang="en-US" sz="1400" dirty="0"/>
          </a:p>
        </p:txBody>
      </p:sp>
      <p:sp>
        <p:nvSpPr>
          <p:cNvPr id="3" name="Text 1"/>
          <p:cNvSpPr>
            <a:spLocks noGrp="1"/>
          </p:cNvSpPr>
          <p:nvPr>
            <p:ph type="title" idx="102" hasCustomPrompt="1"/>
          </p:nvPr>
        </p:nvSpPr>
        <p:spPr>
          <a:xfrm>
            <a:off x="548640" y="777240"/>
            <a:ext cx="11064240" cy="822960"/>
          </a:xfrm>
          <a:prstGeom prst="rect">
            <a:avLst/>
          </a:prstGeom>
          <a:noFill/>
          <a:ln/>
        </p:spPr>
        <p:txBody>
          <a:bodyPr wrap="square" lIns="0" tIns="0" rIns="0" bIns="0" rtlCol="0" anchor="t"/>
          <a:lstStyle/>
          <a:p>
            <a:pPr marL="0" indent="0" algn="l">
              <a:buNone/>
            </a:pPr>
            <a:r>
              <a:rPr lang="en-US" sz="3200" b="1" dirty="0">
                <a:solidFill>
                  <a:schemeClr val="bg1"/>
                </a:solidFill>
                <a:latin typeface="Cambria" pitchFamily="34" charset="0"/>
                <a:ea typeface="Cambria" pitchFamily="34" charset="-122"/>
                <a:cs typeface="Cambria" pitchFamily="34" charset="-120"/>
              </a:rPr>
              <a:t>From vote to implementation</a:t>
            </a:r>
            <a:endParaRPr lang="en-US" sz="3200" dirty="0"/>
          </a:p>
        </p:txBody>
      </p:sp>
      <p:sp>
        <p:nvSpPr>
          <p:cNvPr id="4" name="Next line"/>
          <p:cNvSpPr/>
          <p:nvPr/>
        </p:nvSpPr>
        <p:spPr>
          <a:xfrm>
            <a:off x="1657807" y="2331720"/>
            <a:ext cx="8873338" cy="0"/>
          </a:xfrm>
          <a:prstGeom prst="line">
            <a:avLst/>
          </a:prstGeom>
          <a:noFill/>
          <a:ln w="38100">
            <a:solidFill>
              <a:schemeClr val="accent4"/>
            </a:solidFill>
            <a:prstDash val="solid"/>
          </a:ln>
        </p:spPr>
        <p:txBody>
          <a:bodyPr/>
          <a:lstStyle/>
          <a:p>
            <a:endParaRPr lang="nl-BE"/>
          </a:p>
        </p:txBody>
      </p:sp>
      <p:sp>
        <p:nvSpPr>
          <p:cNvPr id="5" name="Next node 1"/>
          <p:cNvSpPr/>
          <p:nvPr/>
        </p:nvSpPr>
        <p:spPr>
          <a:xfrm>
            <a:off x="1401775" y="2075688"/>
            <a:ext cx="512064" cy="512064"/>
          </a:xfrm>
          <a:prstGeom prst="ellipse">
            <a:avLst/>
          </a:prstGeom>
          <a:solidFill>
            <a:schemeClr val="accent1"/>
          </a:solidFill>
          <a:ln w="25400">
            <a:solidFill>
              <a:schemeClr val="accent2"/>
            </a:solidFill>
            <a:prstDash val="solid"/>
          </a:ln>
        </p:spPr>
        <p:txBody>
          <a:bodyPr/>
          <a:lstStyle/>
          <a:p>
            <a:endParaRPr lang="nl-BE"/>
          </a:p>
        </p:txBody>
      </p:sp>
      <p:sp>
        <p:nvSpPr>
          <p:cNvPr id="6" name="Text 4"/>
          <p:cNvSpPr txBox="1"/>
          <p:nvPr/>
        </p:nvSpPr>
        <p:spPr>
          <a:xfrm>
            <a:off x="548640" y="1664208"/>
            <a:ext cx="2218334" cy="347472"/>
          </a:xfrm>
          <a:prstGeom prst="rect">
            <a:avLst/>
          </a:prstGeom>
          <a:noFill/>
          <a:ln/>
        </p:spPr>
        <p:txBody>
          <a:bodyPr wrap="square" lIns="0" tIns="0" rIns="0" bIns="0" rtlCol="0" anchor="ctr"/>
          <a:lstStyle/>
          <a:p>
            <a:pPr marL="0" indent="0" algn="ctr">
              <a:buNone/>
            </a:pPr>
            <a:r>
              <a:rPr lang="en-US" sz="1300" b="1" dirty="0">
                <a:solidFill>
                  <a:schemeClr val="accent2"/>
                </a:solidFill>
              </a:rPr>
              <a:t>Fri 16 Oct</a:t>
            </a:r>
            <a:endParaRPr lang="en-US" sz="1300" dirty="0"/>
          </a:p>
        </p:txBody>
      </p:sp>
      <p:sp>
        <p:nvSpPr>
          <p:cNvPr id="7" name="Text 5"/>
          <p:cNvSpPr txBox="1"/>
          <p:nvPr/>
        </p:nvSpPr>
        <p:spPr>
          <a:xfrm>
            <a:off x="640080" y="2743200"/>
            <a:ext cx="2035454" cy="1005840"/>
          </a:xfrm>
          <a:prstGeom prst="rect">
            <a:avLst/>
          </a:prstGeom>
          <a:noFill/>
          <a:ln/>
        </p:spPr>
        <p:txBody>
          <a:bodyPr wrap="square" lIns="0" tIns="0" rIns="0" bIns="0" rtlCol="0" anchor="t"/>
          <a:lstStyle/>
          <a:p>
            <a:pPr marL="0" indent="0" algn="ctr">
              <a:buNone/>
            </a:pPr>
            <a:r>
              <a:rPr lang="en-US" sz="1400" dirty="0">
                <a:solidFill>
                  <a:schemeClr val="bg1"/>
                </a:solidFill>
              </a:rPr>
              <a:t>Advisory Board presentation</a:t>
            </a:r>
            <a:endParaRPr lang="en-US" sz="1400" dirty="0"/>
          </a:p>
          <a:p>
            <a:pPr marL="0" indent="0" algn="ctr">
              <a:buNone/>
            </a:pPr>
            <a:r>
              <a:rPr lang="en-US" sz="1200" dirty="0">
                <a:solidFill>
                  <a:schemeClr val="accent4"/>
                </a:solidFill>
              </a:rPr>
              <a:t>Item 4.1.8</a:t>
            </a:r>
            <a:endParaRPr lang="en-US" sz="1400" dirty="0"/>
          </a:p>
        </p:txBody>
      </p:sp>
      <p:sp>
        <p:nvSpPr>
          <p:cNvPr id="8" name="Next node 2"/>
          <p:cNvSpPr/>
          <p:nvPr/>
        </p:nvSpPr>
        <p:spPr>
          <a:xfrm>
            <a:off x="3620110" y="2075688"/>
            <a:ext cx="512064" cy="512064"/>
          </a:xfrm>
          <a:prstGeom prst="ellipse">
            <a:avLst/>
          </a:prstGeom>
          <a:solidFill>
            <a:schemeClr val="accent2"/>
          </a:solidFill>
          <a:ln w="25400">
            <a:solidFill>
              <a:schemeClr val="accent2"/>
            </a:solidFill>
            <a:prstDash val="solid"/>
          </a:ln>
        </p:spPr>
        <p:txBody>
          <a:bodyPr/>
          <a:lstStyle/>
          <a:p>
            <a:endParaRPr lang="nl-BE"/>
          </a:p>
        </p:txBody>
      </p:sp>
      <p:sp>
        <p:nvSpPr>
          <p:cNvPr id="9" name="Text 7"/>
          <p:cNvSpPr txBox="1"/>
          <p:nvPr/>
        </p:nvSpPr>
        <p:spPr>
          <a:xfrm>
            <a:off x="2766974" y="1664208"/>
            <a:ext cx="2218334" cy="347472"/>
          </a:xfrm>
          <a:prstGeom prst="rect">
            <a:avLst/>
          </a:prstGeom>
          <a:noFill/>
          <a:ln/>
        </p:spPr>
        <p:txBody>
          <a:bodyPr wrap="square" lIns="0" tIns="0" rIns="0" bIns="0" rtlCol="0" anchor="ctr"/>
          <a:lstStyle/>
          <a:p>
            <a:pPr marL="0" indent="0" algn="ctr">
              <a:buNone/>
            </a:pPr>
            <a:r>
              <a:rPr lang="en-US" sz="1300" b="1" dirty="0">
                <a:solidFill>
                  <a:schemeClr val="accent2"/>
                </a:solidFill>
              </a:rPr>
              <a:t>Sat 17 Oct</a:t>
            </a:r>
            <a:endParaRPr lang="en-US" sz="1300" dirty="0"/>
          </a:p>
        </p:txBody>
      </p:sp>
      <p:sp>
        <p:nvSpPr>
          <p:cNvPr id="10" name="Text 8"/>
          <p:cNvSpPr txBox="1"/>
          <p:nvPr/>
        </p:nvSpPr>
        <p:spPr>
          <a:xfrm>
            <a:off x="2858414" y="2743200"/>
            <a:ext cx="2035454" cy="1005840"/>
          </a:xfrm>
          <a:prstGeom prst="rect">
            <a:avLst/>
          </a:prstGeom>
          <a:noFill/>
          <a:ln/>
        </p:spPr>
        <p:txBody>
          <a:bodyPr wrap="square" lIns="0" tIns="0" rIns="0" bIns="0" rtlCol="0" anchor="t"/>
          <a:lstStyle/>
          <a:p>
            <a:pPr marL="0" indent="0" algn="ctr">
              <a:buNone/>
            </a:pPr>
            <a:r>
              <a:rPr lang="en-US" sz="1400" b="1" dirty="0">
                <a:solidFill>
                  <a:schemeClr val="bg1"/>
                </a:solidFill>
              </a:rPr>
              <a:t>Council vote</a:t>
            </a:r>
            <a:endParaRPr lang="en-US" sz="1400" dirty="0"/>
          </a:p>
          <a:p>
            <a:pPr marL="0" indent="0" algn="ctr">
              <a:buNone/>
            </a:pPr>
            <a:r>
              <a:rPr lang="en-US" sz="1200" dirty="0">
                <a:solidFill>
                  <a:schemeClr val="accent4"/>
                </a:solidFill>
              </a:rPr>
              <a:t>Item 7.2.10</a:t>
            </a:r>
            <a:endParaRPr lang="en-US" sz="1400" dirty="0"/>
          </a:p>
        </p:txBody>
      </p:sp>
      <p:sp>
        <p:nvSpPr>
          <p:cNvPr id="11" name="Next node 3"/>
          <p:cNvSpPr/>
          <p:nvPr/>
        </p:nvSpPr>
        <p:spPr>
          <a:xfrm>
            <a:off x="5838444" y="2075688"/>
            <a:ext cx="512064" cy="512064"/>
          </a:xfrm>
          <a:prstGeom prst="ellipse">
            <a:avLst/>
          </a:prstGeom>
          <a:solidFill>
            <a:schemeClr val="accent1"/>
          </a:solidFill>
          <a:ln w="25400">
            <a:solidFill>
              <a:schemeClr val="accent2"/>
            </a:solidFill>
            <a:prstDash val="solid"/>
          </a:ln>
        </p:spPr>
        <p:txBody>
          <a:bodyPr/>
          <a:lstStyle/>
          <a:p>
            <a:endParaRPr lang="nl-BE"/>
          </a:p>
        </p:txBody>
      </p:sp>
      <p:sp>
        <p:nvSpPr>
          <p:cNvPr id="12" name="Text 10"/>
          <p:cNvSpPr txBox="1"/>
          <p:nvPr/>
        </p:nvSpPr>
        <p:spPr>
          <a:xfrm>
            <a:off x="4985309" y="1664208"/>
            <a:ext cx="2218334" cy="347472"/>
          </a:xfrm>
          <a:prstGeom prst="rect">
            <a:avLst/>
          </a:prstGeom>
          <a:noFill/>
          <a:ln/>
        </p:spPr>
        <p:txBody>
          <a:bodyPr wrap="square" lIns="0" tIns="0" rIns="0" bIns="0" rtlCol="0" anchor="ctr"/>
          <a:lstStyle/>
          <a:p>
            <a:pPr marL="0" indent="0" algn="ctr">
              <a:buNone/>
            </a:pPr>
            <a:r>
              <a:rPr lang="en-US" sz="1300" b="1" dirty="0">
                <a:solidFill>
                  <a:schemeClr val="accent2"/>
                </a:solidFill>
              </a:rPr>
              <a:t>After the vote</a:t>
            </a:r>
            <a:endParaRPr lang="en-US" sz="1300" dirty="0"/>
          </a:p>
        </p:txBody>
      </p:sp>
      <p:sp>
        <p:nvSpPr>
          <p:cNvPr id="13" name="Text 11"/>
          <p:cNvSpPr txBox="1"/>
          <p:nvPr/>
        </p:nvSpPr>
        <p:spPr>
          <a:xfrm>
            <a:off x="5076749" y="2743200"/>
            <a:ext cx="2035454" cy="1005840"/>
          </a:xfrm>
          <a:prstGeom prst="rect">
            <a:avLst/>
          </a:prstGeom>
          <a:noFill/>
          <a:ln/>
        </p:spPr>
        <p:txBody>
          <a:bodyPr wrap="square" lIns="0" tIns="0" rIns="0" bIns="0" rtlCol="0" anchor="t"/>
          <a:lstStyle/>
          <a:p>
            <a:pPr marL="0" indent="0" algn="ctr">
              <a:buNone/>
            </a:pPr>
            <a:r>
              <a:rPr lang="en-US" sz="1400" dirty="0">
                <a:solidFill>
                  <a:schemeClr val="bg1"/>
                </a:solidFill>
              </a:rPr>
              <a:t>Formal points finalised in Word version</a:t>
            </a:r>
            <a:endParaRPr lang="en-US" sz="1400" dirty="0"/>
          </a:p>
        </p:txBody>
      </p:sp>
      <p:sp>
        <p:nvSpPr>
          <p:cNvPr id="14" name="Next node 4"/>
          <p:cNvSpPr/>
          <p:nvPr/>
        </p:nvSpPr>
        <p:spPr>
          <a:xfrm>
            <a:off x="8056778" y="2075688"/>
            <a:ext cx="512064" cy="512064"/>
          </a:xfrm>
          <a:prstGeom prst="ellipse">
            <a:avLst/>
          </a:prstGeom>
          <a:solidFill>
            <a:schemeClr val="accent1"/>
          </a:solidFill>
          <a:ln w="25400">
            <a:solidFill>
              <a:schemeClr val="accent2"/>
            </a:solidFill>
            <a:prstDash val="solid"/>
          </a:ln>
        </p:spPr>
        <p:txBody>
          <a:bodyPr/>
          <a:lstStyle/>
          <a:p>
            <a:endParaRPr lang="nl-BE"/>
          </a:p>
        </p:txBody>
      </p:sp>
      <p:sp>
        <p:nvSpPr>
          <p:cNvPr id="15" name="Text 13"/>
          <p:cNvSpPr txBox="1"/>
          <p:nvPr/>
        </p:nvSpPr>
        <p:spPr>
          <a:xfrm>
            <a:off x="7203643" y="1664208"/>
            <a:ext cx="2218334" cy="347472"/>
          </a:xfrm>
          <a:prstGeom prst="rect">
            <a:avLst/>
          </a:prstGeom>
          <a:noFill/>
          <a:ln/>
        </p:spPr>
        <p:txBody>
          <a:bodyPr wrap="square" lIns="0" tIns="0" rIns="0" bIns="0" rtlCol="0" anchor="ctr"/>
          <a:lstStyle/>
          <a:p>
            <a:pPr marL="0" indent="0" algn="ctr">
              <a:buNone/>
            </a:pPr>
            <a:r>
              <a:rPr lang="en-US" sz="1300" b="1" dirty="0">
                <a:solidFill>
                  <a:schemeClr val="accent2"/>
                </a:solidFill>
              </a:rPr>
              <a:t>Adoption</a:t>
            </a:r>
            <a:endParaRPr lang="en-US" sz="1300" dirty="0"/>
          </a:p>
        </p:txBody>
      </p:sp>
      <p:sp>
        <p:nvSpPr>
          <p:cNvPr id="16" name="Text 14"/>
          <p:cNvSpPr txBox="1"/>
          <p:nvPr/>
        </p:nvSpPr>
        <p:spPr>
          <a:xfrm>
            <a:off x="7295083" y="2743200"/>
            <a:ext cx="2035454" cy="1005840"/>
          </a:xfrm>
          <a:prstGeom prst="rect">
            <a:avLst/>
          </a:prstGeom>
          <a:noFill/>
          <a:ln/>
        </p:spPr>
        <p:txBody>
          <a:bodyPr wrap="square" lIns="0" tIns="0" rIns="0" bIns="0" rtlCol="0" anchor="t"/>
          <a:lstStyle/>
          <a:p>
            <a:pPr marL="0" indent="0" algn="ctr">
              <a:buNone/>
            </a:pPr>
            <a:r>
              <a:rPr lang="en-US" sz="1400" dirty="0">
                <a:solidFill>
                  <a:schemeClr val="bg1"/>
                </a:solidFill>
              </a:rPr>
              <a:t>UEMS official number and publication</a:t>
            </a:r>
            <a:endParaRPr lang="en-US" sz="1400" dirty="0"/>
          </a:p>
        </p:txBody>
      </p:sp>
      <p:sp>
        <p:nvSpPr>
          <p:cNvPr id="17" name="Next node 5"/>
          <p:cNvSpPr/>
          <p:nvPr/>
        </p:nvSpPr>
        <p:spPr>
          <a:xfrm>
            <a:off x="10275113" y="2075688"/>
            <a:ext cx="512064" cy="512064"/>
          </a:xfrm>
          <a:prstGeom prst="ellipse">
            <a:avLst/>
          </a:prstGeom>
          <a:solidFill>
            <a:schemeClr val="accent1"/>
          </a:solidFill>
          <a:ln w="25400">
            <a:solidFill>
              <a:schemeClr val="accent2"/>
            </a:solidFill>
            <a:prstDash val="solid"/>
          </a:ln>
        </p:spPr>
        <p:txBody>
          <a:bodyPr/>
          <a:lstStyle/>
          <a:p>
            <a:endParaRPr lang="nl-BE"/>
          </a:p>
        </p:txBody>
      </p:sp>
      <p:sp>
        <p:nvSpPr>
          <p:cNvPr id="18" name="Text 16"/>
          <p:cNvSpPr txBox="1"/>
          <p:nvPr/>
        </p:nvSpPr>
        <p:spPr>
          <a:xfrm>
            <a:off x="9421978" y="1664208"/>
            <a:ext cx="2218334" cy="347472"/>
          </a:xfrm>
          <a:prstGeom prst="rect">
            <a:avLst/>
          </a:prstGeom>
          <a:noFill/>
          <a:ln/>
        </p:spPr>
        <p:txBody>
          <a:bodyPr wrap="square" lIns="0" tIns="0" rIns="0" bIns="0" rtlCol="0" anchor="ctr"/>
          <a:lstStyle/>
          <a:p>
            <a:pPr marL="0" indent="0" algn="ctr">
              <a:buNone/>
            </a:pPr>
            <a:r>
              <a:rPr lang="en-US" sz="1300" b="1" dirty="0">
                <a:solidFill>
                  <a:schemeClr val="accent2"/>
                </a:solidFill>
              </a:rPr>
              <a:t>Ongoing</a:t>
            </a:r>
            <a:endParaRPr lang="en-US" sz="1300" dirty="0"/>
          </a:p>
        </p:txBody>
      </p:sp>
      <p:sp>
        <p:nvSpPr>
          <p:cNvPr id="19" name="Text 17"/>
          <p:cNvSpPr txBox="1"/>
          <p:nvPr/>
        </p:nvSpPr>
        <p:spPr>
          <a:xfrm>
            <a:off x="9513418" y="2743200"/>
            <a:ext cx="2035454" cy="1005840"/>
          </a:xfrm>
          <a:prstGeom prst="rect">
            <a:avLst/>
          </a:prstGeom>
          <a:noFill/>
          <a:ln/>
        </p:spPr>
        <p:txBody>
          <a:bodyPr wrap="square" lIns="0" tIns="0" rIns="0" bIns="0" rtlCol="0" anchor="t"/>
          <a:lstStyle/>
          <a:p>
            <a:pPr marL="0" indent="0" algn="ctr">
              <a:buNone/>
            </a:pPr>
            <a:r>
              <a:rPr lang="en-US" sz="1400" dirty="0">
                <a:solidFill>
                  <a:schemeClr val="bg1"/>
                </a:solidFill>
              </a:rPr>
              <a:t>EPA Working Group completes entrustment levels and milestones</a:t>
            </a:r>
            <a:endParaRPr lang="en-US" sz="1400" dirty="0"/>
          </a:p>
        </p:txBody>
      </p:sp>
      <p:sp>
        <p:nvSpPr>
          <p:cNvPr id="20" name="Ask"/>
          <p:cNvSpPr/>
          <p:nvPr/>
        </p:nvSpPr>
        <p:spPr>
          <a:xfrm>
            <a:off x="1920240" y="4069080"/>
            <a:ext cx="8348472" cy="1325880"/>
          </a:xfrm>
          <a:prstGeom prst="roundRect">
            <a:avLst>
              <a:gd name="adj" fmla="val 8276"/>
            </a:avLst>
          </a:prstGeom>
          <a:solidFill>
            <a:schemeClr val="accent2"/>
          </a:solidFill>
          <a:ln w="12700">
            <a:solidFill>
              <a:schemeClr val="accent2"/>
            </a:solidFill>
            <a:prstDash val="solid"/>
          </a:ln>
        </p:spPr>
        <p:txBody>
          <a:bodyPr/>
          <a:lstStyle/>
          <a:p>
            <a:endParaRPr lang="nl-BE"/>
          </a:p>
        </p:txBody>
      </p:sp>
      <p:sp>
        <p:nvSpPr>
          <p:cNvPr id="21" name="Text 19"/>
          <p:cNvSpPr txBox="1"/>
          <p:nvPr/>
        </p:nvSpPr>
        <p:spPr>
          <a:xfrm>
            <a:off x="2194560" y="4069080"/>
            <a:ext cx="7799832" cy="1325880"/>
          </a:xfrm>
          <a:prstGeom prst="rect">
            <a:avLst/>
          </a:prstGeom>
          <a:noFill/>
          <a:ln/>
        </p:spPr>
        <p:txBody>
          <a:bodyPr wrap="square" lIns="0" tIns="0" rIns="0" bIns="0" rtlCol="0" anchor="ctr"/>
          <a:lstStyle/>
          <a:p>
            <a:pPr marL="0" indent="0" algn="ctr">
              <a:buNone/>
            </a:pPr>
            <a:r>
              <a:rPr lang="en-US" sz="1600" dirty="0">
                <a:solidFill>
                  <a:schemeClr val="accent6"/>
                </a:solidFill>
              </a:rPr>
              <a:t>We kindly ask the Council</a:t>
            </a:r>
            <a:endParaRPr lang="en-US" sz="1600" dirty="0"/>
          </a:p>
          <a:p>
            <a:pPr marL="0" indent="0" algn="ctr">
              <a:buNone/>
            </a:pPr>
            <a:r>
              <a:rPr lang="en-US" sz="2200" b="1" dirty="0">
                <a:solidFill>
                  <a:schemeClr val="accent6"/>
                </a:solidFill>
                <a:latin typeface="Cambria" pitchFamily="34" charset="0"/>
                <a:ea typeface="Cambria" pitchFamily="34" charset="-122"/>
                <a:cs typeface="Cambria" pitchFamily="34" charset="-120"/>
              </a:rPr>
              <a:t>to adopt the European Training Requirements for the Specialty of Paediatrics</a:t>
            </a:r>
            <a:endParaRPr lang="en-US" sz="1600" dirty="0"/>
          </a:p>
        </p:txBody>
      </p:sp>
      <p:sp>
        <p:nvSpPr>
          <p:cNvPr id="22" name="Text 20"/>
          <p:cNvSpPr txBox="1"/>
          <p:nvPr/>
        </p:nvSpPr>
        <p:spPr>
          <a:xfrm>
            <a:off x="548640" y="5623560"/>
            <a:ext cx="11091672" cy="365760"/>
          </a:xfrm>
          <a:prstGeom prst="rect">
            <a:avLst/>
          </a:prstGeom>
          <a:noFill/>
          <a:ln/>
        </p:spPr>
        <p:txBody>
          <a:bodyPr wrap="square" lIns="0" tIns="0" rIns="0" bIns="0" rtlCol="0" anchor="ctr"/>
          <a:lstStyle/>
          <a:p>
            <a:pPr marL="0" indent="0" algn="ctr">
              <a:buNone/>
            </a:pPr>
            <a:r>
              <a:rPr lang="en-US" sz="1300" dirty="0">
                <a:solidFill>
                  <a:schemeClr val="accent4"/>
                </a:solidFill>
              </a:rPr>
              <a:t>Thank you  ·  Ann De Guchtenaere, Liviana Da Dalt, Peter Hoyer, Ivan Bambir, Francesca Seregni, Debora Calderoni</a:t>
            </a:r>
            <a:endParaRPr lang="en-US" sz="13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10</a:t>
            </a:fld>
            <a:endParaRPr lang="en-US"/>
          </a:p>
        </p:txBody>
      </p:sp>
    </p:spTree>
  </p:cSld>
  <p:clrMapOvr>
    <a:masterClrMapping/>
  </p:clrMapOvr>
</p:sld>
</file>

<file path=ppt/theme/theme1.xml><?xml version="1.0" encoding="utf-8"?>
<a:theme xmlns:a="http://schemas.openxmlformats.org/drawingml/2006/main" name="UEMS Paediatrics">
  <a:themeElements>
    <a:clrScheme name="UEMS Paediatrics">
      <a:dk1>
        <a:srgbClr val="1B2340"/>
      </a:dk1>
      <a:lt1>
        <a:srgbClr val="FFFFFF"/>
      </a:lt1>
      <a:dk2>
        <a:srgbClr val="14306B"/>
      </a:dk2>
      <a:lt2>
        <a:srgbClr val="EEF2FA"/>
      </a:lt2>
      <a:accent1>
        <a:srgbClr val="14306B"/>
      </a:accent1>
      <a:accent2>
        <a:srgbClr val="F2B632"/>
      </a:accent2>
      <a:accent3>
        <a:srgbClr val="3E6FD8"/>
      </a:accent3>
      <a:accent4>
        <a:srgbClr val="7A8BB3"/>
      </a:accent4>
      <a:accent5>
        <a:srgbClr val="D9E2F5"/>
      </a:accent5>
      <a:accent6>
        <a:srgbClr val="0E1E45"/>
      </a:accent6>
      <a:hlink>
        <a:srgbClr val="3E6FD8"/>
      </a:hlink>
      <a:folHlink>
        <a:srgbClr val="7A8BB3"/>
      </a:folHlink>
    </a:clrScheme>
    <a:fontScheme name="UEMS Paediatric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3" ma:contentTypeDescription="Crée un document." ma:contentTypeScope="" ma:versionID="46b35aaa08c52807dfb346c9b5123096">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b78ee7e9995c7132adcfcf884f045e47"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Props1.xml><?xml version="1.0" encoding="utf-8"?>
<ds:datastoreItem xmlns:ds="http://schemas.openxmlformats.org/officeDocument/2006/customXml" ds:itemID="{DABB2EE3-91E8-4465-9C43-8D32CFA530C0}"/>
</file>

<file path=customXml/itemProps2.xml><?xml version="1.0" encoding="utf-8"?>
<ds:datastoreItem xmlns:ds="http://schemas.openxmlformats.org/officeDocument/2006/customXml" ds:itemID="{DDE3CE7B-7A22-4013-BEF2-0141D202D924}"/>
</file>

<file path=customXml/itemProps3.xml><?xml version="1.0" encoding="utf-8"?>
<ds:datastoreItem xmlns:ds="http://schemas.openxmlformats.org/officeDocument/2006/customXml" ds:itemID="{20C386F6-EDFE-4A7F-A217-FE2649EEA065}"/>
</file>

<file path=docProps/app.xml><?xml version="1.0" encoding="utf-8"?>
<Properties xmlns="http://schemas.openxmlformats.org/officeDocument/2006/extended-properties" xmlns:vt="http://schemas.openxmlformats.org/officeDocument/2006/docPropsVTypes">
  <TotalTime>16</TotalTime>
  <Words>2053</Words>
  <Application>Microsoft Office PowerPoint</Application>
  <PresentationFormat>Breedbeeld</PresentationFormat>
  <Paragraphs>231</Paragraphs>
  <Slides>10</Slides>
  <Notes>10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10</vt:i4>
      </vt:variant>
    </vt:vector>
  </HeadingPairs>
  <TitlesOfParts>
    <vt:vector size="14" baseType="lpstr">
      <vt:lpstr>Arial</vt:lpstr>
      <vt:lpstr>Calibri</vt:lpstr>
      <vt:lpstr>Cambria</vt:lpstr>
      <vt:lpstr>UEMS Paediatrics</vt:lpstr>
      <vt:lpstr>PowerPoint-presentatie</vt:lpstr>
      <vt:lpstr>One strong foundation for every paediatrician in Europe</vt:lpstr>
      <vt:lpstr>A broad consensus process</vt:lpstr>
      <vt:lpstr>Built around the child and the full spectrum of needs</vt:lpstr>
      <vt:lpstr>Five years of supervised, competency-based training</vt:lpstr>
      <vt:lpstr>8 Entrustable Professional Activities</vt:lpstr>
      <vt:lpstr>From the workplace to certification</vt:lpstr>
      <vt:lpstr>Standards for trainers and training centres</vt:lpstr>
      <vt:lpstr>The Committee supports acceptance</vt:lpstr>
      <vt:lpstr>From vote to implementation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ETR for the Specialty of Paediatrics</dc:title>
  <dc:subject>PptxGenJS Presentation</dc:subject>
  <dc:creator>PptxGenJS</dc:creator>
  <cp:lastModifiedBy>ann de guchtenaere</cp:lastModifiedBy>
  <cp:revision>2</cp:revision>
  <dcterms:created xsi:type="dcterms:W3CDTF">2026-10-12T15:19:48Z</dcterms:created>
  <dcterms:modified xsi:type="dcterms:W3CDTF">2026-10-12T15:37:55Z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ies>
</file>