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60" r:id="rId2"/>
    <p:sldId id="256" r:id="rId3"/>
    <p:sldId id="257" r:id="rId4"/>
    <p:sldId id="11374" r:id="rId5"/>
    <p:sldId id="11373" r:id="rId6"/>
    <p:sldId id="259" r:id="rId7"/>
    <p:sldId id="11379" r:id="rId8"/>
    <p:sldId id="11377" r:id="rId9"/>
    <p:sldId id="11375" r:id="rId10"/>
    <p:sldId id="11378" r:id="rId11"/>
    <p:sldId id="11376" r:id="rId12"/>
    <p:sldId id="258" r:id="rId1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hy" id="{65479EF8-25E8-2239-FF30-1AFC9A5969DE}">
          <p14:sldIdLst>
            <p14:sldId id="260"/>
            <p14:sldId id="256"/>
          </p14:sldIdLst>
        </p14:section>
        <p14:section name="What" id="{E5DE4136-B2B1-59F2-1AFD-9244716B078D}">
          <p14:sldIdLst>
            <p14:sldId id="257"/>
            <p14:sldId id="11374"/>
            <p14:sldId id="11373"/>
            <p14:sldId id="259"/>
            <p14:sldId id="11379"/>
            <p14:sldId id="11377"/>
            <p14:sldId id="11375"/>
            <p14:sldId id="11378"/>
            <p14:sldId id="11376"/>
          </p14:sldIdLst>
        </p14:section>
        <p14:section name="Ask" id="{7F60FA23-676B-0A8C-1578-268CE674DB6E}">
          <p14:sldIdLst>
            <p14:sldId id="25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B809A6-3C3D-4E16-8478-07B8A217532A}" v="1" dt="2026-10-12T14:07:25.3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2" d="100"/>
          <a:sy n="82" d="100"/>
        </p:scale>
        <p:origin x="69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23" Type="http://schemas.openxmlformats.org/officeDocument/2006/relationships/customXml" Target="../customXml/item3.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 de guchtenaere" userId="6840022c444a317f" providerId="LiveId" clId="{5409A2B3-6606-4AE1-995D-6F0929991667}"/>
    <pc:docChg chg="modSld">
      <pc:chgData name="ann de guchtenaere" userId="6840022c444a317f" providerId="LiveId" clId="{5409A2B3-6606-4AE1-995D-6F0929991667}" dt="2026-10-12T14:07:25.384" v="0" actId="20578"/>
      <pc:docMkLst>
        <pc:docMk/>
      </pc:docMkLst>
      <pc:sldChg chg="modSp">
        <pc:chgData name="ann de guchtenaere" userId="6840022c444a317f" providerId="LiveId" clId="{5409A2B3-6606-4AE1-995D-6F0929991667}" dt="2026-10-12T14:07:25.384" v="0" actId="20578"/>
        <pc:sldMkLst>
          <pc:docMk/>
          <pc:sldMk cId="0" sldId="256"/>
        </pc:sldMkLst>
        <pc:spChg chg="mod">
          <ac:chgData name="ann de guchtenaere" userId="6840022c444a317f" providerId="LiveId" clId="{5409A2B3-6606-4AE1-995D-6F0929991667}" dt="2026-10-12T14:07:25.384" v="0" actId="20578"/>
          <ac:spMkLst>
            <pc:docMk/>
            <pc:sldMk cId="0" sldId="256"/>
            <ac:spMk id="1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41889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and introduction. Thank the Council for the opportunity to present the proposal for the creation of the first two Divisions of Paediatrics.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seconds)
Dear colleagues, paediatrics today is no longer one discipline — it is many. Children with complex, chronic and rare conditions are increasingly looked after by paediatric subspecialists: neonatologists, paediatric cardiologists, nephrologists, oncologists and many more.
Around seven in ten rare diseases begin in childhood, and these children need highly specialised expertise.
Yet across Europe, the way we train and recognise these subspecialists still differs enormously from one country to the next.
Every child in Europe deserves the same standard of specialist care, wherever they live. That is why I am proposing that our Section formally recognise subdivisions in paediatrics.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seconds)
What exactly are we proposing? A simple, transparent model.
Every paediatrician starts with the same common trunk in general paediatrics — that stays our shared foundation and our identity.
On top of that, the Section formally recognises subdivisions: neonatology, cardiology, gastroenterology, nephrology, neurology, pulmonology, oncology and the others you see here. The final list would of course be agreed together with the subspecialty societies.
Each subdivision would have its own European Training Requirements, a shared curriculum and logbook, common assessment standards, and a formal partnership with its European subspecialty society. In short: one specialty, with clearly defined branches.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D131F4-F42A-3F43-5E6F-D28D59699F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95F8F6-B9A1-5F5F-B3A2-6CFC9F7C8C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C30A82-64B6-F1EC-668D-C6B2A76D79A8}"/>
              </a:ext>
            </a:extLst>
          </p:cNvPr>
          <p:cNvSpPr>
            <a:spLocks noGrp="1"/>
          </p:cNvSpPr>
          <p:nvPr>
            <p:ph type="body" idx="1"/>
          </p:nvPr>
        </p:nvSpPr>
        <p:spPr/>
        <p:txBody>
          <a:bodyPr/>
          <a:lstStyle/>
          <a:p>
            <a:r>
              <a:rPr lang="en-US" dirty="0"/>
              <a:t>(~60 seconds)
What exactly are we proposing? A simple, transparent model.
Every paediatrician starts with the same common trunk in general paediatrics — that stays our shared foundation and our identity.
On top of that, the Section formally recognises subdivisions: neonatology, cardiology, gastroenterology, nephrology, neurology, pulmonology, oncology and the others you see here. The final list would of course be agreed together with the subspecialty societies.
Each subdivision would have its own European Training Requirements, a shared curriculum and logbook, common assessment standards, and a formal partnership with its European subspecialty society. In short: one specialty, with clearly defined branches.</a:t>
            </a:r>
          </a:p>
        </p:txBody>
      </p:sp>
      <p:sp>
        <p:nvSpPr>
          <p:cNvPr id="4" name="Slide Number Placeholder 3">
            <a:extLst>
              <a:ext uri="{FF2B5EF4-FFF2-40B4-BE49-F238E27FC236}">
                <a16:creationId xmlns:a16="http://schemas.microsoft.com/office/drawing/2014/main" id="{F85D030C-AC44-03FB-E2E6-0C02CC6228EC}"/>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32453599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seconds)
This overview shows the European Training Requirements of the paediatric subspecialties, the European society responsible, when UEMS adopted them and when an update is due.
Three ETRs were adopted or updated in 2026: gastroenterology, hepatology and nutrition; emergency medicine; and allergology. Endocrinology and infectious diseases are on the agenda for approval at this Council meeting, and rheumatology will be discussed.
Our two proposed Divisions are both in the strongest position: gastroenterology with an ETR updated in 2026, and haematology-oncology with an ETR adopted in 2025.
Two important fields are still missing from the list: paediatric cardiology and paediatric pneumology.</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(~75 seconds)
Our first proposed Division is paediatric gastroenterology, hepatology and nutrition.
It fully meets the Executive Committee's preferred criterion: UEMS Council adopted its European Training Requirements in 2019.
It is a truly European field: ESPGHAN's membership spans 42 European countries, and 91% of its members are European. An ESPGHAN survey reached at least 100 training centres in 19 countries; note that this is a minimum, as not all centres responded.
In 12 of those 19 countries, the subspecialty is formally recognised. And recognition matters: centres in countries without recognition were less likely to have a written curriculum, a training lead or an integrated endoscopy suite. The authors concluded that there are significant gaps across Europe and called for recognition and standardisation — exactly what a UEMS Division can deliver.
The number of practising specialists is being compiled with ESPGHAN.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(~75 seconds)
Our second proposed Division is paediatric haematology and oncology.
Here too, UEMS Council has already adopted European Training Requirements, most recently in 2025.
The field is organised across the whole continent: SIOP Europe has more than 2,700 members in 36 European countries, built on the national paediatric haemato-oncology societies. The European Reference Network PaedCan covers all 27 EU Member States plus Norway, with 90 centres.
Yet the training path to become a paediatric haemato-oncologist still differs widely between countries. A European syllabus, developed by SIOP Europe with the European Haematology Association, already exists — a Division would give it a formal home within UEMS.
Note that SIOP Europe membership is multidisciplinary; the number of practising physicians is being compiled with SIOP Europe.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seconds)
Why does this matter?
For children and families, it means consistent, high-quality specialist care, wherever they live in Europe.
For trainees, it means clear pathways, qualifications that are recognised, and easier mobility between countries.
For member states, it offers a European benchmark to build their national programmes on.
And for our Section, it means paediatrics speaks with one voice — generalists and subspecialists together, rather than drifting apart.
So my ask today is concrete: first, endorse the principle of subdivisions within our Section. Second, set up a working group together with the European subspecialty societies. And third, bring draft governance and training requirements back to the next plenary.
Thank you — I would be glad to take your questions.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_TITLE_ONLY">
    <p:bg>
      <p:bgPr>
        <a:solidFill>
          <a:schemeClr val="accent6"/>
        </a:solidFill>
        <a:effectLst/>
      </p:bgPr>
    </p:bg>
    <p:spTree>
      <p:nvGrpSpPr>
        <p:cNvPr id="1" name=""/>
        <p:cNvGrpSpPr/>
        <p:nvPr/>
      </p:nvGrpSpPr>
      <p:grpSpPr>
        <a:xfrm>
          <a:off x="0" y="0"/>
          <a:ext cx="0" cy="0"/>
          <a:chOff x="0" y="0"/>
          <a:chExt cx="0" cy="0"/>
        </a:xfrm>
      </p:grpSpPr>
      <p:sp>
        <p:nvSpPr>
          <p:cNvPr id="2" name="Text 0"/>
          <p:cNvSpPr/>
          <p:nvPr/>
        </p:nvSpPr>
        <p:spPr>
          <a:xfrm>
            <a:off x="548640" y="6355080"/>
            <a:ext cx="5486400" cy="274320"/>
          </a:xfrm>
          <a:prstGeom prst="rect">
            <a:avLst/>
          </a:prstGeom>
          <a:noFill/>
          <a:ln/>
        </p:spPr>
        <p:txBody>
          <a:bodyPr wrap="square" lIns="0" tIns="0" rIns="0" bIns="0" rtlCol="0" anchor="ctr"/>
          <a:lstStyle/>
          <a:p>
            <a:pPr marL="0" indent="0">
              <a:buNone/>
            </a:pPr>
            <a:r>
              <a:rPr lang="en-US" sz="1000" dirty="0">
                <a:solidFill>
                  <a:schemeClr val="accent4"/>
                </a:solidFill>
              </a:rPr>
              <a:t>UEMS Section of Paediatrics</a:t>
            </a:r>
            <a:endParaRPr lang="en-US" sz="1000" dirty="0"/>
          </a:p>
        </p:txBody>
      </p:sp>
      <p:sp>
        <p:nvSpPr>
          <p:cNvPr id="3" name="Text 1"/>
          <p:cNvSpPr>
            <a:spLocks noGrp="1"/>
          </p:cNvSpPr>
          <p:nvPr>
            <p:ph type="body" idx="101" hasCustomPrompt="1"/>
          </p:nvPr>
        </p:nvSpPr>
        <p:spPr>
          <a:xfrm>
            <a:off x="548640" y="411480"/>
            <a:ext cx="10972800" cy="365760"/>
          </a:xfrm>
          <a:prstGeom prst="rect">
            <a:avLst/>
          </a:prstGeom>
          <a:noFill/>
          <a:ln/>
        </p:spPr>
        <p:txBody>
          <a:bodyPr wrap="square" rtlCol="0"/>
          <a:lstStyle>
            <a:lvl1pPr marL="0" indent="0">
              <a:buNone/>
              <a:defRPr lang="en-US" sz="1400" b="1" kern="0" spc="200" dirty="0">
                <a:solidFill>
                  <a:schemeClr val="accent2"/>
                </a:solidFill>
              </a:defRPr>
            </a:lvl1pPr>
          </a:lstStyle>
          <a:p>
            <a:pPr marL="0" indent="0">
              <a:buNone/>
            </a:pPr>
            <a:endParaRPr lang="en-US" sz="1400" dirty="0"/>
          </a:p>
        </p:txBody>
      </p:sp>
      <p:sp>
        <p:nvSpPr>
          <p:cNvPr id="4" name="Text 1"/>
          <p:cNvSpPr>
            <a:spLocks noGrp="1"/>
          </p:cNvSpPr>
          <p:nvPr>
            <p:ph type="title" idx="102" hasCustomPrompt="1"/>
          </p:nvPr>
        </p:nvSpPr>
        <p:spPr>
          <a:xfrm>
            <a:off x="548640" y="777240"/>
            <a:ext cx="11064240" cy="1188720"/>
          </a:xfrm>
          <a:prstGeom prst="rect">
            <a:avLst/>
          </a:prstGeom>
          <a:noFill/>
          <a:ln/>
        </p:spPr>
        <p:txBody>
          <a:bodyPr wrap="square" rtlCol="0"/>
          <a:lstStyle>
            <a:lvl1pPr marL="0" indent="0" algn="l">
              <a:buNone/>
              <a:defRPr lang="en-US" sz="3200" b="1" dirty="0">
                <a:solidFill>
                  <a:schemeClr val="bg1"/>
                </a:solidFill>
                <a:latin typeface="Cambria" pitchFamily="34" charset="0"/>
                <a:ea typeface="Cambria" pitchFamily="34" charset="-122"/>
                <a:cs typeface="Cambria"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IGHT_TITLE_ONLY">
    <p:bg>
      <p:bgPr>
        <a:solidFill>
          <a:schemeClr val="bg1"/>
        </a:solidFill>
        <a:effectLst/>
      </p:bgPr>
    </p:bg>
    <p:spTree>
      <p:nvGrpSpPr>
        <p:cNvPr id="1" name=""/>
        <p:cNvGrpSpPr/>
        <p:nvPr/>
      </p:nvGrpSpPr>
      <p:grpSpPr>
        <a:xfrm>
          <a:off x="0" y="0"/>
          <a:ext cx="0" cy="0"/>
          <a:chOff x="0" y="0"/>
          <a:chExt cx="0" cy="0"/>
        </a:xfrm>
      </p:grpSpPr>
      <p:sp>
        <p:nvSpPr>
          <p:cNvPr id="2" name="Text 0"/>
          <p:cNvSpPr/>
          <p:nvPr/>
        </p:nvSpPr>
        <p:spPr>
          <a:xfrm>
            <a:off x="548640" y="6355080"/>
            <a:ext cx="5486400" cy="274320"/>
          </a:xfrm>
          <a:prstGeom prst="rect">
            <a:avLst/>
          </a:prstGeom>
          <a:noFill/>
          <a:ln/>
        </p:spPr>
        <p:txBody>
          <a:bodyPr wrap="square" lIns="0" tIns="0" rIns="0" bIns="0" rtlCol="0" anchor="ctr"/>
          <a:lstStyle/>
          <a:p>
            <a:pPr marL="0" indent="0">
              <a:buNone/>
            </a:pPr>
            <a:r>
              <a:rPr lang="en-US" sz="1000" dirty="0">
                <a:solidFill>
                  <a:schemeClr val="accent4"/>
                </a:solidFill>
              </a:rPr>
              <a:t>UEMS Section of Paediatrics</a:t>
            </a:r>
            <a:endParaRPr lang="en-US" sz="1000" dirty="0"/>
          </a:p>
        </p:txBody>
      </p:sp>
      <p:sp>
        <p:nvSpPr>
          <p:cNvPr id="3" name="Text 1"/>
          <p:cNvSpPr>
            <a:spLocks noGrp="1"/>
          </p:cNvSpPr>
          <p:nvPr>
            <p:ph type="body" idx="101" hasCustomPrompt="1"/>
          </p:nvPr>
        </p:nvSpPr>
        <p:spPr>
          <a:xfrm>
            <a:off x="548640" y="411480"/>
            <a:ext cx="10972800" cy="365760"/>
          </a:xfrm>
          <a:prstGeom prst="rect">
            <a:avLst/>
          </a:prstGeom>
          <a:noFill/>
          <a:ln/>
        </p:spPr>
        <p:txBody>
          <a:bodyPr wrap="square" rtlCol="0"/>
          <a:lstStyle>
            <a:lvl1pPr marL="0" indent="0">
              <a:buNone/>
              <a:defRPr lang="en-US" sz="1400" b="1" kern="0" spc="200" dirty="0">
                <a:solidFill>
                  <a:schemeClr val="accent3"/>
                </a:solidFill>
              </a:defRPr>
            </a:lvl1pPr>
          </a:lstStyle>
          <a:p>
            <a:pPr marL="0" indent="0">
              <a:buNone/>
            </a:pPr>
            <a:endParaRPr lang="en-US" sz="1400" dirty="0"/>
          </a:p>
        </p:txBody>
      </p:sp>
      <p:sp>
        <p:nvSpPr>
          <p:cNvPr id="4" name="Text 1"/>
          <p:cNvSpPr>
            <a:spLocks noGrp="1"/>
          </p:cNvSpPr>
          <p:nvPr>
            <p:ph type="title" idx="102" hasCustomPrompt="1"/>
          </p:nvPr>
        </p:nvSpPr>
        <p:spPr>
          <a:xfrm>
            <a:off x="548640" y="777240"/>
            <a:ext cx="11064240" cy="1188720"/>
          </a:xfrm>
          <a:prstGeom prst="rect">
            <a:avLst/>
          </a:prstGeom>
          <a:noFill/>
          <a:ln/>
        </p:spPr>
        <p:txBody>
          <a:bodyPr wrap="square" rtlCol="0"/>
          <a:lstStyle>
            <a:lvl1pPr marL="0" indent="0" algn="l">
              <a:buNone/>
              <a:defRPr lang="en-US" sz="3200" b="1" dirty="0">
                <a:solidFill>
                  <a:schemeClr val="tx2"/>
                </a:solidFill>
                <a:latin typeface="Cambria" pitchFamily="34" charset="0"/>
                <a:ea typeface="Cambria" pitchFamily="34" charset="-122"/>
                <a:cs typeface="Cambria"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COVER">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81343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17512768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UEMS logo" descr="logo.png"/>
          <p:cNvPicPr>
            <a:picLocks noChangeAspect="1"/>
          </p:cNvPicPr>
          <p:nvPr/>
        </p:nvPicPr>
        <p:blipFill>
          <a:blip r:embed="rId3"/>
          <a:stretch>
            <a:fillRect/>
          </a:stretch>
        </p:blipFill>
        <p:spPr>
          <a:xfrm>
            <a:off x="685800" y="1417320"/>
            <a:ext cx="3291840" cy="3291840"/>
          </a:xfrm>
          <a:prstGeom prst="rect">
            <a:avLst/>
          </a:prstGeom>
        </p:spPr>
      </p:pic>
      <p:sp>
        <p:nvSpPr>
          <p:cNvPr id="3" name="Text 0"/>
          <p:cNvSpPr txBox="1"/>
          <p:nvPr/>
        </p:nvSpPr>
        <p:spPr>
          <a:xfrm>
            <a:off x="4572000" y="1417320"/>
            <a:ext cx="7132320" cy="411480"/>
          </a:xfrm>
          <a:prstGeom prst="rect">
            <a:avLst/>
          </a:prstGeom>
          <a:noFill/>
          <a:ln/>
        </p:spPr>
        <p:txBody>
          <a:bodyPr wrap="square" lIns="0" tIns="0" rIns="0" bIns="0" rtlCol="0" anchor="ctr"/>
          <a:lstStyle/>
          <a:p>
            <a:pPr marL="0" indent="0">
              <a:buNone/>
            </a:pPr>
            <a:r>
              <a:rPr lang="en-US" sz="1400" b="1" kern="0" spc="200" dirty="0">
                <a:solidFill>
                  <a:schemeClr val="accent2"/>
                </a:solidFill>
              </a:rPr>
              <a:t>UEMS COUNCIL MEETING  ·  SATURDAY 17 OCTOBER 2026</a:t>
            </a:r>
            <a:endParaRPr lang="en-US" sz="1400" dirty="0"/>
          </a:p>
        </p:txBody>
      </p:sp>
      <p:sp>
        <p:nvSpPr>
          <p:cNvPr id="4" name="Text 1"/>
          <p:cNvSpPr txBox="1"/>
          <p:nvPr/>
        </p:nvSpPr>
        <p:spPr>
          <a:xfrm>
            <a:off x="4572000" y="1965960"/>
            <a:ext cx="7132320" cy="1737360"/>
          </a:xfrm>
          <a:prstGeom prst="rect">
            <a:avLst/>
          </a:prstGeom>
          <a:noFill/>
          <a:ln/>
        </p:spPr>
        <p:txBody>
          <a:bodyPr wrap="square" lIns="0" tIns="0" rIns="0" bIns="0" rtlCol="0" anchor="t"/>
          <a:lstStyle/>
          <a:p>
            <a:pPr marL="0" indent="0">
              <a:buNone/>
            </a:pPr>
            <a:r>
              <a:rPr lang="en-US" sz="4000" b="1" dirty="0">
                <a:solidFill>
                  <a:schemeClr val="bg1"/>
                </a:solidFill>
                <a:latin typeface="Cambria" pitchFamily="34" charset="0"/>
                <a:ea typeface="Cambria" pitchFamily="34" charset="-122"/>
                <a:cs typeface="Cambria" pitchFamily="34" charset="-120"/>
              </a:rPr>
              <a:t>Creation of the first two Divisions of Paediatrics</a:t>
            </a:r>
            <a:endParaRPr lang="en-US" sz="4000" dirty="0"/>
          </a:p>
        </p:txBody>
      </p:sp>
      <p:sp>
        <p:nvSpPr>
          <p:cNvPr id="5" name="Presenter"/>
          <p:cNvSpPr txBox="1"/>
          <p:nvPr/>
        </p:nvSpPr>
        <p:spPr>
          <a:xfrm>
            <a:off x="4572000" y="3886200"/>
            <a:ext cx="7132320" cy="1097280"/>
          </a:xfrm>
          <a:prstGeom prst="rect">
            <a:avLst/>
          </a:prstGeom>
          <a:noFill/>
          <a:ln/>
        </p:spPr>
        <p:txBody>
          <a:bodyPr wrap="square" lIns="0" tIns="0" rIns="0" bIns="0" rtlCol="0" anchor="t"/>
          <a:lstStyle/>
          <a:p>
            <a:pPr marL="0" indent="0">
              <a:spcAft>
                <a:spcPts val="400"/>
              </a:spcAft>
              <a:buNone/>
            </a:pPr>
            <a:r>
              <a:rPr lang="en-US" sz="2000" b="1" dirty="0">
                <a:solidFill>
                  <a:schemeClr val="bg1"/>
                </a:solidFill>
              </a:rPr>
              <a:t>Prof. Dr. Ann De Guchtenaere</a:t>
            </a:r>
            <a:endParaRPr lang="en-US" sz="2000" dirty="0"/>
          </a:p>
          <a:p>
            <a:pPr marL="0" indent="0">
              <a:spcAft>
                <a:spcPts val="400"/>
              </a:spcAft>
              <a:buNone/>
            </a:pPr>
            <a:r>
              <a:rPr lang="en-US" sz="1600" dirty="0">
                <a:solidFill>
                  <a:schemeClr val="accent5"/>
                </a:solidFill>
              </a:rPr>
              <a:t>President, European Board of Paediatrics</a:t>
            </a:r>
            <a:endParaRPr lang="en-US" sz="2000" dirty="0"/>
          </a:p>
          <a:p>
            <a:pPr marL="0" indent="0">
              <a:spcAft>
                <a:spcPts val="400"/>
              </a:spcAft>
              <a:buNone/>
            </a:pPr>
            <a:r>
              <a:rPr lang="en-US" sz="1600" dirty="0">
                <a:solidFill>
                  <a:schemeClr val="accent5"/>
                </a:solidFill>
              </a:rPr>
              <a:t>UEMS Section of Paediatrics</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15" name="Card 3"/>
          <p:cNvSpPr/>
          <p:nvPr/>
        </p:nvSpPr>
        <p:spPr>
          <a:xfrm>
            <a:off x="8101584" y="3291840"/>
            <a:ext cx="3502152" cy="2697480"/>
          </a:xfrm>
          <a:prstGeom prst="roundRect">
            <a:avLst>
              <a:gd name="adj" fmla="val 4068"/>
            </a:avLst>
          </a:prstGeom>
          <a:solidFill>
            <a:schemeClr val="accent1"/>
          </a:solidFill>
          <a:ln w="12700">
            <a:solidFill>
              <a:schemeClr val="accent1"/>
            </a:solidFill>
            <a:prstDash val="solid"/>
          </a:ln>
        </p:spPr>
        <p:txBody>
          <a:bodyPr/>
          <a:lstStyle/>
          <a:p>
            <a:endParaRPr lang="nl-BE"/>
          </a:p>
        </p:txBody>
      </p:sp>
      <p:sp>
        <p:nvSpPr>
          <p:cNvPr id="16" name="Icon circle 3"/>
          <p:cNvSpPr/>
          <p:nvPr/>
        </p:nvSpPr>
        <p:spPr>
          <a:xfrm>
            <a:off x="8421624" y="3611880"/>
            <a:ext cx="731520" cy="731520"/>
          </a:xfrm>
          <a:prstGeom prst="ellipse">
            <a:avLst/>
          </a:prstGeom>
          <a:solidFill>
            <a:schemeClr val="accent2"/>
          </a:solidFill>
          <a:ln w="12700">
            <a:solidFill>
              <a:schemeClr val="accent2"/>
            </a:solidFill>
            <a:prstDash val="solid"/>
          </a:ln>
        </p:spPr>
        <p:txBody>
          <a:bodyPr/>
          <a:lstStyle/>
          <a:p>
            <a:endParaRPr lang="nl-BE"/>
          </a:p>
        </p:txBody>
      </p:sp>
      <p:sp>
        <p:nvSpPr>
          <p:cNvPr id="2" name="Text 1"/>
          <p:cNvSpPr>
            <a:spLocks noGrp="1"/>
          </p:cNvSpPr>
          <p:nvPr>
            <p:ph type="body" idx="101" hasCustomPrompt="1"/>
          </p:nvPr>
        </p:nvSpPr>
        <p:spPr>
          <a:xfrm>
            <a:off x="548640" y="411480"/>
            <a:ext cx="10972800" cy="365760"/>
          </a:xfrm>
          <a:prstGeom prst="rect">
            <a:avLst/>
          </a:prstGeom>
          <a:noFill/>
          <a:ln/>
        </p:spPr>
        <p:txBody>
          <a:bodyPr wrap="square" lIns="0" tIns="0" rIns="0" bIns="0" rtlCol="0"/>
          <a:lstStyle/>
          <a:p>
            <a:pPr marL="0" indent="0">
              <a:buNone/>
            </a:pPr>
            <a:r>
              <a:rPr lang="en-US" sz="1400" b="1" kern="0" spc="200" dirty="0">
                <a:solidFill>
                  <a:schemeClr val="accent2"/>
                </a:solidFill>
              </a:rPr>
              <a:t>WHY NOW</a:t>
            </a:r>
            <a:endParaRPr lang="en-US" sz="1400" dirty="0"/>
          </a:p>
        </p:txBody>
      </p:sp>
      <p:sp>
        <p:nvSpPr>
          <p:cNvPr id="3" name="Text 1"/>
          <p:cNvSpPr>
            <a:spLocks noGrp="1"/>
          </p:cNvSpPr>
          <p:nvPr>
            <p:ph type="title" idx="102" hasCustomPrompt="1"/>
          </p:nvPr>
        </p:nvSpPr>
        <p:spPr>
          <a:xfrm>
            <a:off x="548640" y="777240"/>
            <a:ext cx="11064240" cy="1188720"/>
          </a:xfrm>
          <a:prstGeom prst="rect">
            <a:avLst/>
          </a:prstGeom>
          <a:noFill/>
          <a:ln/>
        </p:spPr>
        <p:txBody>
          <a:bodyPr wrap="square" lIns="0" tIns="0" rIns="0" bIns="0" rtlCol="0" anchor="t"/>
          <a:lstStyle/>
          <a:p>
            <a:r>
              <a:rPr lang="en-US" sz="3200" b="1" dirty="0">
                <a:solidFill>
                  <a:schemeClr val="bg1"/>
                </a:solidFill>
                <a:latin typeface="Cambria" pitchFamily="34" charset="0"/>
                <a:ea typeface="Cambria" pitchFamily="34" charset="-122"/>
                <a:cs typeface="Cambria" pitchFamily="34" charset="-120"/>
              </a:rPr>
              <a:t>Paediatrics has grown into many subdisciplines — our </a:t>
            </a:r>
            <a:r>
              <a:rPr lang="en-US" sz="3200" b="1" dirty="0" err="1">
                <a:solidFill>
                  <a:schemeClr val="bg1"/>
                </a:solidFill>
                <a:latin typeface="Cambria" pitchFamily="34" charset="0"/>
                <a:ea typeface="Cambria" pitchFamily="34" charset="-122"/>
                <a:cs typeface="Cambria" pitchFamily="34" charset="-120"/>
              </a:rPr>
              <a:t>Paediatric</a:t>
            </a:r>
            <a:r>
              <a:rPr lang="en-US" sz="3200" b="1" dirty="0">
                <a:solidFill>
                  <a:schemeClr val="bg1"/>
                </a:solidFill>
                <a:latin typeface="Cambria" pitchFamily="34" charset="0"/>
                <a:ea typeface="Cambria" pitchFamily="34" charset="-122"/>
                <a:cs typeface="Cambria" pitchFamily="34" charset="-120"/>
              </a:rPr>
              <a:t> section should </a:t>
            </a:r>
            <a:r>
              <a:rPr lang="en-US" dirty="0"/>
              <a:t>structurally </a:t>
            </a:r>
            <a:r>
              <a:rPr lang="en-US" sz="3200" b="1" dirty="0">
                <a:solidFill>
                  <a:schemeClr val="bg1"/>
                </a:solidFill>
                <a:latin typeface="Cambria" pitchFamily="34" charset="0"/>
                <a:ea typeface="Cambria" pitchFamily="34" charset="-122"/>
                <a:cs typeface="Cambria" pitchFamily="34" charset="-120"/>
              </a:rPr>
              <a:t>reflect that</a:t>
            </a:r>
            <a:endParaRPr lang="en-US" sz="3200" dirty="0"/>
          </a:p>
        </p:txBody>
      </p:sp>
      <p:sp>
        <p:nvSpPr>
          <p:cNvPr id="4" name="Lead"/>
          <p:cNvSpPr txBox="1"/>
          <p:nvPr/>
        </p:nvSpPr>
        <p:spPr>
          <a:xfrm>
            <a:off x="548640" y="2148840"/>
            <a:ext cx="10515600" cy="822960"/>
          </a:xfrm>
          <a:prstGeom prst="rect">
            <a:avLst/>
          </a:prstGeom>
          <a:noFill/>
          <a:ln/>
        </p:spPr>
        <p:txBody>
          <a:bodyPr wrap="square" lIns="0" tIns="0" rIns="0" bIns="0" rtlCol="0" anchor="ctr"/>
          <a:lstStyle/>
          <a:p>
            <a:pPr marL="0" indent="0">
              <a:buNone/>
            </a:pPr>
            <a:r>
              <a:rPr lang="en-US" sz="1800" dirty="0">
                <a:solidFill>
                  <a:schemeClr val="accent5"/>
                </a:solidFill>
              </a:rPr>
              <a:t>Children with complex, chronic and rare conditions are increasingly cared for by paediatric subspecialists. </a:t>
            </a:r>
            <a:endParaRPr lang="en-US" sz="1800" dirty="0"/>
          </a:p>
        </p:txBody>
      </p:sp>
      <p:sp>
        <p:nvSpPr>
          <p:cNvPr id="5" name="Card 1"/>
          <p:cNvSpPr/>
          <p:nvPr/>
        </p:nvSpPr>
        <p:spPr>
          <a:xfrm>
            <a:off x="548640" y="3291840"/>
            <a:ext cx="3502152" cy="2697480"/>
          </a:xfrm>
          <a:prstGeom prst="roundRect">
            <a:avLst>
              <a:gd name="adj" fmla="val 4068"/>
            </a:avLst>
          </a:prstGeom>
          <a:solidFill>
            <a:schemeClr val="accent1"/>
          </a:solidFill>
          <a:ln w="12700">
            <a:solidFill>
              <a:schemeClr val="accent1"/>
            </a:solidFill>
            <a:prstDash val="solid"/>
          </a:ln>
        </p:spPr>
        <p:txBody>
          <a:bodyPr/>
          <a:lstStyle/>
          <a:p>
            <a:endParaRPr lang="nl-BE"/>
          </a:p>
        </p:txBody>
      </p:sp>
      <p:sp>
        <p:nvSpPr>
          <p:cNvPr id="6" name="Icon circle 1"/>
          <p:cNvSpPr/>
          <p:nvPr/>
        </p:nvSpPr>
        <p:spPr>
          <a:xfrm>
            <a:off x="868680" y="3611880"/>
            <a:ext cx="731520" cy="731520"/>
          </a:xfrm>
          <a:prstGeom prst="ellipse">
            <a:avLst/>
          </a:prstGeom>
          <a:solidFill>
            <a:schemeClr val="accent2"/>
          </a:solidFill>
          <a:ln w="12700">
            <a:solidFill>
              <a:schemeClr val="accent2"/>
            </a:solidFill>
            <a:prstDash val="solid"/>
          </a:ln>
        </p:spPr>
        <p:txBody>
          <a:bodyPr/>
          <a:lstStyle/>
          <a:p>
            <a:endParaRPr lang="nl-BE"/>
          </a:p>
        </p:txBody>
      </p:sp>
      <p:pic>
        <p:nvPicPr>
          <p:cNvPr id="7" name="Icon 1" descr="preencoded.png"/>
          <p:cNvPicPr>
            <a:picLocks noChangeAspect="1"/>
          </p:cNvPicPr>
          <p:nvPr/>
        </p:nvPicPr>
        <p:blipFill>
          <a:blip r:embed="rId3"/>
          <a:stretch>
            <a:fillRect/>
          </a:stretch>
        </p:blipFill>
        <p:spPr>
          <a:xfrm>
            <a:off x="1033272" y="3776472"/>
            <a:ext cx="402336" cy="402336"/>
          </a:xfrm>
          <a:prstGeom prst="rect">
            <a:avLst/>
          </a:prstGeom>
        </p:spPr>
      </p:pic>
      <p:sp>
        <p:nvSpPr>
          <p:cNvPr id="8" name="Text 5"/>
          <p:cNvSpPr txBox="1"/>
          <p:nvPr/>
        </p:nvSpPr>
        <p:spPr>
          <a:xfrm>
            <a:off x="868680" y="4480560"/>
            <a:ext cx="2862072" cy="640080"/>
          </a:xfrm>
          <a:prstGeom prst="rect">
            <a:avLst/>
          </a:prstGeom>
          <a:noFill/>
          <a:ln/>
        </p:spPr>
        <p:txBody>
          <a:bodyPr wrap="square" lIns="0" tIns="0" rIns="0" bIns="0" rtlCol="0" anchor="ctr"/>
          <a:lstStyle/>
          <a:p>
            <a:pPr marL="0" indent="0">
              <a:buNone/>
            </a:pPr>
            <a:r>
              <a:rPr lang="en-US" sz="3600" b="1" dirty="0">
                <a:solidFill>
                  <a:schemeClr val="accent2"/>
                </a:solidFill>
                <a:latin typeface="Cambria" pitchFamily="34" charset="0"/>
                <a:ea typeface="Cambria" pitchFamily="34" charset="-122"/>
                <a:cs typeface="Cambria" pitchFamily="34" charset="-120"/>
              </a:rPr>
              <a:t>~70%</a:t>
            </a:r>
            <a:endParaRPr lang="en-US" sz="3600" dirty="0"/>
          </a:p>
        </p:txBody>
      </p:sp>
      <p:sp>
        <p:nvSpPr>
          <p:cNvPr id="9" name="Text 6"/>
          <p:cNvSpPr txBox="1"/>
          <p:nvPr/>
        </p:nvSpPr>
        <p:spPr>
          <a:xfrm>
            <a:off x="868680" y="5120640"/>
            <a:ext cx="2862072" cy="731520"/>
          </a:xfrm>
          <a:prstGeom prst="rect">
            <a:avLst/>
          </a:prstGeom>
          <a:noFill/>
          <a:ln/>
        </p:spPr>
        <p:txBody>
          <a:bodyPr wrap="square" lIns="0" tIns="0" rIns="0" bIns="0" rtlCol="0" anchor="t"/>
          <a:lstStyle/>
          <a:p>
            <a:pPr marL="0" indent="0">
              <a:buNone/>
            </a:pPr>
            <a:r>
              <a:rPr lang="en-US" sz="1500" dirty="0">
                <a:solidFill>
                  <a:schemeClr val="bg1"/>
                </a:solidFill>
              </a:rPr>
              <a:t>of rare diseases begin in childhood — care that demands subspecialty expertise</a:t>
            </a:r>
            <a:endParaRPr lang="en-US" sz="1500" dirty="0"/>
          </a:p>
        </p:txBody>
      </p:sp>
      <p:sp>
        <p:nvSpPr>
          <p:cNvPr id="10" name="Card 2"/>
          <p:cNvSpPr/>
          <p:nvPr/>
        </p:nvSpPr>
        <p:spPr>
          <a:xfrm>
            <a:off x="4325112" y="3291840"/>
            <a:ext cx="3502152" cy="2697480"/>
          </a:xfrm>
          <a:prstGeom prst="roundRect">
            <a:avLst>
              <a:gd name="adj" fmla="val 4068"/>
            </a:avLst>
          </a:prstGeom>
          <a:solidFill>
            <a:schemeClr val="accent1"/>
          </a:solidFill>
          <a:ln w="12700">
            <a:solidFill>
              <a:schemeClr val="accent1"/>
            </a:solidFill>
            <a:prstDash val="solid"/>
          </a:ln>
        </p:spPr>
        <p:txBody>
          <a:bodyPr/>
          <a:lstStyle/>
          <a:p>
            <a:endParaRPr lang="nl-BE"/>
          </a:p>
        </p:txBody>
      </p:sp>
      <p:sp>
        <p:nvSpPr>
          <p:cNvPr id="11" name="Icon circle 2"/>
          <p:cNvSpPr/>
          <p:nvPr/>
        </p:nvSpPr>
        <p:spPr>
          <a:xfrm>
            <a:off x="4645152" y="3611880"/>
            <a:ext cx="731520" cy="731520"/>
          </a:xfrm>
          <a:prstGeom prst="ellipse">
            <a:avLst/>
          </a:prstGeom>
          <a:solidFill>
            <a:schemeClr val="accent2"/>
          </a:solidFill>
          <a:ln w="12700">
            <a:solidFill>
              <a:schemeClr val="accent2"/>
            </a:solidFill>
            <a:prstDash val="solid"/>
          </a:ln>
        </p:spPr>
        <p:txBody>
          <a:bodyPr/>
          <a:lstStyle/>
          <a:p>
            <a:endParaRPr lang="nl-BE"/>
          </a:p>
        </p:txBody>
      </p:sp>
      <p:pic>
        <p:nvPicPr>
          <p:cNvPr id="12" name="Icon 2" descr="preencoded.png"/>
          <p:cNvPicPr>
            <a:picLocks noChangeAspect="1"/>
          </p:cNvPicPr>
          <p:nvPr/>
        </p:nvPicPr>
        <p:blipFill>
          <a:blip r:embed="rId4"/>
          <a:stretch>
            <a:fillRect/>
          </a:stretch>
        </p:blipFill>
        <p:spPr>
          <a:xfrm>
            <a:off x="8586216" y="3802318"/>
            <a:ext cx="402336" cy="402336"/>
          </a:xfrm>
          <a:prstGeom prst="rect">
            <a:avLst/>
          </a:prstGeom>
        </p:spPr>
      </p:pic>
      <p:sp>
        <p:nvSpPr>
          <p:cNvPr id="14" name="Text 10"/>
          <p:cNvSpPr txBox="1"/>
          <p:nvPr/>
        </p:nvSpPr>
        <p:spPr>
          <a:xfrm>
            <a:off x="4645152" y="5120640"/>
            <a:ext cx="2862072" cy="731520"/>
          </a:xfrm>
          <a:prstGeom prst="rect">
            <a:avLst/>
          </a:prstGeom>
          <a:noFill/>
          <a:ln/>
        </p:spPr>
        <p:txBody>
          <a:bodyPr wrap="square" lIns="0" tIns="0" rIns="0" bIns="0" rtlCol="0" anchor="t"/>
          <a:lstStyle/>
          <a:p>
            <a:pPr marL="0" indent="0">
              <a:buNone/>
            </a:pPr>
            <a:r>
              <a:rPr lang="en-US" sz="1500" dirty="0">
                <a:solidFill>
                  <a:schemeClr val="bg1"/>
                </a:solidFill>
              </a:rPr>
              <a:t>Not ‘just’ a competence, requires knowledge, skills and competences</a:t>
            </a:r>
          </a:p>
          <a:p>
            <a:r>
              <a:rPr lang="en-US" sz="1500" dirty="0">
                <a:solidFill>
                  <a:schemeClr val="bg1"/>
                </a:solidFill>
              </a:rPr>
              <a:t>Training =2-3y! ETR’s already </a:t>
            </a:r>
            <a:r>
              <a:rPr lang="en-US" sz="1500" dirty="0" err="1">
                <a:solidFill>
                  <a:schemeClr val="bg1"/>
                </a:solidFill>
              </a:rPr>
              <a:t>exsist</a:t>
            </a:r>
            <a:endParaRPr lang="en-US" sz="1500" dirty="0">
              <a:solidFill>
                <a:schemeClr val="bg1"/>
              </a:solidFill>
            </a:endParaRPr>
          </a:p>
          <a:p>
            <a:pPr marL="0" indent="0">
              <a:buNone/>
            </a:pPr>
            <a:endParaRPr lang="en-US" sz="1500" dirty="0">
              <a:solidFill>
                <a:schemeClr val="bg1"/>
              </a:solidFill>
            </a:endParaRPr>
          </a:p>
        </p:txBody>
      </p:sp>
      <p:sp>
        <p:nvSpPr>
          <p:cNvPr id="18" name="Text 13"/>
          <p:cNvSpPr txBox="1"/>
          <p:nvPr/>
        </p:nvSpPr>
        <p:spPr>
          <a:xfrm>
            <a:off x="4645152" y="4411980"/>
            <a:ext cx="2862072" cy="640080"/>
          </a:xfrm>
          <a:prstGeom prst="rect">
            <a:avLst/>
          </a:prstGeom>
          <a:noFill/>
          <a:ln/>
        </p:spPr>
        <p:txBody>
          <a:bodyPr wrap="square" lIns="0" tIns="0" rIns="0" bIns="0" rtlCol="0" anchor="ctr"/>
          <a:lstStyle/>
          <a:p>
            <a:pPr marL="0" indent="0">
              <a:buNone/>
            </a:pPr>
            <a:r>
              <a:rPr lang="en-US" sz="3600" b="1" dirty="0">
                <a:solidFill>
                  <a:schemeClr val="accent2"/>
                </a:solidFill>
                <a:latin typeface="Cambria" pitchFamily="34" charset="0"/>
                <a:ea typeface="Cambria" pitchFamily="34" charset="-122"/>
                <a:cs typeface="Cambria" pitchFamily="34" charset="-120"/>
              </a:rPr>
              <a:t>Equal</a:t>
            </a:r>
            <a:endParaRPr lang="en-US" sz="3600" dirty="0"/>
          </a:p>
        </p:txBody>
      </p:sp>
      <p:sp>
        <p:nvSpPr>
          <p:cNvPr id="19" name="Text 14"/>
          <p:cNvSpPr txBox="1"/>
          <p:nvPr/>
        </p:nvSpPr>
        <p:spPr>
          <a:xfrm>
            <a:off x="8421624" y="5120640"/>
            <a:ext cx="3099816" cy="731520"/>
          </a:xfrm>
          <a:prstGeom prst="rect">
            <a:avLst/>
          </a:prstGeom>
          <a:noFill/>
          <a:ln/>
        </p:spPr>
        <p:txBody>
          <a:bodyPr wrap="square" lIns="0" tIns="0" rIns="0" bIns="0" rtlCol="0" anchor="t"/>
          <a:lstStyle/>
          <a:p>
            <a:r>
              <a:rPr lang="en-US" sz="1600" dirty="0">
                <a:solidFill>
                  <a:schemeClr val="accent5"/>
                </a:solidFill>
              </a:rPr>
              <a:t>in UEMS not visible </a:t>
            </a:r>
          </a:p>
          <a:p>
            <a:r>
              <a:rPr lang="en-US" sz="1600" dirty="0">
                <a:solidFill>
                  <a:schemeClr val="accent5"/>
                </a:solidFill>
              </a:rPr>
              <a:t>Active </a:t>
            </a:r>
            <a:r>
              <a:rPr lang="en-US" sz="1600" dirty="0" err="1">
                <a:solidFill>
                  <a:schemeClr val="accent5"/>
                </a:solidFill>
              </a:rPr>
              <a:t>cfr</a:t>
            </a:r>
            <a:r>
              <a:rPr lang="en-US" sz="1600" dirty="0">
                <a:solidFill>
                  <a:schemeClr val="accent5"/>
                </a:solidFill>
              </a:rPr>
              <a:t> societies!</a:t>
            </a:r>
            <a:endParaRPr lang="en-US" sz="1500" dirty="0"/>
          </a:p>
        </p:txBody>
      </p:sp>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2</a:t>
            </a:fld>
            <a:endParaRPr lang="en-US"/>
          </a:p>
        </p:txBody>
      </p:sp>
      <p:pic>
        <p:nvPicPr>
          <p:cNvPr id="21" name="Afbeelding 20">
            <a:extLst>
              <a:ext uri="{FF2B5EF4-FFF2-40B4-BE49-F238E27FC236}">
                <a16:creationId xmlns:a16="http://schemas.microsoft.com/office/drawing/2014/main" id="{D34241C0-2E02-1661-11F0-F4366355E813}"/>
              </a:ext>
            </a:extLst>
          </p:cNvPr>
          <p:cNvPicPr>
            <a:picLocks noChangeAspect="1"/>
          </p:cNvPicPr>
          <p:nvPr/>
        </p:nvPicPr>
        <p:blipFill>
          <a:blip r:embed="rId5"/>
          <a:stretch>
            <a:fillRect/>
          </a:stretch>
        </p:blipFill>
        <p:spPr>
          <a:xfrm>
            <a:off x="10478278" y="383550"/>
            <a:ext cx="2056451" cy="1370967"/>
          </a:xfrm>
          <a:prstGeom prst="rect">
            <a:avLst/>
          </a:prstGeom>
        </p:spPr>
      </p:pic>
      <p:sp>
        <p:nvSpPr>
          <p:cNvPr id="13" name="Text 9"/>
          <p:cNvSpPr txBox="1"/>
          <p:nvPr/>
        </p:nvSpPr>
        <p:spPr>
          <a:xfrm>
            <a:off x="8385048" y="4434840"/>
            <a:ext cx="2862072" cy="640080"/>
          </a:xfrm>
          <a:prstGeom prst="rect">
            <a:avLst/>
          </a:prstGeom>
          <a:noFill/>
          <a:ln/>
        </p:spPr>
        <p:txBody>
          <a:bodyPr wrap="square" lIns="0" tIns="0" rIns="0" bIns="0" rtlCol="0" anchor="ctr"/>
          <a:lstStyle/>
          <a:p>
            <a:pPr marL="0" indent="0">
              <a:buNone/>
            </a:pPr>
            <a:r>
              <a:rPr lang="en-US" sz="3600" b="1" dirty="0">
                <a:solidFill>
                  <a:schemeClr val="accent2"/>
                </a:solidFill>
                <a:latin typeface="Cambria" pitchFamily="34" charset="0"/>
                <a:ea typeface="Cambria" pitchFamily="34" charset="-122"/>
                <a:cs typeface="Cambria" pitchFamily="34" charset="-120"/>
              </a:rPr>
              <a:t>Subdiscipline</a:t>
            </a:r>
            <a:endParaRPr lang="en-US" sz="3600" dirty="0"/>
          </a:p>
        </p:txBody>
      </p:sp>
      <p:pic>
        <p:nvPicPr>
          <p:cNvPr id="17" name="Icon 3" descr="preencoded.png"/>
          <p:cNvPicPr>
            <a:picLocks noChangeAspect="1"/>
          </p:cNvPicPr>
          <p:nvPr/>
        </p:nvPicPr>
        <p:blipFill>
          <a:blip r:embed="rId6"/>
          <a:stretch>
            <a:fillRect/>
          </a:stretch>
        </p:blipFill>
        <p:spPr>
          <a:xfrm>
            <a:off x="4814316" y="3758184"/>
            <a:ext cx="402336" cy="40233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411480"/>
            <a:ext cx="10972800" cy="365760"/>
          </a:xfrm>
          <a:prstGeom prst="rect">
            <a:avLst/>
          </a:prstGeom>
          <a:noFill/>
          <a:ln/>
        </p:spPr>
        <p:txBody>
          <a:bodyPr wrap="square" lIns="0" tIns="0" rIns="0" bIns="0" rtlCol="0"/>
          <a:lstStyle/>
          <a:p>
            <a:pPr marL="0" indent="0">
              <a:buNone/>
            </a:pPr>
            <a:r>
              <a:rPr lang="en-US" sz="1400" b="1" kern="0" spc="200" dirty="0">
                <a:solidFill>
                  <a:schemeClr val="accent3"/>
                </a:solidFill>
              </a:rPr>
              <a:t>THE PROPOSAL</a:t>
            </a:r>
            <a:endParaRPr lang="en-US" sz="1400" dirty="0"/>
          </a:p>
        </p:txBody>
      </p:sp>
      <p:sp>
        <p:nvSpPr>
          <p:cNvPr id="3" name="Text 1"/>
          <p:cNvSpPr>
            <a:spLocks noGrp="1"/>
          </p:cNvSpPr>
          <p:nvPr>
            <p:ph type="title" idx="102" hasCustomPrompt="1"/>
          </p:nvPr>
        </p:nvSpPr>
        <p:spPr>
          <a:xfrm>
            <a:off x="548640" y="777240"/>
            <a:ext cx="11064240" cy="1188720"/>
          </a:xfrm>
          <a:prstGeom prst="rect">
            <a:avLst/>
          </a:prstGeom>
          <a:noFill/>
          <a:ln/>
        </p:spPr>
        <p:txBody>
          <a:bodyPr wrap="square" lIns="0" tIns="0" rIns="0" bIns="0" rtlCol="0" anchor="t"/>
          <a:lstStyle/>
          <a:p>
            <a:pPr marL="0" indent="0" algn="l">
              <a:buNone/>
            </a:pPr>
            <a:r>
              <a:rPr lang="en-US" dirty="0"/>
              <a:t>First </a:t>
            </a:r>
            <a:r>
              <a:rPr lang="en-US" dirty="0" err="1"/>
              <a:t>p</a:t>
            </a:r>
            <a:r>
              <a:rPr lang="en-US" sz="3200" b="1" dirty="0" err="1">
                <a:solidFill>
                  <a:schemeClr val="tx2"/>
                </a:solidFill>
                <a:latin typeface="Cambria" pitchFamily="34" charset="0"/>
                <a:ea typeface="Cambria" pitchFamily="34" charset="-122"/>
                <a:cs typeface="Cambria" pitchFamily="34" charset="-120"/>
              </a:rPr>
              <a:t>aediatrics</a:t>
            </a:r>
            <a:r>
              <a:rPr lang="en-US" sz="3200" b="1" dirty="0">
                <a:solidFill>
                  <a:schemeClr val="tx2"/>
                </a:solidFill>
                <a:latin typeface="Cambria" pitchFamily="34" charset="0"/>
                <a:ea typeface="Cambria" pitchFamily="34" charset="-122"/>
                <a:cs typeface="Cambria" pitchFamily="34" charset="-120"/>
              </a:rPr>
              <a:t>, then </a:t>
            </a:r>
            <a:r>
              <a:rPr lang="en-US" sz="3200" b="1" dirty="0" err="1">
                <a:solidFill>
                  <a:schemeClr val="tx2"/>
                </a:solidFill>
                <a:latin typeface="Cambria" pitchFamily="34" charset="0"/>
                <a:ea typeface="Cambria" pitchFamily="34" charset="-122"/>
                <a:cs typeface="Cambria" pitchFamily="34" charset="-120"/>
              </a:rPr>
              <a:t>recognised</a:t>
            </a:r>
            <a:r>
              <a:rPr lang="en-US" sz="3200" b="1" dirty="0">
                <a:solidFill>
                  <a:schemeClr val="tx2"/>
                </a:solidFill>
                <a:latin typeface="Cambria" pitchFamily="34" charset="0"/>
                <a:ea typeface="Cambria" pitchFamily="34" charset="-122"/>
                <a:cs typeface="Cambria" pitchFamily="34" charset="-120"/>
              </a:rPr>
              <a:t> divisions</a:t>
            </a:r>
            <a:endParaRPr lang="en-US" sz="3200" dirty="0"/>
          </a:p>
        </p:txBody>
      </p:sp>
      <p:sp>
        <p:nvSpPr>
          <p:cNvPr id="4" name="Common trunk"/>
          <p:cNvSpPr/>
          <p:nvPr/>
        </p:nvSpPr>
        <p:spPr>
          <a:xfrm>
            <a:off x="548640" y="1920240"/>
            <a:ext cx="2926080" cy="2743200"/>
          </a:xfrm>
          <a:prstGeom prst="roundRect">
            <a:avLst>
              <a:gd name="adj" fmla="val 4000"/>
            </a:avLst>
          </a:prstGeom>
          <a:solidFill>
            <a:schemeClr val="accent1"/>
          </a:solidFill>
          <a:ln w="12700">
            <a:solidFill>
              <a:schemeClr val="accent1"/>
            </a:solidFill>
            <a:prstDash val="solid"/>
          </a:ln>
        </p:spPr>
        <p:txBody>
          <a:bodyPr/>
          <a:lstStyle/>
          <a:p>
            <a:endParaRPr lang="nl-BE"/>
          </a:p>
        </p:txBody>
      </p:sp>
      <p:pic>
        <p:nvPicPr>
          <p:cNvPr id="5" name="Trunk icon" descr="preencoded.png"/>
          <p:cNvPicPr>
            <a:picLocks noChangeAspect="1"/>
          </p:cNvPicPr>
          <p:nvPr/>
        </p:nvPicPr>
        <p:blipFill>
          <a:blip r:embed="rId3"/>
          <a:stretch>
            <a:fillRect/>
          </a:stretch>
        </p:blipFill>
        <p:spPr>
          <a:xfrm>
            <a:off x="868680" y="2194560"/>
            <a:ext cx="502920" cy="502920"/>
          </a:xfrm>
          <a:prstGeom prst="rect">
            <a:avLst/>
          </a:prstGeom>
        </p:spPr>
      </p:pic>
      <p:sp>
        <p:nvSpPr>
          <p:cNvPr id="6" name="Text 3"/>
          <p:cNvSpPr txBox="1"/>
          <p:nvPr/>
        </p:nvSpPr>
        <p:spPr>
          <a:xfrm>
            <a:off x="868680" y="2834640"/>
            <a:ext cx="2377440" cy="1645920"/>
          </a:xfrm>
          <a:prstGeom prst="rect">
            <a:avLst/>
          </a:prstGeom>
          <a:noFill/>
          <a:ln/>
        </p:spPr>
        <p:txBody>
          <a:bodyPr wrap="square" lIns="0" tIns="0" rIns="0" bIns="0" rtlCol="0" anchor="t"/>
          <a:lstStyle/>
          <a:p>
            <a:pPr marL="0" indent="0">
              <a:spcAft>
                <a:spcPts val="600"/>
              </a:spcAft>
              <a:buNone/>
            </a:pPr>
            <a:r>
              <a:rPr lang="en-US" sz="2200" b="1" dirty="0" err="1">
                <a:solidFill>
                  <a:schemeClr val="bg1"/>
                </a:solidFill>
                <a:latin typeface="Cambria" pitchFamily="34" charset="0"/>
                <a:ea typeface="Cambria" pitchFamily="34" charset="-122"/>
                <a:cs typeface="Cambria" pitchFamily="34" charset="-120"/>
              </a:rPr>
              <a:t>Paediatrics</a:t>
            </a:r>
            <a:r>
              <a:rPr lang="en-US" sz="2200" b="1" dirty="0">
                <a:solidFill>
                  <a:schemeClr val="bg1"/>
                </a:solidFill>
                <a:latin typeface="Cambria" pitchFamily="34" charset="0"/>
                <a:ea typeface="Cambria" pitchFamily="34" charset="-122"/>
                <a:cs typeface="Cambria" pitchFamily="34" charset="-120"/>
              </a:rPr>
              <a:t> (revised ETR)</a:t>
            </a:r>
            <a:endParaRPr lang="en-US" sz="2200" dirty="0"/>
          </a:p>
          <a:p>
            <a:pPr marL="0" indent="0">
              <a:spcAft>
                <a:spcPts val="600"/>
              </a:spcAft>
              <a:buNone/>
            </a:pPr>
            <a:r>
              <a:rPr lang="en-US" sz="1500" dirty="0">
                <a:solidFill>
                  <a:schemeClr val="accent5"/>
                </a:solidFill>
              </a:rPr>
              <a:t>General </a:t>
            </a:r>
            <a:r>
              <a:rPr lang="en-US" sz="1500" dirty="0" err="1">
                <a:solidFill>
                  <a:schemeClr val="accent5"/>
                </a:solidFill>
              </a:rPr>
              <a:t>paediatrics</a:t>
            </a:r>
            <a:r>
              <a:rPr lang="en-US" sz="1500" dirty="0">
                <a:solidFill>
                  <a:schemeClr val="accent5"/>
                </a:solidFill>
              </a:rPr>
              <a:t>= core training — the shared foundation for every paediatrician</a:t>
            </a:r>
            <a:endParaRPr lang="en-US" sz="2200" dirty="0"/>
          </a:p>
        </p:txBody>
      </p:sp>
      <p:sp>
        <p:nvSpPr>
          <p:cNvPr id="7" name="Arrow"/>
          <p:cNvSpPr/>
          <p:nvPr/>
        </p:nvSpPr>
        <p:spPr>
          <a:xfrm>
            <a:off x="3657600" y="3017520"/>
            <a:ext cx="640080" cy="548640"/>
          </a:xfrm>
          <a:prstGeom prst="rightArrow">
            <a:avLst/>
          </a:prstGeom>
          <a:solidFill>
            <a:schemeClr val="accent2"/>
          </a:solidFill>
          <a:ln w="12700">
            <a:solidFill>
              <a:schemeClr val="accent2"/>
            </a:solidFill>
            <a:prstDash val="solid"/>
          </a:ln>
        </p:spPr>
        <p:txBody>
          <a:bodyPr/>
          <a:lstStyle/>
          <a:p>
            <a:endParaRPr lang="nl-BE"/>
          </a:p>
        </p:txBody>
      </p:sp>
      <p:sp>
        <p:nvSpPr>
          <p:cNvPr id="8" name="Sub 1"/>
          <p:cNvSpPr/>
          <p:nvPr/>
        </p:nvSpPr>
        <p:spPr>
          <a:xfrm>
            <a:off x="4480560" y="1920240"/>
            <a:ext cx="2331720" cy="603504"/>
          </a:xfrm>
          <a:prstGeom prst="roundRect">
            <a:avLst>
              <a:gd name="adj" fmla="val 15152"/>
            </a:avLst>
          </a:prstGeom>
          <a:solidFill>
            <a:schemeClr val="bg2"/>
          </a:solidFill>
          <a:ln w="12700">
            <a:solidFill>
              <a:schemeClr val="accent5"/>
            </a:solidFill>
            <a:prstDash val="solid"/>
          </a:ln>
        </p:spPr>
        <p:txBody>
          <a:bodyPr/>
          <a:lstStyle/>
          <a:p>
            <a:endParaRPr lang="nl-BE"/>
          </a:p>
        </p:txBody>
      </p:sp>
      <p:sp>
        <p:nvSpPr>
          <p:cNvPr id="9" name="Text 6"/>
          <p:cNvSpPr txBox="1"/>
          <p:nvPr/>
        </p:nvSpPr>
        <p:spPr>
          <a:xfrm>
            <a:off x="4590288" y="1920240"/>
            <a:ext cx="2112264" cy="603504"/>
          </a:xfrm>
          <a:prstGeom prst="rect">
            <a:avLst/>
          </a:prstGeom>
          <a:noFill/>
          <a:ln/>
        </p:spPr>
        <p:txBody>
          <a:bodyPr wrap="square" lIns="0" tIns="0" rIns="0" bIns="0" rtlCol="0" anchor="ctr"/>
          <a:lstStyle/>
          <a:p>
            <a:pPr marL="0" indent="0" algn="ctr">
              <a:buNone/>
            </a:pPr>
            <a:r>
              <a:rPr lang="en-US" sz="1400" b="1" dirty="0">
                <a:solidFill>
                  <a:schemeClr val="tx2"/>
                </a:solidFill>
              </a:rPr>
              <a:t>Neonatology</a:t>
            </a:r>
            <a:endParaRPr lang="en-US" sz="1400" dirty="0"/>
          </a:p>
        </p:txBody>
      </p:sp>
      <p:sp>
        <p:nvSpPr>
          <p:cNvPr id="10" name="Sub 2"/>
          <p:cNvSpPr/>
          <p:nvPr/>
        </p:nvSpPr>
        <p:spPr>
          <a:xfrm>
            <a:off x="6995160" y="1920240"/>
            <a:ext cx="2331720" cy="603504"/>
          </a:xfrm>
          <a:prstGeom prst="roundRect">
            <a:avLst>
              <a:gd name="adj" fmla="val 15152"/>
            </a:avLst>
          </a:prstGeom>
          <a:solidFill>
            <a:schemeClr val="bg2"/>
          </a:solidFill>
          <a:ln w="12700">
            <a:solidFill>
              <a:schemeClr val="accent5"/>
            </a:solidFill>
            <a:prstDash val="solid"/>
          </a:ln>
        </p:spPr>
        <p:txBody>
          <a:bodyPr/>
          <a:lstStyle/>
          <a:p>
            <a:endParaRPr lang="nl-BE"/>
          </a:p>
        </p:txBody>
      </p:sp>
      <p:sp>
        <p:nvSpPr>
          <p:cNvPr id="11" name="Text 8"/>
          <p:cNvSpPr txBox="1"/>
          <p:nvPr/>
        </p:nvSpPr>
        <p:spPr>
          <a:xfrm>
            <a:off x="7104888" y="1920240"/>
            <a:ext cx="2112264" cy="603504"/>
          </a:xfrm>
          <a:prstGeom prst="rect">
            <a:avLst/>
          </a:prstGeom>
          <a:noFill/>
          <a:ln/>
        </p:spPr>
        <p:txBody>
          <a:bodyPr wrap="square" lIns="0" tIns="0" rIns="0" bIns="0" rtlCol="0" anchor="ctr"/>
          <a:lstStyle/>
          <a:p>
            <a:pPr marL="0" indent="0" algn="ctr">
              <a:buNone/>
            </a:pPr>
            <a:r>
              <a:rPr lang="en-US" sz="1400" b="1" dirty="0">
                <a:solidFill>
                  <a:schemeClr val="tx2"/>
                </a:solidFill>
              </a:rPr>
              <a:t>Cardiology</a:t>
            </a:r>
            <a:endParaRPr lang="en-US" sz="1400" dirty="0"/>
          </a:p>
        </p:txBody>
      </p:sp>
      <p:sp>
        <p:nvSpPr>
          <p:cNvPr id="12" name="Sub 3"/>
          <p:cNvSpPr/>
          <p:nvPr/>
        </p:nvSpPr>
        <p:spPr>
          <a:xfrm>
            <a:off x="9509760" y="1920240"/>
            <a:ext cx="2331720" cy="603504"/>
          </a:xfrm>
          <a:prstGeom prst="roundRect">
            <a:avLst>
              <a:gd name="adj" fmla="val 15152"/>
            </a:avLst>
          </a:prstGeom>
          <a:solidFill>
            <a:schemeClr val="bg2"/>
          </a:solidFill>
          <a:ln w="12700">
            <a:solidFill>
              <a:schemeClr val="accent5"/>
            </a:solidFill>
            <a:prstDash val="solid"/>
          </a:ln>
        </p:spPr>
        <p:txBody>
          <a:bodyPr/>
          <a:lstStyle/>
          <a:p>
            <a:endParaRPr lang="nl-BE"/>
          </a:p>
        </p:txBody>
      </p:sp>
      <p:sp>
        <p:nvSpPr>
          <p:cNvPr id="13" name="Text 10"/>
          <p:cNvSpPr txBox="1"/>
          <p:nvPr/>
        </p:nvSpPr>
        <p:spPr>
          <a:xfrm>
            <a:off x="9619488" y="1920240"/>
            <a:ext cx="2112264" cy="603504"/>
          </a:xfrm>
          <a:prstGeom prst="rect">
            <a:avLst/>
          </a:prstGeom>
          <a:noFill/>
          <a:ln/>
        </p:spPr>
        <p:txBody>
          <a:bodyPr wrap="square" lIns="0" tIns="0" rIns="0" bIns="0" rtlCol="0" anchor="ctr"/>
          <a:lstStyle/>
          <a:p>
            <a:pPr marL="0" indent="0" algn="ctr">
              <a:buNone/>
            </a:pPr>
            <a:r>
              <a:rPr lang="en-US" sz="1400" b="1" dirty="0">
                <a:solidFill>
                  <a:schemeClr val="tx2"/>
                </a:solidFill>
              </a:rPr>
              <a:t>Gastroenterology, hepatology &amp; nutrition</a:t>
            </a:r>
            <a:endParaRPr lang="en-US" sz="1400" dirty="0"/>
          </a:p>
        </p:txBody>
      </p:sp>
      <p:sp>
        <p:nvSpPr>
          <p:cNvPr id="14" name="Sub 4"/>
          <p:cNvSpPr/>
          <p:nvPr/>
        </p:nvSpPr>
        <p:spPr>
          <a:xfrm>
            <a:off x="4480560" y="2633472"/>
            <a:ext cx="2331720" cy="603504"/>
          </a:xfrm>
          <a:prstGeom prst="roundRect">
            <a:avLst>
              <a:gd name="adj" fmla="val 15152"/>
            </a:avLst>
          </a:prstGeom>
          <a:solidFill>
            <a:schemeClr val="bg2"/>
          </a:solidFill>
          <a:ln w="12700">
            <a:solidFill>
              <a:schemeClr val="accent5"/>
            </a:solidFill>
            <a:prstDash val="solid"/>
          </a:ln>
        </p:spPr>
        <p:txBody>
          <a:bodyPr/>
          <a:lstStyle/>
          <a:p>
            <a:endParaRPr lang="nl-BE"/>
          </a:p>
        </p:txBody>
      </p:sp>
      <p:sp>
        <p:nvSpPr>
          <p:cNvPr id="15" name="Text 12"/>
          <p:cNvSpPr txBox="1"/>
          <p:nvPr/>
        </p:nvSpPr>
        <p:spPr>
          <a:xfrm>
            <a:off x="4590288" y="2633472"/>
            <a:ext cx="2112264" cy="603504"/>
          </a:xfrm>
          <a:prstGeom prst="rect">
            <a:avLst/>
          </a:prstGeom>
          <a:noFill/>
          <a:ln/>
        </p:spPr>
        <p:txBody>
          <a:bodyPr wrap="square" lIns="0" tIns="0" rIns="0" bIns="0" rtlCol="0" anchor="ctr"/>
          <a:lstStyle/>
          <a:p>
            <a:pPr marL="0" indent="0" algn="ctr">
              <a:buNone/>
            </a:pPr>
            <a:r>
              <a:rPr lang="en-US" sz="1400" b="1" dirty="0">
                <a:solidFill>
                  <a:schemeClr val="tx2"/>
                </a:solidFill>
              </a:rPr>
              <a:t>Nephrology</a:t>
            </a:r>
            <a:endParaRPr lang="en-US" sz="1400" dirty="0"/>
          </a:p>
        </p:txBody>
      </p:sp>
      <p:sp>
        <p:nvSpPr>
          <p:cNvPr id="16" name="Sub 5"/>
          <p:cNvSpPr/>
          <p:nvPr/>
        </p:nvSpPr>
        <p:spPr>
          <a:xfrm>
            <a:off x="6995160" y="2633472"/>
            <a:ext cx="2331720" cy="603504"/>
          </a:xfrm>
          <a:prstGeom prst="roundRect">
            <a:avLst>
              <a:gd name="adj" fmla="val 15152"/>
            </a:avLst>
          </a:prstGeom>
          <a:solidFill>
            <a:schemeClr val="bg2"/>
          </a:solidFill>
          <a:ln w="12700">
            <a:solidFill>
              <a:schemeClr val="accent5"/>
            </a:solidFill>
            <a:prstDash val="solid"/>
          </a:ln>
        </p:spPr>
        <p:txBody>
          <a:bodyPr/>
          <a:lstStyle/>
          <a:p>
            <a:endParaRPr lang="nl-BE"/>
          </a:p>
        </p:txBody>
      </p:sp>
      <p:sp>
        <p:nvSpPr>
          <p:cNvPr id="17" name="Text 14"/>
          <p:cNvSpPr txBox="1"/>
          <p:nvPr/>
        </p:nvSpPr>
        <p:spPr>
          <a:xfrm>
            <a:off x="7104888" y="2633472"/>
            <a:ext cx="2112264" cy="603504"/>
          </a:xfrm>
          <a:prstGeom prst="rect">
            <a:avLst/>
          </a:prstGeom>
          <a:noFill/>
          <a:ln/>
        </p:spPr>
        <p:txBody>
          <a:bodyPr wrap="square" lIns="0" tIns="0" rIns="0" bIns="0" rtlCol="0" anchor="ctr"/>
          <a:lstStyle/>
          <a:p>
            <a:pPr marL="0" indent="0" algn="ctr">
              <a:buNone/>
            </a:pPr>
            <a:r>
              <a:rPr lang="en-US" sz="1400" b="1" dirty="0">
                <a:solidFill>
                  <a:schemeClr val="tx2"/>
                </a:solidFill>
              </a:rPr>
              <a:t>Neurology</a:t>
            </a:r>
            <a:endParaRPr lang="en-US" sz="1400" dirty="0"/>
          </a:p>
        </p:txBody>
      </p:sp>
      <p:sp>
        <p:nvSpPr>
          <p:cNvPr id="18" name="Sub 6"/>
          <p:cNvSpPr/>
          <p:nvPr/>
        </p:nvSpPr>
        <p:spPr>
          <a:xfrm>
            <a:off x="9509760" y="2633472"/>
            <a:ext cx="2331720" cy="603504"/>
          </a:xfrm>
          <a:prstGeom prst="roundRect">
            <a:avLst>
              <a:gd name="adj" fmla="val 15152"/>
            </a:avLst>
          </a:prstGeom>
          <a:solidFill>
            <a:schemeClr val="bg2"/>
          </a:solidFill>
          <a:ln w="12700">
            <a:solidFill>
              <a:schemeClr val="accent5"/>
            </a:solidFill>
            <a:prstDash val="solid"/>
          </a:ln>
        </p:spPr>
        <p:txBody>
          <a:bodyPr/>
          <a:lstStyle/>
          <a:p>
            <a:endParaRPr lang="nl-BE"/>
          </a:p>
        </p:txBody>
      </p:sp>
      <p:sp>
        <p:nvSpPr>
          <p:cNvPr id="19" name="Text 16"/>
          <p:cNvSpPr txBox="1"/>
          <p:nvPr/>
        </p:nvSpPr>
        <p:spPr>
          <a:xfrm>
            <a:off x="9619488" y="2633472"/>
            <a:ext cx="2112264" cy="603504"/>
          </a:xfrm>
          <a:prstGeom prst="rect">
            <a:avLst/>
          </a:prstGeom>
          <a:noFill/>
          <a:ln/>
        </p:spPr>
        <p:txBody>
          <a:bodyPr wrap="square" lIns="0" tIns="0" rIns="0" bIns="0" rtlCol="0" anchor="ctr"/>
          <a:lstStyle/>
          <a:p>
            <a:pPr marL="0" indent="0" algn="ctr">
              <a:buNone/>
            </a:pPr>
            <a:r>
              <a:rPr lang="en-US" sz="1400" b="1" dirty="0">
                <a:solidFill>
                  <a:schemeClr val="tx2"/>
                </a:solidFill>
              </a:rPr>
              <a:t>Pulmonology</a:t>
            </a:r>
            <a:endParaRPr lang="en-US" sz="1400" dirty="0"/>
          </a:p>
        </p:txBody>
      </p:sp>
      <p:sp>
        <p:nvSpPr>
          <p:cNvPr id="20" name="Sub 7"/>
          <p:cNvSpPr/>
          <p:nvPr/>
        </p:nvSpPr>
        <p:spPr>
          <a:xfrm>
            <a:off x="4480560" y="3346704"/>
            <a:ext cx="2331720" cy="603504"/>
          </a:xfrm>
          <a:prstGeom prst="roundRect">
            <a:avLst>
              <a:gd name="adj" fmla="val 15152"/>
            </a:avLst>
          </a:prstGeom>
          <a:solidFill>
            <a:schemeClr val="bg2"/>
          </a:solidFill>
          <a:ln w="12700">
            <a:solidFill>
              <a:schemeClr val="accent5"/>
            </a:solidFill>
            <a:prstDash val="solid"/>
          </a:ln>
        </p:spPr>
        <p:txBody>
          <a:bodyPr/>
          <a:lstStyle/>
          <a:p>
            <a:endParaRPr lang="nl-BE"/>
          </a:p>
        </p:txBody>
      </p:sp>
      <p:sp>
        <p:nvSpPr>
          <p:cNvPr id="21" name="Text 18"/>
          <p:cNvSpPr txBox="1"/>
          <p:nvPr/>
        </p:nvSpPr>
        <p:spPr>
          <a:xfrm>
            <a:off x="4590288" y="3346704"/>
            <a:ext cx="2112264" cy="603504"/>
          </a:xfrm>
          <a:prstGeom prst="rect">
            <a:avLst/>
          </a:prstGeom>
          <a:noFill/>
          <a:ln/>
        </p:spPr>
        <p:txBody>
          <a:bodyPr wrap="square" lIns="0" tIns="0" rIns="0" bIns="0" rtlCol="0" anchor="ctr"/>
          <a:lstStyle/>
          <a:p>
            <a:pPr marL="0" indent="0" algn="ctr">
              <a:buNone/>
            </a:pPr>
            <a:r>
              <a:rPr lang="en-US" sz="1400" b="1" dirty="0">
                <a:solidFill>
                  <a:schemeClr val="tx2"/>
                </a:solidFill>
              </a:rPr>
              <a:t>Haematology &amp; oncology</a:t>
            </a:r>
            <a:endParaRPr lang="en-US" sz="1400" dirty="0"/>
          </a:p>
        </p:txBody>
      </p:sp>
      <p:sp>
        <p:nvSpPr>
          <p:cNvPr id="22" name="Sub 8"/>
          <p:cNvSpPr/>
          <p:nvPr/>
        </p:nvSpPr>
        <p:spPr>
          <a:xfrm>
            <a:off x="6995160" y="3346704"/>
            <a:ext cx="2331720" cy="603504"/>
          </a:xfrm>
          <a:prstGeom prst="roundRect">
            <a:avLst>
              <a:gd name="adj" fmla="val 15152"/>
            </a:avLst>
          </a:prstGeom>
          <a:solidFill>
            <a:schemeClr val="bg2"/>
          </a:solidFill>
          <a:ln w="12700">
            <a:solidFill>
              <a:schemeClr val="accent5"/>
            </a:solidFill>
            <a:prstDash val="solid"/>
          </a:ln>
        </p:spPr>
        <p:txBody>
          <a:bodyPr/>
          <a:lstStyle/>
          <a:p>
            <a:endParaRPr lang="nl-BE"/>
          </a:p>
        </p:txBody>
      </p:sp>
      <p:sp>
        <p:nvSpPr>
          <p:cNvPr id="23" name="Text 20"/>
          <p:cNvSpPr txBox="1"/>
          <p:nvPr/>
        </p:nvSpPr>
        <p:spPr>
          <a:xfrm>
            <a:off x="7104888" y="3346704"/>
            <a:ext cx="2112264" cy="603504"/>
          </a:xfrm>
          <a:prstGeom prst="rect">
            <a:avLst/>
          </a:prstGeom>
          <a:noFill/>
          <a:ln/>
        </p:spPr>
        <p:txBody>
          <a:bodyPr wrap="square" lIns="0" tIns="0" rIns="0" bIns="0" rtlCol="0" anchor="ctr"/>
          <a:lstStyle/>
          <a:p>
            <a:pPr marL="0" indent="0" algn="ctr">
              <a:buNone/>
            </a:pPr>
            <a:r>
              <a:rPr lang="en-US" sz="1400" b="1" dirty="0">
                <a:solidFill>
                  <a:schemeClr val="tx2"/>
                </a:solidFill>
              </a:rPr>
              <a:t>Endocrinology &amp; diabetes</a:t>
            </a:r>
            <a:endParaRPr lang="en-US" sz="1400" dirty="0"/>
          </a:p>
        </p:txBody>
      </p:sp>
      <p:sp>
        <p:nvSpPr>
          <p:cNvPr id="24" name="Sub 9"/>
          <p:cNvSpPr/>
          <p:nvPr/>
        </p:nvSpPr>
        <p:spPr>
          <a:xfrm>
            <a:off x="9509760" y="3346704"/>
            <a:ext cx="2331720" cy="603504"/>
          </a:xfrm>
          <a:prstGeom prst="roundRect">
            <a:avLst>
              <a:gd name="adj" fmla="val 15152"/>
            </a:avLst>
          </a:prstGeom>
          <a:solidFill>
            <a:schemeClr val="bg2"/>
          </a:solidFill>
          <a:ln w="12700">
            <a:solidFill>
              <a:schemeClr val="accent5"/>
            </a:solidFill>
            <a:prstDash val="solid"/>
          </a:ln>
        </p:spPr>
        <p:txBody>
          <a:bodyPr/>
          <a:lstStyle/>
          <a:p>
            <a:endParaRPr lang="nl-BE"/>
          </a:p>
        </p:txBody>
      </p:sp>
      <p:sp>
        <p:nvSpPr>
          <p:cNvPr id="25" name="Text 22"/>
          <p:cNvSpPr txBox="1"/>
          <p:nvPr/>
        </p:nvSpPr>
        <p:spPr>
          <a:xfrm>
            <a:off x="9619488" y="3346704"/>
            <a:ext cx="2112264" cy="603504"/>
          </a:xfrm>
          <a:prstGeom prst="rect">
            <a:avLst/>
          </a:prstGeom>
          <a:noFill/>
          <a:ln/>
        </p:spPr>
        <p:txBody>
          <a:bodyPr wrap="square" lIns="0" tIns="0" rIns="0" bIns="0" rtlCol="0" anchor="ctr"/>
          <a:lstStyle/>
          <a:p>
            <a:pPr marL="0" indent="0" algn="ctr">
              <a:buNone/>
            </a:pPr>
            <a:r>
              <a:rPr lang="en-US" sz="1400" b="1" dirty="0">
                <a:solidFill>
                  <a:schemeClr val="tx2"/>
                </a:solidFill>
              </a:rPr>
              <a:t>Infectious diseases</a:t>
            </a:r>
            <a:endParaRPr lang="en-US" sz="1400" dirty="0"/>
          </a:p>
        </p:txBody>
      </p:sp>
      <p:sp>
        <p:nvSpPr>
          <p:cNvPr id="26" name="Sub 10"/>
          <p:cNvSpPr/>
          <p:nvPr/>
        </p:nvSpPr>
        <p:spPr>
          <a:xfrm>
            <a:off x="4480560" y="4059936"/>
            <a:ext cx="2331720" cy="603504"/>
          </a:xfrm>
          <a:prstGeom prst="roundRect">
            <a:avLst>
              <a:gd name="adj" fmla="val 15152"/>
            </a:avLst>
          </a:prstGeom>
          <a:solidFill>
            <a:schemeClr val="bg2"/>
          </a:solidFill>
          <a:ln w="12700">
            <a:solidFill>
              <a:schemeClr val="accent5"/>
            </a:solidFill>
            <a:prstDash val="solid"/>
          </a:ln>
        </p:spPr>
        <p:txBody>
          <a:bodyPr/>
          <a:lstStyle/>
          <a:p>
            <a:endParaRPr lang="nl-BE"/>
          </a:p>
        </p:txBody>
      </p:sp>
      <p:sp>
        <p:nvSpPr>
          <p:cNvPr id="27" name="Text 24"/>
          <p:cNvSpPr txBox="1"/>
          <p:nvPr/>
        </p:nvSpPr>
        <p:spPr>
          <a:xfrm>
            <a:off x="4590288" y="4059936"/>
            <a:ext cx="2112264" cy="603504"/>
          </a:xfrm>
          <a:prstGeom prst="rect">
            <a:avLst/>
          </a:prstGeom>
          <a:noFill/>
          <a:ln/>
        </p:spPr>
        <p:txBody>
          <a:bodyPr wrap="square" lIns="0" tIns="0" rIns="0" bIns="0" rtlCol="0" anchor="ctr"/>
          <a:lstStyle/>
          <a:p>
            <a:pPr marL="0" indent="0" algn="ctr">
              <a:buNone/>
            </a:pPr>
            <a:r>
              <a:rPr lang="en-US" sz="1400" b="1" dirty="0">
                <a:solidFill>
                  <a:schemeClr val="tx2"/>
                </a:solidFill>
              </a:rPr>
              <a:t>Rheumatology</a:t>
            </a:r>
            <a:endParaRPr lang="en-US" sz="1400" dirty="0"/>
          </a:p>
        </p:txBody>
      </p:sp>
      <p:sp>
        <p:nvSpPr>
          <p:cNvPr id="28" name="Sub 11"/>
          <p:cNvSpPr/>
          <p:nvPr/>
        </p:nvSpPr>
        <p:spPr>
          <a:xfrm>
            <a:off x="6995160" y="4059936"/>
            <a:ext cx="2331720" cy="603504"/>
          </a:xfrm>
          <a:prstGeom prst="roundRect">
            <a:avLst>
              <a:gd name="adj" fmla="val 15152"/>
            </a:avLst>
          </a:prstGeom>
          <a:solidFill>
            <a:schemeClr val="bg2"/>
          </a:solidFill>
          <a:ln w="12700">
            <a:solidFill>
              <a:schemeClr val="accent5"/>
            </a:solidFill>
            <a:prstDash val="solid"/>
          </a:ln>
        </p:spPr>
        <p:txBody>
          <a:bodyPr/>
          <a:lstStyle/>
          <a:p>
            <a:endParaRPr lang="nl-BE"/>
          </a:p>
        </p:txBody>
      </p:sp>
      <p:sp>
        <p:nvSpPr>
          <p:cNvPr id="29" name="Text 26"/>
          <p:cNvSpPr txBox="1"/>
          <p:nvPr/>
        </p:nvSpPr>
        <p:spPr>
          <a:xfrm>
            <a:off x="7104888" y="4059936"/>
            <a:ext cx="2112264" cy="603504"/>
          </a:xfrm>
          <a:prstGeom prst="rect">
            <a:avLst/>
          </a:prstGeom>
          <a:noFill/>
          <a:ln/>
        </p:spPr>
        <p:txBody>
          <a:bodyPr wrap="square" lIns="0" tIns="0" rIns="0" bIns="0" rtlCol="0" anchor="ctr"/>
          <a:lstStyle/>
          <a:p>
            <a:pPr marL="0" indent="0" algn="ctr">
              <a:buNone/>
            </a:pPr>
            <a:r>
              <a:rPr lang="en-US" sz="1400" b="1" dirty="0">
                <a:solidFill>
                  <a:schemeClr val="tx2"/>
                </a:solidFill>
              </a:rPr>
              <a:t>Allergy &amp; immunology</a:t>
            </a:r>
            <a:endParaRPr lang="en-US" sz="1400" dirty="0"/>
          </a:p>
        </p:txBody>
      </p:sp>
      <p:sp>
        <p:nvSpPr>
          <p:cNvPr id="30" name="Sub 12"/>
          <p:cNvSpPr/>
          <p:nvPr/>
        </p:nvSpPr>
        <p:spPr>
          <a:xfrm>
            <a:off x="9509760" y="4059936"/>
            <a:ext cx="2331720" cy="603504"/>
          </a:xfrm>
          <a:prstGeom prst="roundRect">
            <a:avLst>
              <a:gd name="adj" fmla="val 15152"/>
            </a:avLst>
          </a:prstGeom>
          <a:solidFill>
            <a:schemeClr val="bg2"/>
          </a:solidFill>
          <a:ln w="12700">
            <a:solidFill>
              <a:schemeClr val="accent5"/>
            </a:solidFill>
            <a:prstDash val="solid"/>
          </a:ln>
        </p:spPr>
        <p:txBody>
          <a:bodyPr/>
          <a:lstStyle/>
          <a:p>
            <a:endParaRPr lang="nl-BE"/>
          </a:p>
        </p:txBody>
      </p:sp>
      <p:sp>
        <p:nvSpPr>
          <p:cNvPr id="31" name="Text 28"/>
          <p:cNvSpPr txBox="1"/>
          <p:nvPr/>
        </p:nvSpPr>
        <p:spPr>
          <a:xfrm>
            <a:off x="9619488" y="4059936"/>
            <a:ext cx="2112264" cy="603504"/>
          </a:xfrm>
          <a:prstGeom prst="rect">
            <a:avLst/>
          </a:prstGeom>
          <a:noFill/>
          <a:ln/>
        </p:spPr>
        <p:txBody>
          <a:bodyPr wrap="square" lIns="0" tIns="0" rIns="0" bIns="0" rtlCol="0" anchor="ctr"/>
          <a:lstStyle/>
          <a:p>
            <a:pPr marL="0" indent="0" algn="ctr">
              <a:buNone/>
            </a:pPr>
            <a:r>
              <a:rPr lang="en-US" sz="1400" b="1" dirty="0">
                <a:solidFill>
                  <a:schemeClr val="tx2"/>
                </a:solidFill>
              </a:rPr>
              <a:t>Intensive &amp; emergency care</a:t>
            </a:r>
            <a:endParaRPr lang="en-US" sz="1400" dirty="0"/>
          </a:p>
        </p:txBody>
      </p:sp>
      <p:sp>
        <p:nvSpPr>
          <p:cNvPr id="32" name="Text 29"/>
          <p:cNvSpPr txBox="1"/>
          <p:nvPr/>
        </p:nvSpPr>
        <p:spPr>
          <a:xfrm>
            <a:off x="548640" y="5029200"/>
            <a:ext cx="2926080" cy="457200"/>
          </a:xfrm>
          <a:prstGeom prst="rect">
            <a:avLst/>
          </a:prstGeom>
          <a:noFill/>
          <a:ln/>
        </p:spPr>
        <p:txBody>
          <a:bodyPr wrap="square" lIns="0" tIns="0" rIns="0" bIns="0" rtlCol="0" anchor="ctr"/>
          <a:lstStyle/>
          <a:p>
            <a:pPr marL="0" indent="0">
              <a:buNone/>
            </a:pPr>
            <a:r>
              <a:rPr lang="en-US" sz="1600" b="1" dirty="0">
                <a:solidFill>
                  <a:schemeClr val="tx2"/>
                </a:solidFill>
              </a:rPr>
              <a:t>Each subdivision has:</a:t>
            </a:r>
            <a:endParaRPr lang="en-US" sz="1600" dirty="0"/>
          </a:p>
        </p:txBody>
      </p:sp>
      <p:sp>
        <p:nvSpPr>
          <p:cNvPr id="33" name="Each icon circle 1"/>
          <p:cNvSpPr/>
          <p:nvPr/>
        </p:nvSpPr>
        <p:spPr>
          <a:xfrm>
            <a:off x="548640" y="5532120"/>
            <a:ext cx="502920" cy="502920"/>
          </a:xfrm>
          <a:prstGeom prst="ellipse">
            <a:avLst/>
          </a:prstGeom>
          <a:solidFill>
            <a:schemeClr val="accent2"/>
          </a:solidFill>
          <a:ln w="12700">
            <a:solidFill>
              <a:schemeClr val="accent2"/>
            </a:solidFill>
            <a:prstDash val="solid"/>
          </a:ln>
        </p:spPr>
        <p:txBody>
          <a:bodyPr/>
          <a:lstStyle/>
          <a:p>
            <a:endParaRPr lang="nl-BE"/>
          </a:p>
        </p:txBody>
      </p:sp>
      <p:pic>
        <p:nvPicPr>
          <p:cNvPr id="34" name="Each icon 1" descr="preencoded.png"/>
          <p:cNvPicPr>
            <a:picLocks noChangeAspect="1"/>
          </p:cNvPicPr>
          <p:nvPr/>
        </p:nvPicPr>
        <p:blipFill>
          <a:blip r:embed="rId4"/>
          <a:stretch>
            <a:fillRect/>
          </a:stretch>
        </p:blipFill>
        <p:spPr>
          <a:xfrm>
            <a:off x="676656" y="5660136"/>
            <a:ext cx="246888" cy="246888"/>
          </a:xfrm>
          <a:prstGeom prst="rect">
            <a:avLst/>
          </a:prstGeom>
        </p:spPr>
      </p:pic>
      <p:sp>
        <p:nvSpPr>
          <p:cNvPr id="35" name="Text 31"/>
          <p:cNvSpPr txBox="1"/>
          <p:nvPr/>
        </p:nvSpPr>
        <p:spPr>
          <a:xfrm>
            <a:off x="1188720" y="5532120"/>
            <a:ext cx="2103120" cy="502920"/>
          </a:xfrm>
          <a:prstGeom prst="rect">
            <a:avLst/>
          </a:prstGeom>
          <a:noFill/>
          <a:ln/>
        </p:spPr>
        <p:txBody>
          <a:bodyPr wrap="square" lIns="0" tIns="0" rIns="0" bIns="0" rtlCol="0" anchor="ctr"/>
          <a:lstStyle/>
          <a:p>
            <a:pPr marL="0" indent="0">
              <a:buNone/>
            </a:pPr>
            <a:r>
              <a:rPr lang="en-US" sz="1400" dirty="0">
                <a:solidFill>
                  <a:schemeClr val="tx1"/>
                </a:solidFill>
              </a:rPr>
              <a:t>European Training Requirements</a:t>
            </a:r>
            <a:endParaRPr lang="en-US" sz="1400" dirty="0"/>
          </a:p>
        </p:txBody>
      </p:sp>
      <p:sp>
        <p:nvSpPr>
          <p:cNvPr id="36" name="Each icon circle 2"/>
          <p:cNvSpPr/>
          <p:nvPr/>
        </p:nvSpPr>
        <p:spPr>
          <a:xfrm>
            <a:off x="3383280" y="5532120"/>
            <a:ext cx="502920" cy="502920"/>
          </a:xfrm>
          <a:prstGeom prst="ellipse">
            <a:avLst/>
          </a:prstGeom>
          <a:solidFill>
            <a:schemeClr val="accent2"/>
          </a:solidFill>
          <a:ln w="12700">
            <a:solidFill>
              <a:schemeClr val="accent2"/>
            </a:solidFill>
            <a:prstDash val="solid"/>
          </a:ln>
        </p:spPr>
        <p:txBody>
          <a:bodyPr/>
          <a:lstStyle/>
          <a:p>
            <a:endParaRPr lang="nl-BE"/>
          </a:p>
        </p:txBody>
      </p:sp>
      <p:pic>
        <p:nvPicPr>
          <p:cNvPr id="37" name="Each icon 2" descr="preencoded.png"/>
          <p:cNvPicPr>
            <a:picLocks noChangeAspect="1"/>
          </p:cNvPicPr>
          <p:nvPr/>
        </p:nvPicPr>
        <p:blipFill>
          <a:blip r:embed="rId5"/>
          <a:stretch>
            <a:fillRect/>
          </a:stretch>
        </p:blipFill>
        <p:spPr>
          <a:xfrm>
            <a:off x="3511296" y="5660136"/>
            <a:ext cx="246888" cy="246888"/>
          </a:xfrm>
          <a:prstGeom prst="rect">
            <a:avLst/>
          </a:prstGeom>
        </p:spPr>
      </p:pic>
      <p:sp>
        <p:nvSpPr>
          <p:cNvPr id="38" name="Text 33"/>
          <p:cNvSpPr txBox="1"/>
          <p:nvPr/>
        </p:nvSpPr>
        <p:spPr>
          <a:xfrm>
            <a:off x="4023360" y="5532120"/>
            <a:ext cx="2103120" cy="502920"/>
          </a:xfrm>
          <a:prstGeom prst="rect">
            <a:avLst/>
          </a:prstGeom>
          <a:noFill/>
          <a:ln/>
        </p:spPr>
        <p:txBody>
          <a:bodyPr wrap="square" lIns="0" tIns="0" rIns="0" bIns="0" rtlCol="0" anchor="ctr"/>
          <a:lstStyle/>
          <a:p>
            <a:pPr marL="0" indent="0">
              <a:buNone/>
            </a:pPr>
            <a:r>
              <a:rPr lang="en-US" sz="1400" dirty="0">
                <a:solidFill>
                  <a:schemeClr val="tx1"/>
                </a:solidFill>
              </a:rPr>
              <a:t>Shared curriculum</a:t>
            </a:r>
            <a:endParaRPr lang="en-US" sz="1400" dirty="0"/>
          </a:p>
        </p:txBody>
      </p:sp>
      <p:sp>
        <p:nvSpPr>
          <p:cNvPr id="39" name="Each icon circle 3"/>
          <p:cNvSpPr/>
          <p:nvPr/>
        </p:nvSpPr>
        <p:spPr>
          <a:xfrm>
            <a:off x="6217920" y="5532120"/>
            <a:ext cx="502920" cy="502920"/>
          </a:xfrm>
          <a:prstGeom prst="ellipse">
            <a:avLst/>
          </a:prstGeom>
          <a:solidFill>
            <a:schemeClr val="accent2"/>
          </a:solidFill>
          <a:ln w="12700">
            <a:solidFill>
              <a:schemeClr val="accent2"/>
            </a:solidFill>
            <a:prstDash val="solid"/>
          </a:ln>
        </p:spPr>
        <p:txBody>
          <a:bodyPr/>
          <a:lstStyle/>
          <a:p>
            <a:endParaRPr lang="nl-BE"/>
          </a:p>
        </p:txBody>
      </p:sp>
      <p:pic>
        <p:nvPicPr>
          <p:cNvPr id="40" name="Each icon 3" descr="preencoded.png"/>
          <p:cNvPicPr>
            <a:picLocks noChangeAspect="1"/>
          </p:cNvPicPr>
          <p:nvPr/>
        </p:nvPicPr>
        <p:blipFill>
          <a:blip r:embed="rId6"/>
          <a:stretch>
            <a:fillRect/>
          </a:stretch>
        </p:blipFill>
        <p:spPr>
          <a:xfrm>
            <a:off x="6345936" y="5660136"/>
            <a:ext cx="246888" cy="246888"/>
          </a:xfrm>
          <a:prstGeom prst="rect">
            <a:avLst/>
          </a:prstGeom>
        </p:spPr>
      </p:pic>
      <p:sp>
        <p:nvSpPr>
          <p:cNvPr id="41" name="Text 35"/>
          <p:cNvSpPr txBox="1"/>
          <p:nvPr/>
        </p:nvSpPr>
        <p:spPr>
          <a:xfrm>
            <a:off x="6858000" y="5532120"/>
            <a:ext cx="2103120" cy="502920"/>
          </a:xfrm>
          <a:prstGeom prst="rect">
            <a:avLst/>
          </a:prstGeom>
          <a:noFill/>
          <a:ln/>
        </p:spPr>
        <p:txBody>
          <a:bodyPr wrap="square" lIns="0" tIns="0" rIns="0" bIns="0" rtlCol="0" anchor="ctr"/>
          <a:lstStyle/>
          <a:p>
            <a:pPr marL="0" indent="0">
              <a:buNone/>
            </a:pPr>
            <a:r>
              <a:rPr lang="en-US" sz="1400" dirty="0">
                <a:solidFill>
                  <a:schemeClr val="tx1"/>
                </a:solidFill>
              </a:rPr>
              <a:t>Common assessment standards</a:t>
            </a:r>
            <a:endParaRPr lang="en-US" sz="1400" dirty="0"/>
          </a:p>
        </p:txBody>
      </p:sp>
      <p:sp>
        <p:nvSpPr>
          <p:cNvPr id="42" name="Each icon circle 4"/>
          <p:cNvSpPr/>
          <p:nvPr/>
        </p:nvSpPr>
        <p:spPr>
          <a:xfrm>
            <a:off x="9052560" y="5532120"/>
            <a:ext cx="502920" cy="502920"/>
          </a:xfrm>
          <a:prstGeom prst="ellipse">
            <a:avLst/>
          </a:prstGeom>
          <a:solidFill>
            <a:schemeClr val="accent2"/>
          </a:solidFill>
          <a:ln w="12700">
            <a:solidFill>
              <a:schemeClr val="accent2"/>
            </a:solidFill>
            <a:prstDash val="solid"/>
          </a:ln>
        </p:spPr>
        <p:txBody>
          <a:bodyPr/>
          <a:lstStyle/>
          <a:p>
            <a:endParaRPr lang="nl-BE"/>
          </a:p>
        </p:txBody>
      </p:sp>
      <p:pic>
        <p:nvPicPr>
          <p:cNvPr id="43" name="Each icon 4" descr="preencoded.png"/>
          <p:cNvPicPr>
            <a:picLocks noChangeAspect="1"/>
          </p:cNvPicPr>
          <p:nvPr/>
        </p:nvPicPr>
        <p:blipFill>
          <a:blip r:embed="rId7"/>
          <a:stretch>
            <a:fillRect/>
          </a:stretch>
        </p:blipFill>
        <p:spPr>
          <a:xfrm>
            <a:off x="9180576" y="5660136"/>
            <a:ext cx="246888" cy="246888"/>
          </a:xfrm>
          <a:prstGeom prst="rect">
            <a:avLst/>
          </a:prstGeom>
        </p:spPr>
      </p:pic>
      <p:sp>
        <p:nvSpPr>
          <p:cNvPr id="44" name="Text 37"/>
          <p:cNvSpPr txBox="1"/>
          <p:nvPr/>
        </p:nvSpPr>
        <p:spPr>
          <a:xfrm>
            <a:off x="9692640" y="5532120"/>
            <a:ext cx="2103120" cy="502920"/>
          </a:xfrm>
          <a:prstGeom prst="rect">
            <a:avLst/>
          </a:prstGeom>
          <a:noFill/>
          <a:ln/>
        </p:spPr>
        <p:txBody>
          <a:bodyPr wrap="square" lIns="0" tIns="0" rIns="0" bIns="0" rtlCol="0" anchor="ctr"/>
          <a:lstStyle/>
          <a:p>
            <a:pPr marL="0" indent="0">
              <a:buNone/>
            </a:pPr>
            <a:r>
              <a:rPr lang="en-US" sz="1400" dirty="0"/>
              <a:t>(A p</a:t>
            </a:r>
            <a:r>
              <a:rPr lang="en-US" sz="1400" dirty="0">
                <a:solidFill>
                  <a:schemeClr val="tx1"/>
                </a:solidFill>
              </a:rPr>
              <a:t>artnership with</a:t>
            </a:r>
            <a:r>
              <a:rPr lang="en-US" sz="1400" dirty="0"/>
              <a:t> their)</a:t>
            </a:r>
            <a:r>
              <a:rPr lang="en-US" sz="1400" dirty="0">
                <a:solidFill>
                  <a:schemeClr val="tx1"/>
                </a:solidFill>
              </a:rPr>
              <a:t> subspecialty society</a:t>
            </a:r>
            <a:endParaRPr lang="en-US" sz="1400" dirty="0"/>
          </a:p>
        </p:txBody>
      </p:sp>
      <p:sp>
        <p:nvSpPr>
          <p:cNvPr id="4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3</a:t>
            </a:fld>
            <a:endParaRPr lang="en-US"/>
          </a:p>
        </p:txBody>
      </p:sp>
      <p:pic>
        <p:nvPicPr>
          <p:cNvPr id="47" name="Afbeelding 46">
            <a:extLst>
              <a:ext uri="{FF2B5EF4-FFF2-40B4-BE49-F238E27FC236}">
                <a16:creationId xmlns:a16="http://schemas.microsoft.com/office/drawing/2014/main" id="{55B8D9B6-F0E5-DD01-3615-10CF8660E4A5}"/>
              </a:ext>
            </a:extLst>
          </p:cNvPr>
          <p:cNvPicPr>
            <a:picLocks noChangeAspect="1"/>
          </p:cNvPicPr>
          <p:nvPr/>
        </p:nvPicPr>
        <p:blipFill>
          <a:blip r:embed="rId8"/>
          <a:stretch>
            <a:fillRect/>
          </a:stretch>
        </p:blipFill>
        <p:spPr>
          <a:xfrm>
            <a:off x="9692640" y="-64008"/>
            <a:ext cx="2736342" cy="182422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589A7622-9FBC-9B39-81A1-5D07A3C4FFDB}"/>
              </a:ext>
            </a:extLst>
          </p:cNvPr>
          <p:cNvPicPr>
            <a:picLocks noChangeAspect="1"/>
          </p:cNvPicPr>
          <p:nvPr/>
        </p:nvPicPr>
        <p:blipFill>
          <a:blip r:embed="rId2"/>
          <a:stretch>
            <a:fillRect/>
          </a:stretch>
        </p:blipFill>
        <p:spPr>
          <a:xfrm>
            <a:off x="2437889" y="213864"/>
            <a:ext cx="7316221" cy="6430272"/>
          </a:xfrm>
          <a:prstGeom prst="rect">
            <a:avLst/>
          </a:prstGeom>
        </p:spPr>
      </p:pic>
    </p:spTree>
    <p:extLst>
      <p:ext uri="{BB962C8B-B14F-4D97-AF65-F5344CB8AC3E}">
        <p14:creationId xmlns:p14="http://schemas.microsoft.com/office/powerpoint/2010/main" val="41819586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FD11DF80-E4BC-D0BD-9548-2128DCD44373}"/>
              </a:ext>
            </a:extLst>
          </p:cNvPr>
          <p:cNvSpPr txBox="1"/>
          <p:nvPr/>
        </p:nvSpPr>
        <p:spPr>
          <a:xfrm>
            <a:off x="698740" y="2039541"/>
            <a:ext cx="10437961" cy="2862322"/>
          </a:xfrm>
          <a:prstGeom prst="rect">
            <a:avLst/>
          </a:prstGeom>
          <a:noFill/>
        </p:spPr>
        <p:txBody>
          <a:bodyPr wrap="square">
            <a:spAutoFit/>
          </a:bodyPr>
          <a:lstStyle/>
          <a:p>
            <a:r>
              <a:rPr lang="en-US" dirty="0"/>
              <a:t>For this reason, the Executive Committee would </a:t>
            </a:r>
            <a:r>
              <a:rPr lang="en-US" dirty="0" err="1"/>
              <a:t>favour</a:t>
            </a:r>
            <a:r>
              <a:rPr lang="en-US" dirty="0"/>
              <a:t> </a:t>
            </a:r>
            <a:r>
              <a:rPr lang="en-US" b="1" dirty="0"/>
              <a:t>a gradual approach</a:t>
            </a:r>
            <a:r>
              <a:rPr lang="en-US" dirty="0"/>
              <a:t>. As a first step, we would invite the</a:t>
            </a:r>
          </a:p>
          <a:p>
            <a:r>
              <a:rPr lang="en-US" dirty="0" err="1"/>
              <a:t>Paediatric</a:t>
            </a:r>
            <a:r>
              <a:rPr lang="en-US" dirty="0"/>
              <a:t> Section / EBP to </a:t>
            </a:r>
            <a:r>
              <a:rPr lang="en-US" b="1" dirty="0">
                <a:highlight>
                  <a:srgbClr val="FFFF00"/>
                </a:highlight>
              </a:rPr>
              <a:t>identify two priority areas among the 13 proposed Divisions</a:t>
            </a:r>
            <a:r>
              <a:rPr lang="en-US" dirty="0"/>
              <a:t>. We would suggest selecting </a:t>
            </a:r>
            <a:r>
              <a:rPr lang="en-US" b="1" dirty="0"/>
              <a:t>the most established areas</a:t>
            </a:r>
            <a:r>
              <a:rPr lang="en-US" dirty="0"/>
              <a:t>, preferably those for which UEMS European Training Requirements (ETRs) have already been developed and approved. For these two priority areas, it would also be useful to provide some supporting information regarding: </a:t>
            </a:r>
          </a:p>
          <a:p>
            <a:pPr marL="285750" indent="-285750">
              <a:buFont typeface="Arial" panose="020B0604020202020204" pitchFamily="34" charset="0"/>
              <a:buChar char="•"/>
            </a:pPr>
            <a:r>
              <a:rPr lang="en-US" dirty="0"/>
              <a:t> the </a:t>
            </a:r>
            <a:r>
              <a:rPr lang="en-US" b="1" dirty="0">
                <a:solidFill>
                  <a:srgbClr val="FF0000"/>
                </a:solidFill>
              </a:rPr>
              <a:t>approximate number of specialists </a:t>
            </a:r>
            <a:r>
              <a:rPr lang="en-US" b="1" dirty="0" err="1">
                <a:solidFill>
                  <a:srgbClr val="FF0000"/>
                </a:solidFill>
              </a:rPr>
              <a:t>practising</a:t>
            </a:r>
            <a:r>
              <a:rPr lang="en-US" b="1" dirty="0">
                <a:solidFill>
                  <a:srgbClr val="FF0000"/>
                </a:solidFill>
              </a:rPr>
              <a:t> in the field </a:t>
            </a:r>
            <a:r>
              <a:rPr lang="en-US" dirty="0"/>
              <a:t>and </a:t>
            </a:r>
          </a:p>
          <a:p>
            <a:pPr marL="285750" indent="-285750">
              <a:buFont typeface="Arial" panose="020B0604020202020204" pitchFamily="34" charset="0"/>
              <a:buChar char="•"/>
            </a:pPr>
            <a:r>
              <a:rPr lang="en-US" b="1" dirty="0">
                <a:solidFill>
                  <a:srgbClr val="FF0000"/>
                </a:solidFill>
              </a:rPr>
              <a:t>the extent of their representation </a:t>
            </a:r>
            <a:r>
              <a:rPr lang="en-US" dirty="0"/>
              <a:t>across European countries </a:t>
            </a:r>
          </a:p>
          <a:p>
            <a:endParaRPr lang="en-US" dirty="0"/>
          </a:p>
          <a:p>
            <a:r>
              <a:rPr lang="en-US" dirty="0"/>
              <a:t>This would allow the Executive and, subsequently, the UEMS Council to assess the</a:t>
            </a:r>
          </a:p>
          <a:p>
            <a:r>
              <a:rPr lang="en-US" dirty="0"/>
              <a:t>proposed model on a sound basis.</a:t>
            </a:r>
            <a:endParaRPr lang="nl-BE" dirty="0"/>
          </a:p>
        </p:txBody>
      </p:sp>
      <p:sp>
        <p:nvSpPr>
          <p:cNvPr id="4" name="Tekstvak 3">
            <a:extLst>
              <a:ext uri="{FF2B5EF4-FFF2-40B4-BE49-F238E27FC236}">
                <a16:creationId xmlns:a16="http://schemas.microsoft.com/office/drawing/2014/main" id="{97EEF14A-FF74-C688-0C08-408E2AB71D2A}"/>
              </a:ext>
            </a:extLst>
          </p:cNvPr>
          <p:cNvSpPr txBox="1"/>
          <p:nvPr/>
        </p:nvSpPr>
        <p:spPr>
          <a:xfrm>
            <a:off x="698740" y="1173192"/>
            <a:ext cx="4666891"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nl-BE" dirty="0"/>
              <a:t>Reply EC UEMS</a:t>
            </a:r>
          </a:p>
        </p:txBody>
      </p:sp>
    </p:spTree>
    <p:extLst>
      <p:ext uri="{BB962C8B-B14F-4D97-AF65-F5344CB8AC3E}">
        <p14:creationId xmlns:p14="http://schemas.microsoft.com/office/powerpoint/2010/main" val="906496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1795E-98AD-5DDC-694B-D994DFFD0670}"/>
            </a:ext>
          </a:extLst>
        </p:cNvPr>
        <p:cNvGrpSpPr/>
        <p:nvPr/>
      </p:nvGrpSpPr>
      <p:grpSpPr>
        <a:xfrm>
          <a:off x="0" y="0"/>
          <a:ext cx="0" cy="0"/>
          <a:chOff x="0" y="0"/>
          <a:chExt cx="0" cy="0"/>
        </a:xfrm>
      </p:grpSpPr>
      <p:sp>
        <p:nvSpPr>
          <p:cNvPr id="2" name="Text 1">
            <a:extLst>
              <a:ext uri="{FF2B5EF4-FFF2-40B4-BE49-F238E27FC236}">
                <a16:creationId xmlns:a16="http://schemas.microsoft.com/office/drawing/2014/main" id="{86E7736C-9AC6-782F-7777-0725290D5D75}"/>
              </a:ext>
            </a:extLst>
          </p:cNvPr>
          <p:cNvSpPr>
            <a:spLocks noGrp="1"/>
          </p:cNvSpPr>
          <p:nvPr>
            <p:ph type="body" idx="101" hasCustomPrompt="1"/>
          </p:nvPr>
        </p:nvSpPr>
        <p:spPr>
          <a:xfrm>
            <a:off x="548640" y="411480"/>
            <a:ext cx="10972800" cy="365760"/>
          </a:xfrm>
          <a:prstGeom prst="rect">
            <a:avLst/>
          </a:prstGeom>
          <a:noFill/>
          <a:ln/>
        </p:spPr>
        <p:txBody>
          <a:bodyPr wrap="square" lIns="0" tIns="0" rIns="0" bIns="0" rtlCol="0"/>
          <a:lstStyle/>
          <a:p>
            <a:pPr marL="0" indent="0">
              <a:buNone/>
            </a:pPr>
            <a:r>
              <a:rPr lang="en-US" sz="1400" b="1" kern="0" spc="200" dirty="0">
                <a:solidFill>
                  <a:schemeClr val="accent3"/>
                </a:solidFill>
              </a:rPr>
              <a:t>THE PROPOSAL</a:t>
            </a:r>
            <a:endParaRPr lang="en-US" sz="1400" dirty="0"/>
          </a:p>
        </p:txBody>
      </p:sp>
      <p:sp>
        <p:nvSpPr>
          <p:cNvPr id="3" name="Text 1">
            <a:extLst>
              <a:ext uri="{FF2B5EF4-FFF2-40B4-BE49-F238E27FC236}">
                <a16:creationId xmlns:a16="http://schemas.microsoft.com/office/drawing/2014/main" id="{BECC6D96-9545-2977-EE79-8179B7C25FA4}"/>
              </a:ext>
            </a:extLst>
          </p:cNvPr>
          <p:cNvSpPr>
            <a:spLocks noGrp="1"/>
          </p:cNvSpPr>
          <p:nvPr>
            <p:ph type="title" idx="102" hasCustomPrompt="1"/>
          </p:nvPr>
        </p:nvSpPr>
        <p:spPr>
          <a:xfrm>
            <a:off x="548640" y="777240"/>
            <a:ext cx="11064240" cy="1188720"/>
          </a:xfrm>
          <a:prstGeom prst="rect">
            <a:avLst/>
          </a:prstGeom>
          <a:noFill/>
          <a:ln/>
        </p:spPr>
        <p:txBody>
          <a:bodyPr wrap="square" lIns="0" tIns="0" rIns="0" bIns="0" rtlCol="0" anchor="t"/>
          <a:lstStyle/>
          <a:p>
            <a:pPr marL="0" indent="0" algn="l">
              <a:buNone/>
            </a:pPr>
            <a:r>
              <a:rPr lang="en-US" sz="3200" b="1" dirty="0">
                <a:solidFill>
                  <a:schemeClr val="tx2"/>
                </a:solidFill>
                <a:latin typeface="Cambria" pitchFamily="34" charset="0"/>
                <a:ea typeface="Cambria" pitchFamily="34" charset="-122"/>
                <a:cs typeface="Cambria" pitchFamily="34" charset="-120"/>
              </a:rPr>
              <a:t>TODAY….</a:t>
            </a:r>
            <a:endParaRPr lang="en-US" sz="3200" dirty="0"/>
          </a:p>
        </p:txBody>
      </p:sp>
      <p:sp>
        <p:nvSpPr>
          <p:cNvPr id="4" name="Common trunk">
            <a:extLst>
              <a:ext uri="{FF2B5EF4-FFF2-40B4-BE49-F238E27FC236}">
                <a16:creationId xmlns:a16="http://schemas.microsoft.com/office/drawing/2014/main" id="{10436945-6C74-1D82-3995-BBAC773213FB}"/>
              </a:ext>
            </a:extLst>
          </p:cNvPr>
          <p:cNvSpPr/>
          <p:nvPr/>
        </p:nvSpPr>
        <p:spPr>
          <a:xfrm>
            <a:off x="548640" y="1920240"/>
            <a:ext cx="2926080" cy="2743200"/>
          </a:xfrm>
          <a:prstGeom prst="roundRect">
            <a:avLst>
              <a:gd name="adj" fmla="val 4000"/>
            </a:avLst>
          </a:prstGeom>
          <a:solidFill>
            <a:schemeClr val="accent1"/>
          </a:solidFill>
          <a:ln w="12700">
            <a:solidFill>
              <a:schemeClr val="accent1"/>
            </a:solidFill>
            <a:prstDash val="solid"/>
          </a:ln>
        </p:spPr>
        <p:txBody>
          <a:bodyPr/>
          <a:lstStyle/>
          <a:p>
            <a:endParaRPr lang="nl-BE"/>
          </a:p>
        </p:txBody>
      </p:sp>
      <p:pic>
        <p:nvPicPr>
          <p:cNvPr id="5" name="Trunk icon" descr="preencoded.png">
            <a:extLst>
              <a:ext uri="{FF2B5EF4-FFF2-40B4-BE49-F238E27FC236}">
                <a16:creationId xmlns:a16="http://schemas.microsoft.com/office/drawing/2014/main" id="{7CE49C40-DBC2-313D-0BBF-49DB7A108266}"/>
              </a:ext>
            </a:extLst>
          </p:cNvPr>
          <p:cNvPicPr>
            <a:picLocks noChangeAspect="1"/>
          </p:cNvPicPr>
          <p:nvPr/>
        </p:nvPicPr>
        <p:blipFill>
          <a:blip r:embed="rId3"/>
          <a:stretch>
            <a:fillRect/>
          </a:stretch>
        </p:blipFill>
        <p:spPr>
          <a:xfrm>
            <a:off x="868680" y="2194560"/>
            <a:ext cx="502920" cy="502920"/>
          </a:xfrm>
          <a:prstGeom prst="rect">
            <a:avLst/>
          </a:prstGeom>
        </p:spPr>
      </p:pic>
      <p:sp>
        <p:nvSpPr>
          <p:cNvPr id="6" name="Text 3">
            <a:extLst>
              <a:ext uri="{FF2B5EF4-FFF2-40B4-BE49-F238E27FC236}">
                <a16:creationId xmlns:a16="http://schemas.microsoft.com/office/drawing/2014/main" id="{4044EB83-81BB-A8C0-92E1-AE4D1F373A15}"/>
              </a:ext>
            </a:extLst>
          </p:cNvPr>
          <p:cNvSpPr txBox="1"/>
          <p:nvPr/>
        </p:nvSpPr>
        <p:spPr>
          <a:xfrm>
            <a:off x="868680" y="2834640"/>
            <a:ext cx="2377440" cy="1645920"/>
          </a:xfrm>
          <a:prstGeom prst="rect">
            <a:avLst/>
          </a:prstGeom>
          <a:noFill/>
          <a:ln/>
        </p:spPr>
        <p:txBody>
          <a:bodyPr wrap="square" lIns="0" tIns="0" rIns="0" bIns="0" rtlCol="0" anchor="t"/>
          <a:lstStyle/>
          <a:p>
            <a:pPr marL="0" indent="0">
              <a:spcAft>
                <a:spcPts val="600"/>
              </a:spcAft>
              <a:buNone/>
            </a:pPr>
            <a:r>
              <a:rPr lang="en-US" sz="2200" b="1" dirty="0" err="1">
                <a:solidFill>
                  <a:schemeClr val="bg1"/>
                </a:solidFill>
                <a:latin typeface="Cambria" pitchFamily="34" charset="0"/>
                <a:ea typeface="Cambria" pitchFamily="34" charset="-122"/>
                <a:cs typeface="Cambria" pitchFamily="34" charset="-120"/>
              </a:rPr>
              <a:t>Paediatrics</a:t>
            </a:r>
            <a:r>
              <a:rPr lang="en-US" sz="2200" b="1" dirty="0">
                <a:solidFill>
                  <a:schemeClr val="bg1"/>
                </a:solidFill>
                <a:latin typeface="Cambria" pitchFamily="34" charset="0"/>
                <a:ea typeface="Cambria" pitchFamily="34" charset="-122"/>
                <a:cs typeface="Cambria" pitchFamily="34" charset="-120"/>
              </a:rPr>
              <a:t> (revised ETR)</a:t>
            </a:r>
            <a:endParaRPr lang="en-US" sz="2200" dirty="0"/>
          </a:p>
          <a:p>
            <a:pPr marL="0" indent="0">
              <a:spcAft>
                <a:spcPts val="600"/>
              </a:spcAft>
              <a:buNone/>
            </a:pPr>
            <a:r>
              <a:rPr lang="en-US" sz="1500" dirty="0">
                <a:solidFill>
                  <a:schemeClr val="accent5"/>
                </a:solidFill>
              </a:rPr>
              <a:t>General </a:t>
            </a:r>
            <a:r>
              <a:rPr lang="en-US" sz="1500" dirty="0" err="1">
                <a:solidFill>
                  <a:schemeClr val="accent5"/>
                </a:solidFill>
              </a:rPr>
              <a:t>paediatrics</a:t>
            </a:r>
            <a:r>
              <a:rPr lang="en-US" sz="1500" dirty="0">
                <a:solidFill>
                  <a:schemeClr val="accent5"/>
                </a:solidFill>
              </a:rPr>
              <a:t>= core training — the shared foundation for every paediatrician</a:t>
            </a:r>
            <a:endParaRPr lang="en-US" sz="2200" dirty="0"/>
          </a:p>
        </p:txBody>
      </p:sp>
      <p:sp>
        <p:nvSpPr>
          <p:cNvPr id="7" name="Arrow">
            <a:extLst>
              <a:ext uri="{FF2B5EF4-FFF2-40B4-BE49-F238E27FC236}">
                <a16:creationId xmlns:a16="http://schemas.microsoft.com/office/drawing/2014/main" id="{7BDE57E3-5644-F197-22AB-22D722834B6C}"/>
              </a:ext>
            </a:extLst>
          </p:cNvPr>
          <p:cNvSpPr/>
          <p:nvPr/>
        </p:nvSpPr>
        <p:spPr>
          <a:xfrm>
            <a:off x="3657600" y="3017520"/>
            <a:ext cx="640080" cy="548640"/>
          </a:xfrm>
          <a:prstGeom prst="rightArrow">
            <a:avLst/>
          </a:prstGeom>
          <a:solidFill>
            <a:schemeClr val="accent2"/>
          </a:solidFill>
          <a:ln w="12700">
            <a:solidFill>
              <a:schemeClr val="accent2"/>
            </a:solidFill>
            <a:prstDash val="solid"/>
          </a:ln>
        </p:spPr>
        <p:txBody>
          <a:bodyPr/>
          <a:lstStyle/>
          <a:p>
            <a:endParaRPr lang="nl-BE"/>
          </a:p>
        </p:txBody>
      </p:sp>
      <p:sp>
        <p:nvSpPr>
          <p:cNvPr id="8" name="Sub 1">
            <a:extLst>
              <a:ext uri="{FF2B5EF4-FFF2-40B4-BE49-F238E27FC236}">
                <a16:creationId xmlns:a16="http://schemas.microsoft.com/office/drawing/2014/main" id="{5DD782B6-571F-1B08-918A-4A9516406A1F}"/>
              </a:ext>
            </a:extLst>
          </p:cNvPr>
          <p:cNvSpPr/>
          <p:nvPr/>
        </p:nvSpPr>
        <p:spPr>
          <a:xfrm>
            <a:off x="4480560" y="1920240"/>
            <a:ext cx="2331720" cy="603504"/>
          </a:xfrm>
          <a:prstGeom prst="roundRect">
            <a:avLst>
              <a:gd name="adj" fmla="val 15152"/>
            </a:avLst>
          </a:prstGeom>
          <a:solidFill>
            <a:schemeClr val="bg2"/>
          </a:solidFill>
          <a:ln w="12700">
            <a:solidFill>
              <a:schemeClr val="accent5"/>
            </a:solidFill>
            <a:prstDash val="solid"/>
          </a:ln>
        </p:spPr>
        <p:txBody>
          <a:bodyPr/>
          <a:lstStyle/>
          <a:p>
            <a:endParaRPr lang="nl-BE"/>
          </a:p>
        </p:txBody>
      </p:sp>
      <p:sp>
        <p:nvSpPr>
          <p:cNvPr id="9" name="Text 6">
            <a:extLst>
              <a:ext uri="{FF2B5EF4-FFF2-40B4-BE49-F238E27FC236}">
                <a16:creationId xmlns:a16="http://schemas.microsoft.com/office/drawing/2014/main" id="{628D44F5-7272-BC7F-D63B-6F754ED8AEA3}"/>
              </a:ext>
            </a:extLst>
          </p:cNvPr>
          <p:cNvSpPr txBox="1"/>
          <p:nvPr/>
        </p:nvSpPr>
        <p:spPr>
          <a:xfrm>
            <a:off x="4590288" y="1920240"/>
            <a:ext cx="2112264" cy="603504"/>
          </a:xfrm>
          <a:prstGeom prst="rect">
            <a:avLst/>
          </a:prstGeom>
          <a:noFill/>
          <a:ln/>
        </p:spPr>
        <p:txBody>
          <a:bodyPr wrap="square" lIns="0" tIns="0" rIns="0" bIns="0" rtlCol="0" anchor="ctr"/>
          <a:lstStyle/>
          <a:p>
            <a:pPr marL="0" indent="0" algn="ctr">
              <a:buNone/>
            </a:pPr>
            <a:r>
              <a:rPr lang="en-US" sz="1400" b="1" dirty="0">
                <a:solidFill>
                  <a:schemeClr val="tx2"/>
                </a:solidFill>
              </a:rPr>
              <a:t>Neonatology</a:t>
            </a:r>
            <a:endParaRPr lang="en-US" sz="1400" dirty="0"/>
          </a:p>
        </p:txBody>
      </p:sp>
      <p:sp>
        <p:nvSpPr>
          <p:cNvPr id="10" name="Sub 2">
            <a:extLst>
              <a:ext uri="{FF2B5EF4-FFF2-40B4-BE49-F238E27FC236}">
                <a16:creationId xmlns:a16="http://schemas.microsoft.com/office/drawing/2014/main" id="{6EEBB63E-0994-E70F-FA73-B97B8E91C74A}"/>
              </a:ext>
            </a:extLst>
          </p:cNvPr>
          <p:cNvSpPr/>
          <p:nvPr/>
        </p:nvSpPr>
        <p:spPr>
          <a:xfrm>
            <a:off x="6995160" y="1920240"/>
            <a:ext cx="2331720" cy="603504"/>
          </a:xfrm>
          <a:prstGeom prst="roundRect">
            <a:avLst>
              <a:gd name="adj" fmla="val 15152"/>
            </a:avLst>
          </a:prstGeom>
          <a:solidFill>
            <a:schemeClr val="bg2"/>
          </a:solidFill>
          <a:ln w="12700">
            <a:solidFill>
              <a:schemeClr val="accent5"/>
            </a:solidFill>
            <a:prstDash val="solid"/>
          </a:ln>
        </p:spPr>
        <p:txBody>
          <a:bodyPr/>
          <a:lstStyle/>
          <a:p>
            <a:endParaRPr lang="nl-BE"/>
          </a:p>
        </p:txBody>
      </p:sp>
      <p:sp>
        <p:nvSpPr>
          <p:cNvPr id="11" name="Text 8">
            <a:extLst>
              <a:ext uri="{FF2B5EF4-FFF2-40B4-BE49-F238E27FC236}">
                <a16:creationId xmlns:a16="http://schemas.microsoft.com/office/drawing/2014/main" id="{DD392D98-4709-CFFA-49DE-32EEA9927281}"/>
              </a:ext>
            </a:extLst>
          </p:cNvPr>
          <p:cNvSpPr txBox="1"/>
          <p:nvPr/>
        </p:nvSpPr>
        <p:spPr>
          <a:xfrm>
            <a:off x="7104888" y="1920240"/>
            <a:ext cx="2112264" cy="603504"/>
          </a:xfrm>
          <a:prstGeom prst="rect">
            <a:avLst/>
          </a:prstGeom>
          <a:noFill/>
          <a:ln/>
        </p:spPr>
        <p:txBody>
          <a:bodyPr wrap="square" lIns="0" tIns="0" rIns="0" bIns="0" rtlCol="0" anchor="ctr"/>
          <a:lstStyle/>
          <a:p>
            <a:pPr marL="0" indent="0" algn="ctr">
              <a:buNone/>
            </a:pPr>
            <a:r>
              <a:rPr lang="en-US" sz="1400" b="1" dirty="0">
                <a:solidFill>
                  <a:schemeClr val="tx2"/>
                </a:solidFill>
              </a:rPr>
              <a:t>Cardiology</a:t>
            </a:r>
            <a:endParaRPr lang="en-US" sz="1400" dirty="0"/>
          </a:p>
        </p:txBody>
      </p:sp>
      <p:sp>
        <p:nvSpPr>
          <p:cNvPr id="12" name="Sub 3">
            <a:extLst>
              <a:ext uri="{FF2B5EF4-FFF2-40B4-BE49-F238E27FC236}">
                <a16:creationId xmlns:a16="http://schemas.microsoft.com/office/drawing/2014/main" id="{77A83AA3-B76C-5DF2-1642-4BA215D7051B}"/>
              </a:ext>
            </a:extLst>
          </p:cNvPr>
          <p:cNvSpPr/>
          <p:nvPr/>
        </p:nvSpPr>
        <p:spPr>
          <a:xfrm>
            <a:off x="9509760" y="1920240"/>
            <a:ext cx="2331720" cy="603504"/>
          </a:xfrm>
          <a:prstGeom prst="roundRect">
            <a:avLst>
              <a:gd name="adj" fmla="val 15152"/>
            </a:avLst>
          </a:prstGeom>
          <a:solidFill>
            <a:schemeClr val="bg2"/>
          </a:solidFill>
          <a:ln w="12700">
            <a:solidFill>
              <a:schemeClr val="accent5"/>
            </a:solidFill>
            <a:prstDash val="solid"/>
          </a:ln>
        </p:spPr>
        <p:txBody>
          <a:bodyPr/>
          <a:lstStyle/>
          <a:p>
            <a:endParaRPr lang="nl-BE"/>
          </a:p>
        </p:txBody>
      </p:sp>
      <p:sp>
        <p:nvSpPr>
          <p:cNvPr id="13" name="Text 10">
            <a:extLst>
              <a:ext uri="{FF2B5EF4-FFF2-40B4-BE49-F238E27FC236}">
                <a16:creationId xmlns:a16="http://schemas.microsoft.com/office/drawing/2014/main" id="{C2615D04-C443-AB91-3759-347AAEA1CA5D}"/>
              </a:ext>
            </a:extLst>
          </p:cNvPr>
          <p:cNvSpPr txBox="1"/>
          <p:nvPr/>
        </p:nvSpPr>
        <p:spPr>
          <a:xfrm>
            <a:off x="9619488" y="1920240"/>
            <a:ext cx="2112264" cy="603504"/>
          </a:xfrm>
          <a:prstGeom prst="rect">
            <a:avLst/>
          </a:prstGeom>
          <a:solidFill>
            <a:schemeClr val="accent2"/>
          </a:solidFill>
          <a:ln/>
        </p:spPr>
        <p:txBody>
          <a:bodyPr wrap="square" lIns="0" tIns="0" rIns="0" bIns="0" rtlCol="0" anchor="ctr"/>
          <a:lstStyle/>
          <a:p>
            <a:pPr marL="0" indent="0" algn="ctr">
              <a:buNone/>
            </a:pPr>
            <a:r>
              <a:rPr lang="en-US" sz="1400" b="1" dirty="0">
                <a:solidFill>
                  <a:schemeClr val="tx2"/>
                </a:solidFill>
              </a:rPr>
              <a:t>Gastroenterology, hepatology &amp; nutrition</a:t>
            </a:r>
            <a:endParaRPr lang="en-US" sz="1400" dirty="0"/>
          </a:p>
        </p:txBody>
      </p:sp>
      <p:sp>
        <p:nvSpPr>
          <p:cNvPr id="14" name="Sub 4">
            <a:extLst>
              <a:ext uri="{FF2B5EF4-FFF2-40B4-BE49-F238E27FC236}">
                <a16:creationId xmlns:a16="http://schemas.microsoft.com/office/drawing/2014/main" id="{72E39FE6-97F5-2D68-F869-318E330B721A}"/>
              </a:ext>
            </a:extLst>
          </p:cNvPr>
          <p:cNvSpPr/>
          <p:nvPr/>
        </p:nvSpPr>
        <p:spPr>
          <a:xfrm>
            <a:off x="4480560" y="2633472"/>
            <a:ext cx="2331720" cy="603504"/>
          </a:xfrm>
          <a:prstGeom prst="roundRect">
            <a:avLst>
              <a:gd name="adj" fmla="val 15152"/>
            </a:avLst>
          </a:prstGeom>
          <a:solidFill>
            <a:schemeClr val="bg2"/>
          </a:solidFill>
          <a:ln w="12700">
            <a:solidFill>
              <a:schemeClr val="accent5"/>
            </a:solidFill>
            <a:prstDash val="solid"/>
          </a:ln>
        </p:spPr>
        <p:txBody>
          <a:bodyPr/>
          <a:lstStyle/>
          <a:p>
            <a:endParaRPr lang="nl-BE"/>
          </a:p>
        </p:txBody>
      </p:sp>
      <p:sp>
        <p:nvSpPr>
          <p:cNvPr id="15" name="Text 12">
            <a:extLst>
              <a:ext uri="{FF2B5EF4-FFF2-40B4-BE49-F238E27FC236}">
                <a16:creationId xmlns:a16="http://schemas.microsoft.com/office/drawing/2014/main" id="{D3B6CE69-9DB5-6345-FE52-94F664FEBBB0}"/>
              </a:ext>
            </a:extLst>
          </p:cNvPr>
          <p:cNvSpPr txBox="1"/>
          <p:nvPr/>
        </p:nvSpPr>
        <p:spPr>
          <a:xfrm>
            <a:off x="4590288" y="2633472"/>
            <a:ext cx="2112264" cy="603504"/>
          </a:xfrm>
          <a:prstGeom prst="rect">
            <a:avLst/>
          </a:prstGeom>
          <a:noFill/>
          <a:ln/>
        </p:spPr>
        <p:txBody>
          <a:bodyPr wrap="square" lIns="0" tIns="0" rIns="0" bIns="0" rtlCol="0" anchor="ctr"/>
          <a:lstStyle/>
          <a:p>
            <a:pPr marL="0" indent="0" algn="ctr">
              <a:buNone/>
            </a:pPr>
            <a:r>
              <a:rPr lang="en-US" sz="1400" b="1" dirty="0">
                <a:solidFill>
                  <a:schemeClr val="tx2"/>
                </a:solidFill>
              </a:rPr>
              <a:t>Nephrology</a:t>
            </a:r>
            <a:endParaRPr lang="en-US" sz="1400" dirty="0"/>
          </a:p>
        </p:txBody>
      </p:sp>
      <p:sp>
        <p:nvSpPr>
          <p:cNvPr id="16" name="Sub 5">
            <a:extLst>
              <a:ext uri="{FF2B5EF4-FFF2-40B4-BE49-F238E27FC236}">
                <a16:creationId xmlns:a16="http://schemas.microsoft.com/office/drawing/2014/main" id="{99E20536-0A35-4066-270F-E9E63B593BF3}"/>
              </a:ext>
            </a:extLst>
          </p:cNvPr>
          <p:cNvSpPr/>
          <p:nvPr/>
        </p:nvSpPr>
        <p:spPr>
          <a:xfrm>
            <a:off x="6995160" y="2633472"/>
            <a:ext cx="2331720" cy="603504"/>
          </a:xfrm>
          <a:prstGeom prst="roundRect">
            <a:avLst>
              <a:gd name="adj" fmla="val 15152"/>
            </a:avLst>
          </a:prstGeom>
          <a:solidFill>
            <a:schemeClr val="bg2"/>
          </a:solidFill>
          <a:ln w="12700">
            <a:solidFill>
              <a:schemeClr val="accent5"/>
            </a:solidFill>
            <a:prstDash val="solid"/>
          </a:ln>
        </p:spPr>
        <p:txBody>
          <a:bodyPr/>
          <a:lstStyle/>
          <a:p>
            <a:endParaRPr lang="nl-BE"/>
          </a:p>
        </p:txBody>
      </p:sp>
      <p:sp>
        <p:nvSpPr>
          <p:cNvPr id="17" name="Text 14">
            <a:extLst>
              <a:ext uri="{FF2B5EF4-FFF2-40B4-BE49-F238E27FC236}">
                <a16:creationId xmlns:a16="http://schemas.microsoft.com/office/drawing/2014/main" id="{072305FF-6037-1F25-A678-7AEBA9D6FCFA}"/>
              </a:ext>
            </a:extLst>
          </p:cNvPr>
          <p:cNvSpPr txBox="1"/>
          <p:nvPr/>
        </p:nvSpPr>
        <p:spPr>
          <a:xfrm>
            <a:off x="7104888" y="2633472"/>
            <a:ext cx="2112264" cy="603504"/>
          </a:xfrm>
          <a:prstGeom prst="rect">
            <a:avLst/>
          </a:prstGeom>
          <a:noFill/>
          <a:ln/>
        </p:spPr>
        <p:txBody>
          <a:bodyPr wrap="square" lIns="0" tIns="0" rIns="0" bIns="0" rtlCol="0" anchor="ctr"/>
          <a:lstStyle/>
          <a:p>
            <a:pPr marL="0" indent="0" algn="ctr">
              <a:buNone/>
            </a:pPr>
            <a:r>
              <a:rPr lang="en-US" sz="1400" b="1" dirty="0">
                <a:solidFill>
                  <a:schemeClr val="tx2"/>
                </a:solidFill>
              </a:rPr>
              <a:t>Neurology</a:t>
            </a:r>
            <a:endParaRPr lang="en-US" sz="1400" dirty="0"/>
          </a:p>
        </p:txBody>
      </p:sp>
      <p:sp>
        <p:nvSpPr>
          <p:cNvPr id="18" name="Sub 6">
            <a:extLst>
              <a:ext uri="{FF2B5EF4-FFF2-40B4-BE49-F238E27FC236}">
                <a16:creationId xmlns:a16="http://schemas.microsoft.com/office/drawing/2014/main" id="{5EDF0058-2587-3E58-4A85-7C90FB7F5A6E}"/>
              </a:ext>
            </a:extLst>
          </p:cNvPr>
          <p:cNvSpPr/>
          <p:nvPr/>
        </p:nvSpPr>
        <p:spPr>
          <a:xfrm>
            <a:off x="9509760" y="2633472"/>
            <a:ext cx="2331720" cy="603504"/>
          </a:xfrm>
          <a:prstGeom prst="roundRect">
            <a:avLst>
              <a:gd name="adj" fmla="val 15152"/>
            </a:avLst>
          </a:prstGeom>
          <a:solidFill>
            <a:schemeClr val="bg2"/>
          </a:solidFill>
          <a:ln w="12700">
            <a:solidFill>
              <a:schemeClr val="accent5"/>
            </a:solidFill>
            <a:prstDash val="solid"/>
          </a:ln>
        </p:spPr>
        <p:txBody>
          <a:bodyPr/>
          <a:lstStyle/>
          <a:p>
            <a:endParaRPr lang="nl-BE"/>
          </a:p>
        </p:txBody>
      </p:sp>
      <p:sp>
        <p:nvSpPr>
          <p:cNvPr id="19" name="Text 16">
            <a:extLst>
              <a:ext uri="{FF2B5EF4-FFF2-40B4-BE49-F238E27FC236}">
                <a16:creationId xmlns:a16="http://schemas.microsoft.com/office/drawing/2014/main" id="{FC0BA1CA-7D9E-9465-25A6-F55779CCE418}"/>
              </a:ext>
            </a:extLst>
          </p:cNvPr>
          <p:cNvSpPr txBox="1"/>
          <p:nvPr/>
        </p:nvSpPr>
        <p:spPr>
          <a:xfrm>
            <a:off x="9619488" y="2633472"/>
            <a:ext cx="2112264" cy="603504"/>
          </a:xfrm>
          <a:prstGeom prst="rect">
            <a:avLst/>
          </a:prstGeom>
          <a:noFill/>
          <a:ln/>
        </p:spPr>
        <p:txBody>
          <a:bodyPr wrap="square" lIns="0" tIns="0" rIns="0" bIns="0" rtlCol="0" anchor="ctr"/>
          <a:lstStyle/>
          <a:p>
            <a:pPr marL="0" indent="0" algn="ctr">
              <a:buNone/>
            </a:pPr>
            <a:r>
              <a:rPr lang="en-US" sz="1400" b="1" dirty="0">
                <a:solidFill>
                  <a:schemeClr val="tx2"/>
                </a:solidFill>
              </a:rPr>
              <a:t>Pulmonology</a:t>
            </a:r>
            <a:endParaRPr lang="en-US" sz="1400" dirty="0"/>
          </a:p>
        </p:txBody>
      </p:sp>
      <p:sp>
        <p:nvSpPr>
          <p:cNvPr id="20" name="Sub 7">
            <a:extLst>
              <a:ext uri="{FF2B5EF4-FFF2-40B4-BE49-F238E27FC236}">
                <a16:creationId xmlns:a16="http://schemas.microsoft.com/office/drawing/2014/main" id="{378B5F60-76AD-9BE1-3B2D-234FAB675B9C}"/>
              </a:ext>
            </a:extLst>
          </p:cNvPr>
          <p:cNvSpPr/>
          <p:nvPr/>
        </p:nvSpPr>
        <p:spPr>
          <a:xfrm>
            <a:off x="4480560" y="3346704"/>
            <a:ext cx="2331720" cy="603504"/>
          </a:xfrm>
          <a:prstGeom prst="roundRect">
            <a:avLst>
              <a:gd name="adj" fmla="val 15152"/>
            </a:avLst>
          </a:prstGeom>
          <a:solidFill>
            <a:schemeClr val="bg2"/>
          </a:solidFill>
          <a:ln w="12700">
            <a:solidFill>
              <a:schemeClr val="accent5"/>
            </a:solidFill>
            <a:prstDash val="solid"/>
          </a:ln>
        </p:spPr>
        <p:txBody>
          <a:bodyPr/>
          <a:lstStyle/>
          <a:p>
            <a:endParaRPr lang="nl-BE"/>
          </a:p>
        </p:txBody>
      </p:sp>
      <p:sp>
        <p:nvSpPr>
          <p:cNvPr id="21" name="Text 18">
            <a:extLst>
              <a:ext uri="{FF2B5EF4-FFF2-40B4-BE49-F238E27FC236}">
                <a16:creationId xmlns:a16="http://schemas.microsoft.com/office/drawing/2014/main" id="{7D924EFF-B564-6B13-EA76-3690562DDDDC}"/>
              </a:ext>
            </a:extLst>
          </p:cNvPr>
          <p:cNvSpPr txBox="1"/>
          <p:nvPr/>
        </p:nvSpPr>
        <p:spPr>
          <a:xfrm>
            <a:off x="4590288" y="3346704"/>
            <a:ext cx="2112264" cy="603504"/>
          </a:xfrm>
          <a:prstGeom prst="rect">
            <a:avLst/>
          </a:prstGeom>
          <a:solidFill>
            <a:schemeClr val="accent2"/>
          </a:solidFill>
          <a:ln/>
        </p:spPr>
        <p:txBody>
          <a:bodyPr wrap="square" lIns="0" tIns="0" rIns="0" bIns="0" rtlCol="0" anchor="ctr"/>
          <a:lstStyle/>
          <a:p>
            <a:pPr marL="0" indent="0" algn="ctr">
              <a:buNone/>
            </a:pPr>
            <a:r>
              <a:rPr lang="en-US" sz="1400" b="1" dirty="0">
                <a:solidFill>
                  <a:schemeClr val="tx2"/>
                </a:solidFill>
              </a:rPr>
              <a:t>Haematology &amp; oncology</a:t>
            </a:r>
            <a:endParaRPr lang="en-US" sz="1400" dirty="0"/>
          </a:p>
        </p:txBody>
      </p:sp>
      <p:sp>
        <p:nvSpPr>
          <p:cNvPr id="22" name="Sub 8">
            <a:extLst>
              <a:ext uri="{FF2B5EF4-FFF2-40B4-BE49-F238E27FC236}">
                <a16:creationId xmlns:a16="http://schemas.microsoft.com/office/drawing/2014/main" id="{6FCFD25F-3643-8458-5416-56D366B6ADFF}"/>
              </a:ext>
            </a:extLst>
          </p:cNvPr>
          <p:cNvSpPr/>
          <p:nvPr/>
        </p:nvSpPr>
        <p:spPr>
          <a:xfrm>
            <a:off x="6995160" y="3346704"/>
            <a:ext cx="2331720" cy="603504"/>
          </a:xfrm>
          <a:prstGeom prst="roundRect">
            <a:avLst>
              <a:gd name="adj" fmla="val 15152"/>
            </a:avLst>
          </a:prstGeom>
          <a:solidFill>
            <a:schemeClr val="bg2"/>
          </a:solidFill>
          <a:ln w="12700">
            <a:solidFill>
              <a:schemeClr val="accent5"/>
            </a:solidFill>
            <a:prstDash val="solid"/>
          </a:ln>
        </p:spPr>
        <p:txBody>
          <a:bodyPr/>
          <a:lstStyle/>
          <a:p>
            <a:endParaRPr lang="nl-BE"/>
          </a:p>
        </p:txBody>
      </p:sp>
      <p:sp>
        <p:nvSpPr>
          <p:cNvPr id="23" name="Text 20">
            <a:extLst>
              <a:ext uri="{FF2B5EF4-FFF2-40B4-BE49-F238E27FC236}">
                <a16:creationId xmlns:a16="http://schemas.microsoft.com/office/drawing/2014/main" id="{D6D4152D-DC80-5896-F0E4-4C90F72050BD}"/>
              </a:ext>
            </a:extLst>
          </p:cNvPr>
          <p:cNvSpPr txBox="1"/>
          <p:nvPr/>
        </p:nvSpPr>
        <p:spPr>
          <a:xfrm>
            <a:off x="7104888" y="3346704"/>
            <a:ext cx="2112264" cy="603504"/>
          </a:xfrm>
          <a:prstGeom prst="rect">
            <a:avLst/>
          </a:prstGeom>
          <a:noFill/>
          <a:ln/>
        </p:spPr>
        <p:txBody>
          <a:bodyPr wrap="square" lIns="0" tIns="0" rIns="0" bIns="0" rtlCol="0" anchor="ctr"/>
          <a:lstStyle/>
          <a:p>
            <a:pPr marL="0" indent="0" algn="ctr">
              <a:buNone/>
            </a:pPr>
            <a:r>
              <a:rPr lang="en-US" sz="1400" b="1" dirty="0">
                <a:solidFill>
                  <a:schemeClr val="tx2"/>
                </a:solidFill>
              </a:rPr>
              <a:t>Endocrinology &amp; diabetes</a:t>
            </a:r>
            <a:endParaRPr lang="en-US" sz="1400" dirty="0"/>
          </a:p>
        </p:txBody>
      </p:sp>
      <p:sp>
        <p:nvSpPr>
          <p:cNvPr id="24" name="Sub 9">
            <a:extLst>
              <a:ext uri="{FF2B5EF4-FFF2-40B4-BE49-F238E27FC236}">
                <a16:creationId xmlns:a16="http://schemas.microsoft.com/office/drawing/2014/main" id="{638683AB-15BA-6C60-AAE0-F3A346321270}"/>
              </a:ext>
            </a:extLst>
          </p:cNvPr>
          <p:cNvSpPr/>
          <p:nvPr/>
        </p:nvSpPr>
        <p:spPr>
          <a:xfrm>
            <a:off x="9509760" y="3346704"/>
            <a:ext cx="2331720" cy="603504"/>
          </a:xfrm>
          <a:prstGeom prst="roundRect">
            <a:avLst>
              <a:gd name="adj" fmla="val 15152"/>
            </a:avLst>
          </a:prstGeom>
          <a:solidFill>
            <a:schemeClr val="bg2"/>
          </a:solidFill>
          <a:ln w="12700">
            <a:solidFill>
              <a:schemeClr val="accent5"/>
            </a:solidFill>
            <a:prstDash val="solid"/>
          </a:ln>
        </p:spPr>
        <p:txBody>
          <a:bodyPr/>
          <a:lstStyle/>
          <a:p>
            <a:endParaRPr lang="nl-BE"/>
          </a:p>
        </p:txBody>
      </p:sp>
      <p:sp>
        <p:nvSpPr>
          <p:cNvPr id="25" name="Text 22">
            <a:extLst>
              <a:ext uri="{FF2B5EF4-FFF2-40B4-BE49-F238E27FC236}">
                <a16:creationId xmlns:a16="http://schemas.microsoft.com/office/drawing/2014/main" id="{A43550E1-FB7F-860F-310F-A4BE7F6282A8}"/>
              </a:ext>
            </a:extLst>
          </p:cNvPr>
          <p:cNvSpPr txBox="1"/>
          <p:nvPr/>
        </p:nvSpPr>
        <p:spPr>
          <a:xfrm>
            <a:off x="9619488" y="3346704"/>
            <a:ext cx="2112264" cy="603504"/>
          </a:xfrm>
          <a:prstGeom prst="rect">
            <a:avLst/>
          </a:prstGeom>
          <a:noFill/>
          <a:ln/>
        </p:spPr>
        <p:txBody>
          <a:bodyPr wrap="square" lIns="0" tIns="0" rIns="0" bIns="0" rtlCol="0" anchor="ctr"/>
          <a:lstStyle/>
          <a:p>
            <a:pPr marL="0" indent="0" algn="ctr">
              <a:buNone/>
            </a:pPr>
            <a:r>
              <a:rPr lang="en-US" sz="1400" b="1" dirty="0">
                <a:solidFill>
                  <a:schemeClr val="tx2"/>
                </a:solidFill>
              </a:rPr>
              <a:t>Infectious diseases</a:t>
            </a:r>
            <a:endParaRPr lang="en-US" sz="1400" dirty="0"/>
          </a:p>
        </p:txBody>
      </p:sp>
      <p:sp>
        <p:nvSpPr>
          <p:cNvPr id="26" name="Sub 10">
            <a:extLst>
              <a:ext uri="{FF2B5EF4-FFF2-40B4-BE49-F238E27FC236}">
                <a16:creationId xmlns:a16="http://schemas.microsoft.com/office/drawing/2014/main" id="{BB08D066-D11B-FB7B-AAC2-CDBF125A3058}"/>
              </a:ext>
            </a:extLst>
          </p:cNvPr>
          <p:cNvSpPr/>
          <p:nvPr/>
        </p:nvSpPr>
        <p:spPr>
          <a:xfrm>
            <a:off x="4480560" y="4059936"/>
            <a:ext cx="2331720" cy="603504"/>
          </a:xfrm>
          <a:prstGeom prst="roundRect">
            <a:avLst>
              <a:gd name="adj" fmla="val 15152"/>
            </a:avLst>
          </a:prstGeom>
          <a:solidFill>
            <a:schemeClr val="bg2"/>
          </a:solidFill>
          <a:ln w="12700">
            <a:solidFill>
              <a:schemeClr val="accent5"/>
            </a:solidFill>
            <a:prstDash val="solid"/>
          </a:ln>
        </p:spPr>
        <p:txBody>
          <a:bodyPr/>
          <a:lstStyle/>
          <a:p>
            <a:endParaRPr lang="nl-BE"/>
          </a:p>
        </p:txBody>
      </p:sp>
      <p:sp>
        <p:nvSpPr>
          <p:cNvPr id="27" name="Text 24">
            <a:extLst>
              <a:ext uri="{FF2B5EF4-FFF2-40B4-BE49-F238E27FC236}">
                <a16:creationId xmlns:a16="http://schemas.microsoft.com/office/drawing/2014/main" id="{37B99FDE-B28A-3FA4-B2C3-0ECA9B4641A5}"/>
              </a:ext>
            </a:extLst>
          </p:cNvPr>
          <p:cNvSpPr txBox="1"/>
          <p:nvPr/>
        </p:nvSpPr>
        <p:spPr>
          <a:xfrm>
            <a:off x="4590288" y="4059936"/>
            <a:ext cx="2112264" cy="603504"/>
          </a:xfrm>
          <a:prstGeom prst="rect">
            <a:avLst/>
          </a:prstGeom>
          <a:noFill/>
          <a:ln/>
        </p:spPr>
        <p:txBody>
          <a:bodyPr wrap="square" lIns="0" tIns="0" rIns="0" bIns="0" rtlCol="0" anchor="ctr"/>
          <a:lstStyle/>
          <a:p>
            <a:pPr marL="0" indent="0" algn="ctr">
              <a:buNone/>
            </a:pPr>
            <a:r>
              <a:rPr lang="en-US" sz="1400" b="1" dirty="0">
                <a:solidFill>
                  <a:schemeClr val="tx2"/>
                </a:solidFill>
              </a:rPr>
              <a:t>Rheumatology</a:t>
            </a:r>
            <a:endParaRPr lang="en-US" sz="1400" dirty="0"/>
          </a:p>
        </p:txBody>
      </p:sp>
      <p:sp>
        <p:nvSpPr>
          <p:cNvPr id="28" name="Sub 11">
            <a:extLst>
              <a:ext uri="{FF2B5EF4-FFF2-40B4-BE49-F238E27FC236}">
                <a16:creationId xmlns:a16="http://schemas.microsoft.com/office/drawing/2014/main" id="{EA0D78DB-A7A6-1428-2D66-4A36489DDD73}"/>
              </a:ext>
            </a:extLst>
          </p:cNvPr>
          <p:cNvSpPr/>
          <p:nvPr/>
        </p:nvSpPr>
        <p:spPr>
          <a:xfrm>
            <a:off x="6995160" y="4059936"/>
            <a:ext cx="2331720" cy="603504"/>
          </a:xfrm>
          <a:prstGeom prst="roundRect">
            <a:avLst>
              <a:gd name="adj" fmla="val 15152"/>
            </a:avLst>
          </a:prstGeom>
          <a:solidFill>
            <a:schemeClr val="bg2"/>
          </a:solidFill>
          <a:ln w="12700">
            <a:solidFill>
              <a:schemeClr val="accent5"/>
            </a:solidFill>
            <a:prstDash val="solid"/>
          </a:ln>
        </p:spPr>
        <p:txBody>
          <a:bodyPr/>
          <a:lstStyle/>
          <a:p>
            <a:endParaRPr lang="nl-BE"/>
          </a:p>
        </p:txBody>
      </p:sp>
      <p:sp>
        <p:nvSpPr>
          <p:cNvPr id="29" name="Text 26">
            <a:extLst>
              <a:ext uri="{FF2B5EF4-FFF2-40B4-BE49-F238E27FC236}">
                <a16:creationId xmlns:a16="http://schemas.microsoft.com/office/drawing/2014/main" id="{6C251E52-AAB2-D671-F0C9-DCED91E02217}"/>
              </a:ext>
            </a:extLst>
          </p:cNvPr>
          <p:cNvSpPr txBox="1"/>
          <p:nvPr/>
        </p:nvSpPr>
        <p:spPr>
          <a:xfrm>
            <a:off x="7104888" y="4059936"/>
            <a:ext cx="2112264" cy="603504"/>
          </a:xfrm>
          <a:prstGeom prst="rect">
            <a:avLst/>
          </a:prstGeom>
          <a:noFill/>
          <a:ln/>
        </p:spPr>
        <p:txBody>
          <a:bodyPr wrap="square" lIns="0" tIns="0" rIns="0" bIns="0" rtlCol="0" anchor="ctr"/>
          <a:lstStyle/>
          <a:p>
            <a:pPr marL="0" indent="0" algn="ctr">
              <a:buNone/>
            </a:pPr>
            <a:r>
              <a:rPr lang="en-US" sz="1400" b="1" dirty="0">
                <a:solidFill>
                  <a:schemeClr val="tx2"/>
                </a:solidFill>
              </a:rPr>
              <a:t>Allergy &amp; immunology</a:t>
            </a:r>
            <a:endParaRPr lang="en-US" sz="1400" dirty="0"/>
          </a:p>
        </p:txBody>
      </p:sp>
      <p:sp>
        <p:nvSpPr>
          <p:cNvPr id="30" name="Sub 12">
            <a:extLst>
              <a:ext uri="{FF2B5EF4-FFF2-40B4-BE49-F238E27FC236}">
                <a16:creationId xmlns:a16="http://schemas.microsoft.com/office/drawing/2014/main" id="{9B296005-332A-F0CD-7AB1-D62AD56FB763}"/>
              </a:ext>
            </a:extLst>
          </p:cNvPr>
          <p:cNvSpPr/>
          <p:nvPr/>
        </p:nvSpPr>
        <p:spPr>
          <a:xfrm>
            <a:off x="9509760" y="4059936"/>
            <a:ext cx="2331720" cy="603504"/>
          </a:xfrm>
          <a:prstGeom prst="roundRect">
            <a:avLst>
              <a:gd name="adj" fmla="val 15152"/>
            </a:avLst>
          </a:prstGeom>
          <a:solidFill>
            <a:schemeClr val="bg2"/>
          </a:solidFill>
          <a:ln w="12700">
            <a:solidFill>
              <a:schemeClr val="accent5"/>
            </a:solidFill>
            <a:prstDash val="solid"/>
          </a:ln>
        </p:spPr>
        <p:txBody>
          <a:bodyPr/>
          <a:lstStyle/>
          <a:p>
            <a:endParaRPr lang="nl-BE"/>
          </a:p>
        </p:txBody>
      </p:sp>
      <p:sp>
        <p:nvSpPr>
          <p:cNvPr id="31" name="Text 28">
            <a:extLst>
              <a:ext uri="{FF2B5EF4-FFF2-40B4-BE49-F238E27FC236}">
                <a16:creationId xmlns:a16="http://schemas.microsoft.com/office/drawing/2014/main" id="{547BC970-603E-F615-FDBD-E1F722B220B8}"/>
              </a:ext>
            </a:extLst>
          </p:cNvPr>
          <p:cNvSpPr txBox="1"/>
          <p:nvPr/>
        </p:nvSpPr>
        <p:spPr>
          <a:xfrm>
            <a:off x="9619488" y="4059936"/>
            <a:ext cx="2112264" cy="603504"/>
          </a:xfrm>
          <a:prstGeom prst="rect">
            <a:avLst/>
          </a:prstGeom>
          <a:noFill/>
          <a:ln/>
        </p:spPr>
        <p:txBody>
          <a:bodyPr wrap="square" lIns="0" tIns="0" rIns="0" bIns="0" rtlCol="0" anchor="ctr"/>
          <a:lstStyle/>
          <a:p>
            <a:pPr marL="0" indent="0" algn="ctr">
              <a:buNone/>
            </a:pPr>
            <a:r>
              <a:rPr lang="en-US" sz="1400" b="1" dirty="0">
                <a:solidFill>
                  <a:schemeClr val="tx2"/>
                </a:solidFill>
              </a:rPr>
              <a:t>Intensive &amp; emergency care</a:t>
            </a:r>
            <a:endParaRPr lang="en-US" sz="1400" dirty="0"/>
          </a:p>
        </p:txBody>
      </p:sp>
      <p:sp>
        <p:nvSpPr>
          <p:cNvPr id="32" name="Text 29">
            <a:extLst>
              <a:ext uri="{FF2B5EF4-FFF2-40B4-BE49-F238E27FC236}">
                <a16:creationId xmlns:a16="http://schemas.microsoft.com/office/drawing/2014/main" id="{FF17C063-690A-3503-B9D5-301AE52698DF}"/>
              </a:ext>
            </a:extLst>
          </p:cNvPr>
          <p:cNvSpPr txBox="1"/>
          <p:nvPr/>
        </p:nvSpPr>
        <p:spPr>
          <a:xfrm>
            <a:off x="548640" y="5029200"/>
            <a:ext cx="2926080" cy="457200"/>
          </a:xfrm>
          <a:prstGeom prst="rect">
            <a:avLst/>
          </a:prstGeom>
          <a:noFill/>
          <a:ln/>
        </p:spPr>
        <p:txBody>
          <a:bodyPr wrap="square" lIns="0" tIns="0" rIns="0" bIns="0" rtlCol="0" anchor="ctr"/>
          <a:lstStyle/>
          <a:p>
            <a:pPr marL="0" indent="0">
              <a:buNone/>
            </a:pPr>
            <a:r>
              <a:rPr lang="en-US" sz="1600" b="1" dirty="0">
                <a:solidFill>
                  <a:schemeClr val="tx2"/>
                </a:solidFill>
              </a:rPr>
              <a:t>Each subdivision has:</a:t>
            </a:r>
            <a:endParaRPr lang="en-US" sz="1600" dirty="0"/>
          </a:p>
        </p:txBody>
      </p:sp>
      <p:sp>
        <p:nvSpPr>
          <p:cNvPr id="33" name="Each icon circle 1">
            <a:extLst>
              <a:ext uri="{FF2B5EF4-FFF2-40B4-BE49-F238E27FC236}">
                <a16:creationId xmlns:a16="http://schemas.microsoft.com/office/drawing/2014/main" id="{82974C80-1492-4FB6-3C18-7B42688356BB}"/>
              </a:ext>
            </a:extLst>
          </p:cNvPr>
          <p:cNvSpPr/>
          <p:nvPr/>
        </p:nvSpPr>
        <p:spPr>
          <a:xfrm>
            <a:off x="548640" y="5532120"/>
            <a:ext cx="502920" cy="502920"/>
          </a:xfrm>
          <a:prstGeom prst="ellipse">
            <a:avLst/>
          </a:prstGeom>
          <a:solidFill>
            <a:schemeClr val="accent2"/>
          </a:solidFill>
          <a:ln w="12700">
            <a:solidFill>
              <a:schemeClr val="accent2"/>
            </a:solidFill>
            <a:prstDash val="solid"/>
          </a:ln>
        </p:spPr>
        <p:txBody>
          <a:bodyPr/>
          <a:lstStyle/>
          <a:p>
            <a:endParaRPr lang="nl-BE"/>
          </a:p>
        </p:txBody>
      </p:sp>
      <p:pic>
        <p:nvPicPr>
          <p:cNvPr id="34" name="Each icon 1" descr="preencoded.png">
            <a:extLst>
              <a:ext uri="{FF2B5EF4-FFF2-40B4-BE49-F238E27FC236}">
                <a16:creationId xmlns:a16="http://schemas.microsoft.com/office/drawing/2014/main" id="{2C948ACE-25AC-D57C-8A30-9AC59E00D1BD}"/>
              </a:ext>
            </a:extLst>
          </p:cNvPr>
          <p:cNvPicPr>
            <a:picLocks noChangeAspect="1"/>
          </p:cNvPicPr>
          <p:nvPr/>
        </p:nvPicPr>
        <p:blipFill>
          <a:blip r:embed="rId4"/>
          <a:stretch>
            <a:fillRect/>
          </a:stretch>
        </p:blipFill>
        <p:spPr>
          <a:xfrm>
            <a:off x="676656" y="5660136"/>
            <a:ext cx="246888" cy="246888"/>
          </a:xfrm>
          <a:prstGeom prst="rect">
            <a:avLst/>
          </a:prstGeom>
        </p:spPr>
      </p:pic>
      <p:sp>
        <p:nvSpPr>
          <p:cNvPr id="35" name="Text 31">
            <a:extLst>
              <a:ext uri="{FF2B5EF4-FFF2-40B4-BE49-F238E27FC236}">
                <a16:creationId xmlns:a16="http://schemas.microsoft.com/office/drawing/2014/main" id="{9174933E-45B5-6883-2FAF-193CBABECD84}"/>
              </a:ext>
            </a:extLst>
          </p:cNvPr>
          <p:cNvSpPr txBox="1"/>
          <p:nvPr/>
        </p:nvSpPr>
        <p:spPr>
          <a:xfrm>
            <a:off x="1188720" y="5532120"/>
            <a:ext cx="2103120" cy="502920"/>
          </a:xfrm>
          <a:prstGeom prst="rect">
            <a:avLst/>
          </a:prstGeom>
          <a:noFill/>
          <a:ln/>
        </p:spPr>
        <p:txBody>
          <a:bodyPr wrap="square" lIns="0" tIns="0" rIns="0" bIns="0" rtlCol="0" anchor="ctr"/>
          <a:lstStyle/>
          <a:p>
            <a:pPr marL="0" indent="0">
              <a:buNone/>
            </a:pPr>
            <a:r>
              <a:rPr lang="en-US" sz="1400" dirty="0">
                <a:solidFill>
                  <a:schemeClr val="tx1"/>
                </a:solidFill>
              </a:rPr>
              <a:t>European Training Requirements</a:t>
            </a:r>
            <a:endParaRPr lang="en-US" sz="1400" dirty="0"/>
          </a:p>
        </p:txBody>
      </p:sp>
      <p:sp>
        <p:nvSpPr>
          <p:cNvPr id="36" name="Each icon circle 2">
            <a:extLst>
              <a:ext uri="{FF2B5EF4-FFF2-40B4-BE49-F238E27FC236}">
                <a16:creationId xmlns:a16="http://schemas.microsoft.com/office/drawing/2014/main" id="{2C5AF7C2-3146-F459-AA23-94090EAE22E0}"/>
              </a:ext>
            </a:extLst>
          </p:cNvPr>
          <p:cNvSpPr/>
          <p:nvPr/>
        </p:nvSpPr>
        <p:spPr>
          <a:xfrm>
            <a:off x="3383280" y="5532120"/>
            <a:ext cx="502920" cy="502920"/>
          </a:xfrm>
          <a:prstGeom prst="ellipse">
            <a:avLst/>
          </a:prstGeom>
          <a:solidFill>
            <a:schemeClr val="accent2"/>
          </a:solidFill>
          <a:ln w="12700">
            <a:solidFill>
              <a:schemeClr val="accent2"/>
            </a:solidFill>
            <a:prstDash val="solid"/>
          </a:ln>
        </p:spPr>
        <p:txBody>
          <a:bodyPr/>
          <a:lstStyle/>
          <a:p>
            <a:endParaRPr lang="nl-BE"/>
          </a:p>
        </p:txBody>
      </p:sp>
      <p:pic>
        <p:nvPicPr>
          <p:cNvPr id="37" name="Each icon 2" descr="preencoded.png">
            <a:extLst>
              <a:ext uri="{FF2B5EF4-FFF2-40B4-BE49-F238E27FC236}">
                <a16:creationId xmlns:a16="http://schemas.microsoft.com/office/drawing/2014/main" id="{81B4D345-ECC6-98BD-ACB4-DD08DA8334CD}"/>
              </a:ext>
            </a:extLst>
          </p:cNvPr>
          <p:cNvPicPr>
            <a:picLocks noChangeAspect="1"/>
          </p:cNvPicPr>
          <p:nvPr/>
        </p:nvPicPr>
        <p:blipFill>
          <a:blip r:embed="rId5"/>
          <a:stretch>
            <a:fillRect/>
          </a:stretch>
        </p:blipFill>
        <p:spPr>
          <a:xfrm>
            <a:off x="3511296" y="5660136"/>
            <a:ext cx="246888" cy="246888"/>
          </a:xfrm>
          <a:prstGeom prst="rect">
            <a:avLst/>
          </a:prstGeom>
        </p:spPr>
      </p:pic>
      <p:sp>
        <p:nvSpPr>
          <p:cNvPr id="38" name="Text 33">
            <a:extLst>
              <a:ext uri="{FF2B5EF4-FFF2-40B4-BE49-F238E27FC236}">
                <a16:creationId xmlns:a16="http://schemas.microsoft.com/office/drawing/2014/main" id="{3704CF29-989C-6689-7103-9F25C6BC6BA8}"/>
              </a:ext>
            </a:extLst>
          </p:cNvPr>
          <p:cNvSpPr txBox="1"/>
          <p:nvPr/>
        </p:nvSpPr>
        <p:spPr>
          <a:xfrm>
            <a:off x="4023360" y="5532120"/>
            <a:ext cx="2103120" cy="502920"/>
          </a:xfrm>
          <a:prstGeom prst="rect">
            <a:avLst/>
          </a:prstGeom>
          <a:noFill/>
          <a:ln/>
        </p:spPr>
        <p:txBody>
          <a:bodyPr wrap="square" lIns="0" tIns="0" rIns="0" bIns="0" rtlCol="0" anchor="ctr"/>
          <a:lstStyle/>
          <a:p>
            <a:pPr marL="0" indent="0">
              <a:buNone/>
            </a:pPr>
            <a:r>
              <a:rPr lang="en-US" sz="1400" dirty="0">
                <a:solidFill>
                  <a:schemeClr val="tx1"/>
                </a:solidFill>
              </a:rPr>
              <a:t>Shared curriculum</a:t>
            </a:r>
            <a:endParaRPr lang="en-US" sz="1400" dirty="0"/>
          </a:p>
        </p:txBody>
      </p:sp>
      <p:sp>
        <p:nvSpPr>
          <p:cNvPr id="39" name="Each icon circle 3">
            <a:extLst>
              <a:ext uri="{FF2B5EF4-FFF2-40B4-BE49-F238E27FC236}">
                <a16:creationId xmlns:a16="http://schemas.microsoft.com/office/drawing/2014/main" id="{78A7381F-64D2-8106-D9E7-FC947E6C61E1}"/>
              </a:ext>
            </a:extLst>
          </p:cNvPr>
          <p:cNvSpPr/>
          <p:nvPr/>
        </p:nvSpPr>
        <p:spPr>
          <a:xfrm>
            <a:off x="6217920" y="5532120"/>
            <a:ext cx="502920" cy="502920"/>
          </a:xfrm>
          <a:prstGeom prst="ellipse">
            <a:avLst/>
          </a:prstGeom>
          <a:solidFill>
            <a:schemeClr val="accent2"/>
          </a:solidFill>
          <a:ln w="12700">
            <a:solidFill>
              <a:schemeClr val="accent2"/>
            </a:solidFill>
            <a:prstDash val="solid"/>
          </a:ln>
        </p:spPr>
        <p:txBody>
          <a:bodyPr/>
          <a:lstStyle/>
          <a:p>
            <a:endParaRPr lang="nl-BE"/>
          </a:p>
        </p:txBody>
      </p:sp>
      <p:pic>
        <p:nvPicPr>
          <p:cNvPr id="40" name="Each icon 3" descr="preencoded.png">
            <a:extLst>
              <a:ext uri="{FF2B5EF4-FFF2-40B4-BE49-F238E27FC236}">
                <a16:creationId xmlns:a16="http://schemas.microsoft.com/office/drawing/2014/main" id="{23F59214-6B2A-6E76-8545-F0F568A9C3A8}"/>
              </a:ext>
            </a:extLst>
          </p:cNvPr>
          <p:cNvPicPr>
            <a:picLocks noChangeAspect="1"/>
          </p:cNvPicPr>
          <p:nvPr/>
        </p:nvPicPr>
        <p:blipFill>
          <a:blip r:embed="rId6"/>
          <a:stretch>
            <a:fillRect/>
          </a:stretch>
        </p:blipFill>
        <p:spPr>
          <a:xfrm>
            <a:off x="6345936" y="5660136"/>
            <a:ext cx="246888" cy="246888"/>
          </a:xfrm>
          <a:prstGeom prst="rect">
            <a:avLst/>
          </a:prstGeom>
        </p:spPr>
      </p:pic>
      <p:sp>
        <p:nvSpPr>
          <p:cNvPr id="41" name="Text 35">
            <a:extLst>
              <a:ext uri="{FF2B5EF4-FFF2-40B4-BE49-F238E27FC236}">
                <a16:creationId xmlns:a16="http://schemas.microsoft.com/office/drawing/2014/main" id="{1AB5EE10-F9D7-1015-8D43-44CEA747D46D}"/>
              </a:ext>
            </a:extLst>
          </p:cNvPr>
          <p:cNvSpPr txBox="1"/>
          <p:nvPr/>
        </p:nvSpPr>
        <p:spPr>
          <a:xfrm>
            <a:off x="6858000" y="5532120"/>
            <a:ext cx="2103120" cy="502920"/>
          </a:xfrm>
          <a:prstGeom prst="rect">
            <a:avLst/>
          </a:prstGeom>
          <a:noFill/>
          <a:ln/>
        </p:spPr>
        <p:txBody>
          <a:bodyPr wrap="square" lIns="0" tIns="0" rIns="0" bIns="0" rtlCol="0" anchor="ctr"/>
          <a:lstStyle/>
          <a:p>
            <a:pPr marL="0" indent="0">
              <a:buNone/>
            </a:pPr>
            <a:r>
              <a:rPr lang="en-US" sz="1400" dirty="0">
                <a:solidFill>
                  <a:schemeClr val="tx1"/>
                </a:solidFill>
              </a:rPr>
              <a:t>Common assessment standards</a:t>
            </a:r>
            <a:endParaRPr lang="en-US" sz="1400" dirty="0"/>
          </a:p>
        </p:txBody>
      </p:sp>
      <p:sp>
        <p:nvSpPr>
          <p:cNvPr id="42" name="Each icon circle 4">
            <a:extLst>
              <a:ext uri="{FF2B5EF4-FFF2-40B4-BE49-F238E27FC236}">
                <a16:creationId xmlns:a16="http://schemas.microsoft.com/office/drawing/2014/main" id="{B79AFA8C-6FAE-C417-CC5B-E20246B7A587}"/>
              </a:ext>
            </a:extLst>
          </p:cNvPr>
          <p:cNvSpPr/>
          <p:nvPr/>
        </p:nvSpPr>
        <p:spPr>
          <a:xfrm>
            <a:off x="9052560" y="5532120"/>
            <a:ext cx="502920" cy="502920"/>
          </a:xfrm>
          <a:prstGeom prst="ellipse">
            <a:avLst/>
          </a:prstGeom>
          <a:solidFill>
            <a:schemeClr val="accent2"/>
          </a:solidFill>
          <a:ln w="12700">
            <a:solidFill>
              <a:schemeClr val="accent2"/>
            </a:solidFill>
            <a:prstDash val="solid"/>
          </a:ln>
        </p:spPr>
        <p:txBody>
          <a:bodyPr/>
          <a:lstStyle/>
          <a:p>
            <a:endParaRPr lang="nl-BE"/>
          </a:p>
        </p:txBody>
      </p:sp>
      <p:pic>
        <p:nvPicPr>
          <p:cNvPr id="43" name="Each icon 4" descr="preencoded.png">
            <a:extLst>
              <a:ext uri="{FF2B5EF4-FFF2-40B4-BE49-F238E27FC236}">
                <a16:creationId xmlns:a16="http://schemas.microsoft.com/office/drawing/2014/main" id="{B87C698F-78C9-C615-BCF4-154A4A985AC2}"/>
              </a:ext>
            </a:extLst>
          </p:cNvPr>
          <p:cNvPicPr>
            <a:picLocks noChangeAspect="1"/>
          </p:cNvPicPr>
          <p:nvPr/>
        </p:nvPicPr>
        <p:blipFill>
          <a:blip r:embed="rId7"/>
          <a:stretch>
            <a:fillRect/>
          </a:stretch>
        </p:blipFill>
        <p:spPr>
          <a:xfrm>
            <a:off x="9180576" y="5660136"/>
            <a:ext cx="246888" cy="246888"/>
          </a:xfrm>
          <a:prstGeom prst="rect">
            <a:avLst/>
          </a:prstGeom>
        </p:spPr>
      </p:pic>
      <p:sp>
        <p:nvSpPr>
          <p:cNvPr id="44" name="Text 37">
            <a:extLst>
              <a:ext uri="{FF2B5EF4-FFF2-40B4-BE49-F238E27FC236}">
                <a16:creationId xmlns:a16="http://schemas.microsoft.com/office/drawing/2014/main" id="{5C94D95A-8B41-57CE-09CC-FD8400B902DC}"/>
              </a:ext>
            </a:extLst>
          </p:cNvPr>
          <p:cNvSpPr txBox="1"/>
          <p:nvPr/>
        </p:nvSpPr>
        <p:spPr>
          <a:xfrm>
            <a:off x="9692640" y="5532120"/>
            <a:ext cx="2103120" cy="502920"/>
          </a:xfrm>
          <a:prstGeom prst="rect">
            <a:avLst/>
          </a:prstGeom>
          <a:noFill/>
          <a:ln/>
        </p:spPr>
        <p:txBody>
          <a:bodyPr wrap="square" lIns="0" tIns="0" rIns="0" bIns="0" rtlCol="0" anchor="ctr"/>
          <a:lstStyle/>
          <a:p>
            <a:pPr marL="0" indent="0">
              <a:buNone/>
            </a:pPr>
            <a:r>
              <a:rPr lang="en-US" sz="1400" dirty="0"/>
              <a:t>(A p</a:t>
            </a:r>
            <a:r>
              <a:rPr lang="en-US" sz="1400" dirty="0">
                <a:solidFill>
                  <a:schemeClr val="tx1"/>
                </a:solidFill>
              </a:rPr>
              <a:t>artnership with</a:t>
            </a:r>
            <a:r>
              <a:rPr lang="en-US" sz="1400" dirty="0"/>
              <a:t> their)</a:t>
            </a:r>
            <a:r>
              <a:rPr lang="en-US" sz="1400" dirty="0">
                <a:solidFill>
                  <a:schemeClr val="tx1"/>
                </a:solidFill>
              </a:rPr>
              <a:t> subspecialty society</a:t>
            </a:r>
            <a:endParaRPr lang="en-US" sz="1400" dirty="0"/>
          </a:p>
        </p:txBody>
      </p:sp>
      <p:sp>
        <p:nvSpPr>
          <p:cNvPr id="45" name="Slide Number Placeholder 0">
            <a:extLst>
              <a:ext uri="{FF2B5EF4-FFF2-40B4-BE49-F238E27FC236}">
                <a16:creationId xmlns:a16="http://schemas.microsoft.com/office/drawing/2014/main" id="{731BC3C1-AF1C-32A8-A9CD-473F9217FB4C}"/>
              </a:ext>
            </a:extLst>
          </p:cNvPr>
          <p:cNvSpPr>
            <a:spLocks noGrp="1"/>
          </p:cNvSpPr>
          <p:nvPr>
            <p:ph type="sldNum" sz="quarter" idx="4294967295"/>
          </p:nvPr>
        </p:nvSpPr>
        <p:spPr>
          <a:xfrm>
            <a:off x="11247120" y="6355080"/>
            <a:ext cx="45720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6</a:t>
            </a:fld>
            <a:endParaRPr lang="en-US"/>
          </a:p>
        </p:txBody>
      </p:sp>
      <p:pic>
        <p:nvPicPr>
          <p:cNvPr id="47" name="Afbeelding 46">
            <a:extLst>
              <a:ext uri="{FF2B5EF4-FFF2-40B4-BE49-F238E27FC236}">
                <a16:creationId xmlns:a16="http://schemas.microsoft.com/office/drawing/2014/main" id="{4CAC0896-69BE-8579-4C8B-B7A80D27A9D1}"/>
              </a:ext>
            </a:extLst>
          </p:cNvPr>
          <p:cNvPicPr>
            <a:picLocks noChangeAspect="1"/>
          </p:cNvPicPr>
          <p:nvPr/>
        </p:nvPicPr>
        <p:blipFill>
          <a:blip r:embed="rId8"/>
          <a:stretch>
            <a:fillRect/>
          </a:stretch>
        </p:blipFill>
        <p:spPr>
          <a:xfrm>
            <a:off x="9619488" y="-52578"/>
            <a:ext cx="2736342" cy="1824228"/>
          </a:xfrm>
          <a:prstGeom prst="rect">
            <a:avLst/>
          </a:prstGeom>
        </p:spPr>
      </p:pic>
    </p:spTree>
    <p:extLst>
      <p:ext uri="{BB962C8B-B14F-4D97-AF65-F5344CB8AC3E}">
        <p14:creationId xmlns:p14="http://schemas.microsoft.com/office/powerpoint/2010/main" val="37617507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411480"/>
            <a:ext cx="10972800" cy="365760"/>
          </a:xfrm>
          <a:prstGeom prst="rect">
            <a:avLst/>
          </a:prstGeom>
          <a:noFill/>
          <a:ln/>
        </p:spPr>
        <p:txBody>
          <a:bodyPr wrap="square" lIns="0" tIns="0" rIns="0" bIns="0" rtlCol="0"/>
          <a:lstStyle/>
          <a:p>
            <a:pPr marL="0" indent="0">
              <a:buNone/>
            </a:pPr>
            <a:r>
              <a:rPr lang="en-US" sz="1400" b="1" kern="0" spc="200" dirty="0">
                <a:solidFill>
                  <a:schemeClr val="accent3"/>
                </a:solidFill>
              </a:rPr>
              <a:t>ETR STATUS</a:t>
            </a:r>
            <a:endParaRPr lang="en-US" sz="1400" dirty="0"/>
          </a:p>
        </p:txBody>
      </p:sp>
      <p:sp>
        <p:nvSpPr>
          <p:cNvPr id="3" name="Text 1"/>
          <p:cNvSpPr>
            <a:spLocks noGrp="1"/>
          </p:cNvSpPr>
          <p:nvPr>
            <p:ph type="title" idx="102" hasCustomPrompt="1"/>
          </p:nvPr>
        </p:nvSpPr>
        <p:spPr>
          <a:xfrm>
            <a:off x="548640" y="777240"/>
            <a:ext cx="11064240" cy="1188720"/>
          </a:xfrm>
          <a:prstGeom prst="rect">
            <a:avLst/>
          </a:prstGeom>
          <a:noFill/>
          <a:ln/>
        </p:spPr>
        <p:txBody>
          <a:bodyPr wrap="square" lIns="0" tIns="0" rIns="0" bIns="0" rtlCol="0" anchor="t"/>
          <a:lstStyle/>
          <a:p>
            <a:pPr marL="0" indent="0" algn="l">
              <a:buNone/>
            </a:pPr>
            <a:r>
              <a:rPr lang="en-US" sz="3200" b="1" dirty="0">
                <a:solidFill>
                  <a:schemeClr val="tx2"/>
                </a:solidFill>
                <a:latin typeface="Cambria" pitchFamily="34" charset="0"/>
                <a:ea typeface="Cambria" pitchFamily="34" charset="-122"/>
                <a:cs typeface="Cambria" pitchFamily="34" charset="-120"/>
              </a:rPr>
              <a:t>ETRs across the paediatric subspecialties</a:t>
            </a:r>
            <a:endParaRPr lang="en-US" sz="3200" dirty="0"/>
          </a:p>
        </p:txBody>
      </p:sp>
      <p:graphicFrame>
        <p:nvGraphicFramePr>
          <p:cNvPr id="5" name="ETR table"/>
          <p:cNvGraphicFramePr>
            <a:graphicFrameLocks noGrp="1"/>
          </p:cNvGraphicFramePr>
          <p:nvPr/>
        </p:nvGraphicFramePr>
        <p:xfrm>
          <a:off x="548640" y="1508760"/>
          <a:ext cx="11091672" cy="3870960"/>
        </p:xfrm>
        <a:graphic>
          <a:graphicData uri="http://schemas.openxmlformats.org/drawingml/2006/table">
            <a:tbl>
              <a:tblPr/>
              <a:tblGrid>
                <a:gridCol w="3246120">
                  <a:extLst>
                    <a:ext uri="{9D8B030D-6E8A-4147-A177-3AD203B41FA5}">
                      <a16:colId xmlns:a16="http://schemas.microsoft.com/office/drawing/2014/main" val="20000"/>
                    </a:ext>
                  </a:extLst>
                </a:gridCol>
                <a:gridCol w="1051560">
                  <a:extLst>
                    <a:ext uri="{9D8B030D-6E8A-4147-A177-3AD203B41FA5}">
                      <a16:colId xmlns:a16="http://schemas.microsoft.com/office/drawing/2014/main" val="20001"/>
                    </a:ext>
                  </a:extLst>
                </a:gridCol>
                <a:gridCol w="1051560">
                  <a:extLst>
                    <a:ext uri="{9D8B030D-6E8A-4147-A177-3AD203B41FA5}">
                      <a16:colId xmlns:a16="http://schemas.microsoft.com/office/drawing/2014/main" val="20002"/>
                    </a:ext>
                  </a:extLst>
                </a:gridCol>
                <a:gridCol w="960120">
                  <a:extLst>
                    <a:ext uri="{9D8B030D-6E8A-4147-A177-3AD203B41FA5}">
                      <a16:colId xmlns:a16="http://schemas.microsoft.com/office/drawing/2014/main" val="20003"/>
                    </a:ext>
                  </a:extLst>
                </a:gridCol>
                <a:gridCol w="3017520">
                  <a:extLst>
                    <a:ext uri="{9D8B030D-6E8A-4147-A177-3AD203B41FA5}">
                      <a16:colId xmlns:a16="http://schemas.microsoft.com/office/drawing/2014/main" val="20004"/>
                    </a:ext>
                  </a:extLst>
                </a:gridCol>
                <a:gridCol w="1764792">
                  <a:extLst>
                    <a:ext uri="{9D8B030D-6E8A-4147-A177-3AD203B41FA5}">
                      <a16:colId xmlns:a16="http://schemas.microsoft.com/office/drawing/2014/main" val="20005"/>
                    </a:ext>
                  </a:extLst>
                </a:gridCol>
              </a:tblGrid>
              <a:tr h="329184">
                <a:tc>
                  <a:txBody>
                    <a:bodyPr/>
                    <a:lstStyle/>
                    <a:p>
                      <a:pPr marL="0" indent="0">
                        <a:buNone/>
                      </a:pPr>
                      <a:r>
                        <a:rPr lang="en-US" sz="1300" b="1" dirty="0">
                          <a:solidFill>
                            <a:schemeClr val="bg1"/>
                          </a:solidFill>
                          <a:latin typeface="Calibri" pitchFamily="34" charset="0"/>
                          <a:ea typeface="Calibri" pitchFamily="34" charset="-122"/>
                          <a:cs typeface="Calibri" pitchFamily="34" charset="-120"/>
                        </a:rPr>
                        <a:t>Subspecialty</a:t>
                      </a:r>
                      <a:endParaRPr lang="en-US" sz="13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chemeClr val="accent1"/>
                    </a:solidFill>
                  </a:tcPr>
                </a:tc>
                <a:tc>
                  <a:txBody>
                    <a:bodyPr/>
                    <a:lstStyle/>
                    <a:p>
                      <a:pPr marL="0" indent="0">
                        <a:buNone/>
                      </a:pPr>
                      <a:r>
                        <a:rPr lang="en-US" sz="1300" b="1" dirty="0">
                          <a:solidFill>
                            <a:schemeClr val="bg1"/>
                          </a:solidFill>
                          <a:latin typeface="Calibri" pitchFamily="34" charset="0"/>
                          <a:ea typeface="Calibri" pitchFamily="34" charset="-122"/>
                          <a:cs typeface="Calibri" pitchFamily="34" charset="-120"/>
                        </a:rPr>
                        <a:t>Society</a:t>
                      </a:r>
                      <a:endParaRPr lang="en-US" sz="13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chemeClr val="accent1"/>
                    </a:solidFill>
                  </a:tcPr>
                </a:tc>
                <a:tc>
                  <a:txBody>
                    <a:bodyPr/>
                    <a:lstStyle/>
                    <a:p>
                      <a:pPr marL="0" indent="0">
                        <a:buNone/>
                      </a:pPr>
                      <a:r>
                        <a:rPr lang="en-US" sz="1300" b="1" dirty="0">
                          <a:solidFill>
                            <a:schemeClr val="bg1"/>
                          </a:solidFill>
                          <a:latin typeface="Calibri" pitchFamily="34" charset="0"/>
                          <a:ea typeface="Calibri" pitchFamily="34" charset="-122"/>
                          <a:cs typeface="Calibri" pitchFamily="34" charset="-120"/>
                        </a:rPr>
                        <a:t>UEMS adopted</a:t>
                      </a:r>
                      <a:endParaRPr lang="en-US" sz="13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chemeClr val="accent1"/>
                    </a:solidFill>
                  </a:tcPr>
                </a:tc>
                <a:tc>
                  <a:txBody>
                    <a:bodyPr/>
                    <a:lstStyle/>
                    <a:p>
                      <a:pPr marL="0" indent="0">
                        <a:buNone/>
                      </a:pPr>
                      <a:r>
                        <a:rPr lang="en-US" sz="1300" b="1" dirty="0">
                          <a:solidFill>
                            <a:schemeClr val="bg1"/>
                          </a:solidFill>
                          <a:latin typeface="Calibri" pitchFamily="34" charset="0"/>
                          <a:ea typeface="Calibri" pitchFamily="34" charset="-122"/>
                          <a:cs typeface="Calibri" pitchFamily="34" charset="-120"/>
                        </a:rPr>
                        <a:t>Update due</a:t>
                      </a:r>
                      <a:endParaRPr lang="en-US" sz="13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chemeClr val="accent1"/>
                    </a:solidFill>
                  </a:tcPr>
                </a:tc>
                <a:tc>
                  <a:txBody>
                    <a:bodyPr/>
                    <a:lstStyle/>
                    <a:p>
                      <a:pPr marL="0" indent="0">
                        <a:buNone/>
                      </a:pPr>
                      <a:r>
                        <a:rPr lang="en-US" sz="1300" b="1" dirty="0">
                          <a:solidFill>
                            <a:schemeClr val="bg1"/>
                          </a:solidFill>
                          <a:latin typeface="Calibri" pitchFamily="34" charset="0"/>
                          <a:ea typeface="Calibri" pitchFamily="34" charset="-122"/>
                          <a:cs typeface="Calibri" pitchFamily="34" charset="-120"/>
                        </a:rPr>
                        <a:t>Status</a:t>
                      </a:r>
                      <a:endParaRPr lang="en-US" sz="13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chemeClr val="accent1"/>
                    </a:solidFill>
                  </a:tcPr>
                </a:tc>
                <a:tc>
                  <a:txBody>
                    <a:bodyPr/>
                    <a:lstStyle/>
                    <a:p>
                      <a:pPr marL="0" indent="0">
                        <a:buNone/>
                      </a:pPr>
                      <a:r>
                        <a:rPr lang="en-US" sz="1300" b="1" dirty="0">
                          <a:solidFill>
                            <a:schemeClr val="bg1"/>
                          </a:solidFill>
                          <a:latin typeface="Calibri" pitchFamily="34" charset="0"/>
                          <a:ea typeface="Calibri" pitchFamily="34" charset="-122"/>
                          <a:cs typeface="Calibri" pitchFamily="34" charset="-120"/>
                        </a:rPr>
                        <a:t>Contact</a:t>
                      </a:r>
                      <a:endParaRPr lang="en-US" sz="13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457200">
                <a:tc>
                  <a:txBody>
                    <a:bodyPr/>
                    <a:lstStyle/>
                    <a:p>
                      <a:pPr marL="0" indent="0">
                        <a:buNone/>
                      </a:pPr>
                      <a:r>
                        <a:rPr lang="en-US" sz="1200" b="1" dirty="0">
                          <a:solidFill>
                            <a:schemeClr val="tx2"/>
                          </a:solidFill>
                          <a:latin typeface="Calibri" pitchFamily="34" charset="0"/>
                          <a:ea typeface="Calibri" pitchFamily="34" charset="-122"/>
                          <a:cs typeface="Calibri" pitchFamily="34" charset="-120"/>
                        </a:rPr>
                        <a:t>Paediatric endocrinology &amp; diabetes</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FFFFFF"/>
                    </a:solidFill>
                  </a:tcPr>
                </a:tc>
                <a:tc>
                  <a:txBody>
                    <a:bodyPr/>
                    <a:lstStyle/>
                    <a:p>
                      <a:pPr marL="0" indent="0">
                        <a:buNone/>
                      </a:pPr>
                      <a:r>
                        <a:rPr lang="en-US" sz="1200" dirty="0">
                          <a:solidFill>
                            <a:schemeClr val="tx1"/>
                          </a:solidFill>
                          <a:latin typeface="Calibri" pitchFamily="34" charset="0"/>
                          <a:ea typeface="Calibri" pitchFamily="34" charset="-122"/>
                          <a:cs typeface="Calibri" pitchFamily="34" charset="-120"/>
                        </a:rPr>
                        <a:t>ESPE</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FFFFFF"/>
                    </a:solidFill>
                  </a:tcPr>
                </a:tc>
                <a:tc>
                  <a:txBody>
                    <a:bodyPr/>
                    <a:lstStyle/>
                    <a:p>
                      <a:pPr marL="0" indent="0">
                        <a:buNone/>
                      </a:pPr>
                      <a:r>
                        <a:rPr lang="en-US" sz="1200" dirty="0">
                          <a:solidFill>
                            <a:schemeClr val="tx1"/>
                          </a:solidFill>
                          <a:latin typeface="Calibri" pitchFamily="34" charset="0"/>
                          <a:ea typeface="Calibri" pitchFamily="34" charset="-122"/>
                          <a:cs typeface="Calibri" pitchFamily="34" charset="-120"/>
                        </a:rPr>
                        <a:t>2021</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FFFFFF"/>
                    </a:solidFill>
                  </a:tcPr>
                </a:tc>
                <a:tc>
                  <a:txBody>
                    <a:bodyPr/>
                    <a:lstStyle/>
                    <a:p>
                      <a:pPr marL="0" indent="0">
                        <a:buNone/>
                      </a:pPr>
                      <a:r>
                        <a:rPr lang="en-US" sz="1200" dirty="0">
                          <a:solidFill>
                            <a:schemeClr val="tx1"/>
                          </a:solidFill>
                          <a:latin typeface="Calibri" pitchFamily="34" charset="0"/>
                          <a:ea typeface="Calibri" pitchFamily="34" charset="-122"/>
                          <a:cs typeface="Calibri" pitchFamily="34" charset="-120"/>
                        </a:rPr>
                        <a:t>2027</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FFFFFF"/>
                    </a:solidFill>
                  </a:tcPr>
                </a:tc>
                <a:tc>
                  <a:txBody>
                    <a:bodyPr/>
                    <a:lstStyle/>
                    <a:p>
                      <a:pPr marL="0" indent="0">
                        <a:buNone/>
                      </a:pPr>
                      <a:r>
                        <a:rPr lang="en-US" sz="1100" dirty="0">
                          <a:solidFill>
                            <a:schemeClr val="tx1"/>
                          </a:solidFill>
                          <a:latin typeface="Calibri" pitchFamily="34" charset="0"/>
                          <a:ea typeface="Calibri" pitchFamily="34" charset="-122"/>
                          <a:cs typeface="Calibri" pitchFamily="34" charset="-120"/>
                        </a:rPr>
                        <a:t>Approved EBP spring 2026; at UEMS ETR review committee — for approval UEMS 16–17 Oct 2026</a:t>
                      </a:r>
                      <a:endParaRPr lang="en-US" sz="11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FFFFFF"/>
                    </a:solidFill>
                  </a:tcPr>
                </a:tc>
                <a:tc>
                  <a:txBody>
                    <a:bodyPr/>
                    <a:lstStyle/>
                    <a:p>
                      <a:pPr marL="0" indent="0">
                        <a:buNone/>
                      </a:pP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92608">
                <a:tc>
                  <a:txBody>
                    <a:bodyPr/>
                    <a:lstStyle/>
                    <a:p>
                      <a:pPr marL="0" indent="0">
                        <a:buNone/>
                      </a:pPr>
                      <a:r>
                        <a:rPr lang="en-US" sz="1200" b="1" dirty="0">
                          <a:solidFill>
                            <a:schemeClr val="tx2"/>
                          </a:solidFill>
                          <a:latin typeface="Calibri" pitchFamily="34" charset="0"/>
                          <a:ea typeface="Calibri" pitchFamily="34" charset="-122"/>
                          <a:cs typeface="Calibri" pitchFamily="34" charset="-120"/>
                        </a:rPr>
                        <a:t>Neonatology</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EEF2FA"/>
                    </a:solidFill>
                  </a:tcPr>
                </a:tc>
                <a:tc>
                  <a:txBody>
                    <a:bodyPr/>
                    <a:lstStyle/>
                    <a:p>
                      <a:pPr marL="0" indent="0">
                        <a:buNone/>
                      </a:pPr>
                      <a:r>
                        <a:rPr lang="en-US" sz="1200" dirty="0">
                          <a:solidFill>
                            <a:schemeClr val="tx1"/>
                          </a:solidFill>
                          <a:latin typeface="Calibri" pitchFamily="34" charset="0"/>
                          <a:ea typeface="Calibri" pitchFamily="34" charset="-122"/>
                          <a:cs typeface="Calibri" pitchFamily="34" charset="-120"/>
                        </a:rPr>
                        <a:t>ESPR</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EEF2FA"/>
                    </a:solidFill>
                  </a:tcPr>
                </a:tc>
                <a:tc>
                  <a:txBody>
                    <a:bodyPr/>
                    <a:lstStyle/>
                    <a:p>
                      <a:pPr marL="0" indent="0">
                        <a:buNone/>
                      </a:pPr>
                      <a:r>
                        <a:rPr lang="en-US" sz="1200" dirty="0">
                          <a:solidFill>
                            <a:schemeClr val="tx1"/>
                          </a:solidFill>
                          <a:latin typeface="Calibri" pitchFamily="34" charset="0"/>
                          <a:ea typeface="Calibri" pitchFamily="34" charset="-122"/>
                          <a:cs typeface="Calibri" pitchFamily="34" charset="-120"/>
                        </a:rPr>
                        <a:t>2021</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EEF2FA"/>
                    </a:solidFill>
                  </a:tcPr>
                </a:tc>
                <a:tc>
                  <a:txBody>
                    <a:bodyPr/>
                    <a:lstStyle/>
                    <a:p>
                      <a:pPr marL="0" indent="0">
                        <a:buNone/>
                      </a:pPr>
                      <a:r>
                        <a:rPr lang="en-US" sz="1200" dirty="0">
                          <a:solidFill>
                            <a:schemeClr val="tx1"/>
                          </a:solidFill>
                          <a:latin typeface="Calibri" pitchFamily="34" charset="0"/>
                          <a:ea typeface="Calibri" pitchFamily="34" charset="-122"/>
                          <a:cs typeface="Calibri" pitchFamily="34" charset="-120"/>
                        </a:rPr>
                        <a:t>2027</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EEF2FA"/>
                    </a:solidFill>
                  </a:tcPr>
                </a:tc>
                <a:tc>
                  <a:txBody>
                    <a:bodyPr/>
                    <a:lstStyle/>
                    <a:p>
                      <a:pPr marL="0" indent="0">
                        <a:buNone/>
                      </a:pPr>
                      <a:endParaRPr lang="en-US" sz="11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EEF2FA"/>
                    </a:solidFill>
                  </a:tcPr>
                </a:tc>
                <a:tc>
                  <a:txBody>
                    <a:bodyPr/>
                    <a:lstStyle/>
                    <a:p>
                      <a:pPr marL="0" indent="0">
                        <a:buNone/>
                      </a:pP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EEF2FA"/>
                    </a:solidFill>
                  </a:tcPr>
                </a:tc>
                <a:extLst>
                  <a:ext uri="{0D108BD9-81ED-4DB2-BD59-A6C34878D82A}">
                    <a16:rowId xmlns:a16="http://schemas.microsoft.com/office/drawing/2014/main" val="10002"/>
                  </a:ext>
                </a:extLst>
              </a:tr>
              <a:tr h="292608">
                <a:tc>
                  <a:txBody>
                    <a:bodyPr/>
                    <a:lstStyle/>
                    <a:p>
                      <a:pPr marL="0" indent="0">
                        <a:buNone/>
                      </a:pPr>
                      <a:r>
                        <a:rPr lang="en-US" sz="1200" b="1" dirty="0">
                          <a:solidFill>
                            <a:schemeClr val="tx2"/>
                          </a:solidFill>
                          <a:latin typeface="Calibri" pitchFamily="34" charset="0"/>
                          <a:ea typeface="Calibri" pitchFamily="34" charset="-122"/>
                          <a:cs typeface="Calibri" pitchFamily="34" charset="-120"/>
                        </a:rPr>
                        <a:t>Paediatric nephrology</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FFFFFF"/>
                    </a:solidFill>
                  </a:tcPr>
                </a:tc>
                <a:tc>
                  <a:txBody>
                    <a:bodyPr/>
                    <a:lstStyle/>
                    <a:p>
                      <a:pPr marL="0" indent="0">
                        <a:buNone/>
                      </a:pPr>
                      <a:r>
                        <a:rPr lang="en-US" sz="1200" dirty="0">
                          <a:solidFill>
                            <a:schemeClr val="tx1"/>
                          </a:solidFill>
                          <a:latin typeface="Calibri" pitchFamily="34" charset="0"/>
                          <a:ea typeface="Calibri" pitchFamily="34" charset="-122"/>
                          <a:cs typeface="Calibri" pitchFamily="34" charset="-120"/>
                        </a:rPr>
                        <a:t>ESPN</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FFFFFF"/>
                    </a:solidFill>
                  </a:tcPr>
                </a:tc>
                <a:tc>
                  <a:txBody>
                    <a:bodyPr/>
                    <a:lstStyle/>
                    <a:p>
                      <a:pPr marL="0" indent="0">
                        <a:buNone/>
                      </a:pPr>
                      <a:r>
                        <a:rPr lang="en-US" sz="1200" dirty="0">
                          <a:solidFill>
                            <a:schemeClr val="tx1"/>
                          </a:solidFill>
                          <a:latin typeface="Calibri" pitchFamily="34" charset="0"/>
                          <a:ea typeface="Calibri" pitchFamily="34" charset="-122"/>
                          <a:cs typeface="Calibri" pitchFamily="34" charset="-120"/>
                        </a:rPr>
                        <a:t>2020</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FFFFFF"/>
                    </a:solidFill>
                  </a:tcPr>
                </a:tc>
                <a:tc>
                  <a:txBody>
                    <a:bodyPr/>
                    <a:lstStyle/>
                    <a:p>
                      <a:pPr marL="0" indent="0">
                        <a:buNone/>
                      </a:pPr>
                      <a:r>
                        <a:rPr lang="en-US" sz="1200" dirty="0">
                          <a:solidFill>
                            <a:schemeClr val="tx1"/>
                          </a:solidFill>
                          <a:latin typeface="Calibri" pitchFamily="34" charset="0"/>
                          <a:ea typeface="Calibri" pitchFamily="34" charset="-122"/>
                          <a:cs typeface="Calibri" pitchFamily="34" charset="-120"/>
                        </a:rPr>
                        <a:t>2025</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FFFFFF"/>
                    </a:solidFill>
                  </a:tcPr>
                </a:tc>
                <a:tc>
                  <a:txBody>
                    <a:bodyPr/>
                    <a:lstStyle/>
                    <a:p>
                      <a:pPr marL="0" indent="0">
                        <a:buNone/>
                      </a:pPr>
                      <a:r>
                        <a:rPr lang="en-US" sz="1100" dirty="0">
                          <a:solidFill>
                            <a:schemeClr val="tx1"/>
                          </a:solidFill>
                          <a:latin typeface="Calibri" pitchFamily="34" charset="0"/>
                          <a:ea typeface="Calibri" pitchFamily="34" charset="-122"/>
                          <a:cs typeface="Calibri" pitchFamily="34" charset="-120"/>
                        </a:rPr>
                        <a:t>Update in preparation by the society</a:t>
                      </a:r>
                      <a:endParaRPr lang="en-US" sz="11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FFFFFF"/>
                    </a:solidFill>
                  </a:tcPr>
                </a:tc>
                <a:tc>
                  <a:txBody>
                    <a:bodyPr/>
                    <a:lstStyle/>
                    <a:p>
                      <a:pPr marL="0" indent="0">
                        <a:buNone/>
                      </a:pPr>
                      <a:r>
                        <a:rPr lang="en-US" sz="1200" dirty="0">
                          <a:solidFill>
                            <a:schemeClr val="tx1"/>
                          </a:solidFill>
                          <a:latin typeface="Calibri" pitchFamily="34" charset="0"/>
                          <a:ea typeface="Calibri" pitchFamily="34" charset="-122"/>
                          <a:cs typeface="Calibri" pitchFamily="34" charset="-120"/>
                        </a:rPr>
                        <a:t>Elena Levtchenko</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38912">
                <a:tc>
                  <a:txBody>
                    <a:bodyPr/>
                    <a:lstStyle/>
                    <a:p>
                      <a:pPr marL="0" indent="0">
                        <a:buNone/>
                      </a:pPr>
                      <a:r>
                        <a:rPr lang="en-US" sz="1200" b="1" dirty="0">
                          <a:solidFill>
                            <a:schemeClr val="tx2"/>
                          </a:solidFill>
                          <a:latin typeface="Calibri" pitchFamily="34" charset="0"/>
                          <a:ea typeface="Calibri" pitchFamily="34" charset="-122"/>
                          <a:cs typeface="Calibri" pitchFamily="34" charset="-120"/>
                        </a:rPr>
                        <a:t>Paediatric gastroenterology, hepatology &amp; nutrition</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FCEBC2"/>
                    </a:solidFill>
                  </a:tcPr>
                </a:tc>
                <a:tc>
                  <a:txBody>
                    <a:bodyPr/>
                    <a:lstStyle/>
                    <a:p>
                      <a:pPr marL="0" indent="0">
                        <a:buNone/>
                      </a:pPr>
                      <a:r>
                        <a:rPr lang="en-US" sz="1200" dirty="0">
                          <a:solidFill>
                            <a:schemeClr val="tx1"/>
                          </a:solidFill>
                          <a:latin typeface="Calibri" pitchFamily="34" charset="0"/>
                          <a:ea typeface="Calibri" pitchFamily="34" charset="-122"/>
                          <a:cs typeface="Calibri" pitchFamily="34" charset="-120"/>
                        </a:rPr>
                        <a:t>ESPGHAN</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FCEBC2"/>
                    </a:solidFill>
                  </a:tcPr>
                </a:tc>
                <a:tc>
                  <a:txBody>
                    <a:bodyPr/>
                    <a:lstStyle/>
                    <a:p>
                      <a:pPr marL="0" indent="0">
                        <a:buNone/>
                      </a:pPr>
                      <a:r>
                        <a:rPr lang="en-US" sz="1200" b="1" dirty="0">
                          <a:solidFill>
                            <a:schemeClr val="tx1"/>
                          </a:solidFill>
                          <a:latin typeface="Calibri" pitchFamily="34" charset="0"/>
                          <a:ea typeface="Calibri" pitchFamily="34" charset="-122"/>
                          <a:cs typeface="Calibri" pitchFamily="34" charset="-120"/>
                        </a:rPr>
                        <a:t>2026</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FCEBC2"/>
                    </a:solidFill>
                  </a:tcPr>
                </a:tc>
                <a:tc>
                  <a:txBody>
                    <a:bodyPr/>
                    <a:lstStyle/>
                    <a:p>
                      <a:pPr marL="0" indent="0">
                        <a:buNone/>
                      </a:pPr>
                      <a:r>
                        <a:rPr lang="en-US" sz="1200" dirty="0">
                          <a:solidFill>
                            <a:schemeClr val="tx1"/>
                          </a:solidFill>
                          <a:latin typeface="Calibri" pitchFamily="34" charset="0"/>
                          <a:ea typeface="Calibri" pitchFamily="34" charset="-122"/>
                          <a:cs typeface="Calibri" pitchFamily="34" charset="-120"/>
                        </a:rPr>
                        <a:t>2031</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FCEBC2"/>
                    </a:solidFill>
                  </a:tcPr>
                </a:tc>
                <a:tc>
                  <a:txBody>
                    <a:bodyPr/>
                    <a:lstStyle/>
                    <a:p>
                      <a:pPr marL="0" indent="0">
                        <a:buNone/>
                      </a:pPr>
                      <a:r>
                        <a:rPr lang="en-US" sz="1200" b="1" dirty="0">
                          <a:solidFill>
                            <a:schemeClr val="accent3"/>
                          </a:solidFill>
                          <a:latin typeface="Calibri" pitchFamily="34" charset="0"/>
                          <a:ea typeface="Calibri" pitchFamily="34" charset="-122"/>
                          <a:cs typeface="Calibri" pitchFamily="34" charset="-120"/>
                        </a:rPr>
                        <a:t>Proposed Division A</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FCEBC2"/>
                    </a:solidFill>
                  </a:tcPr>
                </a:tc>
                <a:tc>
                  <a:txBody>
                    <a:bodyPr/>
                    <a:lstStyle/>
                    <a:p>
                      <a:pPr marL="0" indent="0">
                        <a:buNone/>
                      </a:pPr>
                      <a:r>
                        <a:rPr lang="en-US" sz="1200" dirty="0">
                          <a:solidFill>
                            <a:schemeClr val="tx1"/>
                          </a:solidFill>
                          <a:latin typeface="Calibri" pitchFamily="34" charset="0"/>
                          <a:ea typeface="Calibri" pitchFamily="34" charset="-122"/>
                          <a:cs typeface="Calibri" pitchFamily="34" charset="-120"/>
                        </a:rPr>
                        <a:t>Ilse Broekaert</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FCEBC2"/>
                    </a:solidFill>
                  </a:tcPr>
                </a:tc>
                <a:extLst>
                  <a:ext uri="{0D108BD9-81ED-4DB2-BD59-A6C34878D82A}">
                    <a16:rowId xmlns:a16="http://schemas.microsoft.com/office/drawing/2014/main" val="10004"/>
                  </a:ext>
                </a:extLst>
              </a:tr>
              <a:tr h="292608">
                <a:tc>
                  <a:txBody>
                    <a:bodyPr/>
                    <a:lstStyle/>
                    <a:p>
                      <a:pPr marL="0" indent="0">
                        <a:buNone/>
                      </a:pPr>
                      <a:r>
                        <a:rPr lang="en-US" sz="1200" b="1" dirty="0">
                          <a:solidFill>
                            <a:schemeClr val="tx2"/>
                          </a:solidFill>
                          <a:latin typeface="Calibri" pitchFamily="34" charset="0"/>
                          <a:ea typeface="Calibri" pitchFamily="34" charset="-122"/>
                          <a:cs typeface="Calibri" pitchFamily="34" charset="-120"/>
                        </a:rPr>
                        <a:t>Paediatric emergency medicine</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chemeClr val="bg1"/>
                    </a:solidFill>
                  </a:tcPr>
                </a:tc>
                <a:tc>
                  <a:txBody>
                    <a:bodyPr/>
                    <a:lstStyle/>
                    <a:p>
                      <a:pPr marL="0" indent="0">
                        <a:buNone/>
                      </a:pPr>
                      <a:r>
                        <a:rPr lang="en-US" sz="1200" dirty="0">
                          <a:solidFill>
                            <a:schemeClr val="tx1"/>
                          </a:solidFill>
                          <a:latin typeface="Calibri" pitchFamily="34" charset="0"/>
                          <a:ea typeface="Calibri" pitchFamily="34" charset="-122"/>
                          <a:cs typeface="Calibri" pitchFamily="34" charset="-120"/>
                        </a:rPr>
                        <a:t>EUSEM</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chemeClr val="bg1"/>
                    </a:solidFill>
                  </a:tcPr>
                </a:tc>
                <a:tc>
                  <a:txBody>
                    <a:bodyPr/>
                    <a:lstStyle/>
                    <a:p>
                      <a:pPr marL="0" indent="0">
                        <a:buNone/>
                      </a:pPr>
                      <a:r>
                        <a:rPr lang="en-US" sz="1200" b="0" dirty="0">
                          <a:solidFill>
                            <a:schemeClr val="tx1"/>
                          </a:solidFill>
                          <a:latin typeface="Calibri" pitchFamily="34" charset="0"/>
                          <a:ea typeface="Calibri" pitchFamily="34" charset="-122"/>
                          <a:cs typeface="Calibri" pitchFamily="34" charset="-120"/>
                        </a:rPr>
                        <a:t>2026</a:t>
                      </a:r>
                      <a:endParaRPr lang="en-US" sz="1200" b="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chemeClr val="bg1"/>
                    </a:solidFill>
                  </a:tcPr>
                </a:tc>
                <a:tc>
                  <a:txBody>
                    <a:bodyPr/>
                    <a:lstStyle/>
                    <a:p>
                      <a:pPr marL="0" indent="0">
                        <a:buNone/>
                      </a:pPr>
                      <a:r>
                        <a:rPr lang="en-US" sz="1200" dirty="0">
                          <a:solidFill>
                            <a:schemeClr val="tx1"/>
                          </a:solidFill>
                          <a:latin typeface="Calibri" pitchFamily="34" charset="0"/>
                          <a:ea typeface="Calibri" pitchFamily="34" charset="-122"/>
                          <a:cs typeface="Calibri" pitchFamily="34" charset="-120"/>
                        </a:rPr>
                        <a:t>2031</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chemeClr val="bg1"/>
                    </a:solidFill>
                  </a:tcPr>
                </a:tc>
                <a:tc>
                  <a:txBody>
                    <a:bodyPr/>
                    <a:lstStyle/>
                    <a:p>
                      <a:pPr marL="0" indent="0">
                        <a:buNone/>
                      </a:pPr>
                      <a:endParaRPr lang="en-US" sz="11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chemeClr val="bg1"/>
                    </a:solidFill>
                  </a:tcPr>
                </a:tc>
                <a:tc>
                  <a:txBody>
                    <a:bodyPr/>
                    <a:lstStyle/>
                    <a:p>
                      <a:pPr marL="0" indent="0">
                        <a:buNone/>
                      </a:pPr>
                      <a:r>
                        <a:rPr lang="en-US" sz="1200" dirty="0">
                          <a:solidFill>
                            <a:schemeClr val="tx1"/>
                          </a:solidFill>
                          <a:latin typeface="Calibri" pitchFamily="34" charset="0"/>
                          <a:ea typeface="Calibri" pitchFamily="34" charset="-122"/>
                          <a:cs typeface="Calibri" pitchFamily="34" charset="-120"/>
                        </a:rPr>
                        <a:t>Ruud Nijman</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457200">
                <a:tc>
                  <a:txBody>
                    <a:bodyPr/>
                    <a:lstStyle/>
                    <a:p>
                      <a:pPr marL="0" indent="0">
                        <a:buNone/>
                      </a:pPr>
                      <a:r>
                        <a:rPr lang="en-US" sz="1200" b="1" dirty="0">
                          <a:solidFill>
                            <a:schemeClr val="tx2"/>
                          </a:solidFill>
                          <a:latin typeface="Calibri" pitchFamily="34" charset="0"/>
                          <a:ea typeface="Calibri" pitchFamily="34" charset="-122"/>
                          <a:cs typeface="Calibri" pitchFamily="34" charset="-120"/>
                        </a:rPr>
                        <a:t>Paediatric infectious diseases &amp; immunology</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EEF2FA"/>
                    </a:solidFill>
                  </a:tcPr>
                </a:tc>
                <a:tc>
                  <a:txBody>
                    <a:bodyPr/>
                    <a:lstStyle/>
                    <a:p>
                      <a:pPr marL="0" indent="0">
                        <a:buNone/>
                      </a:pPr>
                      <a:r>
                        <a:rPr lang="en-US" sz="1200" dirty="0">
                          <a:solidFill>
                            <a:schemeClr val="tx1"/>
                          </a:solidFill>
                          <a:latin typeface="Calibri" pitchFamily="34" charset="0"/>
                          <a:ea typeface="Calibri" pitchFamily="34" charset="-122"/>
                          <a:cs typeface="Calibri" pitchFamily="34" charset="-120"/>
                        </a:rPr>
                        <a:t>ESPID</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EEF2FA"/>
                    </a:solidFill>
                  </a:tcPr>
                </a:tc>
                <a:tc>
                  <a:txBody>
                    <a:bodyPr/>
                    <a:lstStyle/>
                    <a:p>
                      <a:pPr marL="0" indent="0">
                        <a:buNone/>
                      </a:pPr>
                      <a:r>
                        <a:rPr lang="en-US" sz="1200" dirty="0">
                          <a:solidFill>
                            <a:schemeClr val="tx1"/>
                          </a:solidFill>
                          <a:latin typeface="Calibri" pitchFamily="34" charset="0"/>
                          <a:ea typeface="Calibri" pitchFamily="34" charset="-122"/>
                          <a:cs typeface="Calibri" pitchFamily="34" charset="-120"/>
                        </a:rPr>
                        <a:t>2019</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EEF2FA"/>
                    </a:solidFill>
                  </a:tcPr>
                </a:tc>
                <a:tc>
                  <a:txBody>
                    <a:bodyPr/>
                    <a:lstStyle/>
                    <a:p>
                      <a:pPr marL="0" indent="0">
                        <a:buNone/>
                      </a:pPr>
                      <a:r>
                        <a:rPr lang="en-US" sz="1200" dirty="0">
                          <a:solidFill>
                            <a:schemeClr val="tx1"/>
                          </a:solidFill>
                          <a:latin typeface="Calibri" pitchFamily="34" charset="0"/>
                          <a:ea typeface="Calibri" pitchFamily="34" charset="-122"/>
                          <a:cs typeface="Calibri" pitchFamily="34" charset="-120"/>
                        </a:rPr>
                        <a:t>2024</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EEF2FA"/>
                    </a:solidFill>
                  </a:tcPr>
                </a:tc>
                <a:tc>
                  <a:txBody>
                    <a:bodyPr/>
                    <a:lstStyle/>
                    <a:p>
                      <a:pPr marL="0" indent="0">
                        <a:buNone/>
                      </a:pPr>
                      <a:r>
                        <a:rPr lang="en-US" sz="1100" dirty="0">
                          <a:solidFill>
                            <a:schemeClr val="tx1"/>
                          </a:solidFill>
                          <a:latin typeface="Calibri" pitchFamily="34" charset="0"/>
                          <a:ea typeface="Calibri" pitchFamily="34" charset="-122"/>
                          <a:cs typeface="Calibri" pitchFamily="34" charset="-120"/>
                        </a:rPr>
                        <a:t>Approved EBP spring 2026; at UEMS ETR review committee — for approval UEMS 16–17 Oct 2026</a:t>
                      </a:r>
                      <a:endParaRPr lang="en-US" sz="11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EEF2FA"/>
                    </a:solidFill>
                  </a:tcPr>
                </a:tc>
                <a:tc>
                  <a:txBody>
                    <a:bodyPr/>
                    <a:lstStyle/>
                    <a:p>
                      <a:pPr marL="0" indent="0">
                        <a:buNone/>
                      </a:pPr>
                      <a:r>
                        <a:rPr lang="en-US" sz="1200" dirty="0">
                          <a:solidFill>
                            <a:schemeClr val="tx1"/>
                          </a:solidFill>
                          <a:latin typeface="Calibri" pitchFamily="34" charset="0"/>
                          <a:ea typeface="Calibri" pitchFamily="34" charset="-122"/>
                          <a:cs typeface="Calibri" pitchFamily="34" charset="-120"/>
                        </a:rPr>
                        <a:t>Adilia Warris</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EEF2FA"/>
                    </a:solidFill>
                  </a:tcPr>
                </a:tc>
                <a:extLst>
                  <a:ext uri="{0D108BD9-81ED-4DB2-BD59-A6C34878D82A}">
                    <a16:rowId xmlns:a16="http://schemas.microsoft.com/office/drawing/2014/main" val="10006"/>
                  </a:ext>
                </a:extLst>
              </a:tr>
              <a:tr h="292608">
                <a:tc>
                  <a:txBody>
                    <a:bodyPr/>
                    <a:lstStyle/>
                    <a:p>
                      <a:pPr marL="0" indent="0">
                        <a:buNone/>
                      </a:pPr>
                      <a:r>
                        <a:rPr lang="en-US" sz="1200" b="1" dirty="0">
                          <a:solidFill>
                            <a:schemeClr val="tx2"/>
                          </a:solidFill>
                          <a:latin typeface="Calibri" pitchFamily="34" charset="0"/>
                          <a:ea typeface="Calibri" pitchFamily="34" charset="-122"/>
                          <a:cs typeface="Calibri" pitchFamily="34" charset="-120"/>
                        </a:rPr>
                        <a:t>Paediatric allergology</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chemeClr val="bg1"/>
                    </a:solidFill>
                  </a:tcPr>
                </a:tc>
                <a:tc>
                  <a:txBody>
                    <a:bodyPr/>
                    <a:lstStyle/>
                    <a:p>
                      <a:pPr marL="0" indent="0">
                        <a:buNone/>
                      </a:pPr>
                      <a:r>
                        <a:rPr lang="en-US" sz="1200" dirty="0">
                          <a:solidFill>
                            <a:schemeClr val="tx1"/>
                          </a:solidFill>
                          <a:latin typeface="Calibri" pitchFamily="34" charset="0"/>
                          <a:ea typeface="Calibri" pitchFamily="34" charset="-122"/>
                          <a:cs typeface="Calibri" pitchFamily="34" charset="-120"/>
                        </a:rPr>
                        <a:t>EAACI</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chemeClr val="bg1"/>
                    </a:solidFill>
                  </a:tcPr>
                </a:tc>
                <a:tc>
                  <a:txBody>
                    <a:bodyPr/>
                    <a:lstStyle/>
                    <a:p>
                      <a:pPr marL="0" indent="0">
                        <a:buNone/>
                      </a:pPr>
                      <a:r>
                        <a:rPr lang="en-US" sz="1200" b="0" dirty="0">
                          <a:solidFill>
                            <a:schemeClr val="tx1"/>
                          </a:solidFill>
                          <a:latin typeface="Calibri" pitchFamily="34" charset="0"/>
                          <a:ea typeface="Calibri" pitchFamily="34" charset="-122"/>
                          <a:cs typeface="Calibri" pitchFamily="34" charset="-120"/>
                        </a:rPr>
                        <a:t>2026</a:t>
                      </a:r>
                      <a:endParaRPr lang="en-US" sz="1200" b="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chemeClr val="bg1"/>
                    </a:solidFill>
                  </a:tcPr>
                </a:tc>
                <a:tc>
                  <a:txBody>
                    <a:bodyPr/>
                    <a:lstStyle/>
                    <a:p>
                      <a:pPr marL="0" indent="0">
                        <a:buNone/>
                      </a:pPr>
                      <a:r>
                        <a:rPr lang="en-US" sz="1200" dirty="0">
                          <a:solidFill>
                            <a:schemeClr val="tx1"/>
                          </a:solidFill>
                          <a:latin typeface="Calibri" pitchFamily="34" charset="0"/>
                          <a:ea typeface="Calibri" pitchFamily="34" charset="-122"/>
                          <a:cs typeface="Calibri" pitchFamily="34" charset="-120"/>
                        </a:rPr>
                        <a:t>2031</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chemeClr val="bg1"/>
                    </a:solidFill>
                  </a:tcPr>
                </a:tc>
                <a:tc>
                  <a:txBody>
                    <a:bodyPr/>
                    <a:lstStyle/>
                    <a:p>
                      <a:pPr marL="0" indent="0">
                        <a:buNone/>
                      </a:pPr>
                      <a:endParaRPr lang="en-US" sz="11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chemeClr val="bg1"/>
                    </a:solidFill>
                  </a:tcPr>
                </a:tc>
                <a:tc>
                  <a:txBody>
                    <a:bodyPr/>
                    <a:lstStyle/>
                    <a:p>
                      <a:pPr marL="0" indent="0">
                        <a:buNone/>
                      </a:pPr>
                      <a:r>
                        <a:rPr lang="en-US" sz="1200" dirty="0">
                          <a:solidFill>
                            <a:schemeClr val="tx1"/>
                          </a:solidFill>
                          <a:latin typeface="Calibri" pitchFamily="34" charset="0"/>
                          <a:ea typeface="Calibri" pitchFamily="34" charset="-122"/>
                          <a:cs typeface="Calibri" pitchFamily="34" charset="-120"/>
                        </a:rPr>
                        <a:t>Ana Neves</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292608">
                <a:tc>
                  <a:txBody>
                    <a:bodyPr/>
                    <a:lstStyle/>
                    <a:p>
                      <a:pPr marL="0" indent="0">
                        <a:buNone/>
                      </a:pPr>
                      <a:r>
                        <a:rPr lang="en-US" sz="1200" b="1" dirty="0">
                          <a:solidFill>
                            <a:schemeClr val="tx2"/>
                          </a:solidFill>
                          <a:latin typeface="Calibri" pitchFamily="34" charset="0"/>
                          <a:ea typeface="Calibri" pitchFamily="34" charset="-122"/>
                          <a:cs typeface="Calibri" pitchFamily="34" charset="-120"/>
                        </a:rPr>
                        <a:t>Paediatric rheumatology</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EEF2FA"/>
                    </a:solidFill>
                  </a:tcPr>
                </a:tc>
                <a:tc>
                  <a:txBody>
                    <a:bodyPr/>
                    <a:lstStyle/>
                    <a:p>
                      <a:pPr marL="0" indent="0">
                        <a:buNone/>
                      </a:pPr>
                      <a:r>
                        <a:rPr lang="en-US" sz="1200" dirty="0">
                          <a:solidFill>
                            <a:schemeClr val="tx1"/>
                          </a:solidFill>
                          <a:latin typeface="Calibri" pitchFamily="34" charset="0"/>
                          <a:ea typeface="Calibri" pitchFamily="34" charset="-122"/>
                          <a:cs typeface="Calibri" pitchFamily="34" charset="-120"/>
                        </a:rPr>
                        <a:t>PRES</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EEF2FA"/>
                    </a:solidFill>
                  </a:tcPr>
                </a:tc>
                <a:tc>
                  <a:txBody>
                    <a:bodyPr/>
                    <a:lstStyle/>
                    <a:p>
                      <a:pPr marL="0" indent="0">
                        <a:buNone/>
                      </a:pPr>
                      <a:r>
                        <a:rPr lang="en-US" sz="1200" dirty="0">
                          <a:solidFill>
                            <a:schemeClr val="tx1"/>
                          </a:solidFill>
                          <a:latin typeface="Calibri" pitchFamily="34" charset="0"/>
                          <a:ea typeface="Calibri" pitchFamily="34" charset="-122"/>
                          <a:cs typeface="Calibri" pitchFamily="34" charset="-120"/>
                        </a:rPr>
                        <a:t>2018</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EEF2FA"/>
                    </a:solidFill>
                  </a:tcPr>
                </a:tc>
                <a:tc>
                  <a:txBody>
                    <a:bodyPr/>
                    <a:lstStyle/>
                    <a:p>
                      <a:pPr marL="0" indent="0">
                        <a:buNone/>
                      </a:pPr>
                      <a:r>
                        <a:rPr lang="en-US" sz="1200" dirty="0">
                          <a:solidFill>
                            <a:schemeClr val="tx1"/>
                          </a:solidFill>
                          <a:latin typeface="Calibri" pitchFamily="34" charset="0"/>
                          <a:ea typeface="Calibri" pitchFamily="34" charset="-122"/>
                          <a:cs typeface="Calibri" pitchFamily="34" charset="-120"/>
                        </a:rPr>
                        <a:t>2023</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EEF2FA"/>
                    </a:solidFill>
                  </a:tcPr>
                </a:tc>
                <a:tc>
                  <a:txBody>
                    <a:bodyPr/>
                    <a:lstStyle/>
                    <a:p>
                      <a:pPr marL="0" indent="0">
                        <a:buNone/>
                      </a:pPr>
                      <a:r>
                        <a:rPr lang="en-US" sz="1100" dirty="0">
                          <a:solidFill>
                            <a:schemeClr val="tx1"/>
                          </a:solidFill>
                          <a:latin typeface="Calibri" pitchFamily="34" charset="0"/>
                          <a:ea typeface="Calibri" pitchFamily="34" charset="-122"/>
                          <a:cs typeface="Calibri" pitchFamily="34" charset="-120"/>
                        </a:rPr>
                        <a:t>Postponed; to be discussed UEMS Oct 2026</a:t>
                      </a:r>
                      <a:endParaRPr lang="en-US" sz="11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EEF2FA"/>
                    </a:solidFill>
                  </a:tcPr>
                </a:tc>
                <a:tc>
                  <a:txBody>
                    <a:bodyPr/>
                    <a:lstStyle/>
                    <a:p>
                      <a:pPr marL="0" indent="0">
                        <a:buNone/>
                      </a:pPr>
                      <a:r>
                        <a:rPr lang="en-US" sz="1200" dirty="0">
                          <a:solidFill>
                            <a:schemeClr val="tx1"/>
                          </a:solidFill>
                          <a:latin typeface="Calibri" pitchFamily="34" charset="0"/>
                          <a:ea typeface="Calibri" pitchFamily="34" charset="-122"/>
                          <a:cs typeface="Calibri" pitchFamily="34" charset="-120"/>
                        </a:rPr>
                        <a:t>Marija Jelusic</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EEF2FA"/>
                    </a:solidFill>
                  </a:tcPr>
                </a:tc>
                <a:extLst>
                  <a:ext uri="{0D108BD9-81ED-4DB2-BD59-A6C34878D82A}">
                    <a16:rowId xmlns:a16="http://schemas.microsoft.com/office/drawing/2014/main" val="10008"/>
                  </a:ext>
                </a:extLst>
              </a:tr>
              <a:tr h="292608">
                <a:tc>
                  <a:txBody>
                    <a:bodyPr/>
                    <a:lstStyle/>
                    <a:p>
                      <a:pPr marL="0" indent="0">
                        <a:buNone/>
                      </a:pPr>
                      <a:r>
                        <a:rPr lang="en-US" sz="1200" b="1" dirty="0">
                          <a:solidFill>
                            <a:schemeClr val="tx2"/>
                          </a:solidFill>
                          <a:latin typeface="Calibri" pitchFamily="34" charset="0"/>
                          <a:ea typeface="Calibri" pitchFamily="34" charset="-122"/>
                          <a:cs typeface="Calibri" pitchFamily="34" charset="-120"/>
                        </a:rPr>
                        <a:t>Metabolic disorders</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FFFFFF"/>
                    </a:solidFill>
                  </a:tcPr>
                </a:tc>
                <a:tc>
                  <a:txBody>
                    <a:bodyPr/>
                    <a:lstStyle/>
                    <a:p>
                      <a:pPr marL="0" indent="0">
                        <a:buNone/>
                      </a:pPr>
                      <a:r>
                        <a:rPr lang="en-US" sz="1200" dirty="0">
                          <a:solidFill>
                            <a:schemeClr val="tx1"/>
                          </a:solidFill>
                          <a:latin typeface="Calibri" pitchFamily="34" charset="0"/>
                          <a:ea typeface="Calibri" pitchFamily="34" charset="-122"/>
                          <a:cs typeface="Calibri" pitchFamily="34" charset="-120"/>
                        </a:rPr>
                        <a:t>SSIEM</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FFFFFF"/>
                    </a:solidFill>
                  </a:tcPr>
                </a:tc>
                <a:tc>
                  <a:txBody>
                    <a:bodyPr/>
                    <a:lstStyle/>
                    <a:p>
                      <a:pPr marL="0" indent="0">
                        <a:buNone/>
                      </a:pPr>
                      <a:r>
                        <a:rPr lang="en-US" sz="1200" dirty="0">
                          <a:solidFill>
                            <a:schemeClr val="tx1"/>
                          </a:solidFill>
                          <a:latin typeface="Calibri" pitchFamily="34" charset="0"/>
                          <a:ea typeface="Calibri" pitchFamily="34" charset="-122"/>
                          <a:cs typeface="Calibri" pitchFamily="34" charset="-120"/>
                        </a:rPr>
                        <a:t>2014</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FFFFFF"/>
                    </a:solidFill>
                  </a:tcPr>
                </a:tc>
                <a:tc>
                  <a:txBody>
                    <a:bodyPr/>
                    <a:lstStyle/>
                    <a:p>
                      <a:pPr marL="0" indent="0">
                        <a:buNone/>
                      </a:pPr>
                      <a:r>
                        <a:rPr lang="en-US" sz="1200" dirty="0">
                          <a:solidFill>
                            <a:schemeClr val="tx1"/>
                          </a:solidFill>
                          <a:latin typeface="Calibri" pitchFamily="34" charset="0"/>
                          <a:ea typeface="Calibri" pitchFamily="34" charset="-122"/>
                          <a:cs typeface="Calibri" pitchFamily="34" charset="-120"/>
                        </a:rPr>
                        <a:t>2019</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FFFFFF"/>
                    </a:solidFill>
                  </a:tcPr>
                </a:tc>
                <a:tc>
                  <a:txBody>
                    <a:bodyPr/>
                    <a:lstStyle/>
                    <a:p>
                      <a:pPr marL="0" indent="0">
                        <a:buNone/>
                      </a:pPr>
                      <a:endParaRPr lang="en-US" sz="11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FFFFFF"/>
                    </a:solidFill>
                  </a:tcPr>
                </a:tc>
                <a:tc>
                  <a:txBody>
                    <a:bodyPr/>
                    <a:lstStyle/>
                    <a:p>
                      <a:pPr marL="0" indent="0">
                        <a:buNone/>
                      </a:pPr>
                      <a:r>
                        <a:rPr lang="en-US" sz="1200" dirty="0">
                          <a:solidFill>
                            <a:schemeClr val="tx1"/>
                          </a:solidFill>
                          <a:latin typeface="Calibri" pitchFamily="34" charset="0"/>
                          <a:ea typeface="Calibri" pitchFamily="34" charset="-122"/>
                          <a:cs typeface="Calibri" pitchFamily="34" charset="-120"/>
                        </a:rPr>
                        <a:t>Risto Lapatto</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292608">
                <a:tc>
                  <a:txBody>
                    <a:bodyPr/>
                    <a:lstStyle/>
                    <a:p>
                      <a:pPr marL="0" indent="0">
                        <a:buNone/>
                      </a:pPr>
                      <a:r>
                        <a:rPr lang="en-US" sz="1200" b="1" dirty="0">
                          <a:solidFill>
                            <a:schemeClr val="tx2"/>
                          </a:solidFill>
                          <a:latin typeface="Calibri" pitchFamily="34" charset="0"/>
                          <a:ea typeface="Calibri" pitchFamily="34" charset="-122"/>
                          <a:cs typeface="Calibri" pitchFamily="34" charset="-120"/>
                        </a:rPr>
                        <a:t>Paediatric haematology &amp; oncology</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chemeClr val="accent2">
                        <a:lumMod val="20000"/>
                        <a:lumOff val="80000"/>
                      </a:schemeClr>
                    </a:solidFill>
                  </a:tcPr>
                </a:tc>
                <a:tc>
                  <a:txBody>
                    <a:bodyPr/>
                    <a:lstStyle/>
                    <a:p>
                      <a:pPr marL="0" indent="0">
                        <a:buNone/>
                      </a:pPr>
                      <a:r>
                        <a:rPr lang="en-US" sz="1200" dirty="0">
                          <a:solidFill>
                            <a:schemeClr val="tx1"/>
                          </a:solidFill>
                          <a:latin typeface="Calibri" pitchFamily="34" charset="0"/>
                          <a:ea typeface="Calibri" pitchFamily="34" charset="-122"/>
                          <a:cs typeface="Calibri" pitchFamily="34" charset="-120"/>
                        </a:rPr>
                        <a:t>SIOPE</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chemeClr val="accent2">
                        <a:lumMod val="20000"/>
                        <a:lumOff val="80000"/>
                      </a:schemeClr>
                    </a:solidFill>
                  </a:tcPr>
                </a:tc>
                <a:tc>
                  <a:txBody>
                    <a:bodyPr/>
                    <a:lstStyle/>
                    <a:p>
                      <a:pPr marL="0" indent="0">
                        <a:buNone/>
                      </a:pPr>
                      <a:r>
                        <a:rPr lang="en-US" sz="1200" b="1" dirty="0">
                          <a:solidFill>
                            <a:schemeClr val="tx1"/>
                          </a:solidFill>
                          <a:latin typeface="Calibri" pitchFamily="34" charset="0"/>
                          <a:ea typeface="Calibri" pitchFamily="34" charset="-122"/>
                          <a:cs typeface="Calibri" pitchFamily="34" charset="-120"/>
                        </a:rPr>
                        <a:t>2025</a:t>
                      </a:r>
                      <a:endParaRPr lang="en-US" sz="1200" b="1"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chemeClr val="accent2">
                        <a:lumMod val="20000"/>
                        <a:lumOff val="80000"/>
                      </a:schemeClr>
                    </a:solidFill>
                  </a:tcPr>
                </a:tc>
                <a:tc>
                  <a:txBody>
                    <a:bodyPr/>
                    <a:lstStyle/>
                    <a:p>
                      <a:pPr marL="0" indent="0">
                        <a:buNone/>
                      </a:pPr>
                      <a:r>
                        <a:rPr lang="en-US" sz="1200" dirty="0">
                          <a:solidFill>
                            <a:schemeClr val="tx1"/>
                          </a:solidFill>
                          <a:latin typeface="Calibri" pitchFamily="34" charset="0"/>
                          <a:ea typeface="Calibri" pitchFamily="34" charset="-122"/>
                          <a:cs typeface="Calibri" pitchFamily="34" charset="-120"/>
                        </a:rPr>
                        <a:t>2030</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chemeClr val="accent2">
                        <a:lumMod val="20000"/>
                        <a:lumOff val="80000"/>
                      </a:schemeClr>
                    </a:solidFill>
                  </a:tcPr>
                </a:tc>
                <a:tc>
                  <a:txBody>
                    <a:bodyPr/>
                    <a:lstStyle/>
                    <a:p>
                      <a:pPr marL="0" indent="0">
                        <a:buNone/>
                      </a:pPr>
                      <a:r>
                        <a:rPr lang="en-US" sz="1200" b="1" dirty="0">
                          <a:solidFill>
                            <a:schemeClr val="accent3"/>
                          </a:solidFill>
                          <a:latin typeface="Calibri" pitchFamily="34" charset="0"/>
                          <a:ea typeface="Calibri" pitchFamily="34" charset="-122"/>
                          <a:cs typeface="Calibri" pitchFamily="34" charset="-120"/>
                        </a:rPr>
                        <a:t>Proposed Division B</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chemeClr val="accent2">
                        <a:lumMod val="20000"/>
                        <a:lumOff val="80000"/>
                      </a:schemeClr>
                    </a:solidFill>
                  </a:tcPr>
                </a:tc>
                <a:tc>
                  <a:txBody>
                    <a:bodyPr/>
                    <a:lstStyle/>
                    <a:p>
                      <a:pPr marL="0" indent="0">
                        <a:buNone/>
                      </a:pPr>
                      <a:r>
                        <a:rPr lang="en-US" sz="1200" dirty="0">
                          <a:solidFill>
                            <a:schemeClr val="tx1"/>
                          </a:solidFill>
                          <a:latin typeface="Calibri" pitchFamily="34" charset="0"/>
                          <a:ea typeface="Calibri" pitchFamily="34" charset="-122"/>
                          <a:cs typeface="Calibri" pitchFamily="34" charset="-120"/>
                        </a:rPr>
                        <a:t>Miguel Vieira Martins</a:t>
                      </a:r>
                      <a:endParaRPr lang="en-US" sz="1200" dirty="0">
                        <a:latin typeface="Calibri" charset="0"/>
                        <a:ea typeface="Calibri" charset="0"/>
                        <a:cs typeface="Calibri" charset="0"/>
                      </a:endParaRPr>
                    </a:p>
                  </a:txBody>
                  <a:tcPr marL="73152" marR="73152" marT="36576" marB="36576" anchor="ctr">
                    <a:lnL w="9525" cap="flat" cmpd="sng" algn="ctr">
                      <a:solidFill>
                        <a:srgbClr val="D9E2F5"/>
                      </a:solidFill>
                      <a:prstDash val="solid"/>
                      <a:round/>
                      <a:headEnd type="none" w="med" len="med"/>
                      <a:tailEnd type="none" w="med" len="med"/>
                    </a:lnL>
                    <a:lnR w="9525" cap="flat" cmpd="sng" algn="ctr">
                      <a:solidFill>
                        <a:srgbClr val="D9E2F5"/>
                      </a:solidFill>
                      <a:prstDash val="solid"/>
                      <a:round/>
                      <a:headEnd type="none" w="med" len="med"/>
                      <a:tailEnd type="none" w="med" len="med"/>
                    </a:lnR>
                    <a:lnT w="9525" cap="flat" cmpd="sng" algn="ctr">
                      <a:solidFill>
                        <a:srgbClr val="D9E2F5"/>
                      </a:solidFill>
                      <a:prstDash val="solid"/>
                      <a:round/>
                      <a:headEnd type="none" w="med" len="med"/>
                      <a:tailEnd type="none" w="med" len="med"/>
                    </a:lnT>
                    <a:lnB w="9525" cap="flat" cmpd="sng" algn="ctr">
                      <a:solidFill>
                        <a:srgbClr val="D9E2F5"/>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10"/>
                  </a:ext>
                </a:extLst>
              </a:tr>
            </a:tbl>
          </a:graphicData>
        </a:graphic>
      </p:graphicFrame>
      <p:sp>
        <p:nvSpPr>
          <p:cNvPr id="4" name="Legend swatch"/>
          <p:cNvSpPr/>
          <p:nvPr/>
        </p:nvSpPr>
        <p:spPr>
          <a:xfrm>
            <a:off x="548640" y="5788152"/>
            <a:ext cx="274320" cy="228600"/>
          </a:xfrm>
          <a:prstGeom prst="rect">
            <a:avLst/>
          </a:prstGeom>
          <a:solidFill>
            <a:srgbClr val="FCEBC2"/>
          </a:solidFill>
          <a:ln w="9525">
            <a:solidFill>
              <a:srgbClr val="F2B632"/>
            </a:solidFill>
            <a:prstDash val="solid"/>
          </a:ln>
        </p:spPr>
        <p:txBody>
          <a:bodyPr/>
          <a:lstStyle/>
          <a:p>
            <a:endParaRPr lang="nl-BE"/>
          </a:p>
        </p:txBody>
      </p:sp>
      <p:sp>
        <p:nvSpPr>
          <p:cNvPr id="6" name="Text 3"/>
          <p:cNvSpPr txBox="1"/>
          <p:nvPr/>
        </p:nvSpPr>
        <p:spPr>
          <a:xfrm>
            <a:off x="914400" y="5715000"/>
            <a:ext cx="4665306" cy="365760"/>
          </a:xfrm>
          <a:prstGeom prst="rect">
            <a:avLst/>
          </a:prstGeom>
          <a:noFill/>
          <a:ln/>
        </p:spPr>
        <p:txBody>
          <a:bodyPr wrap="square" lIns="0" tIns="0" rIns="0" bIns="0" rtlCol="0" anchor="ctr"/>
          <a:lstStyle/>
          <a:p>
            <a:pPr marL="0" indent="0">
              <a:buNone/>
            </a:pPr>
            <a:r>
              <a:rPr lang="en-US" sz="1200" dirty="0">
                <a:solidFill>
                  <a:schemeClr val="tx1"/>
                </a:solidFill>
              </a:rPr>
              <a:t>ETR adopted / updated in 2025-2026 and largest number of specialists</a:t>
            </a:r>
            <a:endParaRPr lang="en-US" sz="1200" dirty="0"/>
          </a:p>
        </p:txBody>
      </p:sp>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411480"/>
            <a:ext cx="10972800" cy="365760"/>
          </a:xfrm>
          <a:prstGeom prst="rect">
            <a:avLst/>
          </a:prstGeom>
          <a:noFill/>
          <a:ln/>
        </p:spPr>
        <p:txBody>
          <a:bodyPr wrap="square" lIns="0" tIns="0" rIns="0" bIns="0" rtlCol="0"/>
          <a:lstStyle/>
          <a:p>
            <a:pPr marL="0" indent="0">
              <a:buNone/>
            </a:pPr>
            <a:r>
              <a:rPr lang="en-US" sz="1400" b="1" kern="0" spc="200" dirty="0">
                <a:solidFill>
                  <a:schemeClr val="accent3"/>
                </a:solidFill>
              </a:rPr>
              <a:t>DIVISION</a:t>
            </a:r>
            <a:endParaRPr lang="en-US" sz="1400" dirty="0"/>
          </a:p>
        </p:txBody>
      </p:sp>
      <p:sp>
        <p:nvSpPr>
          <p:cNvPr id="3" name="Text 1"/>
          <p:cNvSpPr>
            <a:spLocks noGrp="1"/>
          </p:cNvSpPr>
          <p:nvPr>
            <p:ph type="title" idx="102" hasCustomPrompt="1"/>
          </p:nvPr>
        </p:nvSpPr>
        <p:spPr>
          <a:xfrm>
            <a:off x="548640" y="777240"/>
            <a:ext cx="11064240" cy="1188720"/>
          </a:xfrm>
          <a:prstGeom prst="rect">
            <a:avLst/>
          </a:prstGeom>
          <a:noFill/>
          <a:ln/>
        </p:spPr>
        <p:txBody>
          <a:bodyPr wrap="square" lIns="0" tIns="0" rIns="0" bIns="0" rtlCol="0" anchor="t"/>
          <a:lstStyle/>
          <a:p>
            <a:pPr marL="0" indent="0" algn="l">
              <a:buNone/>
            </a:pPr>
            <a:r>
              <a:rPr lang="en-US" sz="3200" b="1" dirty="0">
                <a:solidFill>
                  <a:schemeClr val="tx2"/>
                </a:solidFill>
                <a:latin typeface="Cambria" pitchFamily="34" charset="0"/>
                <a:ea typeface="Cambria" pitchFamily="34" charset="-122"/>
                <a:cs typeface="Cambria" pitchFamily="34" charset="-120"/>
              </a:rPr>
              <a:t>Paediatric Gastroenterology, Hepatology &amp; Nutrition</a:t>
            </a:r>
            <a:endParaRPr lang="en-US" sz="3200" dirty="0"/>
          </a:p>
        </p:txBody>
      </p:sp>
      <p:sp>
        <p:nvSpPr>
          <p:cNvPr id="4" name="Stat card 1"/>
          <p:cNvSpPr/>
          <p:nvPr/>
        </p:nvSpPr>
        <p:spPr>
          <a:xfrm>
            <a:off x="548640" y="1783080"/>
            <a:ext cx="3246120" cy="1691640"/>
          </a:xfrm>
          <a:prstGeom prst="roundRect">
            <a:avLst>
              <a:gd name="adj" fmla="val 6486"/>
            </a:avLst>
          </a:prstGeom>
          <a:solidFill>
            <a:schemeClr val="bg2"/>
          </a:solidFill>
          <a:ln w="12700">
            <a:solidFill>
              <a:schemeClr val="accent5"/>
            </a:solidFill>
            <a:prstDash val="solid"/>
          </a:ln>
        </p:spPr>
        <p:txBody>
          <a:bodyPr/>
          <a:lstStyle/>
          <a:p>
            <a:endParaRPr lang="nl-BE"/>
          </a:p>
        </p:txBody>
      </p:sp>
      <p:sp>
        <p:nvSpPr>
          <p:cNvPr id="5" name="Text 3"/>
          <p:cNvSpPr txBox="1"/>
          <p:nvPr/>
        </p:nvSpPr>
        <p:spPr>
          <a:xfrm>
            <a:off x="822960" y="1965960"/>
            <a:ext cx="2697480" cy="685800"/>
          </a:xfrm>
          <a:prstGeom prst="rect">
            <a:avLst/>
          </a:prstGeom>
          <a:noFill/>
          <a:ln/>
        </p:spPr>
        <p:txBody>
          <a:bodyPr wrap="square" lIns="0" tIns="0" rIns="0" bIns="0" rtlCol="0" anchor="ctr"/>
          <a:lstStyle/>
          <a:p>
            <a:pPr marL="0" indent="0">
              <a:buNone/>
            </a:pPr>
            <a:r>
              <a:rPr lang="en-US" sz="3600" b="1" dirty="0">
                <a:solidFill>
                  <a:schemeClr val="accent1"/>
                </a:solidFill>
                <a:latin typeface="Cambria" pitchFamily="34" charset="0"/>
                <a:ea typeface="Cambria" pitchFamily="34" charset="-122"/>
                <a:cs typeface="Cambria" pitchFamily="34" charset="-120"/>
              </a:rPr>
              <a:t>2026/15</a:t>
            </a:r>
            <a:endParaRPr lang="en-US" sz="3600" dirty="0"/>
          </a:p>
        </p:txBody>
      </p:sp>
      <p:sp>
        <p:nvSpPr>
          <p:cNvPr id="6" name="Text 4"/>
          <p:cNvSpPr txBox="1"/>
          <p:nvPr/>
        </p:nvSpPr>
        <p:spPr>
          <a:xfrm>
            <a:off x="822960" y="2651760"/>
            <a:ext cx="2697480" cy="685800"/>
          </a:xfrm>
          <a:prstGeom prst="rect">
            <a:avLst/>
          </a:prstGeom>
          <a:noFill/>
          <a:ln/>
        </p:spPr>
        <p:txBody>
          <a:bodyPr wrap="square" lIns="0" tIns="0" rIns="0" bIns="0" rtlCol="0" anchor="t"/>
          <a:lstStyle/>
          <a:p>
            <a:pPr marL="0" indent="0">
              <a:buNone/>
            </a:pPr>
            <a:r>
              <a:rPr lang="en-US" sz="1400" dirty="0">
                <a:solidFill>
                  <a:schemeClr val="tx1"/>
                </a:solidFill>
              </a:rPr>
              <a:t>UEMS European Training Requirements adopted by Council [1]</a:t>
            </a:r>
            <a:endParaRPr lang="en-US" sz="1400" dirty="0"/>
          </a:p>
        </p:txBody>
      </p:sp>
      <p:sp>
        <p:nvSpPr>
          <p:cNvPr id="7" name="Stat card 2"/>
          <p:cNvSpPr/>
          <p:nvPr/>
        </p:nvSpPr>
        <p:spPr>
          <a:xfrm>
            <a:off x="4069080" y="1783080"/>
            <a:ext cx="3246120" cy="1691640"/>
          </a:xfrm>
          <a:prstGeom prst="roundRect">
            <a:avLst>
              <a:gd name="adj" fmla="val 6486"/>
            </a:avLst>
          </a:prstGeom>
          <a:solidFill>
            <a:schemeClr val="bg2"/>
          </a:solidFill>
          <a:ln w="12700">
            <a:solidFill>
              <a:schemeClr val="accent5"/>
            </a:solidFill>
            <a:prstDash val="solid"/>
          </a:ln>
        </p:spPr>
        <p:txBody>
          <a:bodyPr/>
          <a:lstStyle/>
          <a:p>
            <a:endParaRPr lang="nl-BE"/>
          </a:p>
        </p:txBody>
      </p:sp>
      <p:sp>
        <p:nvSpPr>
          <p:cNvPr id="8" name="Text 6"/>
          <p:cNvSpPr txBox="1"/>
          <p:nvPr/>
        </p:nvSpPr>
        <p:spPr>
          <a:xfrm>
            <a:off x="4343400" y="1965960"/>
            <a:ext cx="2697480" cy="685800"/>
          </a:xfrm>
          <a:prstGeom prst="rect">
            <a:avLst/>
          </a:prstGeom>
          <a:noFill/>
          <a:ln/>
        </p:spPr>
        <p:txBody>
          <a:bodyPr wrap="square" lIns="0" tIns="0" rIns="0" bIns="0" rtlCol="0" anchor="ctr"/>
          <a:lstStyle/>
          <a:p>
            <a:pPr marL="0" indent="0">
              <a:buNone/>
            </a:pPr>
            <a:r>
              <a:rPr lang="en-US" sz="3600" b="1" dirty="0">
                <a:solidFill>
                  <a:schemeClr val="accent1"/>
                </a:solidFill>
                <a:latin typeface="Cambria" pitchFamily="34" charset="0"/>
                <a:ea typeface="Cambria" pitchFamily="34" charset="-122"/>
                <a:cs typeface="Cambria" pitchFamily="34" charset="-120"/>
              </a:rPr>
              <a:t>42</a:t>
            </a:r>
            <a:endParaRPr lang="en-US" sz="3600" dirty="0"/>
          </a:p>
        </p:txBody>
      </p:sp>
      <p:sp>
        <p:nvSpPr>
          <p:cNvPr id="9" name="Text 7"/>
          <p:cNvSpPr txBox="1"/>
          <p:nvPr/>
        </p:nvSpPr>
        <p:spPr>
          <a:xfrm>
            <a:off x="4343400" y="2651760"/>
            <a:ext cx="2697480" cy="685800"/>
          </a:xfrm>
          <a:prstGeom prst="rect">
            <a:avLst/>
          </a:prstGeom>
          <a:noFill/>
          <a:ln/>
        </p:spPr>
        <p:txBody>
          <a:bodyPr wrap="square" lIns="0" tIns="0" rIns="0" bIns="0" rtlCol="0" anchor="t"/>
          <a:lstStyle/>
          <a:p>
            <a:pPr marL="0" indent="0">
              <a:buNone/>
            </a:pPr>
            <a:r>
              <a:rPr lang="en-US" sz="1400" dirty="0">
                <a:solidFill>
                  <a:schemeClr val="tx1"/>
                </a:solidFill>
              </a:rPr>
              <a:t>European countries represented in ESPGHAN membership [2]</a:t>
            </a:r>
            <a:endParaRPr lang="en-US" sz="1400" dirty="0"/>
          </a:p>
        </p:txBody>
      </p:sp>
      <p:sp>
        <p:nvSpPr>
          <p:cNvPr id="10" name="Stat card 3"/>
          <p:cNvSpPr/>
          <p:nvPr/>
        </p:nvSpPr>
        <p:spPr>
          <a:xfrm>
            <a:off x="548640" y="3749040"/>
            <a:ext cx="3246120" cy="1691640"/>
          </a:xfrm>
          <a:prstGeom prst="roundRect">
            <a:avLst>
              <a:gd name="adj" fmla="val 6486"/>
            </a:avLst>
          </a:prstGeom>
          <a:solidFill>
            <a:schemeClr val="bg2"/>
          </a:solidFill>
          <a:ln w="12700">
            <a:solidFill>
              <a:schemeClr val="accent5"/>
            </a:solidFill>
            <a:prstDash val="solid"/>
          </a:ln>
        </p:spPr>
        <p:txBody>
          <a:bodyPr/>
          <a:lstStyle/>
          <a:p>
            <a:endParaRPr lang="nl-BE"/>
          </a:p>
        </p:txBody>
      </p:sp>
      <p:sp>
        <p:nvSpPr>
          <p:cNvPr id="11" name="Text 9"/>
          <p:cNvSpPr txBox="1"/>
          <p:nvPr/>
        </p:nvSpPr>
        <p:spPr>
          <a:xfrm>
            <a:off x="822960" y="3931920"/>
            <a:ext cx="2697480" cy="685800"/>
          </a:xfrm>
          <a:prstGeom prst="rect">
            <a:avLst/>
          </a:prstGeom>
          <a:noFill/>
          <a:ln/>
        </p:spPr>
        <p:txBody>
          <a:bodyPr wrap="square" lIns="0" tIns="0" rIns="0" bIns="0" rtlCol="0" anchor="ctr"/>
          <a:lstStyle/>
          <a:p>
            <a:pPr marL="0" indent="0">
              <a:buNone/>
            </a:pPr>
            <a:r>
              <a:rPr lang="en-US" sz="3600" b="1" dirty="0">
                <a:solidFill>
                  <a:schemeClr val="accent1"/>
                </a:solidFill>
                <a:latin typeface="Cambria" pitchFamily="34" charset="0"/>
                <a:ea typeface="Cambria" pitchFamily="34" charset="-122"/>
                <a:cs typeface="Cambria" pitchFamily="34" charset="-120"/>
              </a:rPr>
              <a:t>≥100</a:t>
            </a:r>
            <a:endParaRPr lang="en-US" sz="3600" dirty="0"/>
          </a:p>
        </p:txBody>
      </p:sp>
      <p:sp>
        <p:nvSpPr>
          <p:cNvPr id="12" name="Text 10"/>
          <p:cNvSpPr txBox="1"/>
          <p:nvPr/>
        </p:nvSpPr>
        <p:spPr>
          <a:xfrm>
            <a:off x="822960" y="4617720"/>
            <a:ext cx="2697480" cy="685800"/>
          </a:xfrm>
          <a:prstGeom prst="rect">
            <a:avLst/>
          </a:prstGeom>
          <a:noFill/>
          <a:ln/>
        </p:spPr>
        <p:txBody>
          <a:bodyPr wrap="square" lIns="0" tIns="0" rIns="0" bIns="0" rtlCol="0" anchor="t"/>
          <a:lstStyle/>
          <a:p>
            <a:pPr marL="0" indent="0">
              <a:buNone/>
            </a:pPr>
            <a:r>
              <a:rPr lang="en-US" sz="1400" dirty="0">
                <a:solidFill>
                  <a:schemeClr val="tx1"/>
                </a:solidFill>
              </a:rPr>
              <a:t>training centres in 19 countries (ESPGHAN survey 2016–19) [3]</a:t>
            </a:r>
            <a:endParaRPr lang="en-US" sz="1400" dirty="0"/>
          </a:p>
        </p:txBody>
      </p:sp>
      <p:sp>
        <p:nvSpPr>
          <p:cNvPr id="13" name="Stat card 4"/>
          <p:cNvSpPr/>
          <p:nvPr/>
        </p:nvSpPr>
        <p:spPr>
          <a:xfrm>
            <a:off x="4069080" y="3749040"/>
            <a:ext cx="3246120" cy="1691640"/>
          </a:xfrm>
          <a:prstGeom prst="roundRect">
            <a:avLst>
              <a:gd name="adj" fmla="val 6486"/>
            </a:avLst>
          </a:prstGeom>
          <a:solidFill>
            <a:schemeClr val="bg2"/>
          </a:solidFill>
          <a:ln w="12700">
            <a:solidFill>
              <a:schemeClr val="accent5"/>
            </a:solidFill>
            <a:prstDash val="solid"/>
          </a:ln>
        </p:spPr>
        <p:txBody>
          <a:bodyPr/>
          <a:lstStyle/>
          <a:p>
            <a:endParaRPr lang="nl-BE"/>
          </a:p>
        </p:txBody>
      </p:sp>
      <p:sp>
        <p:nvSpPr>
          <p:cNvPr id="14" name="Text 12"/>
          <p:cNvSpPr txBox="1"/>
          <p:nvPr/>
        </p:nvSpPr>
        <p:spPr>
          <a:xfrm>
            <a:off x="4343400" y="3931920"/>
            <a:ext cx="2697480" cy="685800"/>
          </a:xfrm>
          <a:prstGeom prst="rect">
            <a:avLst/>
          </a:prstGeom>
          <a:noFill/>
          <a:ln/>
        </p:spPr>
        <p:txBody>
          <a:bodyPr wrap="square" lIns="0" tIns="0" rIns="0" bIns="0" rtlCol="0" anchor="ctr"/>
          <a:lstStyle/>
          <a:p>
            <a:pPr marL="0" indent="0">
              <a:buNone/>
            </a:pPr>
            <a:r>
              <a:rPr lang="en-US" sz="3600" b="1" dirty="0">
                <a:solidFill>
                  <a:schemeClr val="accent1"/>
                </a:solidFill>
                <a:latin typeface="Cambria" pitchFamily="34" charset="0"/>
                <a:ea typeface="Cambria" pitchFamily="34" charset="-122"/>
                <a:cs typeface="Cambria" pitchFamily="34" charset="-120"/>
              </a:rPr>
              <a:t>12 / 19</a:t>
            </a:r>
            <a:endParaRPr lang="en-US" sz="3600" dirty="0"/>
          </a:p>
        </p:txBody>
      </p:sp>
      <p:sp>
        <p:nvSpPr>
          <p:cNvPr id="15" name="Text 13"/>
          <p:cNvSpPr txBox="1"/>
          <p:nvPr/>
        </p:nvSpPr>
        <p:spPr>
          <a:xfrm>
            <a:off x="4343400" y="4617720"/>
            <a:ext cx="2697480" cy="685800"/>
          </a:xfrm>
          <a:prstGeom prst="rect">
            <a:avLst/>
          </a:prstGeom>
          <a:noFill/>
          <a:ln/>
        </p:spPr>
        <p:txBody>
          <a:bodyPr wrap="square" lIns="0" tIns="0" rIns="0" bIns="0" rtlCol="0" anchor="t"/>
          <a:lstStyle/>
          <a:p>
            <a:pPr marL="0" indent="0">
              <a:buNone/>
            </a:pPr>
            <a:r>
              <a:rPr lang="en-US" sz="1400" dirty="0">
                <a:solidFill>
                  <a:schemeClr val="tx1"/>
                </a:solidFill>
              </a:rPr>
              <a:t>surveyed countries with formal national recognition [3]</a:t>
            </a:r>
            <a:endParaRPr lang="en-US" sz="1400" dirty="0"/>
          </a:p>
        </p:txBody>
      </p:sp>
      <p:sp>
        <p:nvSpPr>
          <p:cNvPr id="16" name="Why panel"/>
          <p:cNvSpPr/>
          <p:nvPr/>
        </p:nvSpPr>
        <p:spPr>
          <a:xfrm>
            <a:off x="7589520" y="1783080"/>
            <a:ext cx="4050792" cy="3657600"/>
          </a:xfrm>
          <a:prstGeom prst="roundRect">
            <a:avLst>
              <a:gd name="adj" fmla="val 3000"/>
            </a:avLst>
          </a:prstGeom>
          <a:solidFill>
            <a:schemeClr val="accent1"/>
          </a:solidFill>
          <a:ln w="12700">
            <a:solidFill>
              <a:schemeClr val="accent1"/>
            </a:solidFill>
            <a:prstDash val="solid"/>
          </a:ln>
        </p:spPr>
        <p:txBody>
          <a:bodyPr/>
          <a:lstStyle/>
          <a:p>
            <a:endParaRPr lang="nl-BE"/>
          </a:p>
        </p:txBody>
      </p:sp>
      <p:sp>
        <p:nvSpPr>
          <p:cNvPr id="17" name="Panel icon circle"/>
          <p:cNvSpPr/>
          <p:nvPr/>
        </p:nvSpPr>
        <p:spPr>
          <a:xfrm>
            <a:off x="7909560" y="2057400"/>
            <a:ext cx="548640" cy="548640"/>
          </a:xfrm>
          <a:prstGeom prst="ellipse">
            <a:avLst/>
          </a:prstGeom>
          <a:solidFill>
            <a:schemeClr val="accent2"/>
          </a:solidFill>
          <a:ln w="12700">
            <a:solidFill>
              <a:schemeClr val="accent2"/>
            </a:solidFill>
            <a:prstDash val="solid"/>
          </a:ln>
        </p:spPr>
        <p:txBody>
          <a:bodyPr/>
          <a:lstStyle/>
          <a:p>
            <a:endParaRPr lang="nl-BE"/>
          </a:p>
        </p:txBody>
      </p:sp>
      <p:pic>
        <p:nvPicPr>
          <p:cNvPr id="18" name="Panel icon" descr="preencoded.png"/>
          <p:cNvPicPr>
            <a:picLocks noChangeAspect="1"/>
          </p:cNvPicPr>
          <p:nvPr/>
        </p:nvPicPr>
        <p:blipFill>
          <a:blip r:embed="rId3"/>
          <a:stretch>
            <a:fillRect/>
          </a:stretch>
        </p:blipFill>
        <p:spPr>
          <a:xfrm>
            <a:off x="8046720" y="2194560"/>
            <a:ext cx="274320" cy="274320"/>
          </a:xfrm>
          <a:prstGeom prst="rect">
            <a:avLst/>
          </a:prstGeom>
        </p:spPr>
      </p:pic>
      <p:sp>
        <p:nvSpPr>
          <p:cNvPr id="19" name="Text 16"/>
          <p:cNvSpPr txBox="1"/>
          <p:nvPr/>
        </p:nvSpPr>
        <p:spPr>
          <a:xfrm>
            <a:off x="8595360" y="2057400"/>
            <a:ext cx="2770632" cy="548640"/>
          </a:xfrm>
          <a:prstGeom prst="rect">
            <a:avLst/>
          </a:prstGeom>
          <a:noFill/>
          <a:ln/>
        </p:spPr>
        <p:txBody>
          <a:bodyPr wrap="square" lIns="0" tIns="0" rIns="0" bIns="0" rtlCol="0" anchor="ctr"/>
          <a:lstStyle/>
          <a:p>
            <a:pPr marL="0" indent="0">
              <a:buNone/>
            </a:pPr>
            <a:r>
              <a:rPr lang="en-US" sz="2000" b="1" dirty="0">
                <a:solidFill>
                  <a:schemeClr val="bg1"/>
                </a:solidFill>
                <a:latin typeface="Cambria" pitchFamily="34" charset="0"/>
                <a:ea typeface="Cambria" pitchFamily="34" charset="-122"/>
                <a:cs typeface="Cambria" pitchFamily="34" charset="-120"/>
              </a:rPr>
              <a:t>Why a Division</a:t>
            </a:r>
            <a:endParaRPr lang="en-US" sz="2000" dirty="0"/>
          </a:p>
        </p:txBody>
      </p:sp>
      <p:sp>
        <p:nvSpPr>
          <p:cNvPr id="20" name="Text 17"/>
          <p:cNvSpPr txBox="1"/>
          <p:nvPr/>
        </p:nvSpPr>
        <p:spPr>
          <a:xfrm>
            <a:off x="7909560" y="2788920"/>
            <a:ext cx="3410712" cy="2057400"/>
          </a:xfrm>
          <a:prstGeom prst="rect">
            <a:avLst/>
          </a:prstGeom>
          <a:noFill/>
          <a:ln/>
        </p:spPr>
        <p:txBody>
          <a:bodyPr wrap="square" lIns="0" tIns="0" rIns="0" bIns="0" rtlCol="0" anchor="t"/>
          <a:lstStyle/>
          <a:p>
            <a:pPr marL="342900" indent="-342900">
              <a:spcAft>
                <a:spcPts val="800"/>
              </a:spcAft>
              <a:buSzPct val="100000"/>
              <a:buChar char="•"/>
            </a:pPr>
            <a:r>
              <a:rPr lang="en-US" sz="1400" dirty="0">
                <a:solidFill>
                  <a:schemeClr val="bg1"/>
                </a:solidFill>
              </a:rPr>
              <a:t>Centres without recognition less often have a written curriculum, a training lead or an integrated endoscopy suite [3]</a:t>
            </a:r>
            <a:endParaRPr lang="en-US" sz="1400" dirty="0"/>
          </a:p>
          <a:p>
            <a:pPr marL="342900" indent="-342900">
              <a:spcAft>
                <a:spcPts val="800"/>
              </a:spcAft>
              <a:buSzPct val="100000"/>
              <a:buChar char="•"/>
            </a:pPr>
            <a:r>
              <a:rPr lang="en-US" sz="1400" dirty="0">
                <a:solidFill>
                  <a:schemeClr val="bg1"/>
                </a:solidFill>
              </a:rPr>
              <a:t>Significant gaps in infrastructure, training leadership, assessment and certification across Europe [3]</a:t>
            </a:r>
            <a:endParaRPr lang="en-US" sz="1400" dirty="0"/>
          </a:p>
          <a:p>
            <a:pPr marL="342900" indent="-342900">
              <a:spcAft>
                <a:spcPts val="800"/>
              </a:spcAft>
              <a:buSzPct val="100000"/>
              <a:buChar char="•"/>
            </a:pPr>
            <a:r>
              <a:rPr lang="en-US" sz="1400" dirty="0">
                <a:solidFill>
                  <a:schemeClr val="bg1"/>
                </a:solidFill>
              </a:rPr>
              <a:t>91% of ESPGHAN members are European: a strong pan-European community [2]</a:t>
            </a:r>
            <a:endParaRPr lang="en-US" sz="1400" dirty="0"/>
          </a:p>
        </p:txBody>
      </p:sp>
      <p:sp>
        <p:nvSpPr>
          <p:cNvPr id="21" name="Text 18"/>
          <p:cNvSpPr txBox="1"/>
          <p:nvPr/>
        </p:nvSpPr>
        <p:spPr>
          <a:xfrm>
            <a:off x="7909560" y="4892040"/>
            <a:ext cx="3410712" cy="365760"/>
          </a:xfrm>
          <a:prstGeom prst="rect">
            <a:avLst/>
          </a:prstGeom>
          <a:noFill/>
          <a:ln/>
        </p:spPr>
        <p:txBody>
          <a:bodyPr wrap="square" lIns="0" tIns="0" rIns="0" bIns="0" rtlCol="0" anchor="ctr"/>
          <a:lstStyle/>
          <a:p>
            <a:pPr marL="0" indent="0">
              <a:buNone/>
            </a:pPr>
            <a:r>
              <a:rPr lang="en-US" sz="1200" i="1" dirty="0">
                <a:solidFill>
                  <a:schemeClr val="accent2"/>
                </a:solidFill>
              </a:rPr>
              <a:t>Number of practising specialists: being compiled with ESPGHAN</a:t>
            </a:r>
            <a:endParaRPr lang="en-US" sz="1200" dirty="0"/>
          </a:p>
        </p:txBody>
      </p:sp>
      <p:sp>
        <p:nvSpPr>
          <p:cNvPr id="22" name="Sources"/>
          <p:cNvSpPr txBox="1"/>
          <p:nvPr/>
        </p:nvSpPr>
        <p:spPr>
          <a:xfrm>
            <a:off x="548640" y="5687568"/>
            <a:ext cx="11091672" cy="548640"/>
          </a:xfrm>
          <a:prstGeom prst="rect">
            <a:avLst/>
          </a:prstGeom>
          <a:noFill/>
          <a:ln/>
        </p:spPr>
        <p:txBody>
          <a:bodyPr wrap="square" lIns="0" tIns="0" rIns="0" bIns="0" rtlCol="0" anchor="t"/>
          <a:lstStyle/>
          <a:p>
            <a:pPr marL="0" indent="0">
              <a:buNone/>
            </a:pPr>
            <a:r>
              <a:rPr lang="en-US" sz="1000" dirty="0">
                <a:solidFill>
                  <a:schemeClr val="accent4"/>
                </a:solidFill>
              </a:rPr>
              <a:t>[1] UEMS, list of adopted European Training Requirements, uems.eu/european-training-requirements    [2] ESPGHAN Membership Statistics, espghan.org</a:t>
            </a:r>
            <a:endParaRPr lang="en-US" sz="1000" dirty="0"/>
          </a:p>
          <a:p>
            <a:pPr marL="0" indent="0">
              <a:buNone/>
            </a:pPr>
            <a:r>
              <a:rPr lang="en-US" sz="1000" dirty="0">
                <a:solidFill>
                  <a:schemeClr val="accent4"/>
                </a:solidFill>
              </a:rPr>
              <a:t>[3] Papadopoulou A et al. Training standards in PGHN in European training centers with formal national recognition: ESPGHAN National Societies Network survey 2016–2019. Ann Gastroenterol 2022;35(3):317–24</a:t>
            </a:r>
            <a:endParaRPr lang="en-US" sz="1000" dirty="0"/>
          </a:p>
        </p:txBody>
      </p:sp>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4F7E96D9-9BE3-4217-D176-BF9A630BA481}"/>
              </a:ext>
            </a:extLst>
          </p:cNvPr>
          <p:cNvSpPr>
            <a:spLocks noGrp="1"/>
          </p:cNvSpPr>
          <p:nvPr>
            <p:ph type="body" idx="101"/>
          </p:nvPr>
        </p:nvSpPr>
        <p:spPr/>
        <p:txBody>
          <a:bodyPr/>
          <a:lstStyle/>
          <a:p>
            <a:r>
              <a:rPr lang="nl-BE" dirty="0" err="1"/>
              <a:t>Paediatric</a:t>
            </a:r>
            <a:r>
              <a:rPr lang="nl-BE" dirty="0"/>
              <a:t> </a:t>
            </a:r>
            <a:r>
              <a:rPr lang="nl-BE" dirty="0" err="1"/>
              <a:t>Division</a:t>
            </a:r>
            <a:r>
              <a:rPr lang="nl-BE" dirty="0"/>
              <a:t> </a:t>
            </a:r>
            <a:r>
              <a:rPr lang="nl-BE" dirty="0" err="1"/>
              <a:t>Paediatric</a:t>
            </a:r>
            <a:r>
              <a:rPr lang="nl-BE" dirty="0"/>
              <a:t> </a:t>
            </a:r>
            <a:r>
              <a:rPr lang="nl-BE" dirty="0" err="1"/>
              <a:t>Gastro-enterology</a:t>
            </a:r>
            <a:r>
              <a:rPr lang="nl-BE" dirty="0"/>
              <a:t>, </a:t>
            </a:r>
            <a:r>
              <a:rPr lang="nl-BE" dirty="0" err="1"/>
              <a:t>Hepatology</a:t>
            </a:r>
            <a:r>
              <a:rPr lang="nl-BE" dirty="0"/>
              <a:t> </a:t>
            </a:r>
            <a:r>
              <a:rPr lang="nl-BE" dirty="0" err="1"/>
              <a:t>and</a:t>
            </a:r>
            <a:r>
              <a:rPr lang="nl-BE" dirty="0"/>
              <a:t> </a:t>
            </a:r>
            <a:r>
              <a:rPr lang="nl-BE" dirty="0" err="1"/>
              <a:t>Nutrition</a:t>
            </a:r>
            <a:endParaRPr lang="nl-BE" dirty="0"/>
          </a:p>
        </p:txBody>
      </p:sp>
      <p:sp>
        <p:nvSpPr>
          <p:cNvPr id="3" name="Titel 2">
            <a:extLst>
              <a:ext uri="{FF2B5EF4-FFF2-40B4-BE49-F238E27FC236}">
                <a16:creationId xmlns:a16="http://schemas.microsoft.com/office/drawing/2014/main" id="{A97BFD4B-F8CE-0B2D-F5E0-298146A97AE7}"/>
              </a:ext>
            </a:extLst>
          </p:cNvPr>
          <p:cNvSpPr>
            <a:spLocks noGrp="1"/>
          </p:cNvSpPr>
          <p:nvPr>
            <p:ph type="title" idx="102"/>
          </p:nvPr>
        </p:nvSpPr>
        <p:spPr/>
        <p:txBody>
          <a:bodyPr/>
          <a:lstStyle/>
          <a:p>
            <a:r>
              <a:rPr lang="nl-BE" dirty="0"/>
              <a:t>ESPGHAN Research Network Map</a:t>
            </a:r>
          </a:p>
        </p:txBody>
      </p:sp>
      <p:pic>
        <p:nvPicPr>
          <p:cNvPr id="5" name="Afbeelding 4">
            <a:extLst>
              <a:ext uri="{FF2B5EF4-FFF2-40B4-BE49-F238E27FC236}">
                <a16:creationId xmlns:a16="http://schemas.microsoft.com/office/drawing/2014/main" id="{BB2BBE59-D345-60B7-8474-170F908D1CF9}"/>
              </a:ext>
            </a:extLst>
          </p:cNvPr>
          <p:cNvPicPr>
            <a:picLocks noChangeAspect="1"/>
          </p:cNvPicPr>
          <p:nvPr/>
        </p:nvPicPr>
        <p:blipFill>
          <a:blip r:embed="rId2"/>
          <a:stretch>
            <a:fillRect/>
          </a:stretch>
        </p:blipFill>
        <p:spPr>
          <a:xfrm>
            <a:off x="679579" y="1591027"/>
            <a:ext cx="4153678" cy="3065605"/>
          </a:xfrm>
          <a:prstGeom prst="rect">
            <a:avLst/>
          </a:prstGeom>
        </p:spPr>
      </p:pic>
      <p:sp>
        <p:nvSpPr>
          <p:cNvPr id="7" name="Tekstvak 6">
            <a:extLst>
              <a:ext uri="{FF2B5EF4-FFF2-40B4-BE49-F238E27FC236}">
                <a16:creationId xmlns:a16="http://schemas.microsoft.com/office/drawing/2014/main" id="{7978AD41-AC43-2522-5888-DFDAB310DA62}"/>
              </a:ext>
            </a:extLst>
          </p:cNvPr>
          <p:cNvSpPr txBox="1"/>
          <p:nvPr/>
        </p:nvSpPr>
        <p:spPr>
          <a:xfrm>
            <a:off x="6855668" y="1686122"/>
            <a:ext cx="5031532" cy="2308324"/>
          </a:xfrm>
          <a:prstGeom prst="rect">
            <a:avLst/>
          </a:prstGeom>
          <a:noFill/>
        </p:spPr>
        <p:txBody>
          <a:bodyPr wrap="square">
            <a:spAutoFit/>
          </a:bodyPr>
          <a:lstStyle/>
          <a:p>
            <a:r>
              <a:rPr lang="nl-BE" dirty="0"/>
              <a:t>58th ESPGHAN </a:t>
            </a:r>
            <a:r>
              <a:rPr lang="nl-BE" dirty="0" err="1"/>
              <a:t>Annual</a:t>
            </a:r>
            <a:r>
              <a:rPr lang="nl-BE" dirty="0"/>
              <a:t> Meeting Lille, 2026</a:t>
            </a:r>
          </a:p>
          <a:p>
            <a:endParaRPr lang="nl-BE" dirty="0"/>
          </a:p>
          <a:p>
            <a:pPr marL="285750" indent="-285750">
              <a:buFont typeface="Wingdings" panose="05000000000000000000" pitchFamily="2" charset="2"/>
              <a:buChar char="Ø"/>
            </a:pPr>
            <a:r>
              <a:rPr lang="nl-BE" dirty="0"/>
              <a:t>6000 </a:t>
            </a:r>
            <a:r>
              <a:rPr lang="nl-BE" dirty="0" err="1"/>
              <a:t>participants</a:t>
            </a:r>
            <a:r>
              <a:rPr lang="nl-BE" dirty="0"/>
              <a:t> </a:t>
            </a:r>
          </a:p>
          <a:p>
            <a:pPr marL="285750" indent="-285750">
              <a:buFont typeface="Wingdings" panose="05000000000000000000" pitchFamily="2" charset="2"/>
              <a:buChar char="Ø"/>
            </a:pPr>
            <a:endParaRPr lang="nl-BE" dirty="0"/>
          </a:p>
          <a:p>
            <a:pPr marL="285750" indent="-285750">
              <a:buFont typeface="Wingdings" panose="05000000000000000000" pitchFamily="2" charset="2"/>
              <a:buChar char="Ø"/>
            </a:pPr>
            <a:endParaRPr lang="nl-BE" dirty="0"/>
          </a:p>
          <a:p>
            <a:pPr marL="285750" indent="-285750">
              <a:buFont typeface="Wingdings" panose="05000000000000000000" pitchFamily="2" charset="2"/>
              <a:buChar char="Ø"/>
            </a:pPr>
            <a:endParaRPr lang="nl-BE" dirty="0"/>
          </a:p>
          <a:p>
            <a:pPr marL="285750" indent="-285750">
              <a:buFont typeface="Wingdings" panose="05000000000000000000" pitchFamily="2" charset="2"/>
              <a:buChar char="Ø"/>
            </a:pPr>
            <a:endParaRPr lang="nl-BE" dirty="0"/>
          </a:p>
          <a:p>
            <a:pPr marL="285750" indent="-285750">
              <a:buFont typeface="Wingdings" panose="05000000000000000000" pitchFamily="2" charset="2"/>
              <a:buChar char="Ø"/>
            </a:pPr>
            <a:endParaRPr lang="nl-BE" dirty="0"/>
          </a:p>
        </p:txBody>
      </p:sp>
      <p:pic>
        <p:nvPicPr>
          <p:cNvPr id="9" name="Afbeelding 8">
            <a:extLst>
              <a:ext uri="{FF2B5EF4-FFF2-40B4-BE49-F238E27FC236}">
                <a16:creationId xmlns:a16="http://schemas.microsoft.com/office/drawing/2014/main" id="{63E2FAB9-D263-7CC5-A795-9A05A6BEB8D2}"/>
              </a:ext>
            </a:extLst>
          </p:cNvPr>
          <p:cNvPicPr>
            <a:picLocks noChangeAspect="1"/>
          </p:cNvPicPr>
          <p:nvPr/>
        </p:nvPicPr>
        <p:blipFill>
          <a:blip r:embed="rId3"/>
          <a:stretch>
            <a:fillRect/>
          </a:stretch>
        </p:blipFill>
        <p:spPr>
          <a:xfrm>
            <a:off x="5070276" y="2965213"/>
            <a:ext cx="7121724" cy="3171286"/>
          </a:xfrm>
          <a:prstGeom prst="rect">
            <a:avLst/>
          </a:prstGeom>
        </p:spPr>
      </p:pic>
    </p:spTree>
    <p:extLst>
      <p:ext uri="{BB962C8B-B14F-4D97-AF65-F5344CB8AC3E}">
        <p14:creationId xmlns:p14="http://schemas.microsoft.com/office/powerpoint/2010/main" val="1743311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411480"/>
            <a:ext cx="10972800" cy="365760"/>
          </a:xfrm>
          <a:prstGeom prst="rect">
            <a:avLst/>
          </a:prstGeom>
          <a:noFill/>
          <a:ln/>
        </p:spPr>
        <p:txBody>
          <a:bodyPr wrap="square" lIns="0" tIns="0" rIns="0" bIns="0" rtlCol="0"/>
          <a:lstStyle/>
          <a:p>
            <a:pPr marL="0" indent="0">
              <a:buNone/>
            </a:pPr>
            <a:r>
              <a:rPr lang="en-US" sz="1400" b="1" kern="0" spc="200" dirty="0">
                <a:solidFill>
                  <a:schemeClr val="accent3"/>
                </a:solidFill>
              </a:rPr>
              <a:t>DIVISION </a:t>
            </a:r>
            <a:endParaRPr lang="en-US" sz="1400" dirty="0"/>
          </a:p>
        </p:txBody>
      </p:sp>
      <p:sp>
        <p:nvSpPr>
          <p:cNvPr id="3" name="Text 1"/>
          <p:cNvSpPr>
            <a:spLocks noGrp="1"/>
          </p:cNvSpPr>
          <p:nvPr>
            <p:ph type="title" idx="102" hasCustomPrompt="1"/>
          </p:nvPr>
        </p:nvSpPr>
        <p:spPr>
          <a:xfrm>
            <a:off x="548640" y="777240"/>
            <a:ext cx="11064240" cy="1188720"/>
          </a:xfrm>
          <a:prstGeom prst="rect">
            <a:avLst/>
          </a:prstGeom>
          <a:noFill/>
          <a:ln/>
        </p:spPr>
        <p:txBody>
          <a:bodyPr wrap="square" lIns="0" tIns="0" rIns="0" bIns="0" rtlCol="0" anchor="t"/>
          <a:lstStyle/>
          <a:p>
            <a:pPr marL="0" indent="0" algn="l">
              <a:buNone/>
            </a:pPr>
            <a:r>
              <a:rPr lang="en-US" sz="3200" b="1" dirty="0">
                <a:solidFill>
                  <a:schemeClr val="tx2"/>
                </a:solidFill>
                <a:latin typeface="Cambria" pitchFamily="34" charset="0"/>
                <a:ea typeface="Cambria" pitchFamily="34" charset="-122"/>
                <a:cs typeface="Cambria" pitchFamily="34" charset="-120"/>
              </a:rPr>
              <a:t>Paediatric Haematology &amp; Oncology</a:t>
            </a:r>
            <a:endParaRPr lang="en-US" sz="3200" dirty="0"/>
          </a:p>
        </p:txBody>
      </p:sp>
      <p:sp>
        <p:nvSpPr>
          <p:cNvPr id="4" name="Stat card 1"/>
          <p:cNvSpPr/>
          <p:nvPr/>
        </p:nvSpPr>
        <p:spPr>
          <a:xfrm>
            <a:off x="548640" y="1783080"/>
            <a:ext cx="3246120" cy="1691640"/>
          </a:xfrm>
          <a:prstGeom prst="roundRect">
            <a:avLst>
              <a:gd name="adj" fmla="val 6486"/>
            </a:avLst>
          </a:prstGeom>
          <a:solidFill>
            <a:schemeClr val="bg2"/>
          </a:solidFill>
          <a:ln w="12700">
            <a:solidFill>
              <a:schemeClr val="accent5"/>
            </a:solidFill>
            <a:prstDash val="solid"/>
          </a:ln>
        </p:spPr>
        <p:txBody>
          <a:bodyPr/>
          <a:lstStyle/>
          <a:p>
            <a:endParaRPr lang="nl-BE"/>
          </a:p>
        </p:txBody>
      </p:sp>
      <p:sp>
        <p:nvSpPr>
          <p:cNvPr id="5" name="Text 3"/>
          <p:cNvSpPr txBox="1"/>
          <p:nvPr/>
        </p:nvSpPr>
        <p:spPr>
          <a:xfrm>
            <a:off x="822960" y="1965960"/>
            <a:ext cx="2697480" cy="685800"/>
          </a:xfrm>
          <a:prstGeom prst="rect">
            <a:avLst/>
          </a:prstGeom>
          <a:noFill/>
          <a:ln/>
        </p:spPr>
        <p:txBody>
          <a:bodyPr wrap="square" lIns="0" tIns="0" rIns="0" bIns="0" rtlCol="0" anchor="ctr"/>
          <a:lstStyle/>
          <a:p>
            <a:pPr marL="0" indent="0">
              <a:buNone/>
            </a:pPr>
            <a:r>
              <a:rPr lang="en-US" sz="3600" b="1" dirty="0">
                <a:solidFill>
                  <a:schemeClr val="accent1"/>
                </a:solidFill>
                <a:latin typeface="Cambria" pitchFamily="34" charset="0"/>
                <a:ea typeface="Cambria" pitchFamily="34" charset="-122"/>
                <a:cs typeface="Cambria" pitchFamily="34" charset="-120"/>
              </a:rPr>
              <a:t>2025/16</a:t>
            </a:r>
            <a:endParaRPr lang="en-US" sz="3600" dirty="0"/>
          </a:p>
        </p:txBody>
      </p:sp>
      <p:sp>
        <p:nvSpPr>
          <p:cNvPr id="6" name="Text 4"/>
          <p:cNvSpPr txBox="1"/>
          <p:nvPr/>
        </p:nvSpPr>
        <p:spPr>
          <a:xfrm>
            <a:off x="822960" y="2651760"/>
            <a:ext cx="2697480" cy="685800"/>
          </a:xfrm>
          <a:prstGeom prst="rect">
            <a:avLst/>
          </a:prstGeom>
          <a:noFill/>
          <a:ln/>
        </p:spPr>
        <p:txBody>
          <a:bodyPr wrap="square" lIns="0" tIns="0" rIns="0" bIns="0" rtlCol="0" anchor="t"/>
          <a:lstStyle/>
          <a:p>
            <a:pPr marL="0" indent="0">
              <a:buNone/>
            </a:pPr>
            <a:r>
              <a:rPr lang="en-US" sz="1400" dirty="0">
                <a:solidFill>
                  <a:schemeClr val="tx1"/>
                </a:solidFill>
              </a:rPr>
              <a:t>UEMS European Training Requirements adopted by Council [1]</a:t>
            </a:r>
            <a:endParaRPr lang="en-US" sz="1400" dirty="0"/>
          </a:p>
        </p:txBody>
      </p:sp>
      <p:sp>
        <p:nvSpPr>
          <p:cNvPr id="7" name="Stat card 2"/>
          <p:cNvSpPr/>
          <p:nvPr/>
        </p:nvSpPr>
        <p:spPr>
          <a:xfrm>
            <a:off x="4069080" y="1783080"/>
            <a:ext cx="3246120" cy="1691640"/>
          </a:xfrm>
          <a:prstGeom prst="roundRect">
            <a:avLst>
              <a:gd name="adj" fmla="val 6486"/>
            </a:avLst>
          </a:prstGeom>
          <a:solidFill>
            <a:schemeClr val="bg2"/>
          </a:solidFill>
          <a:ln w="12700">
            <a:solidFill>
              <a:schemeClr val="accent5"/>
            </a:solidFill>
            <a:prstDash val="solid"/>
          </a:ln>
        </p:spPr>
        <p:txBody>
          <a:bodyPr/>
          <a:lstStyle/>
          <a:p>
            <a:endParaRPr lang="nl-BE"/>
          </a:p>
        </p:txBody>
      </p:sp>
      <p:sp>
        <p:nvSpPr>
          <p:cNvPr id="8" name="Text 6"/>
          <p:cNvSpPr txBox="1"/>
          <p:nvPr/>
        </p:nvSpPr>
        <p:spPr>
          <a:xfrm>
            <a:off x="4343400" y="1965960"/>
            <a:ext cx="2697480" cy="685800"/>
          </a:xfrm>
          <a:prstGeom prst="rect">
            <a:avLst/>
          </a:prstGeom>
          <a:noFill/>
          <a:ln/>
        </p:spPr>
        <p:txBody>
          <a:bodyPr wrap="square" lIns="0" tIns="0" rIns="0" bIns="0" rtlCol="0" anchor="ctr"/>
          <a:lstStyle/>
          <a:p>
            <a:pPr marL="0" indent="0">
              <a:buNone/>
            </a:pPr>
            <a:r>
              <a:rPr lang="en-US" sz="3600" b="1" dirty="0">
                <a:solidFill>
                  <a:schemeClr val="accent1"/>
                </a:solidFill>
                <a:latin typeface="Cambria" pitchFamily="34" charset="0"/>
                <a:ea typeface="Cambria" pitchFamily="34" charset="-122"/>
                <a:cs typeface="Cambria" pitchFamily="34" charset="-120"/>
              </a:rPr>
              <a:t>&gt;2,700</a:t>
            </a:r>
            <a:endParaRPr lang="en-US" sz="3600" dirty="0"/>
          </a:p>
        </p:txBody>
      </p:sp>
      <p:sp>
        <p:nvSpPr>
          <p:cNvPr id="9" name="Text 7"/>
          <p:cNvSpPr txBox="1"/>
          <p:nvPr/>
        </p:nvSpPr>
        <p:spPr>
          <a:xfrm>
            <a:off x="4343400" y="2651760"/>
            <a:ext cx="2697480" cy="685800"/>
          </a:xfrm>
          <a:prstGeom prst="rect">
            <a:avLst/>
          </a:prstGeom>
          <a:noFill/>
          <a:ln/>
        </p:spPr>
        <p:txBody>
          <a:bodyPr wrap="square" lIns="0" tIns="0" rIns="0" bIns="0" rtlCol="0" anchor="t"/>
          <a:lstStyle/>
          <a:p>
            <a:pPr marL="0" indent="0">
              <a:buNone/>
            </a:pPr>
            <a:r>
              <a:rPr lang="en-US" sz="1400" dirty="0">
                <a:solidFill>
                  <a:schemeClr val="tx1"/>
                </a:solidFill>
              </a:rPr>
              <a:t>SIOP Europe members across 36 European countries [2]</a:t>
            </a:r>
            <a:endParaRPr lang="en-US" sz="1400" dirty="0"/>
          </a:p>
        </p:txBody>
      </p:sp>
      <p:sp>
        <p:nvSpPr>
          <p:cNvPr id="10" name="Stat card 3"/>
          <p:cNvSpPr/>
          <p:nvPr/>
        </p:nvSpPr>
        <p:spPr>
          <a:xfrm>
            <a:off x="548640" y="3749040"/>
            <a:ext cx="3246120" cy="1691640"/>
          </a:xfrm>
          <a:prstGeom prst="roundRect">
            <a:avLst>
              <a:gd name="adj" fmla="val 6486"/>
            </a:avLst>
          </a:prstGeom>
          <a:solidFill>
            <a:schemeClr val="bg2"/>
          </a:solidFill>
          <a:ln w="12700">
            <a:solidFill>
              <a:schemeClr val="accent5"/>
            </a:solidFill>
            <a:prstDash val="solid"/>
          </a:ln>
        </p:spPr>
        <p:txBody>
          <a:bodyPr/>
          <a:lstStyle/>
          <a:p>
            <a:endParaRPr lang="nl-BE"/>
          </a:p>
        </p:txBody>
      </p:sp>
      <p:sp>
        <p:nvSpPr>
          <p:cNvPr id="11" name="Text 9"/>
          <p:cNvSpPr txBox="1"/>
          <p:nvPr/>
        </p:nvSpPr>
        <p:spPr>
          <a:xfrm>
            <a:off x="822960" y="3931920"/>
            <a:ext cx="2697480" cy="685800"/>
          </a:xfrm>
          <a:prstGeom prst="rect">
            <a:avLst/>
          </a:prstGeom>
          <a:noFill/>
          <a:ln/>
        </p:spPr>
        <p:txBody>
          <a:bodyPr wrap="square" lIns="0" tIns="0" rIns="0" bIns="0" rtlCol="0" anchor="ctr"/>
          <a:lstStyle/>
          <a:p>
            <a:pPr marL="0" indent="0">
              <a:buNone/>
            </a:pPr>
            <a:r>
              <a:rPr lang="en-US" sz="3600" b="1" dirty="0">
                <a:solidFill>
                  <a:schemeClr val="accent1"/>
                </a:solidFill>
                <a:latin typeface="Cambria" pitchFamily="34" charset="0"/>
                <a:ea typeface="Cambria" pitchFamily="34" charset="-122"/>
                <a:cs typeface="Cambria" pitchFamily="34" charset="-120"/>
              </a:rPr>
              <a:t>90</a:t>
            </a:r>
            <a:endParaRPr lang="en-US" sz="3600" dirty="0"/>
          </a:p>
        </p:txBody>
      </p:sp>
      <p:sp>
        <p:nvSpPr>
          <p:cNvPr id="12" name="Text 10"/>
          <p:cNvSpPr txBox="1"/>
          <p:nvPr/>
        </p:nvSpPr>
        <p:spPr>
          <a:xfrm>
            <a:off x="822960" y="4617720"/>
            <a:ext cx="2697480" cy="685800"/>
          </a:xfrm>
          <a:prstGeom prst="rect">
            <a:avLst/>
          </a:prstGeom>
          <a:noFill/>
          <a:ln/>
        </p:spPr>
        <p:txBody>
          <a:bodyPr wrap="square" lIns="0" tIns="0" rIns="0" bIns="0" rtlCol="0" anchor="t"/>
          <a:lstStyle/>
          <a:p>
            <a:pPr marL="0" indent="0">
              <a:buNone/>
            </a:pPr>
            <a:r>
              <a:rPr lang="en-US" sz="1400" dirty="0">
                <a:solidFill>
                  <a:schemeClr val="tx1"/>
                </a:solidFill>
              </a:rPr>
              <a:t>ERN PaedCan centres: 79 full members + 11 affiliated partners [3]</a:t>
            </a:r>
            <a:endParaRPr lang="en-US" sz="1400" dirty="0"/>
          </a:p>
        </p:txBody>
      </p:sp>
      <p:sp>
        <p:nvSpPr>
          <p:cNvPr id="13" name="Stat card 4"/>
          <p:cNvSpPr/>
          <p:nvPr/>
        </p:nvSpPr>
        <p:spPr>
          <a:xfrm>
            <a:off x="4069080" y="3749040"/>
            <a:ext cx="3246120" cy="1691640"/>
          </a:xfrm>
          <a:prstGeom prst="roundRect">
            <a:avLst>
              <a:gd name="adj" fmla="val 6486"/>
            </a:avLst>
          </a:prstGeom>
          <a:solidFill>
            <a:schemeClr val="bg2"/>
          </a:solidFill>
          <a:ln w="12700">
            <a:solidFill>
              <a:schemeClr val="accent5"/>
            </a:solidFill>
            <a:prstDash val="solid"/>
          </a:ln>
        </p:spPr>
        <p:txBody>
          <a:bodyPr/>
          <a:lstStyle/>
          <a:p>
            <a:endParaRPr lang="nl-BE"/>
          </a:p>
        </p:txBody>
      </p:sp>
      <p:sp>
        <p:nvSpPr>
          <p:cNvPr id="14" name="Text 12"/>
          <p:cNvSpPr txBox="1"/>
          <p:nvPr/>
        </p:nvSpPr>
        <p:spPr>
          <a:xfrm>
            <a:off x="4343400" y="3931920"/>
            <a:ext cx="2697480" cy="685800"/>
          </a:xfrm>
          <a:prstGeom prst="rect">
            <a:avLst/>
          </a:prstGeom>
          <a:noFill/>
          <a:ln/>
        </p:spPr>
        <p:txBody>
          <a:bodyPr wrap="square" lIns="0" tIns="0" rIns="0" bIns="0" rtlCol="0" anchor="ctr"/>
          <a:lstStyle/>
          <a:p>
            <a:pPr marL="0" indent="0">
              <a:buNone/>
            </a:pPr>
            <a:r>
              <a:rPr lang="en-US" sz="3600" b="1" dirty="0">
                <a:solidFill>
                  <a:schemeClr val="accent1"/>
                </a:solidFill>
                <a:latin typeface="Cambria" pitchFamily="34" charset="0"/>
                <a:ea typeface="Cambria" pitchFamily="34" charset="-122"/>
                <a:cs typeface="Cambria" pitchFamily="34" charset="-120"/>
              </a:rPr>
              <a:t>28</a:t>
            </a:r>
            <a:endParaRPr lang="en-US" sz="3600" dirty="0"/>
          </a:p>
        </p:txBody>
      </p:sp>
      <p:sp>
        <p:nvSpPr>
          <p:cNvPr id="15" name="Text 13"/>
          <p:cNvSpPr txBox="1"/>
          <p:nvPr/>
        </p:nvSpPr>
        <p:spPr>
          <a:xfrm>
            <a:off x="4343400" y="4617720"/>
            <a:ext cx="2697480" cy="685800"/>
          </a:xfrm>
          <a:prstGeom prst="rect">
            <a:avLst/>
          </a:prstGeom>
          <a:noFill/>
          <a:ln/>
        </p:spPr>
        <p:txBody>
          <a:bodyPr wrap="square" lIns="0" tIns="0" rIns="0" bIns="0" rtlCol="0" anchor="t"/>
          <a:lstStyle/>
          <a:p>
            <a:pPr marL="0" indent="0">
              <a:buNone/>
            </a:pPr>
            <a:r>
              <a:rPr lang="en-US" sz="1400" dirty="0">
                <a:solidFill>
                  <a:schemeClr val="tx1"/>
                </a:solidFill>
              </a:rPr>
              <a:t>countries in ERN PaedCan: all 27 EU Member States + Norway [3]</a:t>
            </a:r>
            <a:endParaRPr lang="en-US" sz="1400" dirty="0"/>
          </a:p>
        </p:txBody>
      </p:sp>
      <p:sp>
        <p:nvSpPr>
          <p:cNvPr id="16" name="Why panel"/>
          <p:cNvSpPr/>
          <p:nvPr/>
        </p:nvSpPr>
        <p:spPr>
          <a:xfrm>
            <a:off x="7589520" y="1783080"/>
            <a:ext cx="4050792" cy="3657600"/>
          </a:xfrm>
          <a:prstGeom prst="roundRect">
            <a:avLst>
              <a:gd name="adj" fmla="val 3000"/>
            </a:avLst>
          </a:prstGeom>
          <a:solidFill>
            <a:schemeClr val="accent1"/>
          </a:solidFill>
          <a:ln w="12700">
            <a:solidFill>
              <a:schemeClr val="accent1"/>
            </a:solidFill>
            <a:prstDash val="solid"/>
          </a:ln>
        </p:spPr>
        <p:txBody>
          <a:bodyPr/>
          <a:lstStyle/>
          <a:p>
            <a:endParaRPr lang="nl-BE"/>
          </a:p>
        </p:txBody>
      </p:sp>
      <p:sp>
        <p:nvSpPr>
          <p:cNvPr id="17" name="Panel icon circle"/>
          <p:cNvSpPr/>
          <p:nvPr/>
        </p:nvSpPr>
        <p:spPr>
          <a:xfrm>
            <a:off x="7909560" y="2057400"/>
            <a:ext cx="548640" cy="548640"/>
          </a:xfrm>
          <a:prstGeom prst="ellipse">
            <a:avLst/>
          </a:prstGeom>
          <a:solidFill>
            <a:schemeClr val="accent2"/>
          </a:solidFill>
          <a:ln w="12700">
            <a:solidFill>
              <a:schemeClr val="accent2"/>
            </a:solidFill>
            <a:prstDash val="solid"/>
          </a:ln>
        </p:spPr>
        <p:txBody>
          <a:bodyPr/>
          <a:lstStyle/>
          <a:p>
            <a:endParaRPr lang="nl-BE"/>
          </a:p>
        </p:txBody>
      </p:sp>
      <p:pic>
        <p:nvPicPr>
          <p:cNvPr id="18" name="Panel icon" descr="preencoded.png"/>
          <p:cNvPicPr>
            <a:picLocks noChangeAspect="1"/>
          </p:cNvPicPr>
          <p:nvPr/>
        </p:nvPicPr>
        <p:blipFill>
          <a:blip r:embed="rId3"/>
          <a:stretch>
            <a:fillRect/>
          </a:stretch>
        </p:blipFill>
        <p:spPr>
          <a:xfrm>
            <a:off x="8046720" y="2194560"/>
            <a:ext cx="274320" cy="274320"/>
          </a:xfrm>
          <a:prstGeom prst="rect">
            <a:avLst/>
          </a:prstGeom>
        </p:spPr>
      </p:pic>
      <p:sp>
        <p:nvSpPr>
          <p:cNvPr id="19" name="Text 16"/>
          <p:cNvSpPr txBox="1"/>
          <p:nvPr/>
        </p:nvSpPr>
        <p:spPr>
          <a:xfrm>
            <a:off x="8595360" y="2057400"/>
            <a:ext cx="2770632" cy="548640"/>
          </a:xfrm>
          <a:prstGeom prst="rect">
            <a:avLst/>
          </a:prstGeom>
          <a:noFill/>
          <a:ln/>
        </p:spPr>
        <p:txBody>
          <a:bodyPr wrap="square" lIns="0" tIns="0" rIns="0" bIns="0" rtlCol="0" anchor="ctr"/>
          <a:lstStyle/>
          <a:p>
            <a:pPr marL="0" indent="0">
              <a:buNone/>
            </a:pPr>
            <a:r>
              <a:rPr lang="en-US" sz="2000" b="1" dirty="0">
                <a:solidFill>
                  <a:schemeClr val="bg1"/>
                </a:solidFill>
                <a:latin typeface="Cambria" pitchFamily="34" charset="0"/>
                <a:ea typeface="Cambria" pitchFamily="34" charset="-122"/>
                <a:cs typeface="Cambria" pitchFamily="34" charset="-120"/>
              </a:rPr>
              <a:t>Why a Division</a:t>
            </a:r>
            <a:endParaRPr lang="en-US" sz="2000" dirty="0"/>
          </a:p>
        </p:txBody>
      </p:sp>
      <p:sp>
        <p:nvSpPr>
          <p:cNvPr id="20" name="Text 17"/>
          <p:cNvSpPr txBox="1"/>
          <p:nvPr/>
        </p:nvSpPr>
        <p:spPr>
          <a:xfrm>
            <a:off x="7909560" y="2788920"/>
            <a:ext cx="3410712" cy="2057400"/>
          </a:xfrm>
          <a:prstGeom prst="rect">
            <a:avLst/>
          </a:prstGeom>
          <a:noFill/>
          <a:ln/>
        </p:spPr>
        <p:txBody>
          <a:bodyPr wrap="square" lIns="0" tIns="0" rIns="0" bIns="0" rtlCol="0" anchor="t"/>
          <a:lstStyle/>
          <a:p>
            <a:pPr marL="342900" indent="-342900">
              <a:spcAft>
                <a:spcPts val="800"/>
              </a:spcAft>
              <a:buSzPct val="100000"/>
              <a:buChar char="•"/>
            </a:pPr>
            <a:r>
              <a:rPr lang="en-US" sz="1400" dirty="0">
                <a:solidFill>
                  <a:schemeClr val="bg1"/>
                </a:solidFill>
              </a:rPr>
              <a:t>The training path to become a paediatric haemato-oncologist differs widely across Europe [4]</a:t>
            </a:r>
            <a:endParaRPr lang="en-US" sz="1400" dirty="0"/>
          </a:p>
          <a:p>
            <a:pPr marL="342900" indent="-342900">
              <a:spcAft>
                <a:spcPts val="800"/>
              </a:spcAft>
              <a:buSzPct val="100000"/>
              <a:buChar char="•"/>
            </a:pPr>
            <a:r>
              <a:rPr lang="en-US" sz="1400" dirty="0">
                <a:solidFill>
                  <a:schemeClr val="bg1"/>
                </a:solidFill>
              </a:rPr>
              <a:t>Already organised through national paediatric haemato-oncology societies across Europe [2]</a:t>
            </a:r>
            <a:endParaRPr lang="en-US" sz="1400" dirty="0"/>
          </a:p>
          <a:p>
            <a:pPr marL="342900" indent="-342900">
              <a:spcAft>
                <a:spcPts val="800"/>
              </a:spcAft>
              <a:buSzPct val="100000"/>
              <a:buChar char="•"/>
            </a:pPr>
            <a:r>
              <a:rPr lang="en-US" sz="1400" dirty="0">
                <a:solidFill>
                  <a:schemeClr val="bg1"/>
                </a:solidFill>
              </a:rPr>
              <a:t>A European syllabus (SIOPE with EHA) already exists to build on [5]</a:t>
            </a:r>
            <a:endParaRPr lang="en-US" sz="1400" dirty="0"/>
          </a:p>
        </p:txBody>
      </p:sp>
      <p:sp>
        <p:nvSpPr>
          <p:cNvPr id="21" name="Text 18"/>
          <p:cNvSpPr txBox="1"/>
          <p:nvPr/>
        </p:nvSpPr>
        <p:spPr>
          <a:xfrm>
            <a:off x="7909560" y="4892040"/>
            <a:ext cx="3410712" cy="365760"/>
          </a:xfrm>
          <a:prstGeom prst="rect">
            <a:avLst/>
          </a:prstGeom>
          <a:noFill/>
          <a:ln/>
        </p:spPr>
        <p:txBody>
          <a:bodyPr wrap="square" lIns="0" tIns="0" rIns="0" bIns="0" rtlCol="0" anchor="ctr"/>
          <a:lstStyle/>
          <a:p>
            <a:pPr marL="0" indent="0">
              <a:buNone/>
            </a:pPr>
            <a:r>
              <a:rPr lang="en-US" sz="1200" i="1" dirty="0">
                <a:solidFill>
                  <a:schemeClr val="accent2"/>
                </a:solidFill>
              </a:rPr>
              <a:t>Number of practising specialists: being compiled with SIOP Europe</a:t>
            </a:r>
            <a:endParaRPr lang="en-US" sz="1200" dirty="0"/>
          </a:p>
        </p:txBody>
      </p:sp>
      <p:sp>
        <p:nvSpPr>
          <p:cNvPr id="22" name="Sources"/>
          <p:cNvSpPr txBox="1"/>
          <p:nvPr/>
        </p:nvSpPr>
        <p:spPr>
          <a:xfrm>
            <a:off x="548640" y="5687568"/>
            <a:ext cx="11091672" cy="548640"/>
          </a:xfrm>
          <a:prstGeom prst="rect">
            <a:avLst/>
          </a:prstGeom>
          <a:noFill/>
          <a:ln/>
        </p:spPr>
        <p:txBody>
          <a:bodyPr wrap="square" lIns="0" tIns="0" rIns="0" bIns="0" rtlCol="0" anchor="t"/>
          <a:lstStyle/>
          <a:p>
            <a:pPr marL="0" indent="0">
              <a:buNone/>
            </a:pPr>
            <a:r>
              <a:rPr lang="en-US" sz="1000" dirty="0">
                <a:solidFill>
                  <a:schemeClr val="accent4"/>
                </a:solidFill>
              </a:rPr>
              <a:t>[1] UEMS, list of adopted European Training Requirements, uems.eu/european-training-requirements    [2] SIOP Europe, About SIOPE &amp; Members, siope.eu    [3] EMA network catalogue: ERN PaedCan (2025)</a:t>
            </a:r>
            <a:endParaRPr lang="en-US" sz="1000" dirty="0"/>
          </a:p>
          <a:p>
            <a:pPr marL="0" indent="0">
              <a:buNone/>
            </a:pPr>
            <a:r>
              <a:rPr lang="en-US" sz="1000" dirty="0">
                <a:solidFill>
                  <a:schemeClr val="accent4"/>
                </a:solidFill>
              </a:rPr>
              <a:t>[4] Jelic M et al. Young paediatric oncologists and haematologists in Europe. EJC Paediatric Oncology 2024;4:100192    [5] SIOP Europe, European Training Programme (Syllabus), siope.eu</a:t>
            </a:r>
            <a:endParaRPr lang="en-US" sz="1000" dirty="0"/>
          </a:p>
        </p:txBody>
      </p:sp>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8C0CF-B463-9E53-D13D-C38D97B78898}"/>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CA3D63CF-0FF3-2DB3-2D4C-6BB8AA52F2D3}"/>
              </a:ext>
            </a:extLst>
          </p:cNvPr>
          <p:cNvSpPr>
            <a:spLocks noGrp="1"/>
          </p:cNvSpPr>
          <p:nvPr>
            <p:ph type="body" idx="101"/>
          </p:nvPr>
        </p:nvSpPr>
        <p:spPr/>
        <p:txBody>
          <a:bodyPr/>
          <a:lstStyle/>
          <a:p>
            <a:r>
              <a:rPr lang="nl-BE" dirty="0" err="1"/>
              <a:t>Paediatric</a:t>
            </a:r>
            <a:r>
              <a:rPr lang="nl-BE" dirty="0"/>
              <a:t> </a:t>
            </a:r>
            <a:r>
              <a:rPr lang="nl-BE" dirty="0" err="1"/>
              <a:t>Division</a:t>
            </a:r>
            <a:r>
              <a:rPr lang="nl-BE" dirty="0"/>
              <a:t> </a:t>
            </a:r>
            <a:r>
              <a:rPr lang="nl-BE" dirty="0" err="1"/>
              <a:t>Paediatric</a:t>
            </a:r>
            <a:r>
              <a:rPr lang="nl-BE" dirty="0"/>
              <a:t> </a:t>
            </a:r>
            <a:r>
              <a:rPr lang="nl-BE" dirty="0" err="1"/>
              <a:t>Hemato-Oncology</a:t>
            </a:r>
            <a:endParaRPr lang="nl-BE" dirty="0"/>
          </a:p>
        </p:txBody>
      </p:sp>
      <p:sp>
        <p:nvSpPr>
          <p:cNvPr id="3" name="Titel 2">
            <a:extLst>
              <a:ext uri="{FF2B5EF4-FFF2-40B4-BE49-F238E27FC236}">
                <a16:creationId xmlns:a16="http://schemas.microsoft.com/office/drawing/2014/main" id="{CB498599-F3A1-8A27-9413-176AC6F92E3D}"/>
              </a:ext>
            </a:extLst>
          </p:cNvPr>
          <p:cNvSpPr>
            <a:spLocks noGrp="1"/>
          </p:cNvSpPr>
          <p:nvPr>
            <p:ph type="title" idx="102"/>
          </p:nvPr>
        </p:nvSpPr>
        <p:spPr/>
        <p:txBody>
          <a:bodyPr/>
          <a:lstStyle/>
          <a:p>
            <a:r>
              <a:rPr lang="nl-BE" dirty="0"/>
              <a:t>SIOP Europe</a:t>
            </a:r>
          </a:p>
        </p:txBody>
      </p:sp>
      <p:pic>
        <p:nvPicPr>
          <p:cNvPr id="6" name="Afbeelding 5">
            <a:extLst>
              <a:ext uri="{FF2B5EF4-FFF2-40B4-BE49-F238E27FC236}">
                <a16:creationId xmlns:a16="http://schemas.microsoft.com/office/drawing/2014/main" id="{5A98FBD3-AE15-070B-9F0B-6784011FB38C}"/>
              </a:ext>
            </a:extLst>
          </p:cNvPr>
          <p:cNvPicPr>
            <a:picLocks noChangeAspect="1"/>
          </p:cNvPicPr>
          <p:nvPr/>
        </p:nvPicPr>
        <p:blipFill>
          <a:blip r:embed="rId2"/>
          <a:stretch>
            <a:fillRect/>
          </a:stretch>
        </p:blipFill>
        <p:spPr>
          <a:xfrm>
            <a:off x="446004" y="1735494"/>
            <a:ext cx="6890100" cy="3085633"/>
          </a:xfrm>
          <a:prstGeom prst="rect">
            <a:avLst/>
          </a:prstGeom>
        </p:spPr>
      </p:pic>
      <p:sp>
        <p:nvSpPr>
          <p:cNvPr id="8" name="Tekstvak 7">
            <a:extLst>
              <a:ext uri="{FF2B5EF4-FFF2-40B4-BE49-F238E27FC236}">
                <a16:creationId xmlns:a16="http://schemas.microsoft.com/office/drawing/2014/main" id="{1FAF55D5-76DE-4265-7A58-54C881D6E065}"/>
              </a:ext>
            </a:extLst>
          </p:cNvPr>
          <p:cNvSpPr txBox="1"/>
          <p:nvPr/>
        </p:nvSpPr>
        <p:spPr>
          <a:xfrm>
            <a:off x="7560037" y="310458"/>
            <a:ext cx="4317831" cy="369332"/>
          </a:xfrm>
          <a:prstGeom prst="rect">
            <a:avLst/>
          </a:prstGeom>
          <a:noFill/>
        </p:spPr>
        <p:txBody>
          <a:bodyPr wrap="square">
            <a:spAutoFit/>
          </a:bodyPr>
          <a:lstStyle/>
          <a:p>
            <a:endParaRPr lang="nl-NL" dirty="0"/>
          </a:p>
        </p:txBody>
      </p:sp>
      <p:sp>
        <p:nvSpPr>
          <p:cNvPr id="10" name="Tekstvak 9">
            <a:extLst>
              <a:ext uri="{FF2B5EF4-FFF2-40B4-BE49-F238E27FC236}">
                <a16:creationId xmlns:a16="http://schemas.microsoft.com/office/drawing/2014/main" id="{FA9F9B7E-D79D-08E3-23C1-DFB0CFECAFB1}"/>
              </a:ext>
            </a:extLst>
          </p:cNvPr>
          <p:cNvSpPr txBox="1"/>
          <p:nvPr/>
        </p:nvSpPr>
        <p:spPr>
          <a:xfrm>
            <a:off x="7560037" y="3278310"/>
            <a:ext cx="4448460" cy="923330"/>
          </a:xfrm>
          <a:prstGeom prst="rect">
            <a:avLst/>
          </a:prstGeom>
          <a:noFill/>
        </p:spPr>
        <p:txBody>
          <a:bodyPr wrap="square">
            <a:spAutoFit/>
          </a:bodyPr>
          <a:lstStyle/>
          <a:p>
            <a:r>
              <a:rPr lang="nl-NL" dirty="0"/>
              <a:t>SIOP Europe (SIOPE) Congres 2026 Glasgow</a:t>
            </a:r>
          </a:p>
          <a:p>
            <a:endParaRPr lang="nl-BE" dirty="0"/>
          </a:p>
          <a:p>
            <a:pPr marL="285750" indent="-285750">
              <a:buFont typeface="Wingdings" panose="05000000000000000000" pitchFamily="2" charset="2"/>
              <a:buChar char="Ø"/>
            </a:pPr>
            <a:r>
              <a:rPr lang="nl-NL" dirty="0"/>
              <a:t>1.310 </a:t>
            </a:r>
            <a:r>
              <a:rPr lang="nl-NL" dirty="0" err="1"/>
              <a:t>participants</a:t>
            </a:r>
            <a:endParaRPr lang="nl-BE" dirty="0"/>
          </a:p>
        </p:txBody>
      </p:sp>
    </p:spTree>
    <p:extLst>
      <p:ext uri="{BB962C8B-B14F-4D97-AF65-F5344CB8AC3E}">
        <p14:creationId xmlns:p14="http://schemas.microsoft.com/office/powerpoint/2010/main" val="34208153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411480"/>
            <a:ext cx="10972800" cy="365760"/>
          </a:xfrm>
          <a:prstGeom prst="rect">
            <a:avLst/>
          </a:prstGeom>
          <a:noFill/>
          <a:ln/>
        </p:spPr>
        <p:txBody>
          <a:bodyPr wrap="square" lIns="0" tIns="0" rIns="0" bIns="0" rtlCol="0"/>
          <a:lstStyle/>
          <a:p>
            <a:pPr marL="0" indent="0">
              <a:buNone/>
            </a:pPr>
            <a:r>
              <a:rPr lang="en-US" sz="1400" b="1" kern="0" spc="200" dirty="0">
                <a:solidFill>
                  <a:schemeClr val="accent2"/>
                </a:solidFill>
              </a:rPr>
              <a:t>WHY IT MATTERS</a:t>
            </a:r>
            <a:endParaRPr lang="en-US" sz="1400" dirty="0"/>
          </a:p>
        </p:txBody>
      </p:sp>
      <p:sp>
        <p:nvSpPr>
          <p:cNvPr id="3" name="Text 1"/>
          <p:cNvSpPr>
            <a:spLocks noGrp="1"/>
          </p:cNvSpPr>
          <p:nvPr>
            <p:ph type="title" idx="102" hasCustomPrompt="1"/>
          </p:nvPr>
        </p:nvSpPr>
        <p:spPr>
          <a:xfrm>
            <a:off x="548640" y="777240"/>
            <a:ext cx="11064240" cy="1188720"/>
          </a:xfrm>
          <a:prstGeom prst="rect">
            <a:avLst/>
          </a:prstGeom>
          <a:noFill/>
          <a:ln/>
        </p:spPr>
        <p:txBody>
          <a:bodyPr wrap="square" lIns="0" tIns="0" rIns="0" bIns="0" rtlCol="0" anchor="t"/>
          <a:lstStyle/>
          <a:p>
            <a:pPr marL="0" indent="0" algn="l">
              <a:buNone/>
            </a:pPr>
            <a:r>
              <a:rPr lang="en-US" sz="3200" b="1" dirty="0">
                <a:solidFill>
                  <a:schemeClr val="bg1"/>
                </a:solidFill>
                <a:latin typeface="Cambria" pitchFamily="34" charset="0"/>
                <a:ea typeface="Cambria" pitchFamily="34" charset="-122"/>
                <a:cs typeface="Cambria" pitchFamily="34" charset="-120"/>
              </a:rPr>
              <a:t>Subdivisions strengthen care, training and our Section: visibility for </a:t>
            </a:r>
            <a:endParaRPr lang="en-US" sz="3200" dirty="0"/>
          </a:p>
        </p:txBody>
      </p:sp>
      <p:sp>
        <p:nvSpPr>
          <p:cNvPr id="4" name="Benefit circle 1"/>
          <p:cNvSpPr/>
          <p:nvPr/>
        </p:nvSpPr>
        <p:spPr>
          <a:xfrm>
            <a:off x="548640" y="2011680"/>
            <a:ext cx="685800" cy="685800"/>
          </a:xfrm>
          <a:prstGeom prst="ellipse">
            <a:avLst/>
          </a:prstGeom>
          <a:solidFill>
            <a:schemeClr val="accent2"/>
          </a:solidFill>
          <a:ln w="12700">
            <a:solidFill>
              <a:schemeClr val="accent2"/>
            </a:solidFill>
            <a:prstDash val="solid"/>
          </a:ln>
        </p:spPr>
        <p:txBody>
          <a:bodyPr/>
          <a:lstStyle/>
          <a:p>
            <a:endParaRPr lang="nl-BE"/>
          </a:p>
        </p:txBody>
      </p:sp>
      <p:pic>
        <p:nvPicPr>
          <p:cNvPr id="5" name="Benefit icon 1" descr="preencoded.png"/>
          <p:cNvPicPr>
            <a:picLocks noChangeAspect="1"/>
          </p:cNvPicPr>
          <p:nvPr/>
        </p:nvPicPr>
        <p:blipFill>
          <a:blip r:embed="rId3"/>
          <a:stretch>
            <a:fillRect/>
          </a:stretch>
        </p:blipFill>
        <p:spPr>
          <a:xfrm>
            <a:off x="722376" y="2185416"/>
            <a:ext cx="338328" cy="338328"/>
          </a:xfrm>
          <a:prstGeom prst="rect">
            <a:avLst/>
          </a:prstGeom>
        </p:spPr>
      </p:pic>
      <p:sp>
        <p:nvSpPr>
          <p:cNvPr id="6" name="Text 3"/>
          <p:cNvSpPr txBox="1"/>
          <p:nvPr/>
        </p:nvSpPr>
        <p:spPr>
          <a:xfrm>
            <a:off x="1463040" y="1965960"/>
            <a:ext cx="5120640" cy="822960"/>
          </a:xfrm>
          <a:prstGeom prst="rect">
            <a:avLst/>
          </a:prstGeom>
          <a:noFill/>
          <a:ln/>
        </p:spPr>
        <p:txBody>
          <a:bodyPr wrap="square" lIns="0" tIns="0" rIns="0" bIns="0" rtlCol="0" anchor="ctr"/>
          <a:lstStyle/>
          <a:p>
            <a:pPr marL="0" indent="0">
              <a:buNone/>
            </a:pPr>
            <a:r>
              <a:rPr lang="en-US" sz="1800" b="1" dirty="0">
                <a:solidFill>
                  <a:schemeClr val="bg1"/>
                </a:solidFill>
              </a:rPr>
              <a:t>Children &amp; families</a:t>
            </a:r>
            <a:endParaRPr lang="en-US" sz="1800" dirty="0"/>
          </a:p>
          <a:p>
            <a:pPr marL="0" indent="0">
              <a:buNone/>
            </a:pPr>
            <a:r>
              <a:rPr lang="en-US" sz="1500" dirty="0">
                <a:solidFill>
                  <a:schemeClr val="accent5"/>
                </a:solidFill>
              </a:rPr>
              <a:t>Consistent, high-quality specialist care across Europe</a:t>
            </a:r>
            <a:endParaRPr lang="en-US" sz="1800" dirty="0"/>
          </a:p>
        </p:txBody>
      </p:sp>
      <p:sp>
        <p:nvSpPr>
          <p:cNvPr id="7" name="Benefit circle 2"/>
          <p:cNvSpPr/>
          <p:nvPr/>
        </p:nvSpPr>
        <p:spPr>
          <a:xfrm>
            <a:off x="548640" y="3035808"/>
            <a:ext cx="685800" cy="685800"/>
          </a:xfrm>
          <a:prstGeom prst="ellipse">
            <a:avLst/>
          </a:prstGeom>
          <a:solidFill>
            <a:schemeClr val="accent2"/>
          </a:solidFill>
          <a:ln w="12700">
            <a:solidFill>
              <a:schemeClr val="accent2"/>
            </a:solidFill>
            <a:prstDash val="solid"/>
          </a:ln>
        </p:spPr>
        <p:txBody>
          <a:bodyPr/>
          <a:lstStyle/>
          <a:p>
            <a:endParaRPr lang="nl-BE"/>
          </a:p>
        </p:txBody>
      </p:sp>
      <p:pic>
        <p:nvPicPr>
          <p:cNvPr id="8" name="Benefit icon 2" descr="preencoded.png"/>
          <p:cNvPicPr>
            <a:picLocks noChangeAspect="1"/>
          </p:cNvPicPr>
          <p:nvPr/>
        </p:nvPicPr>
        <p:blipFill>
          <a:blip r:embed="rId4"/>
          <a:stretch>
            <a:fillRect/>
          </a:stretch>
        </p:blipFill>
        <p:spPr>
          <a:xfrm>
            <a:off x="722376" y="3209544"/>
            <a:ext cx="338328" cy="338328"/>
          </a:xfrm>
          <a:prstGeom prst="rect">
            <a:avLst/>
          </a:prstGeom>
        </p:spPr>
      </p:pic>
      <p:sp>
        <p:nvSpPr>
          <p:cNvPr id="9" name="Text 5"/>
          <p:cNvSpPr txBox="1"/>
          <p:nvPr/>
        </p:nvSpPr>
        <p:spPr>
          <a:xfrm>
            <a:off x="1463040" y="2990088"/>
            <a:ext cx="5120640" cy="822960"/>
          </a:xfrm>
          <a:prstGeom prst="rect">
            <a:avLst/>
          </a:prstGeom>
          <a:noFill/>
          <a:ln/>
        </p:spPr>
        <p:txBody>
          <a:bodyPr wrap="square" lIns="0" tIns="0" rIns="0" bIns="0" rtlCol="0" anchor="ctr"/>
          <a:lstStyle/>
          <a:p>
            <a:pPr marL="0" indent="0">
              <a:buNone/>
            </a:pPr>
            <a:r>
              <a:rPr lang="en-US" sz="1800" b="1" dirty="0">
                <a:solidFill>
                  <a:schemeClr val="bg1"/>
                </a:solidFill>
              </a:rPr>
              <a:t>Trainees</a:t>
            </a:r>
            <a:endParaRPr lang="en-US" sz="1800" dirty="0"/>
          </a:p>
          <a:p>
            <a:pPr marL="0" indent="0">
              <a:buNone/>
            </a:pPr>
            <a:r>
              <a:rPr lang="en-US" sz="1500" dirty="0">
                <a:solidFill>
                  <a:schemeClr val="accent5"/>
                </a:solidFill>
              </a:rPr>
              <a:t>Clear pathways, recognised qualifications, easier mobility</a:t>
            </a:r>
            <a:endParaRPr lang="en-US" sz="1800" dirty="0"/>
          </a:p>
        </p:txBody>
      </p:sp>
      <p:sp>
        <p:nvSpPr>
          <p:cNvPr id="10" name="Benefit circle 3"/>
          <p:cNvSpPr/>
          <p:nvPr/>
        </p:nvSpPr>
        <p:spPr>
          <a:xfrm>
            <a:off x="548640" y="4059936"/>
            <a:ext cx="685800" cy="685800"/>
          </a:xfrm>
          <a:prstGeom prst="ellipse">
            <a:avLst/>
          </a:prstGeom>
          <a:solidFill>
            <a:schemeClr val="accent2"/>
          </a:solidFill>
          <a:ln w="12700">
            <a:solidFill>
              <a:schemeClr val="accent2"/>
            </a:solidFill>
            <a:prstDash val="solid"/>
          </a:ln>
        </p:spPr>
        <p:txBody>
          <a:bodyPr/>
          <a:lstStyle/>
          <a:p>
            <a:endParaRPr lang="nl-BE"/>
          </a:p>
        </p:txBody>
      </p:sp>
      <p:pic>
        <p:nvPicPr>
          <p:cNvPr id="11" name="Benefit icon 3" descr="preencoded.png"/>
          <p:cNvPicPr>
            <a:picLocks noChangeAspect="1"/>
          </p:cNvPicPr>
          <p:nvPr/>
        </p:nvPicPr>
        <p:blipFill>
          <a:blip r:embed="rId5"/>
          <a:stretch>
            <a:fillRect/>
          </a:stretch>
        </p:blipFill>
        <p:spPr>
          <a:xfrm>
            <a:off x="722376" y="4233672"/>
            <a:ext cx="338328" cy="338328"/>
          </a:xfrm>
          <a:prstGeom prst="rect">
            <a:avLst/>
          </a:prstGeom>
        </p:spPr>
      </p:pic>
      <p:sp>
        <p:nvSpPr>
          <p:cNvPr id="12" name="Text 7"/>
          <p:cNvSpPr txBox="1"/>
          <p:nvPr/>
        </p:nvSpPr>
        <p:spPr>
          <a:xfrm>
            <a:off x="1463040" y="4014216"/>
            <a:ext cx="5120640" cy="822960"/>
          </a:xfrm>
          <a:prstGeom prst="rect">
            <a:avLst/>
          </a:prstGeom>
          <a:noFill/>
          <a:ln/>
        </p:spPr>
        <p:txBody>
          <a:bodyPr wrap="square" lIns="0" tIns="0" rIns="0" bIns="0" rtlCol="0" anchor="ctr"/>
          <a:lstStyle/>
          <a:p>
            <a:pPr marL="0" indent="0">
              <a:buNone/>
            </a:pPr>
            <a:r>
              <a:rPr lang="en-US" sz="1800" b="1" dirty="0">
                <a:solidFill>
                  <a:schemeClr val="bg1"/>
                </a:solidFill>
              </a:rPr>
              <a:t>Member states</a:t>
            </a:r>
            <a:endParaRPr lang="en-US" sz="1800" dirty="0"/>
          </a:p>
          <a:p>
            <a:pPr marL="0" indent="0">
              <a:buNone/>
            </a:pPr>
            <a:r>
              <a:rPr lang="en-US" sz="1500" dirty="0">
                <a:solidFill>
                  <a:schemeClr val="accent5"/>
                </a:solidFill>
              </a:rPr>
              <a:t>A European benchmark for national training programmes</a:t>
            </a:r>
            <a:endParaRPr lang="en-US" sz="1800" dirty="0"/>
          </a:p>
        </p:txBody>
      </p:sp>
      <p:sp>
        <p:nvSpPr>
          <p:cNvPr id="13" name="Benefit circle 4"/>
          <p:cNvSpPr/>
          <p:nvPr/>
        </p:nvSpPr>
        <p:spPr>
          <a:xfrm>
            <a:off x="548640" y="5084064"/>
            <a:ext cx="685800" cy="685800"/>
          </a:xfrm>
          <a:prstGeom prst="ellipse">
            <a:avLst/>
          </a:prstGeom>
          <a:solidFill>
            <a:schemeClr val="accent2"/>
          </a:solidFill>
          <a:ln w="12700">
            <a:solidFill>
              <a:schemeClr val="accent2"/>
            </a:solidFill>
            <a:prstDash val="solid"/>
          </a:ln>
        </p:spPr>
        <p:txBody>
          <a:bodyPr/>
          <a:lstStyle/>
          <a:p>
            <a:endParaRPr lang="nl-BE"/>
          </a:p>
        </p:txBody>
      </p:sp>
      <p:pic>
        <p:nvPicPr>
          <p:cNvPr id="14" name="Benefit icon 4" descr="preencoded.png"/>
          <p:cNvPicPr>
            <a:picLocks noChangeAspect="1"/>
          </p:cNvPicPr>
          <p:nvPr/>
        </p:nvPicPr>
        <p:blipFill>
          <a:blip r:embed="rId6"/>
          <a:stretch>
            <a:fillRect/>
          </a:stretch>
        </p:blipFill>
        <p:spPr>
          <a:xfrm>
            <a:off x="722376" y="5257800"/>
            <a:ext cx="338328" cy="338328"/>
          </a:xfrm>
          <a:prstGeom prst="rect">
            <a:avLst/>
          </a:prstGeom>
        </p:spPr>
      </p:pic>
      <p:sp>
        <p:nvSpPr>
          <p:cNvPr id="15" name="Text 9"/>
          <p:cNvSpPr txBox="1"/>
          <p:nvPr/>
        </p:nvSpPr>
        <p:spPr>
          <a:xfrm>
            <a:off x="1463040" y="5038344"/>
            <a:ext cx="5120640" cy="822960"/>
          </a:xfrm>
          <a:prstGeom prst="rect">
            <a:avLst/>
          </a:prstGeom>
          <a:noFill/>
          <a:ln/>
        </p:spPr>
        <p:txBody>
          <a:bodyPr wrap="square" lIns="0" tIns="0" rIns="0" bIns="0" rtlCol="0" anchor="ctr"/>
          <a:lstStyle/>
          <a:p>
            <a:pPr marL="0" indent="0">
              <a:buNone/>
            </a:pPr>
            <a:r>
              <a:rPr lang="en-US" sz="1800" b="1" dirty="0">
                <a:solidFill>
                  <a:schemeClr val="bg1"/>
                </a:solidFill>
              </a:rPr>
              <a:t>Our Section</a:t>
            </a:r>
            <a:endParaRPr lang="en-US" sz="1800" dirty="0"/>
          </a:p>
          <a:p>
            <a:pPr marL="0" indent="0">
              <a:buNone/>
            </a:pPr>
            <a:r>
              <a:rPr lang="en-US" sz="1500" dirty="0">
                <a:solidFill>
                  <a:schemeClr val="accent5"/>
                </a:solidFill>
              </a:rPr>
              <a:t>Paediatrics speaks with one voice — generalists and subspecialists together</a:t>
            </a:r>
            <a:endParaRPr lang="en-US" sz="1800" dirty="0"/>
          </a:p>
        </p:txBody>
      </p:sp>
      <p:sp>
        <p:nvSpPr>
          <p:cNvPr id="16" name="Ask card"/>
          <p:cNvSpPr/>
          <p:nvPr/>
        </p:nvSpPr>
        <p:spPr>
          <a:xfrm>
            <a:off x="6949440" y="2011680"/>
            <a:ext cx="4690872" cy="3977640"/>
          </a:xfrm>
          <a:prstGeom prst="roundRect">
            <a:avLst>
              <a:gd name="adj" fmla="val 2759"/>
            </a:avLst>
          </a:prstGeom>
          <a:solidFill>
            <a:schemeClr val="accent2"/>
          </a:solidFill>
          <a:ln w="12700">
            <a:solidFill>
              <a:schemeClr val="accent2"/>
            </a:solidFill>
            <a:prstDash val="solid"/>
          </a:ln>
        </p:spPr>
        <p:txBody>
          <a:bodyPr/>
          <a:lstStyle/>
          <a:p>
            <a:endParaRPr lang="nl-BE"/>
          </a:p>
        </p:txBody>
      </p:sp>
      <p:sp>
        <p:nvSpPr>
          <p:cNvPr id="17" name="Text 11"/>
          <p:cNvSpPr txBox="1"/>
          <p:nvPr/>
        </p:nvSpPr>
        <p:spPr>
          <a:xfrm>
            <a:off x="7315200" y="2286000"/>
            <a:ext cx="3959352" cy="548640"/>
          </a:xfrm>
          <a:prstGeom prst="rect">
            <a:avLst/>
          </a:prstGeom>
          <a:noFill/>
          <a:ln/>
        </p:spPr>
        <p:txBody>
          <a:bodyPr wrap="square" lIns="0" tIns="0" rIns="0" bIns="0" rtlCol="0" anchor="ctr"/>
          <a:lstStyle/>
          <a:p>
            <a:pPr marL="0" indent="0">
              <a:buNone/>
            </a:pPr>
            <a:r>
              <a:rPr lang="en-US" sz="2600" b="1" dirty="0">
                <a:solidFill>
                  <a:schemeClr val="accent6"/>
                </a:solidFill>
                <a:latin typeface="Cambria" pitchFamily="34" charset="0"/>
                <a:ea typeface="Cambria" pitchFamily="34" charset="-122"/>
                <a:cs typeface="Cambria" pitchFamily="34" charset="-120"/>
              </a:rPr>
              <a:t>Our ask today</a:t>
            </a:r>
            <a:endParaRPr lang="en-US" sz="2600" dirty="0"/>
          </a:p>
        </p:txBody>
      </p:sp>
      <p:sp>
        <p:nvSpPr>
          <p:cNvPr id="18" name="Ask number 1"/>
          <p:cNvSpPr/>
          <p:nvPr/>
        </p:nvSpPr>
        <p:spPr>
          <a:xfrm>
            <a:off x="7315200" y="3063240"/>
            <a:ext cx="502920" cy="502920"/>
          </a:xfrm>
          <a:prstGeom prst="ellipse">
            <a:avLst/>
          </a:prstGeom>
          <a:solidFill>
            <a:schemeClr val="accent6"/>
          </a:solidFill>
          <a:ln w="12700">
            <a:solidFill>
              <a:schemeClr val="accent6"/>
            </a:solidFill>
            <a:prstDash val="solid"/>
          </a:ln>
        </p:spPr>
        <p:txBody>
          <a:bodyPr/>
          <a:lstStyle/>
          <a:p>
            <a:endParaRPr lang="nl-BE"/>
          </a:p>
        </p:txBody>
      </p:sp>
      <p:sp>
        <p:nvSpPr>
          <p:cNvPr id="19" name="Text 13"/>
          <p:cNvSpPr txBox="1"/>
          <p:nvPr/>
        </p:nvSpPr>
        <p:spPr>
          <a:xfrm>
            <a:off x="7315200" y="3063240"/>
            <a:ext cx="502920" cy="502920"/>
          </a:xfrm>
          <a:prstGeom prst="rect">
            <a:avLst/>
          </a:prstGeom>
          <a:noFill/>
          <a:ln/>
        </p:spPr>
        <p:txBody>
          <a:bodyPr wrap="square" lIns="0" tIns="0" rIns="0" bIns="0" rtlCol="0" anchor="ctr"/>
          <a:lstStyle/>
          <a:p>
            <a:pPr marL="0" indent="0" algn="ctr">
              <a:buNone/>
            </a:pPr>
            <a:r>
              <a:rPr lang="en-US" sz="1800" b="1" dirty="0">
                <a:solidFill>
                  <a:schemeClr val="accent2"/>
                </a:solidFill>
              </a:rPr>
              <a:t>1</a:t>
            </a:r>
            <a:endParaRPr lang="en-US" sz="1800" dirty="0"/>
          </a:p>
        </p:txBody>
      </p:sp>
      <p:sp>
        <p:nvSpPr>
          <p:cNvPr id="20" name="Text 14"/>
          <p:cNvSpPr txBox="1"/>
          <p:nvPr/>
        </p:nvSpPr>
        <p:spPr>
          <a:xfrm>
            <a:off x="8001000" y="2926080"/>
            <a:ext cx="3319272" cy="777240"/>
          </a:xfrm>
          <a:prstGeom prst="rect">
            <a:avLst/>
          </a:prstGeom>
          <a:noFill/>
          <a:ln/>
        </p:spPr>
        <p:txBody>
          <a:bodyPr wrap="square" lIns="0" tIns="0" rIns="0" bIns="0" rtlCol="0" anchor="ctr"/>
          <a:lstStyle/>
          <a:p>
            <a:pPr marL="0" indent="0">
              <a:buNone/>
            </a:pPr>
            <a:r>
              <a:rPr lang="en-US" sz="1600" dirty="0">
                <a:solidFill>
                  <a:schemeClr val="accent6"/>
                </a:solidFill>
              </a:rPr>
              <a:t>Endorse the principle of subdivisions within the Section of Paediatrics</a:t>
            </a:r>
            <a:endParaRPr lang="en-US" sz="1600" dirty="0"/>
          </a:p>
        </p:txBody>
      </p:sp>
      <p:sp>
        <p:nvSpPr>
          <p:cNvPr id="21" name="Ask number 2"/>
          <p:cNvSpPr/>
          <p:nvPr/>
        </p:nvSpPr>
        <p:spPr>
          <a:xfrm>
            <a:off x="7315200" y="3977640"/>
            <a:ext cx="502920" cy="502920"/>
          </a:xfrm>
          <a:prstGeom prst="ellipse">
            <a:avLst/>
          </a:prstGeom>
          <a:solidFill>
            <a:schemeClr val="accent6"/>
          </a:solidFill>
          <a:ln w="12700">
            <a:solidFill>
              <a:schemeClr val="accent6"/>
            </a:solidFill>
            <a:prstDash val="solid"/>
          </a:ln>
        </p:spPr>
        <p:txBody>
          <a:bodyPr/>
          <a:lstStyle/>
          <a:p>
            <a:endParaRPr lang="nl-BE"/>
          </a:p>
        </p:txBody>
      </p:sp>
      <p:sp>
        <p:nvSpPr>
          <p:cNvPr id="22" name="Text 16"/>
          <p:cNvSpPr txBox="1"/>
          <p:nvPr/>
        </p:nvSpPr>
        <p:spPr>
          <a:xfrm>
            <a:off x="7315200" y="3977640"/>
            <a:ext cx="502920" cy="502920"/>
          </a:xfrm>
          <a:prstGeom prst="rect">
            <a:avLst/>
          </a:prstGeom>
          <a:noFill/>
          <a:ln/>
        </p:spPr>
        <p:txBody>
          <a:bodyPr wrap="square" lIns="0" tIns="0" rIns="0" bIns="0" rtlCol="0" anchor="ctr"/>
          <a:lstStyle/>
          <a:p>
            <a:pPr marL="0" indent="0" algn="ctr">
              <a:buNone/>
            </a:pPr>
            <a:r>
              <a:rPr lang="en-US" sz="1800" b="1" dirty="0">
                <a:solidFill>
                  <a:schemeClr val="accent2"/>
                </a:solidFill>
              </a:rPr>
              <a:t>2</a:t>
            </a:r>
            <a:endParaRPr lang="en-US" sz="1800" dirty="0"/>
          </a:p>
        </p:txBody>
      </p:sp>
      <p:sp>
        <p:nvSpPr>
          <p:cNvPr id="23" name="Text 17"/>
          <p:cNvSpPr txBox="1"/>
          <p:nvPr/>
        </p:nvSpPr>
        <p:spPr>
          <a:xfrm>
            <a:off x="8001000" y="3840480"/>
            <a:ext cx="3319272" cy="777240"/>
          </a:xfrm>
          <a:prstGeom prst="rect">
            <a:avLst/>
          </a:prstGeom>
          <a:noFill/>
          <a:ln/>
        </p:spPr>
        <p:txBody>
          <a:bodyPr wrap="square" lIns="0" tIns="0" rIns="0" bIns="0" rtlCol="0" anchor="ctr"/>
          <a:lstStyle/>
          <a:p>
            <a:pPr marL="0" indent="0">
              <a:buNone/>
            </a:pPr>
            <a:r>
              <a:rPr lang="en-US" sz="1600" dirty="0">
                <a:solidFill>
                  <a:schemeClr val="accent6"/>
                </a:solidFill>
              </a:rPr>
              <a:t>Approve the creation of Subdivision </a:t>
            </a:r>
            <a:r>
              <a:rPr lang="en-US" sz="1600" dirty="0" err="1">
                <a:solidFill>
                  <a:schemeClr val="accent6"/>
                </a:solidFill>
              </a:rPr>
              <a:t>Paediatric</a:t>
            </a:r>
            <a:r>
              <a:rPr lang="en-US" sz="1600" dirty="0">
                <a:solidFill>
                  <a:schemeClr val="accent6"/>
                </a:solidFill>
              </a:rPr>
              <a:t> Gastro-enterology, Hepatology and Nutrition</a:t>
            </a:r>
            <a:endParaRPr lang="en-US" sz="1600" dirty="0"/>
          </a:p>
        </p:txBody>
      </p:sp>
      <p:sp>
        <p:nvSpPr>
          <p:cNvPr id="24" name="Ask number 3"/>
          <p:cNvSpPr/>
          <p:nvPr/>
        </p:nvSpPr>
        <p:spPr>
          <a:xfrm>
            <a:off x="7315200" y="4892040"/>
            <a:ext cx="502920" cy="502920"/>
          </a:xfrm>
          <a:prstGeom prst="ellipse">
            <a:avLst/>
          </a:prstGeom>
          <a:solidFill>
            <a:schemeClr val="accent6"/>
          </a:solidFill>
          <a:ln w="12700">
            <a:solidFill>
              <a:schemeClr val="accent6"/>
            </a:solidFill>
            <a:prstDash val="solid"/>
          </a:ln>
        </p:spPr>
        <p:txBody>
          <a:bodyPr/>
          <a:lstStyle/>
          <a:p>
            <a:endParaRPr lang="nl-BE"/>
          </a:p>
        </p:txBody>
      </p:sp>
      <p:sp>
        <p:nvSpPr>
          <p:cNvPr id="25" name="Text 19"/>
          <p:cNvSpPr txBox="1"/>
          <p:nvPr/>
        </p:nvSpPr>
        <p:spPr>
          <a:xfrm>
            <a:off x="7315200" y="4892040"/>
            <a:ext cx="502920" cy="502920"/>
          </a:xfrm>
          <a:prstGeom prst="rect">
            <a:avLst/>
          </a:prstGeom>
          <a:noFill/>
          <a:ln/>
        </p:spPr>
        <p:txBody>
          <a:bodyPr wrap="square" lIns="0" tIns="0" rIns="0" bIns="0" rtlCol="0" anchor="ctr"/>
          <a:lstStyle/>
          <a:p>
            <a:pPr marL="0" indent="0" algn="ctr">
              <a:buNone/>
            </a:pPr>
            <a:r>
              <a:rPr lang="en-US" sz="1800" b="1" dirty="0">
                <a:solidFill>
                  <a:schemeClr val="accent2"/>
                </a:solidFill>
              </a:rPr>
              <a:t>3</a:t>
            </a:r>
            <a:endParaRPr lang="en-US" sz="1800" dirty="0"/>
          </a:p>
        </p:txBody>
      </p:sp>
      <p:sp>
        <p:nvSpPr>
          <p:cNvPr id="26" name="Text 20"/>
          <p:cNvSpPr txBox="1"/>
          <p:nvPr/>
        </p:nvSpPr>
        <p:spPr>
          <a:xfrm>
            <a:off x="8001000" y="4754880"/>
            <a:ext cx="3319272" cy="777240"/>
          </a:xfrm>
          <a:prstGeom prst="rect">
            <a:avLst/>
          </a:prstGeom>
          <a:noFill/>
          <a:ln/>
        </p:spPr>
        <p:txBody>
          <a:bodyPr wrap="square" lIns="0" tIns="0" rIns="0" bIns="0" rtlCol="0" anchor="ctr"/>
          <a:lstStyle/>
          <a:p>
            <a:pPr marL="0" indent="0">
              <a:buNone/>
            </a:pPr>
            <a:r>
              <a:rPr lang="en-US" sz="1600" dirty="0">
                <a:solidFill>
                  <a:schemeClr val="accent6"/>
                </a:solidFill>
              </a:rPr>
              <a:t>Approve the creation of Subdivision </a:t>
            </a:r>
            <a:r>
              <a:rPr lang="en-US" sz="1600" dirty="0" err="1">
                <a:solidFill>
                  <a:schemeClr val="accent6"/>
                </a:solidFill>
              </a:rPr>
              <a:t>Paediatric</a:t>
            </a:r>
            <a:r>
              <a:rPr lang="en-US" sz="1600" dirty="0">
                <a:solidFill>
                  <a:schemeClr val="accent6"/>
                </a:solidFill>
              </a:rPr>
              <a:t> </a:t>
            </a:r>
            <a:r>
              <a:rPr lang="en-US" sz="1600" dirty="0" err="1">
                <a:solidFill>
                  <a:schemeClr val="accent6"/>
                </a:solidFill>
              </a:rPr>
              <a:t>Hemato</a:t>
            </a:r>
            <a:r>
              <a:rPr lang="en-US" sz="1600" dirty="0">
                <a:solidFill>
                  <a:schemeClr val="accent6"/>
                </a:solidFill>
              </a:rPr>
              <a:t>-oncology </a:t>
            </a:r>
            <a:endParaRPr lang="en-US" sz="1600" dirty="0"/>
          </a:p>
        </p:txBody>
      </p:sp>
      <p:sp>
        <p:nvSpPr>
          <p:cNvPr id="27"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12</a:t>
            </a:fld>
            <a:endParaRPr lang="en-US"/>
          </a:p>
        </p:txBody>
      </p:sp>
      <p:pic>
        <p:nvPicPr>
          <p:cNvPr id="29" name="Afbeelding 28">
            <a:extLst>
              <a:ext uri="{FF2B5EF4-FFF2-40B4-BE49-F238E27FC236}">
                <a16:creationId xmlns:a16="http://schemas.microsoft.com/office/drawing/2014/main" id="{7A41C9D9-2202-850A-0941-64E8754648DD}"/>
              </a:ext>
            </a:extLst>
          </p:cNvPr>
          <p:cNvPicPr>
            <a:picLocks noChangeAspect="1"/>
          </p:cNvPicPr>
          <p:nvPr/>
        </p:nvPicPr>
        <p:blipFill>
          <a:blip r:embed="rId7"/>
          <a:stretch>
            <a:fillRect/>
          </a:stretch>
        </p:blipFill>
        <p:spPr>
          <a:xfrm>
            <a:off x="10475595" y="125730"/>
            <a:ext cx="2091690" cy="1394460"/>
          </a:xfrm>
          <a:prstGeom prst="rect">
            <a:avLst/>
          </a:prstGeom>
        </p:spPr>
      </p:pic>
    </p:spTree>
  </p:cSld>
  <p:clrMapOvr>
    <a:masterClrMapping/>
  </p:clrMapOvr>
</p:sld>
</file>

<file path=ppt/theme/theme1.xml><?xml version="1.0" encoding="utf-8"?>
<a:theme xmlns:a="http://schemas.openxmlformats.org/drawingml/2006/main" name="UEMS Paediatrics">
  <a:themeElements>
    <a:clrScheme name="UEMS Paediatrics">
      <a:dk1>
        <a:srgbClr val="1B2340"/>
      </a:dk1>
      <a:lt1>
        <a:srgbClr val="FFFFFF"/>
      </a:lt1>
      <a:dk2>
        <a:srgbClr val="14306B"/>
      </a:dk2>
      <a:lt2>
        <a:srgbClr val="EEF2FA"/>
      </a:lt2>
      <a:accent1>
        <a:srgbClr val="14306B"/>
      </a:accent1>
      <a:accent2>
        <a:srgbClr val="F2B632"/>
      </a:accent2>
      <a:accent3>
        <a:srgbClr val="3E6FD8"/>
      </a:accent3>
      <a:accent4>
        <a:srgbClr val="7A8BB3"/>
      </a:accent4>
      <a:accent5>
        <a:srgbClr val="D9E2F5"/>
      </a:accent5>
      <a:accent6>
        <a:srgbClr val="0E1E45"/>
      </a:accent6>
      <a:hlink>
        <a:srgbClr val="3E6FD8"/>
      </a:hlink>
      <a:folHlink>
        <a:srgbClr val="7A8BB3"/>
      </a:folHlink>
    </a:clrScheme>
    <a:fontScheme name="UEMS Paediatrics">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94900BABD61B4BAC2F245EDF4ED39E" ma:contentTypeVersion="13" ma:contentTypeDescription="Crée un document." ma:contentTypeScope="" ma:versionID="46b35aaa08c52807dfb346c9b5123096">
  <xsd:schema xmlns:xsd="http://www.w3.org/2001/XMLSchema" xmlns:xs="http://www.w3.org/2001/XMLSchema" xmlns:p="http://schemas.microsoft.com/office/2006/metadata/properties" xmlns:ns2="83bd27bf-f23a-4764-ba48-893866d47e01" xmlns:ns3="cd7455a3-4a59-4a73-9e70-409757b3c8a1" targetNamespace="http://schemas.microsoft.com/office/2006/metadata/properties" ma:root="true" ma:fieldsID="b78ee7e9995c7132adcfcf884f045e47" ns2:_="" ns3:_="">
    <xsd:import namespace="83bd27bf-f23a-4764-ba48-893866d47e01"/>
    <xsd:import namespace="cd7455a3-4a59-4a73-9e70-409757b3c8a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bd27bf-f23a-4764-ba48-893866d47e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Balises d’images" ma:readOnly="false" ma:fieldId="{5cf76f15-5ced-4ddc-b409-7134ff3c332f}" ma:taxonomyMulti="true" ma:sspId="6de6d2fa-23a7-45f3-a64a-563df53bb5fb"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7455a3-4a59-4a73-9e70-409757b3c8a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ae12d60-d5a8-41ec-bed3-3136d3e9e081}" ma:internalName="TaxCatchAll" ma:showField="CatchAllData" ma:web="cd7455a3-4a59-4a73-9e70-409757b3c8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3bd27bf-f23a-4764-ba48-893866d47e01">
      <Terms xmlns="http://schemas.microsoft.com/office/infopath/2007/PartnerControls"/>
    </lcf76f155ced4ddcb4097134ff3c332f>
    <TaxCatchAll xmlns="cd7455a3-4a59-4a73-9e70-409757b3c8a1" xsi:nil="true"/>
  </documentManagement>
</p:properties>
</file>

<file path=customXml/itemProps1.xml><?xml version="1.0" encoding="utf-8"?>
<ds:datastoreItem xmlns:ds="http://schemas.openxmlformats.org/officeDocument/2006/customXml" ds:itemID="{52EC61AC-3468-4D47-8F35-2F7048C360FC}"/>
</file>

<file path=customXml/itemProps2.xml><?xml version="1.0" encoding="utf-8"?>
<ds:datastoreItem xmlns:ds="http://schemas.openxmlformats.org/officeDocument/2006/customXml" ds:itemID="{F768A0CA-36C2-45B4-910B-CB0376E82BD0}"/>
</file>

<file path=customXml/itemProps3.xml><?xml version="1.0" encoding="utf-8"?>
<ds:datastoreItem xmlns:ds="http://schemas.openxmlformats.org/officeDocument/2006/customXml" ds:itemID="{48709A41-BDD1-485C-93FA-FA839B9DA46F}"/>
</file>

<file path=docProps/app.xml><?xml version="1.0" encoding="utf-8"?>
<Properties xmlns="http://schemas.openxmlformats.org/officeDocument/2006/extended-properties" xmlns:vt="http://schemas.openxmlformats.org/officeDocument/2006/docPropsVTypes">
  <TotalTime>119</TotalTime>
  <Words>2030</Words>
  <Application>Microsoft Office PowerPoint</Application>
  <PresentationFormat>Breedbeeld</PresentationFormat>
  <Paragraphs>216</Paragraphs>
  <Slides>12</Slides>
  <Notes>8</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12</vt:i4>
      </vt:variant>
    </vt:vector>
  </HeadingPairs>
  <TitlesOfParts>
    <vt:vector size="17" baseType="lpstr">
      <vt:lpstr>Arial</vt:lpstr>
      <vt:lpstr>Calibri</vt:lpstr>
      <vt:lpstr>Cambria</vt:lpstr>
      <vt:lpstr>Wingdings</vt:lpstr>
      <vt:lpstr>UEMS Paediatrics</vt:lpstr>
      <vt:lpstr>PowerPoint-presentatie</vt:lpstr>
      <vt:lpstr>Paediatrics has grown into many subdisciplines — our Paediatric section should structurally reflect that</vt:lpstr>
      <vt:lpstr>First paediatrics, then recognised divisions</vt:lpstr>
      <vt:lpstr>PowerPoint-presentatie</vt:lpstr>
      <vt:lpstr>PowerPoint-presentatie</vt:lpstr>
      <vt:lpstr>TODAY….</vt:lpstr>
      <vt:lpstr>ETRs across the paediatric subspecialties</vt:lpstr>
      <vt:lpstr>Paediatric Gastroenterology, Hepatology &amp; Nutrition</vt:lpstr>
      <vt:lpstr>ESPGHAN Research Network Map</vt:lpstr>
      <vt:lpstr>Paediatric Haematology &amp; Oncology</vt:lpstr>
      <vt:lpstr>SIOP Europe</vt:lpstr>
      <vt:lpstr>Subdivisions strengthen care, training and our Section: visibility for </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Subdivisions in Paediatrics – UEMS Section of Paediatrics</dc:title>
  <dc:subject>PptxGenJS Presentation</dc:subject>
  <dc:creator>PptxGenJS</dc:creator>
  <cp:lastModifiedBy>ann de guchtenaere</cp:lastModifiedBy>
  <cp:revision>2</cp:revision>
  <dcterms:created xsi:type="dcterms:W3CDTF">2026-10-12T12:08:53Z</dcterms:created>
  <dcterms:modified xsi:type="dcterms:W3CDTF">2026-10-12T14:08:58Z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0x0101004194900BABD61B4BAC2F245EDF4ED39E</vt:lpwstr>
  </property>
</Properties>
</file>