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4"/>
  </p:sldMasterIdLst>
  <p:notesMasterIdLst>
    <p:notesMasterId r:id="rId30"/>
  </p:notesMasterIdLst>
  <p:sldIdLst>
    <p:sldId id="271" r:id="rId5"/>
    <p:sldId id="272" r:id="rId6"/>
    <p:sldId id="275" r:id="rId7"/>
    <p:sldId id="274" r:id="rId8"/>
    <p:sldId id="273" r:id="rId9"/>
    <p:sldId id="279" r:id="rId10"/>
    <p:sldId id="281" r:id="rId11"/>
    <p:sldId id="288" r:id="rId12"/>
    <p:sldId id="282" r:id="rId13"/>
    <p:sldId id="283" r:id="rId14"/>
    <p:sldId id="284" r:id="rId15"/>
    <p:sldId id="285" r:id="rId16"/>
    <p:sldId id="286" r:id="rId17"/>
    <p:sldId id="287" r:id="rId18"/>
    <p:sldId id="266" r:id="rId19"/>
    <p:sldId id="258" r:id="rId20"/>
    <p:sldId id="261" r:id="rId21"/>
    <p:sldId id="267" r:id="rId22"/>
    <p:sldId id="268" r:id="rId23"/>
    <p:sldId id="269" r:id="rId24"/>
    <p:sldId id="256" r:id="rId25"/>
    <p:sldId id="263" r:id="rId26"/>
    <p:sldId id="264" r:id="rId27"/>
    <p:sldId id="270" r:id="rId28"/>
    <p:sldId id="280"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48488"/>
    <a:srgbClr val="FDA709"/>
    <a:srgbClr val="9C5090"/>
    <a:srgbClr val="9F87D3"/>
    <a:srgbClr val="FFED00"/>
    <a:srgbClr val="0E94E1"/>
    <a:srgbClr val="254897"/>
    <a:srgbClr val="C8B6EF"/>
    <a:srgbClr val="0A3692"/>
    <a:srgbClr val="BA141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6AD64B9-603B-41B3-8E41-D7671C5DC0D8}" v="1" dt="2026-10-13T08:28:14.44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87" d="100"/>
          <a:sy n="87" d="100"/>
        </p:scale>
        <p:origin x="451" y="67"/>
      </p:cViewPr>
      <p:guideLst/>
    </p:cSldViewPr>
  </p:slideViewPr>
  <p:notesTextViewPr>
    <p:cViewPr>
      <p:scale>
        <a:sx n="1" d="1"/>
        <a:sy n="1" d="1"/>
      </p:scale>
      <p:origin x="0" y="0"/>
    </p:cViewPr>
  </p:notesTextViewPr>
  <p:notesViewPr>
    <p:cSldViewPr snapToGrid="0">
      <p:cViewPr varScale="1">
        <p:scale>
          <a:sx n="60" d="100"/>
          <a:sy n="60" d="100"/>
        </p:scale>
        <p:origin x="3187" y="4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notesMaster" Target="notesMasters/notesMaster1.xml"/><Relationship Id="rId35" Type="http://schemas.microsoft.com/office/2016/11/relationships/changesInfo" Target="changesInfos/changesInfo1.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Isabelle Dumaine" userId="2e193e13-981e-4be1-9f6f-890c406d8587" providerId="ADAL" clId="{0086DFFD-2BCF-49DF-A962-2C8FF05EC948}"/>
    <pc:docChg chg="modSld">
      <pc:chgData name="Isabelle Dumaine" userId="2e193e13-981e-4be1-9f6f-890c406d8587" providerId="ADAL" clId="{0086DFFD-2BCF-49DF-A962-2C8FF05EC948}" dt="2026-10-13T08:28:14.440" v="0"/>
      <pc:docMkLst>
        <pc:docMk/>
      </pc:docMkLst>
      <pc:sldChg chg="addSp modSp">
        <pc:chgData name="Isabelle Dumaine" userId="2e193e13-981e-4be1-9f6f-890c406d8587" providerId="ADAL" clId="{0086DFFD-2BCF-49DF-A962-2C8FF05EC948}" dt="2026-10-13T08:28:14.440" v="0"/>
        <pc:sldMkLst>
          <pc:docMk/>
          <pc:sldMk cId="1672954991" sldId="280"/>
        </pc:sldMkLst>
        <pc:spChg chg="add mod">
          <ac:chgData name="Isabelle Dumaine" userId="2e193e13-981e-4be1-9f6f-890c406d8587" providerId="ADAL" clId="{0086DFFD-2BCF-49DF-A962-2C8FF05EC948}" dt="2026-10-13T08:28:14.440" v="0"/>
          <ac:spMkLst>
            <pc:docMk/>
            <pc:sldMk cId="1672954991" sldId="280"/>
            <ac:spMk id="12" creationId="{251B2631-A2ED-C36B-A192-B8C3F99F7193}"/>
          </ac:spMkLst>
        </pc:spChg>
        <pc:spChg chg="add mod">
          <ac:chgData name="Isabelle Dumaine" userId="2e193e13-981e-4be1-9f6f-890c406d8587" providerId="ADAL" clId="{0086DFFD-2BCF-49DF-A962-2C8FF05EC948}" dt="2026-10-13T08:28:14.440" v="0"/>
          <ac:spMkLst>
            <pc:docMk/>
            <pc:sldMk cId="1672954991" sldId="280"/>
            <ac:spMk id="13" creationId="{3D075D72-5832-265D-9DAD-9C3065827183}"/>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90E6076-9090-45E3-91D6-4B34220CFF9D}" type="datetimeFigureOut">
              <a:rPr lang="en-GB" smtClean="0"/>
              <a:t>13/10/2026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FC0AB17-527D-40CB-8BF6-FE779E56FC27}" type="slidenum">
              <a:rPr lang="en-GB" smtClean="0"/>
              <a:t>‹#›</a:t>
            </a:fld>
            <a:endParaRPr lang="en-GB"/>
          </a:p>
        </p:txBody>
      </p:sp>
    </p:spTree>
    <p:extLst>
      <p:ext uri="{BB962C8B-B14F-4D97-AF65-F5344CB8AC3E}">
        <p14:creationId xmlns:p14="http://schemas.microsoft.com/office/powerpoint/2010/main" val="294962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Google Shape;96;gc6f73a04f_0_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7" name="Google Shape;97;gc6f73a04f_0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a:extLst>
            <a:ext uri="{FF2B5EF4-FFF2-40B4-BE49-F238E27FC236}">
              <a16:creationId xmlns:a16="http://schemas.microsoft.com/office/drawing/2014/main" id="{20418A78-F8F1-0391-8FD0-0DE6DBBD6A25}"/>
            </a:ext>
          </a:extLst>
        </p:cNvPr>
        <p:cNvGrpSpPr/>
        <p:nvPr/>
      </p:nvGrpSpPr>
      <p:grpSpPr>
        <a:xfrm>
          <a:off x="0" y="0"/>
          <a:ext cx="0" cy="0"/>
          <a:chOff x="0" y="0"/>
          <a:chExt cx="0" cy="0"/>
        </a:xfrm>
      </p:grpSpPr>
      <p:sp>
        <p:nvSpPr>
          <p:cNvPr id="96" name="Google Shape;96;gc6f73a04f_0_20:notes">
            <a:extLst>
              <a:ext uri="{FF2B5EF4-FFF2-40B4-BE49-F238E27FC236}">
                <a16:creationId xmlns:a16="http://schemas.microsoft.com/office/drawing/2014/main" id="{4ECAB0D1-A791-1B87-AA97-4466ECA9789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7" name="Google Shape;97;gc6f73a04f_0_20:notes">
            <a:extLst>
              <a:ext uri="{FF2B5EF4-FFF2-40B4-BE49-F238E27FC236}">
                <a16:creationId xmlns:a16="http://schemas.microsoft.com/office/drawing/2014/main" id="{C4D60837-55F6-980E-0288-BF0EF24F1234}"/>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878942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a:extLst>
            <a:ext uri="{FF2B5EF4-FFF2-40B4-BE49-F238E27FC236}">
              <a16:creationId xmlns:a16="http://schemas.microsoft.com/office/drawing/2014/main" id="{20418A78-F8F1-0391-8FD0-0DE6DBBD6A25}"/>
            </a:ext>
          </a:extLst>
        </p:cNvPr>
        <p:cNvGrpSpPr/>
        <p:nvPr/>
      </p:nvGrpSpPr>
      <p:grpSpPr>
        <a:xfrm>
          <a:off x="0" y="0"/>
          <a:ext cx="0" cy="0"/>
          <a:chOff x="0" y="0"/>
          <a:chExt cx="0" cy="0"/>
        </a:xfrm>
      </p:grpSpPr>
      <p:sp>
        <p:nvSpPr>
          <p:cNvPr id="96" name="Google Shape;96;gc6f73a04f_0_20:notes">
            <a:extLst>
              <a:ext uri="{FF2B5EF4-FFF2-40B4-BE49-F238E27FC236}">
                <a16:creationId xmlns:a16="http://schemas.microsoft.com/office/drawing/2014/main" id="{4ECAB0D1-A791-1B87-AA97-4466ECA9789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7" name="Google Shape;97;gc6f73a04f_0_20:notes">
            <a:extLst>
              <a:ext uri="{FF2B5EF4-FFF2-40B4-BE49-F238E27FC236}">
                <a16:creationId xmlns:a16="http://schemas.microsoft.com/office/drawing/2014/main" id="{C4D60837-55F6-980E-0288-BF0EF24F1234}"/>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97274193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9BF4C-04CB-AAF1-B692-2B60043001AD}"/>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a:extLst>
              <a:ext uri="{FF2B5EF4-FFF2-40B4-BE49-F238E27FC236}">
                <a16:creationId xmlns:a16="http://schemas.microsoft.com/office/drawing/2014/main" id="{9F683A3B-9A5E-B611-E552-1DEAB191817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a:extLst>
              <a:ext uri="{FF2B5EF4-FFF2-40B4-BE49-F238E27FC236}">
                <a16:creationId xmlns:a16="http://schemas.microsoft.com/office/drawing/2014/main" id="{52D07C5A-4E1E-01D1-E577-9C97EE4824B2}"/>
              </a:ext>
            </a:extLst>
          </p:cNvPr>
          <p:cNvSpPr>
            <a:spLocks noGrp="1"/>
          </p:cNvSpPr>
          <p:nvPr>
            <p:ph type="dt" sz="half" idx="10"/>
          </p:nvPr>
        </p:nvSpPr>
        <p:spPr/>
        <p:txBody>
          <a:bodyPr/>
          <a:lstStyle/>
          <a:p>
            <a:fld id="{D53055D8-88BA-421A-B12D-96AAB25501EE}" type="datetimeFigureOut">
              <a:rPr lang="en-GB" smtClean="0"/>
              <a:t>13/10/2026</a:t>
            </a:fld>
            <a:endParaRPr lang="en-GB"/>
          </a:p>
        </p:txBody>
      </p:sp>
      <p:sp>
        <p:nvSpPr>
          <p:cNvPr id="5" name="Footer Placeholder 4">
            <a:extLst>
              <a:ext uri="{FF2B5EF4-FFF2-40B4-BE49-F238E27FC236}">
                <a16:creationId xmlns:a16="http://schemas.microsoft.com/office/drawing/2014/main" id="{61375B4F-A744-081F-F3D4-336859843B9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895E281-FB1F-55A7-AAC4-BAB89E18D54F}"/>
              </a:ext>
            </a:extLst>
          </p:cNvPr>
          <p:cNvSpPr>
            <a:spLocks noGrp="1"/>
          </p:cNvSpPr>
          <p:nvPr>
            <p:ph type="sldNum" sz="quarter" idx="12"/>
          </p:nvPr>
        </p:nvSpPr>
        <p:spPr/>
        <p:txBody>
          <a:bodyPr/>
          <a:lstStyle/>
          <a:p>
            <a:fld id="{7572AB24-36A9-4B52-8863-21F1ECA35593}" type="slidenum">
              <a:rPr lang="en-GB" smtClean="0"/>
              <a:t>‹#›</a:t>
            </a:fld>
            <a:endParaRPr lang="en-GB"/>
          </a:p>
        </p:txBody>
      </p:sp>
    </p:spTree>
    <p:extLst>
      <p:ext uri="{BB962C8B-B14F-4D97-AF65-F5344CB8AC3E}">
        <p14:creationId xmlns:p14="http://schemas.microsoft.com/office/powerpoint/2010/main" val="31330416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554513-6321-3DE9-201A-83727EB14982}"/>
              </a:ext>
            </a:extLst>
          </p:cNvPr>
          <p:cNvSpPr>
            <a:spLocks noGrp="1"/>
          </p:cNvSpPr>
          <p:nvPr>
            <p:ph type="title"/>
          </p:nvPr>
        </p:nvSpPr>
        <p:spPr>
          <a:xfrm>
            <a:off x="1844573" y="687184"/>
            <a:ext cx="10515600" cy="2852737"/>
          </a:xfrm>
        </p:spPr>
        <p:txBody>
          <a:bodyPr anchor="b"/>
          <a:lstStyle>
            <a:lvl1pPr>
              <a:defRPr sz="6000"/>
            </a:lvl1pPr>
          </a:lstStyle>
          <a:p>
            <a:r>
              <a:rPr lang="en-GB"/>
              <a:t>Click to edit Master title style</a:t>
            </a:r>
            <a:endParaRPr lang="en-GB" dirty="0"/>
          </a:p>
        </p:txBody>
      </p:sp>
      <p:sp>
        <p:nvSpPr>
          <p:cNvPr id="3" name="Text Placeholder 2">
            <a:extLst>
              <a:ext uri="{FF2B5EF4-FFF2-40B4-BE49-F238E27FC236}">
                <a16:creationId xmlns:a16="http://schemas.microsoft.com/office/drawing/2014/main" id="{8B379E24-70B0-EBA7-2B85-348FAAFB5887}"/>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1B9D8311-FA7B-7F4C-389A-BFD31288C64E}"/>
              </a:ext>
            </a:extLst>
          </p:cNvPr>
          <p:cNvSpPr>
            <a:spLocks noGrp="1"/>
          </p:cNvSpPr>
          <p:nvPr>
            <p:ph type="dt" sz="half" idx="10"/>
          </p:nvPr>
        </p:nvSpPr>
        <p:spPr/>
        <p:txBody>
          <a:bodyPr/>
          <a:lstStyle/>
          <a:p>
            <a:fld id="{D53055D8-88BA-421A-B12D-96AAB25501EE}" type="datetimeFigureOut">
              <a:rPr lang="en-GB" smtClean="0"/>
              <a:t>13/10/2026</a:t>
            </a:fld>
            <a:endParaRPr lang="en-GB"/>
          </a:p>
        </p:txBody>
      </p:sp>
      <p:sp>
        <p:nvSpPr>
          <p:cNvPr id="5" name="Footer Placeholder 4">
            <a:extLst>
              <a:ext uri="{FF2B5EF4-FFF2-40B4-BE49-F238E27FC236}">
                <a16:creationId xmlns:a16="http://schemas.microsoft.com/office/drawing/2014/main" id="{F875FB5B-D47D-DC54-3256-374F68DEC48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6C2A3A2-7C65-51F8-BC56-8D2D5B5D02B3}"/>
              </a:ext>
            </a:extLst>
          </p:cNvPr>
          <p:cNvSpPr>
            <a:spLocks noGrp="1"/>
          </p:cNvSpPr>
          <p:nvPr>
            <p:ph type="sldNum" sz="quarter" idx="12"/>
          </p:nvPr>
        </p:nvSpPr>
        <p:spPr/>
        <p:txBody>
          <a:bodyPr/>
          <a:lstStyle/>
          <a:p>
            <a:fld id="{7572AB24-36A9-4B52-8863-21F1ECA35593}" type="slidenum">
              <a:rPr lang="en-GB" smtClean="0"/>
              <a:t>‹#›</a:t>
            </a:fld>
            <a:endParaRPr lang="en-GB"/>
          </a:p>
        </p:txBody>
      </p:sp>
    </p:spTree>
    <p:extLst>
      <p:ext uri="{BB962C8B-B14F-4D97-AF65-F5344CB8AC3E}">
        <p14:creationId xmlns:p14="http://schemas.microsoft.com/office/powerpoint/2010/main" val="11639189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1F03B0-E4EB-E94D-3F79-A39F69905690}"/>
              </a:ext>
            </a:extLst>
          </p:cNvPr>
          <p:cNvSpPr>
            <a:spLocks noGrp="1"/>
          </p:cNvSpPr>
          <p:nvPr>
            <p:ph type="title"/>
          </p:nvPr>
        </p:nvSpPr>
        <p:spPr>
          <a:xfrm>
            <a:off x="1768952" y="211345"/>
            <a:ext cx="10515600" cy="1325563"/>
          </a:xfrm>
        </p:spPr>
        <p:txBody>
          <a:bodyPr/>
          <a:lstStyle/>
          <a:p>
            <a:r>
              <a:rPr lang="en-GB"/>
              <a:t>Click to edit Master title style</a:t>
            </a:r>
            <a:endParaRPr lang="en-GB" dirty="0"/>
          </a:p>
        </p:txBody>
      </p:sp>
      <p:sp>
        <p:nvSpPr>
          <p:cNvPr id="3" name="Content Placeholder 2">
            <a:extLst>
              <a:ext uri="{FF2B5EF4-FFF2-40B4-BE49-F238E27FC236}">
                <a16:creationId xmlns:a16="http://schemas.microsoft.com/office/drawing/2014/main" id="{F5C17706-8D1E-56F8-6E6F-4AFB6D5B2BF4}"/>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4" name="Date Placeholder 3">
            <a:extLst>
              <a:ext uri="{FF2B5EF4-FFF2-40B4-BE49-F238E27FC236}">
                <a16:creationId xmlns:a16="http://schemas.microsoft.com/office/drawing/2014/main" id="{9D9D7903-B8D2-0926-BFDE-2C2846423C92}"/>
              </a:ext>
            </a:extLst>
          </p:cNvPr>
          <p:cNvSpPr>
            <a:spLocks noGrp="1"/>
          </p:cNvSpPr>
          <p:nvPr>
            <p:ph type="dt" sz="half" idx="10"/>
          </p:nvPr>
        </p:nvSpPr>
        <p:spPr/>
        <p:txBody>
          <a:bodyPr/>
          <a:lstStyle/>
          <a:p>
            <a:fld id="{D53055D8-88BA-421A-B12D-96AAB25501EE}" type="datetimeFigureOut">
              <a:rPr lang="en-GB" smtClean="0"/>
              <a:t>13/10/2026</a:t>
            </a:fld>
            <a:endParaRPr lang="en-GB"/>
          </a:p>
        </p:txBody>
      </p:sp>
      <p:sp>
        <p:nvSpPr>
          <p:cNvPr id="5" name="Footer Placeholder 4">
            <a:extLst>
              <a:ext uri="{FF2B5EF4-FFF2-40B4-BE49-F238E27FC236}">
                <a16:creationId xmlns:a16="http://schemas.microsoft.com/office/drawing/2014/main" id="{EC2D5C65-966C-4594-765D-3E25481E9D0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B531123-B693-4B2D-12B5-56C65B758887}"/>
              </a:ext>
            </a:extLst>
          </p:cNvPr>
          <p:cNvSpPr>
            <a:spLocks noGrp="1"/>
          </p:cNvSpPr>
          <p:nvPr>
            <p:ph type="sldNum" sz="quarter" idx="12"/>
          </p:nvPr>
        </p:nvSpPr>
        <p:spPr/>
        <p:txBody>
          <a:bodyPr/>
          <a:lstStyle/>
          <a:p>
            <a:fld id="{7572AB24-36A9-4B52-8863-21F1ECA35593}" type="slidenum">
              <a:rPr lang="en-GB" smtClean="0"/>
              <a:t>‹#›</a:t>
            </a:fld>
            <a:endParaRPr lang="en-GB"/>
          </a:p>
        </p:txBody>
      </p:sp>
    </p:spTree>
    <p:extLst>
      <p:ext uri="{BB962C8B-B14F-4D97-AF65-F5344CB8AC3E}">
        <p14:creationId xmlns:p14="http://schemas.microsoft.com/office/powerpoint/2010/main" val="23271435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766A4C-3773-8F55-6DE6-2D10BBDCA0B9}"/>
              </a:ext>
            </a:extLst>
          </p:cNvPr>
          <p:cNvSpPr>
            <a:spLocks noGrp="1"/>
          </p:cNvSpPr>
          <p:nvPr>
            <p:ph type="title"/>
          </p:nvPr>
        </p:nvSpPr>
        <p:spPr/>
        <p:txBody>
          <a:bodyPr/>
          <a:lstStyle/>
          <a:p>
            <a:r>
              <a:rPr lang="en-GB"/>
              <a:t>Click to edit Master title style</a:t>
            </a:r>
          </a:p>
        </p:txBody>
      </p:sp>
      <p:sp>
        <p:nvSpPr>
          <p:cNvPr id="3" name="Date Placeholder 2">
            <a:extLst>
              <a:ext uri="{FF2B5EF4-FFF2-40B4-BE49-F238E27FC236}">
                <a16:creationId xmlns:a16="http://schemas.microsoft.com/office/drawing/2014/main" id="{8154542D-D0D2-5D4F-9846-BCBD4F754364}"/>
              </a:ext>
            </a:extLst>
          </p:cNvPr>
          <p:cNvSpPr>
            <a:spLocks noGrp="1"/>
          </p:cNvSpPr>
          <p:nvPr>
            <p:ph type="dt" sz="half" idx="10"/>
          </p:nvPr>
        </p:nvSpPr>
        <p:spPr/>
        <p:txBody>
          <a:bodyPr/>
          <a:lstStyle/>
          <a:p>
            <a:fld id="{D53055D8-88BA-421A-B12D-96AAB25501EE}" type="datetimeFigureOut">
              <a:rPr lang="en-GB" smtClean="0"/>
              <a:t>13/10/2026</a:t>
            </a:fld>
            <a:endParaRPr lang="en-GB"/>
          </a:p>
        </p:txBody>
      </p:sp>
      <p:sp>
        <p:nvSpPr>
          <p:cNvPr id="4" name="Footer Placeholder 3">
            <a:extLst>
              <a:ext uri="{FF2B5EF4-FFF2-40B4-BE49-F238E27FC236}">
                <a16:creationId xmlns:a16="http://schemas.microsoft.com/office/drawing/2014/main" id="{90192C0D-FA3D-8CD4-6B04-037C052357D5}"/>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B7383D65-5729-6D97-29F1-40A81FA342E6}"/>
              </a:ext>
            </a:extLst>
          </p:cNvPr>
          <p:cNvSpPr>
            <a:spLocks noGrp="1"/>
          </p:cNvSpPr>
          <p:nvPr>
            <p:ph type="sldNum" sz="quarter" idx="12"/>
          </p:nvPr>
        </p:nvSpPr>
        <p:spPr/>
        <p:txBody>
          <a:bodyPr/>
          <a:lstStyle/>
          <a:p>
            <a:fld id="{7572AB24-36A9-4B52-8863-21F1ECA35593}" type="slidenum">
              <a:rPr lang="en-GB" smtClean="0"/>
              <a:t>‹#›</a:t>
            </a:fld>
            <a:endParaRPr lang="en-GB"/>
          </a:p>
        </p:txBody>
      </p:sp>
    </p:spTree>
    <p:extLst>
      <p:ext uri="{BB962C8B-B14F-4D97-AF65-F5344CB8AC3E}">
        <p14:creationId xmlns:p14="http://schemas.microsoft.com/office/powerpoint/2010/main" val="9351057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1_Titl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766A4C-3773-8F55-6DE6-2D10BBDCA0B9}"/>
              </a:ext>
            </a:extLst>
          </p:cNvPr>
          <p:cNvSpPr>
            <a:spLocks noGrp="1"/>
          </p:cNvSpPr>
          <p:nvPr>
            <p:ph type="title"/>
          </p:nvPr>
        </p:nvSpPr>
        <p:spPr/>
        <p:txBody>
          <a:bodyPr/>
          <a:lstStyle/>
          <a:p>
            <a:r>
              <a:rPr lang="en-GB"/>
              <a:t>Click to edit Master title style</a:t>
            </a:r>
          </a:p>
        </p:txBody>
      </p:sp>
      <p:sp>
        <p:nvSpPr>
          <p:cNvPr id="3" name="Date Placeholder 2">
            <a:extLst>
              <a:ext uri="{FF2B5EF4-FFF2-40B4-BE49-F238E27FC236}">
                <a16:creationId xmlns:a16="http://schemas.microsoft.com/office/drawing/2014/main" id="{8154542D-D0D2-5D4F-9846-BCBD4F754364}"/>
              </a:ext>
            </a:extLst>
          </p:cNvPr>
          <p:cNvSpPr>
            <a:spLocks noGrp="1"/>
          </p:cNvSpPr>
          <p:nvPr>
            <p:ph type="dt" sz="half" idx="10"/>
          </p:nvPr>
        </p:nvSpPr>
        <p:spPr/>
        <p:txBody>
          <a:bodyPr/>
          <a:lstStyle/>
          <a:p>
            <a:fld id="{D53055D8-88BA-421A-B12D-96AAB25501EE}" type="datetimeFigureOut">
              <a:rPr lang="en-GB" smtClean="0"/>
              <a:t>13/10/2026</a:t>
            </a:fld>
            <a:endParaRPr lang="en-GB"/>
          </a:p>
        </p:txBody>
      </p:sp>
      <p:sp>
        <p:nvSpPr>
          <p:cNvPr id="4" name="Footer Placeholder 3">
            <a:extLst>
              <a:ext uri="{FF2B5EF4-FFF2-40B4-BE49-F238E27FC236}">
                <a16:creationId xmlns:a16="http://schemas.microsoft.com/office/drawing/2014/main" id="{90192C0D-FA3D-8CD4-6B04-037C052357D5}"/>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B7383D65-5729-6D97-29F1-40A81FA342E6}"/>
              </a:ext>
            </a:extLst>
          </p:cNvPr>
          <p:cNvSpPr>
            <a:spLocks noGrp="1"/>
          </p:cNvSpPr>
          <p:nvPr>
            <p:ph type="sldNum" sz="quarter" idx="12"/>
          </p:nvPr>
        </p:nvSpPr>
        <p:spPr/>
        <p:txBody>
          <a:bodyPr/>
          <a:lstStyle/>
          <a:p>
            <a:fld id="{7572AB24-36A9-4B52-8863-21F1ECA35593}" type="slidenum">
              <a:rPr lang="en-GB" smtClean="0"/>
              <a:t>‹#›</a:t>
            </a:fld>
            <a:endParaRPr lang="en-GB"/>
          </a:p>
        </p:txBody>
      </p:sp>
    </p:spTree>
    <p:extLst>
      <p:ext uri="{BB962C8B-B14F-4D97-AF65-F5344CB8AC3E}">
        <p14:creationId xmlns:p14="http://schemas.microsoft.com/office/powerpoint/2010/main" val="38178086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C953126-FDA1-9CB6-443F-DD3F23CB16C1}"/>
              </a:ext>
            </a:extLst>
          </p:cNvPr>
          <p:cNvSpPr>
            <a:spLocks noGrp="1"/>
          </p:cNvSpPr>
          <p:nvPr>
            <p:ph type="dt" sz="half" idx="10"/>
          </p:nvPr>
        </p:nvSpPr>
        <p:spPr/>
        <p:txBody>
          <a:bodyPr/>
          <a:lstStyle/>
          <a:p>
            <a:fld id="{D53055D8-88BA-421A-B12D-96AAB25501EE}" type="datetimeFigureOut">
              <a:rPr lang="en-GB" smtClean="0"/>
              <a:t>13/10/2026</a:t>
            </a:fld>
            <a:endParaRPr lang="en-GB"/>
          </a:p>
        </p:txBody>
      </p:sp>
      <p:sp>
        <p:nvSpPr>
          <p:cNvPr id="3" name="Footer Placeholder 2">
            <a:extLst>
              <a:ext uri="{FF2B5EF4-FFF2-40B4-BE49-F238E27FC236}">
                <a16:creationId xmlns:a16="http://schemas.microsoft.com/office/drawing/2014/main" id="{D1465EA5-CEB2-DBC8-DABC-947CE4D5CE9A}"/>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4C31AFA5-753D-7108-6A0F-BD1889061B79}"/>
              </a:ext>
            </a:extLst>
          </p:cNvPr>
          <p:cNvSpPr>
            <a:spLocks noGrp="1"/>
          </p:cNvSpPr>
          <p:nvPr>
            <p:ph type="sldNum" sz="quarter" idx="12"/>
          </p:nvPr>
        </p:nvSpPr>
        <p:spPr/>
        <p:txBody>
          <a:bodyPr/>
          <a:lstStyle/>
          <a:p>
            <a:fld id="{7572AB24-36A9-4B52-8863-21F1ECA35593}" type="slidenum">
              <a:rPr lang="en-GB" smtClean="0"/>
              <a:t>‹#›</a:t>
            </a:fld>
            <a:endParaRPr lang="en-GB"/>
          </a:p>
        </p:txBody>
      </p:sp>
    </p:spTree>
    <p:extLst>
      <p:ext uri="{BB962C8B-B14F-4D97-AF65-F5344CB8AC3E}">
        <p14:creationId xmlns:p14="http://schemas.microsoft.com/office/powerpoint/2010/main" val="24443290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C4A0FF-606D-EC23-A35E-4661DAD42095}"/>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4A9C3CC6-06CF-941A-9025-F976FDB2C26B}"/>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a:extLst>
              <a:ext uri="{FF2B5EF4-FFF2-40B4-BE49-F238E27FC236}">
                <a16:creationId xmlns:a16="http://schemas.microsoft.com/office/drawing/2014/main" id="{D349C01F-DCBB-E9F9-0BD5-26442BCE5B0F}"/>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a:extLst>
              <a:ext uri="{FF2B5EF4-FFF2-40B4-BE49-F238E27FC236}">
                <a16:creationId xmlns:a16="http://schemas.microsoft.com/office/drawing/2014/main" id="{A4251C01-E645-5A47-EE7D-8C39DCC669C3}"/>
              </a:ext>
            </a:extLst>
          </p:cNvPr>
          <p:cNvSpPr>
            <a:spLocks noGrp="1"/>
          </p:cNvSpPr>
          <p:nvPr>
            <p:ph type="dt" sz="half" idx="10"/>
          </p:nvPr>
        </p:nvSpPr>
        <p:spPr/>
        <p:txBody>
          <a:bodyPr/>
          <a:lstStyle/>
          <a:p>
            <a:fld id="{D53055D8-88BA-421A-B12D-96AAB25501EE}" type="datetimeFigureOut">
              <a:rPr lang="en-GB" smtClean="0"/>
              <a:t>13/10/2026</a:t>
            </a:fld>
            <a:endParaRPr lang="en-GB"/>
          </a:p>
        </p:txBody>
      </p:sp>
      <p:sp>
        <p:nvSpPr>
          <p:cNvPr id="6" name="Footer Placeholder 5">
            <a:extLst>
              <a:ext uri="{FF2B5EF4-FFF2-40B4-BE49-F238E27FC236}">
                <a16:creationId xmlns:a16="http://schemas.microsoft.com/office/drawing/2014/main" id="{FEC2DDFB-DB6A-9D3A-3D6D-745B7FBAF45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A59F713-E0E0-FDDD-2653-1EC32390F19A}"/>
              </a:ext>
            </a:extLst>
          </p:cNvPr>
          <p:cNvSpPr>
            <a:spLocks noGrp="1"/>
          </p:cNvSpPr>
          <p:nvPr>
            <p:ph type="sldNum" sz="quarter" idx="12"/>
          </p:nvPr>
        </p:nvSpPr>
        <p:spPr/>
        <p:txBody>
          <a:bodyPr/>
          <a:lstStyle/>
          <a:p>
            <a:fld id="{7572AB24-36A9-4B52-8863-21F1ECA35593}" type="slidenum">
              <a:rPr lang="en-GB" smtClean="0"/>
              <a:t>‹#›</a:t>
            </a:fld>
            <a:endParaRPr lang="en-GB"/>
          </a:p>
        </p:txBody>
      </p:sp>
    </p:spTree>
    <p:extLst>
      <p:ext uri="{BB962C8B-B14F-4D97-AF65-F5344CB8AC3E}">
        <p14:creationId xmlns:p14="http://schemas.microsoft.com/office/powerpoint/2010/main" val="24100282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38424B-B0A2-1FDF-1257-BFD758C10E82}"/>
              </a:ext>
            </a:extLst>
          </p:cNvPr>
          <p:cNvSpPr>
            <a:spLocks noGrp="1"/>
          </p:cNvSpPr>
          <p:nvPr>
            <p:ph type="title"/>
          </p:nvPr>
        </p:nvSpPr>
        <p:spPr>
          <a:xfrm>
            <a:off x="839788" y="365125"/>
            <a:ext cx="10515600" cy="1325563"/>
          </a:xfrm>
        </p:spPr>
        <p:txBody>
          <a:bodyPr/>
          <a:lstStyle/>
          <a:p>
            <a:r>
              <a:rPr lang="en-GB"/>
              <a:t>Click to edit Master title style</a:t>
            </a:r>
          </a:p>
        </p:txBody>
      </p:sp>
      <p:sp>
        <p:nvSpPr>
          <p:cNvPr id="3" name="Text Placeholder 2">
            <a:extLst>
              <a:ext uri="{FF2B5EF4-FFF2-40B4-BE49-F238E27FC236}">
                <a16:creationId xmlns:a16="http://schemas.microsoft.com/office/drawing/2014/main" id="{124B375A-2A8D-7B1C-4014-F1306EB5014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CDD5EA52-755A-38CC-C5CC-5AF57495E53D}"/>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a:extLst>
              <a:ext uri="{FF2B5EF4-FFF2-40B4-BE49-F238E27FC236}">
                <a16:creationId xmlns:a16="http://schemas.microsoft.com/office/drawing/2014/main" id="{3243D3B4-4E79-66D1-773C-5EE571A1E5D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C935BB22-1DAE-EE1B-A758-60A1F90FF59A}"/>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a:extLst>
              <a:ext uri="{FF2B5EF4-FFF2-40B4-BE49-F238E27FC236}">
                <a16:creationId xmlns:a16="http://schemas.microsoft.com/office/drawing/2014/main" id="{BDE0A3D4-B705-3D92-2F5A-DE78792A702D}"/>
              </a:ext>
            </a:extLst>
          </p:cNvPr>
          <p:cNvSpPr>
            <a:spLocks noGrp="1"/>
          </p:cNvSpPr>
          <p:nvPr>
            <p:ph type="dt" sz="half" idx="10"/>
          </p:nvPr>
        </p:nvSpPr>
        <p:spPr/>
        <p:txBody>
          <a:bodyPr/>
          <a:lstStyle/>
          <a:p>
            <a:fld id="{D53055D8-88BA-421A-B12D-96AAB25501EE}" type="datetimeFigureOut">
              <a:rPr lang="en-GB" smtClean="0"/>
              <a:t>13/10/2026</a:t>
            </a:fld>
            <a:endParaRPr lang="en-GB"/>
          </a:p>
        </p:txBody>
      </p:sp>
      <p:sp>
        <p:nvSpPr>
          <p:cNvPr id="8" name="Footer Placeholder 7">
            <a:extLst>
              <a:ext uri="{FF2B5EF4-FFF2-40B4-BE49-F238E27FC236}">
                <a16:creationId xmlns:a16="http://schemas.microsoft.com/office/drawing/2014/main" id="{9FCDBFCA-DCB0-D178-2F08-E5C88F2AACB6}"/>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8B37AC6A-BA91-9D99-B233-E4DBAD6F3EB4}"/>
              </a:ext>
            </a:extLst>
          </p:cNvPr>
          <p:cNvSpPr>
            <a:spLocks noGrp="1"/>
          </p:cNvSpPr>
          <p:nvPr>
            <p:ph type="sldNum" sz="quarter" idx="12"/>
          </p:nvPr>
        </p:nvSpPr>
        <p:spPr/>
        <p:txBody>
          <a:bodyPr/>
          <a:lstStyle/>
          <a:p>
            <a:fld id="{7572AB24-36A9-4B52-8863-21F1ECA35593}" type="slidenum">
              <a:rPr lang="en-GB" smtClean="0"/>
              <a:t>‹#›</a:t>
            </a:fld>
            <a:endParaRPr lang="en-GB"/>
          </a:p>
        </p:txBody>
      </p:sp>
    </p:spTree>
    <p:extLst>
      <p:ext uri="{BB962C8B-B14F-4D97-AF65-F5344CB8AC3E}">
        <p14:creationId xmlns:p14="http://schemas.microsoft.com/office/powerpoint/2010/main" val="26116769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B6C068-33F5-DB4D-D504-91D705A449CA}"/>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Content Placeholder 2">
            <a:extLst>
              <a:ext uri="{FF2B5EF4-FFF2-40B4-BE49-F238E27FC236}">
                <a16:creationId xmlns:a16="http://schemas.microsoft.com/office/drawing/2014/main" id="{5346503D-F724-E5D9-7CB9-2E6E8A52986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a:extLst>
              <a:ext uri="{FF2B5EF4-FFF2-40B4-BE49-F238E27FC236}">
                <a16:creationId xmlns:a16="http://schemas.microsoft.com/office/drawing/2014/main" id="{1F9E3CE2-30AE-2920-1A17-2FFB53FACD5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16B6FBF7-989F-41E8-7C3D-05023EE0FE4E}"/>
              </a:ext>
            </a:extLst>
          </p:cNvPr>
          <p:cNvSpPr>
            <a:spLocks noGrp="1"/>
          </p:cNvSpPr>
          <p:nvPr>
            <p:ph type="dt" sz="half" idx="10"/>
          </p:nvPr>
        </p:nvSpPr>
        <p:spPr/>
        <p:txBody>
          <a:bodyPr/>
          <a:lstStyle/>
          <a:p>
            <a:fld id="{D53055D8-88BA-421A-B12D-96AAB25501EE}" type="datetimeFigureOut">
              <a:rPr lang="en-GB" smtClean="0"/>
              <a:t>13/10/2026</a:t>
            </a:fld>
            <a:endParaRPr lang="en-GB"/>
          </a:p>
        </p:txBody>
      </p:sp>
      <p:sp>
        <p:nvSpPr>
          <p:cNvPr id="6" name="Footer Placeholder 5">
            <a:extLst>
              <a:ext uri="{FF2B5EF4-FFF2-40B4-BE49-F238E27FC236}">
                <a16:creationId xmlns:a16="http://schemas.microsoft.com/office/drawing/2014/main" id="{0A1A2457-9750-5334-7E9B-59F8F56530D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D3EF895-1B19-33D0-17D3-33BF19007540}"/>
              </a:ext>
            </a:extLst>
          </p:cNvPr>
          <p:cNvSpPr>
            <a:spLocks noGrp="1"/>
          </p:cNvSpPr>
          <p:nvPr>
            <p:ph type="sldNum" sz="quarter" idx="12"/>
          </p:nvPr>
        </p:nvSpPr>
        <p:spPr/>
        <p:txBody>
          <a:bodyPr/>
          <a:lstStyle/>
          <a:p>
            <a:fld id="{7572AB24-36A9-4B52-8863-21F1ECA35593}" type="slidenum">
              <a:rPr lang="en-GB" smtClean="0"/>
              <a:t>‹#›</a:t>
            </a:fld>
            <a:endParaRPr lang="en-GB"/>
          </a:p>
        </p:txBody>
      </p:sp>
    </p:spTree>
    <p:extLst>
      <p:ext uri="{BB962C8B-B14F-4D97-AF65-F5344CB8AC3E}">
        <p14:creationId xmlns:p14="http://schemas.microsoft.com/office/powerpoint/2010/main" val="35361291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96CBC0-DDA8-3ECD-4D81-6BCF92EBBF65}"/>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Picture Placeholder 2">
            <a:extLst>
              <a:ext uri="{FF2B5EF4-FFF2-40B4-BE49-F238E27FC236}">
                <a16:creationId xmlns:a16="http://schemas.microsoft.com/office/drawing/2014/main" id="{7F37F7AF-8FE7-DF57-1C83-77C09A56342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p>
        </p:txBody>
      </p:sp>
      <p:sp>
        <p:nvSpPr>
          <p:cNvPr id="4" name="Text Placeholder 3">
            <a:extLst>
              <a:ext uri="{FF2B5EF4-FFF2-40B4-BE49-F238E27FC236}">
                <a16:creationId xmlns:a16="http://schemas.microsoft.com/office/drawing/2014/main" id="{6DD3700E-FA35-59BA-2FA7-7545C7FCC67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C41FC926-93BC-3311-87A8-E7DDC683DE80}"/>
              </a:ext>
            </a:extLst>
          </p:cNvPr>
          <p:cNvSpPr>
            <a:spLocks noGrp="1"/>
          </p:cNvSpPr>
          <p:nvPr>
            <p:ph type="dt" sz="half" idx="10"/>
          </p:nvPr>
        </p:nvSpPr>
        <p:spPr/>
        <p:txBody>
          <a:bodyPr/>
          <a:lstStyle/>
          <a:p>
            <a:fld id="{D53055D8-88BA-421A-B12D-96AAB25501EE}" type="datetimeFigureOut">
              <a:rPr lang="en-GB" smtClean="0"/>
              <a:t>13/10/2026</a:t>
            </a:fld>
            <a:endParaRPr lang="en-GB"/>
          </a:p>
        </p:txBody>
      </p:sp>
      <p:sp>
        <p:nvSpPr>
          <p:cNvPr id="6" name="Footer Placeholder 5">
            <a:extLst>
              <a:ext uri="{FF2B5EF4-FFF2-40B4-BE49-F238E27FC236}">
                <a16:creationId xmlns:a16="http://schemas.microsoft.com/office/drawing/2014/main" id="{E2CF4020-D454-592B-B434-54DD719D96B6}"/>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4C6B6FFC-A91E-C6CA-8DD3-B2EB441BF254}"/>
              </a:ext>
            </a:extLst>
          </p:cNvPr>
          <p:cNvSpPr>
            <a:spLocks noGrp="1"/>
          </p:cNvSpPr>
          <p:nvPr>
            <p:ph type="sldNum" sz="quarter" idx="12"/>
          </p:nvPr>
        </p:nvSpPr>
        <p:spPr/>
        <p:txBody>
          <a:bodyPr/>
          <a:lstStyle/>
          <a:p>
            <a:fld id="{7572AB24-36A9-4B52-8863-21F1ECA35593}" type="slidenum">
              <a:rPr lang="en-GB" smtClean="0"/>
              <a:t>‹#›</a:t>
            </a:fld>
            <a:endParaRPr lang="en-GB"/>
          </a:p>
        </p:txBody>
      </p:sp>
    </p:spTree>
    <p:extLst>
      <p:ext uri="{BB962C8B-B14F-4D97-AF65-F5344CB8AC3E}">
        <p14:creationId xmlns:p14="http://schemas.microsoft.com/office/powerpoint/2010/main" val="35238166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9D360-2063-AB5D-F49B-6B2EE7291EDD}"/>
              </a:ext>
            </a:extLst>
          </p:cNvPr>
          <p:cNvSpPr>
            <a:spLocks noGrp="1"/>
          </p:cNvSpPr>
          <p:nvPr>
            <p:ph type="title"/>
          </p:nvPr>
        </p:nvSpPr>
        <p:spPr/>
        <p:txBody>
          <a:bodyPr/>
          <a:lstStyle/>
          <a:p>
            <a:r>
              <a:rPr lang="en-GB"/>
              <a:t>Click to edit Master title style</a:t>
            </a:r>
          </a:p>
        </p:txBody>
      </p:sp>
      <p:sp>
        <p:nvSpPr>
          <p:cNvPr id="3" name="Vertical Text Placeholder 2">
            <a:extLst>
              <a:ext uri="{FF2B5EF4-FFF2-40B4-BE49-F238E27FC236}">
                <a16:creationId xmlns:a16="http://schemas.microsoft.com/office/drawing/2014/main" id="{E7DFF78B-D8C8-4A48-D4F5-B88A2277BFF2}"/>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13FB773C-DAA8-AA37-D15C-6103652516FD}"/>
              </a:ext>
            </a:extLst>
          </p:cNvPr>
          <p:cNvSpPr>
            <a:spLocks noGrp="1"/>
          </p:cNvSpPr>
          <p:nvPr>
            <p:ph type="dt" sz="half" idx="10"/>
          </p:nvPr>
        </p:nvSpPr>
        <p:spPr/>
        <p:txBody>
          <a:bodyPr/>
          <a:lstStyle/>
          <a:p>
            <a:fld id="{D53055D8-88BA-421A-B12D-96AAB25501EE}" type="datetimeFigureOut">
              <a:rPr lang="en-GB" smtClean="0"/>
              <a:t>13/10/2026</a:t>
            </a:fld>
            <a:endParaRPr lang="en-GB"/>
          </a:p>
        </p:txBody>
      </p:sp>
      <p:sp>
        <p:nvSpPr>
          <p:cNvPr id="5" name="Footer Placeholder 4">
            <a:extLst>
              <a:ext uri="{FF2B5EF4-FFF2-40B4-BE49-F238E27FC236}">
                <a16:creationId xmlns:a16="http://schemas.microsoft.com/office/drawing/2014/main" id="{BFA51889-C60E-9D41-2B54-092E18EE07F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DCF4B1C-3A04-1A3B-7F96-E80C340C6B36}"/>
              </a:ext>
            </a:extLst>
          </p:cNvPr>
          <p:cNvSpPr>
            <a:spLocks noGrp="1"/>
          </p:cNvSpPr>
          <p:nvPr>
            <p:ph type="sldNum" sz="quarter" idx="12"/>
          </p:nvPr>
        </p:nvSpPr>
        <p:spPr/>
        <p:txBody>
          <a:bodyPr/>
          <a:lstStyle/>
          <a:p>
            <a:fld id="{7572AB24-36A9-4B52-8863-21F1ECA35593}" type="slidenum">
              <a:rPr lang="en-GB" smtClean="0"/>
              <a:t>‹#›</a:t>
            </a:fld>
            <a:endParaRPr lang="en-GB"/>
          </a:p>
        </p:txBody>
      </p:sp>
    </p:spTree>
    <p:extLst>
      <p:ext uri="{BB962C8B-B14F-4D97-AF65-F5344CB8AC3E}">
        <p14:creationId xmlns:p14="http://schemas.microsoft.com/office/powerpoint/2010/main" val="29743053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7E8E27E-5CE2-C397-CD04-CEBBC43A2EC0}"/>
              </a:ext>
            </a:extLst>
          </p:cNvPr>
          <p:cNvSpPr>
            <a:spLocks noGrp="1"/>
          </p:cNvSpPr>
          <p:nvPr>
            <p:ph type="title" orient="vert"/>
          </p:nvPr>
        </p:nvSpPr>
        <p:spPr>
          <a:xfrm>
            <a:off x="8724900" y="365125"/>
            <a:ext cx="2628900" cy="5811838"/>
          </a:xfrm>
        </p:spPr>
        <p:txBody>
          <a:bodyPr vert="eaVert"/>
          <a:lstStyle/>
          <a:p>
            <a:r>
              <a:rPr lang="en-GB"/>
              <a:t>Click to edit Master title style</a:t>
            </a:r>
          </a:p>
        </p:txBody>
      </p:sp>
      <p:sp>
        <p:nvSpPr>
          <p:cNvPr id="3" name="Vertical Text Placeholder 2">
            <a:extLst>
              <a:ext uri="{FF2B5EF4-FFF2-40B4-BE49-F238E27FC236}">
                <a16:creationId xmlns:a16="http://schemas.microsoft.com/office/drawing/2014/main" id="{E979C493-95E1-2E06-DCF1-E1C4F28C9028}"/>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1A98FC99-9733-0CAA-DE5D-F45786A93FFF}"/>
              </a:ext>
            </a:extLst>
          </p:cNvPr>
          <p:cNvSpPr>
            <a:spLocks noGrp="1"/>
          </p:cNvSpPr>
          <p:nvPr>
            <p:ph type="dt" sz="half" idx="10"/>
          </p:nvPr>
        </p:nvSpPr>
        <p:spPr/>
        <p:txBody>
          <a:bodyPr/>
          <a:lstStyle/>
          <a:p>
            <a:fld id="{D53055D8-88BA-421A-B12D-96AAB25501EE}" type="datetimeFigureOut">
              <a:rPr lang="en-GB" smtClean="0"/>
              <a:t>13/10/2026</a:t>
            </a:fld>
            <a:endParaRPr lang="en-GB"/>
          </a:p>
        </p:txBody>
      </p:sp>
      <p:sp>
        <p:nvSpPr>
          <p:cNvPr id="5" name="Footer Placeholder 4">
            <a:extLst>
              <a:ext uri="{FF2B5EF4-FFF2-40B4-BE49-F238E27FC236}">
                <a16:creationId xmlns:a16="http://schemas.microsoft.com/office/drawing/2014/main" id="{99FEBE1F-A54D-0B8B-40E0-3A74ADAF7D5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6838535-9C34-9424-9BBC-0828D2565C43}"/>
              </a:ext>
            </a:extLst>
          </p:cNvPr>
          <p:cNvSpPr>
            <a:spLocks noGrp="1"/>
          </p:cNvSpPr>
          <p:nvPr>
            <p:ph type="sldNum" sz="quarter" idx="12"/>
          </p:nvPr>
        </p:nvSpPr>
        <p:spPr/>
        <p:txBody>
          <a:bodyPr/>
          <a:lstStyle/>
          <a:p>
            <a:fld id="{7572AB24-36A9-4B52-8863-21F1ECA35593}" type="slidenum">
              <a:rPr lang="en-GB" smtClean="0"/>
              <a:t>‹#›</a:t>
            </a:fld>
            <a:endParaRPr lang="en-GB"/>
          </a:p>
        </p:txBody>
      </p:sp>
    </p:spTree>
    <p:extLst>
      <p:ext uri="{BB962C8B-B14F-4D97-AF65-F5344CB8AC3E}">
        <p14:creationId xmlns:p14="http://schemas.microsoft.com/office/powerpoint/2010/main" val="10068627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One column text">
  <p:cSld name="One column text">
    <p:bg>
      <p:bgPr>
        <a:blipFill>
          <a:blip r:embed="rId2">
            <a:alphaModFix/>
          </a:blip>
          <a:stretch>
            <a:fillRect/>
          </a:stretch>
        </a:blipFill>
        <a:effectLst/>
      </p:bgPr>
    </p:bg>
    <p:spTree>
      <p:nvGrpSpPr>
        <p:cNvPr id="1" name="Shape 36"/>
        <p:cNvGrpSpPr/>
        <p:nvPr/>
      </p:nvGrpSpPr>
      <p:grpSpPr>
        <a:xfrm>
          <a:off x="0" y="0"/>
          <a:ext cx="0" cy="0"/>
          <a:chOff x="0" y="0"/>
          <a:chExt cx="0" cy="0"/>
        </a:xfrm>
      </p:grpSpPr>
      <p:sp>
        <p:nvSpPr>
          <p:cNvPr id="37" name="Google Shape;37;p7"/>
          <p:cNvSpPr txBox="1">
            <a:spLocks noGrp="1"/>
          </p:cNvSpPr>
          <p:nvPr>
            <p:ph type="title"/>
          </p:nvPr>
        </p:nvSpPr>
        <p:spPr>
          <a:xfrm>
            <a:off x="415600" y="740800"/>
            <a:ext cx="3744000" cy="10076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3200"/>
            </a:lvl1pPr>
            <a:lvl2pPr lvl="1">
              <a:spcBef>
                <a:spcPts val="0"/>
              </a:spcBef>
              <a:spcAft>
                <a:spcPts val="0"/>
              </a:spcAft>
              <a:buSzPts val="2400"/>
              <a:buNone/>
              <a:defRPr sz="3200"/>
            </a:lvl2pPr>
            <a:lvl3pPr lvl="2">
              <a:spcBef>
                <a:spcPts val="0"/>
              </a:spcBef>
              <a:spcAft>
                <a:spcPts val="0"/>
              </a:spcAft>
              <a:buSzPts val="2400"/>
              <a:buNone/>
              <a:defRPr sz="3200"/>
            </a:lvl3pPr>
            <a:lvl4pPr lvl="3">
              <a:spcBef>
                <a:spcPts val="0"/>
              </a:spcBef>
              <a:spcAft>
                <a:spcPts val="0"/>
              </a:spcAft>
              <a:buSzPts val="2400"/>
              <a:buNone/>
              <a:defRPr sz="3200"/>
            </a:lvl4pPr>
            <a:lvl5pPr lvl="4">
              <a:spcBef>
                <a:spcPts val="0"/>
              </a:spcBef>
              <a:spcAft>
                <a:spcPts val="0"/>
              </a:spcAft>
              <a:buSzPts val="2400"/>
              <a:buNone/>
              <a:defRPr sz="3200"/>
            </a:lvl5pPr>
            <a:lvl6pPr lvl="5">
              <a:spcBef>
                <a:spcPts val="0"/>
              </a:spcBef>
              <a:spcAft>
                <a:spcPts val="0"/>
              </a:spcAft>
              <a:buSzPts val="2400"/>
              <a:buNone/>
              <a:defRPr sz="3200"/>
            </a:lvl6pPr>
            <a:lvl7pPr lvl="6">
              <a:spcBef>
                <a:spcPts val="0"/>
              </a:spcBef>
              <a:spcAft>
                <a:spcPts val="0"/>
              </a:spcAft>
              <a:buSzPts val="2400"/>
              <a:buNone/>
              <a:defRPr sz="3200"/>
            </a:lvl7pPr>
            <a:lvl8pPr lvl="7">
              <a:spcBef>
                <a:spcPts val="0"/>
              </a:spcBef>
              <a:spcAft>
                <a:spcPts val="0"/>
              </a:spcAft>
              <a:buSzPts val="2400"/>
              <a:buNone/>
              <a:defRPr sz="3200"/>
            </a:lvl8pPr>
            <a:lvl9pPr lvl="8">
              <a:spcBef>
                <a:spcPts val="0"/>
              </a:spcBef>
              <a:spcAft>
                <a:spcPts val="0"/>
              </a:spcAft>
              <a:buSzPts val="2400"/>
              <a:buNone/>
              <a:defRPr sz="3200"/>
            </a:lvl9pPr>
          </a:lstStyle>
          <a:p>
            <a:endParaRPr/>
          </a:p>
        </p:txBody>
      </p:sp>
      <p:sp>
        <p:nvSpPr>
          <p:cNvPr id="38" name="Google Shape;38;p7"/>
          <p:cNvSpPr txBox="1">
            <a:spLocks noGrp="1"/>
          </p:cNvSpPr>
          <p:nvPr>
            <p:ph type="body" idx="1"/>
          </p:nvPr>
        </p:nvSpPr>
        <p:spPr>
          <a:xfrm>
            <a:off x="415600" y="1852800"/>
            <a:ext cx="9147600" cy="4239200"/>
          </a:xfrm>
          <a:prstGeom prst="rect">
            <a:avLst/>
          </a:prstGeom>
        </p:spPr>
        <p:txBody>
          <a:bodyPr spcFirstLastPara="1" wrap="square" lIns="91425" tIns="91425" rIns="91425" bIns="91425" anchor="t" anchorCtr="0">
            <a:normAutofit/>
          </a:bodyPr>
          <a:lstStyle>
            <a:lvl1pPr marL="609585" lvl="0" indent="-406390">
              <a:spcBef>
                <a:spcPts val="0"/>
              </a:spcBef>
              <a:spcAft>
                <a:spcPts val="0"/>
              </a:spcAft>
              <a:buSzPts val="1200"/>
              <a:buChar char="●"/>
              <a:defRPr sz="1600"/>
            </a:lvl1pPr>
            <a:lvl2pPr marL="1219170" lvl="1" indent="-406390">
              <a:spcBef>
                <a:spcPts val="0"/>
              </a:spcBef>
              <a:spcAft>
                <a:spcPts val="0"/>
              </a:spcAft>
              <a:buSzPts val="1200"/>
              <a:buChar char="○"/>
              <a:defRPr sz="1600"/>
            </a:lvl2pPr>
            <a:lvl3pPr marL="1828754" lvl="2" indent="-406390">
              <a:spcBef>
                <a:spcPts val="0"/>
              </a:spcBef>
              <a:spcAft>
                <a:spcPts val="0"/>
              </a:spcAft>
              <a:buSzPts val="1200"/>
              <a:buChar char="■"/>
              <a:defRPr sz="1600"/>
            </a:lvl3pPr>
            <a:lvl4pPr marL="2438339" lvl="3" indent="-406390">
              <a:spcBef>
                <a:spcPts val="0"/>
              </a:spcBef>
              <a:spcAft>
                <a:spcPts val="0"/>
              </a:spcAft>
              <a:buSzPts val="1200"/>
              <a:buChar char="●"/>
              <a:defRPr sz="1600"/>
            </a:lvl4pPr>
            <a:lvl5pPr marL="3047924" lvl="4" indent="-406390">
              <a:spcBef>
                <a:spcPts val="0"/>
              </a:spcBef>
              <a:spcAft>
                <a:spcPts val="0"/>
              </a:spcAft>
              <a:buSzPts val="1200"/>
              <a:buChar char="○"/>
              <a:defRPr sz="1600"/>
            </a:lvl5pPr>
            <a:lvl6pPr marL="3657509" lvl="5" indent="-406390">
              <a:spcBef>
                <a:spcPts val="0"/>
              </a:spcBef>
              <a:spcAft>
                <a:spcPts val="0"/>
              </a:spcAft>
              <a:buSzPts val="1200"/>
              <a:buChar char="■"/>
              <a:defRPr sz="1600"/>
            </a:lvl6pPr>
            <a:lvl7pPr marL="4267093" lvl="6" indent="-406390">
              <a:spcBef>
                <a:spcPts val="0"/>
              </a:spcBef>
              <a:spcAft>
                <a:spcPts val="0"/>
              </a:spcAft>
              <a:buSzPts val="1200"/>
              <a:buChar char="●"/>
              <a:defRPr sz="1600"/>
            </a:lvl7pPr>
            <a:lvl8pPr marL="4876678" lvl="7" indent="-406390">
              <a:spcBef>
                <a:spcPts val="0"/>
              </a:spcBef>
              <a:spcAft>
                <a:spcPts val="0"/>
              </a:spcAft>
              <a:buSzPts val="1200"/>
              <a:buChar char="○"/>
              <a:defRPr sz="1600"/>
            </a:lvl8pPr>
            <a:lvl9pPr marL="5486263" lvl="8" indent="-406390">
              <a:spcBef>
                <a:spcPts val="0"/>
              </a:spcBef>
              <a:spcAft>
                <a:spcPts val="0"/>
              </a:spcAft>
              <a:buSzPts val="1200"/>
              <a:buChar char="■"/>
              <a:defRPr sz="1600"/>
            </a:lvl9pPr>
          </a:lstStyle>
          <a:p>
            <a:endParaRPr/>
          </a:p>
        </p:txBody>
      </p:sp>
      <p:sp>
        <p:nvSpPr>
          <p:cNvPr id="39" name="Google Shape;39;p7"/>
          <p:cNvSpPr txBox="1">
            <a:spLocks noGrp="1"/>
          </p:cNvSpPr>
          <p:nvPr>
            <p:ph type="sldNum" idx="12"/>
          </p:nvPr>
        </p:nvSpPr>
        <p:spPr>
          <a:xfrm>
            <a:off x="11432265" y="6353279"/>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pic>
        <p:nvPicPr>
          <p:cNvPr id="40" name="Google Shape;40;p7"/>
          <p:cNvPicPr preferRelativeResize="0"/>
          <p:nvPr/>
        </p:nvPicPr>
        <p:blipFill>
          <a:blip r:embed="rId3">
            <a:alphaModFix/>
          </a:blip>
          <a:stretch>
            <a:fillRect/>
          </a:stretch>
        </p:blipFill>
        <p:spPr>
          <a:xfrm>
            <a:off x="9469231" y="6105061"/>
            <a:ext cx="2357152" cy="524800"/>
          </a:xfrm>
          <a:prstGeom prst="rect">
            <a:avLst/>
          </a:prstGeom>
          <a:noFill/>
          <a:ln>
            <a:noFill/>
          </a:ln>
        </p:spPr>
      </p:pic>
    </p:spTree>
    <p:extLst>
      <p:ext uri="{BB962C8B-B14F-4D97-AF65-F5344CB8AC3E}">
        <p14:creationId xmlns:p14="http://schemas.microsoft.com/office/powerpoint/2010/main" val="5977457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EEAB72C-B12E-9D5D-490B-243ECFC8A8B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FD461673-75C7-5A59-465D-7FE896EE39D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93EDE803-BC7F-5613-2EB5-32912BC4FCE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D53055D8-88BA-421A-B12D-96AAB25501EE}" type="datetimeFigureOut">
              <a:rPr lang="en-GB" smtClean="0"/>
              <a:t>13/10/2026</a:t>
            </a:fld>
            <a:endParaRPr lang="en-GB"/>
          </a:p>
        </p:txBody>
      </p:sp>
      <p:sp>
        <p:nvSpPr>
          <p:cNvPr id="5" name="Footer Placeholder 4">
            <a:extLst>
              <a:ext uri="{FF2B5EF4-FFF2-40B4-BE49-F238E27FC236}">
                <a16:creationId xmlns:a16="http://schemas.microsoft.com/office/drawing/2014/main" id="{C96FD1C9-5568-7FFD-82FD-A2644D7B825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3B005938-07EA-D1FE-EF96-29AA8EBA031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7572AB24-36A9-4B52-8863-21F1ECA35593}" type="slidenum">
              <a:rPr lang="en-GB" smtClean="0"/>
              <a:t>‹#›</a:t>
            </a:fld>
            <a:endParaRPr lang="en-GB"/>
          </a:p>
        </p:txBody>
      </p:sp>
    </p:spTree>
    <p:extLst>
      <p:ext uri="{BB962C8B-B14F-4D97-AF65-F5344CB8AC3E}">
        <p14:creationId xmlns:p14="http://schemas.microsoft.com/office/powerpoint/2010/main" val="3858348195"/>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hyperlink" Target="https://www.thelancet.com/action/showPdf?pii=S2666-7762%2826%2900221-8" TargetMode="External"/><Relationship Id="rId2" Type="http://schemas.openxmlformats.org/officeDocument/2006/relationships/hyperlink" Target="https://www.who.int/europe/publications/i/item/WHO-EURO-2025-12709-52483-81031" TargetMode="Externa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image" Target="../media/image8.png"/><Relationship Id="rId1" Type="http://schemas.openxmlformats.org/officeDocument/2006/relationships/slideLayout" Target="../slideLayouts/slideLayout6.xml"/><Relationship Id="rId6" Type="http://schemas.openxmlformats.org/officeDocument/2006/relationships/image" Target="../media/image12.png"/><Relationship Id="rId11" Type="http://schemas.openxmlformats.org/officeDocument/2006/relationships/image" Target="../media/image17.png"/><Relationship Id="rId5" Type="http://schemas.openxmlformats.org/officeDocument/2006/relationships/image" Target="../media/image11.png"/><Relationship Id="rId10" Type="http://schemas.openxmlformats.org/officeDocument/2006/relationships/image" Target="../media/image16.svg"/><Relationship Id="rId4" Type="http://schemas.openxmlformats.org/officeDocument/2006/relationships/image" Target="../media/image10.png"/><Relationship Id="rId9" Type="http://schemas.openxmlformats.org/officeDocument/2006/relationships/image" Target="../media/image15.svg"/></Relationships>
</file>

<file path=ppt/slides/_rels/slide17.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8.png"/><Relationship Id="rId1" Type="http://schemas.openxmlformats.org/officeDocument/2006/relationships/slideLayout" Target="../slideLayouts/slideLayout6.xml"/><Relationship Id="rId5" Type="http://schemas.openxmlformats.org/officeDocument/2006/relationships/image" Target="../media/image9.png"/><Relationship Id="rId4" Type="http://schemas.openxmlformats.org/officeDocument/2006/relationships/image" Target="../media/image19.sv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1.png"/><Relationship Id="rId7" Type="http://schemas.openxmlformats.org/officeDocument/2006/relationships/image" Target="../media/image22.png"/><Relationship Id="rId12" Type="http://schemas.openxmlformats.org/officeDocument/2006/relationships/image" Target="../media/image26.png"/><Relationship Id="rId2" Type="http://schemas.openxmlformats.org/officeDocument/2006/relationships/image" Target="../media/image20.png"/><Relationship Id="rId1" Type="http://schemas.openxmlformats.org/officeDocument/2006/relationships/slideLayout" Target="../slideLayouts/slideLayout6.xml"/><Relationship Id="rId6" Type="http://schemas.openxmlformats.org/officeDocument/2006/relationships/image" Target="../media/image21.png"/><Relationship Id="rId11" Type="http://schemas.openxmlformats.org/officeDocument/2006/relationships/image" Target="../media/image25.svg"/><Relationship Id="rId5" Type="http://schemas.openxmlformats.org/officeDocument/2006/relationships/image" Target="../media/image17.png"/><Relationship Id="rId10" Type="http://schemas.openxmlformats.org/officeDocument/2006/relationships/image" Target="../media/image24.svg"/><Relationship Id="rId4" Type="http://schemas.openxmlformats.org/officeDocument/2006/relationships/image" Target="../media/image13.png"/><Relationship Id="rId9" Type="http://schemas.microsoft.com/office/2007/relationships/hdphoto" Target="../media/hdphoto1.wdp"/></Relationships>
</file>

<file path=ppt/slides/_rels/slide20.xml.rels><?xml version="1.0" encoding="UTF-8" standalone="yes"?>
<Relationships xmlns="http://schemas.openxmlformats.org/package/2006/relationships"><Relationship Id="rId3" Type="http://schemas.openxmlformats.org/officeDocument/2006/relationships/image" Target="../media/image27.svg"/><Relationship Id="rId7" Type="http://schemas.openxmlformats.org/officeDocument/2006/relationships/image" Target="../media/image30.jpeg"/><Relationship Id="rId2" Type="http://schemas.openxmlformats.org/officeDocument/2006/relationships/image" Target="../media/image20.png"/><Relationship Id="rId1" Type="http://schemas.openxmlformats.org/officeDocument/2006/relationships/slideLayout" Target="../slideLayouts/slideLayout6.xml"/><Relationship Id="rId6" Type="http://schemas.openxmlformats.org/officeDocument/2006/relationships/image" Target="../media/image29.jpeg"/><Relationship Id="rId5" Type="http://schemas.openxmlformats.org/officeDocument/2006/relationships/image" Target="../media/image28.svg"/><Relationship Id="rId4" Type="http://schemas.openxmlformats.org/officeDocument/2006/relationships/image" Target="../media/image26.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8" Type="http://schemas.openxmlformats.org/officeDocument/2006/relationships/image" Target="../media/image36.png"/><Relationship Id="rId13" Type="http://schemas.openxmlformats.org/officeDocument/2006/relationships/image" Target="../media/image41.png"/><Relationship Id="rId18" Type="http://schemas.openxmlformats.org/officeDocument/2006/relationships/image" Target="../media/image45.png"/><Relationship Id="rId3" Type="http://schemas.openxmlformats.org/officeDocument/2006/relationships/image" Target="../media/image31.svg"/><Relationship Id="rId21" Type="http://schemas.openxmlformats.org/officeDocument/2006/relationships/image" Target="../media/image48.png"/><Relationship Id="rId7" Type="http://schemas.openxmlformats.org/officeDocument/2006/relationships/image" Target="../media/image35.png"/><Relationship Id="rId12" Type="http://schemas.openxmlformats.org/officeDocument/2006/relationships/image" Target="../media/image40.png"/><Relationship Id="rId17" Type="http://schemas.openxmlformats.org/officeDocument/2006/relationships/image" Target="../media/image44.png"/><Relationship Id="rId2" Type="http://schemas.openxmlformats.org/officeDocument/2006/relationships/notesSlide" Target="../notesSlides/notesSlide1.xml"/><Relationship Id="rId16" Type="http://schemas.openxmlformats.org/officeDocument/2006/relationships/image" Target="../media/image43.png"/><Relationship Id="rId20" Type="http://schemas.openxmlformats.org/officeDocument/2006/relationships/image" Target="../media/image47.png"/><Relationship Id="rId1" Type="http://schemas.openxmlformats.org/officeDocument/2006/relationships/slideLayout" Target="../slideLayouts/slideLayout13.xml"/><Relationship Id="rId6" Type="http://schemas.openxmlformats.org/officeDocument/2006/relationships/image" Target="../media/image34.png"/><Relationship Id="rId11" Type="http://schemas.openxmlformats.org/officeDocument/2006/relationships/image" Target="../media/image39.png"/><Relationship Id="rId5" Type="http://schemas.openxmlformats.org/officeDocument/2006/relationships/image" Target="../media/image33.png"/><Relationship Id="rId15" Type="http://schemas.openxmlformats.org/officeDocument/2006/relationships/image" Target="../media/image13.png"/><Relationship Id="rId23" Type="http://schemas.openxmlformats.org/officeDocument/2006/relationships/image" Target="../media/image50.png"/><Relationship Id="rId10" Type="http://schemas.openxmlformats.org/officeDocument/2006/relationships/image" Target="../media/image38.png"/><Relationship Id="rId19" Type="http://schemas.openxmlformats.org/officeDocument/2006/relationships/image" Target="../media/image46.png"/><Relationship Id="rId4" Type="http://schemas.openxmlformats.org/officeDocument/2006/relationships/image" Target="../media/image32.svg"/><Relationship Id="rId9" Type="http://schemas.openxmlformats.org/officeDocument/2006/relationships/image" Target="../media/image37.png"/><Relationship Id="rId14" Type="http://schemas.openxmlformats.org/officeDocument/2006/relationships/image" Target="../media/image42.jpg"/><Relationship Id="rId22" Type="http://schemas.openxmlformats.org/officeDocument/2006/relationships/image" Target="../media/image49.png"/></Relationships>
</file>

<file path=ppt/slides/_rels/slide23.xml.rels><?xml version="1.0" encoding="UTF-8" standalone="yes"?>
<Relationships xmlns="http://schemas.openxmlformats.org/package/2006/relationships"><Relationship Id="rId3" Type="http://schemas.openxmlformats.org/officeDocument/2006/relationships/image" Target="../media/image51.svg"/><Relationship Id="rId2" Type="http://schemas.openxmlformats.org/officeDocument/2006/relationships/notesSlide" Target="../notesSlides/notesSlide2.xml"/><Relationship Id="rId1" Type="http://schemas.openxmlformats.org/officeDocument/2006/relationships/slideLayout" Target="../slideLayouts/slideLayout13.xml"/><Relationship Id="rId4" Type="http://schemas.openxmlformats.org/officeDocument/2006/relationships/image" Target="../media/image52.svg"/></Relationships>
</file>

<file path=ppt/slides/_rels/slide24.xml.rels><?xml version="1.0" encoding="UTF-8" standalone="yes"?>
<Relationships xmlns="http://schemas.openxmlformats.org/package/2006/relationships"><Relationship Id="rId8" Type="http://schemas.openxmlformats.org/officeDocument/2006/relationships/image" Target="../media/image54.jpeg"/><Relationship Id="rId3" Type="http://schemas.openxmlformats.org/officeDocument/2006/relationships/notesSlide" Target="../notesSlides/notesSlide3.xml"/><Relationship Id="rId7" Type="http://schemas.openxmlformats.org/officeDocument/2006/relationships/image" Target="../media/image53.svg"/><Relationship Id="rId2" Type="http://schemas.openxmlformats.org/officeDocument/2006/relationships/slideLayout" Target="../slideLayouts/slideLayout13.xml"/><Relationship Id="rId1" Type="http://schemas.openxmlformats.org/officeDocument/2006/relationships/video" Target="https://www.youtube.com/embed/nmY0gk4hCtE?feature=oembed" TargetMode="External"/><Relationship Id="rId6" Type="http://schemas.openxmlformats.org/officeDocument/2006/relationships/hyperlink" Target="https://youtu.be/nmY0gk4hCtE?si=WG491gTpZSlkUzmh" TargetMode="External"/><Relationship Id="rId5" Type="http://schemas.openxmlformats.org/officeDocument/2006/relationships/image" Target="../media/image52.svg"/><Relationship Id="rId4" Type="http://schemas.openxmlformats.org/officeDocument/2006/relationships/image" Target="../media/image51.sv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3CD9DE2B-3A8B-FE70-5DB6-1833514C5875}"/>
              </a:ext>
            </a:extLst>
          </p:cNvPr>
          <p:cNvSpPr txBox="1">
            <a:spLocks/>
          </p:cNvSpPr>
          <p:nvPr/>
        </p:nvSpPr>
        <p:spPr>
          <a:xfrm>
            <a:off x="3112387" y="2504942"/>
            <a:ext cx="8138459" cy="122655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br>
              <a:rPr lang="en-GB" sz="2400">
                <a:solidFill>
                  <a:schemeClr val="bg1"/>
                </a:solidFill>
                <a:latin typeface="Arial" panose="020B0604020202020204" pitchFamily="34" charset="0"/>
                <a:cs typeface="Arial" panose="020B0604020202020204" pitchFamily="34" charset="0"/>
              </a:rPr>
            </a:br>
            <a:endParaRPr lang="en-GB" sz="3800" dirty="0">
              <a:solidFill>
                <a:schemeClr val="bg1"/>
              </a:solidFill>
              <a:latin typeface="Arial" panose="020B0604020202020204" pitchFamily="34" charset="0"/>
              <a:cs typeface="Arial" panose="020B0604020202020204" pitchFamily="34" charset="0"/>
            </a:endParaRPr>
          </a:p>
        </p:txBody>
      </p:sp>
      <p:sp>
        <p:nvSpPr>
          <p:cNvPr id="5" name="Tekstvak 2">
            <a:extLst>
              <a:ext uri="{FF2B5EF4-FFF2-40B4-BE49-F238E27FC236}">
                <a16:creationId xmlns:a16="http://schemas.microsoft.com/office/drawing/2014/main" id="{1B424D16-9A87-4A73-A578-CAD404D4501E}"/>
              </a:ext>
            </a:extLst>
          </p:cNvPr>
          <p:cNvSpPr txBox="1"/>
          <p:nvPr/>
        </p:nvSpPr>
        <p:spPr>
          <a:xfrm>
            <a:off x="2078486" y="2829967"/>
            <a:ext cx="10206260" cy="646331"/>
          </a:xfrm>
          <a:prstGeom prst="rect">
            <a:avLst/>
          </a:prstGeom>
          <a:noFill/>
        </p:spPr>
        <p:txBody>
          <a:bodyPr wrap="square" rtlCol="0">
            <a:spAutoFit/>
          </a:bodyPr>
          <a:lstStyle>
            <a:defPPr>
              <a:defRPr lang="en-US"/>
            </a:defPPr>
            <a:lvl1pPr>
              <a:defRPr sz="4400" b="0">
                <a:solidFill>
                  <a:schemeClr val="bg2"/>
                </a:solidFill>
                <a:latin typeface="+mj-lt"/>
                <a:ea typeface="+mj-ea"/>
                <a:cs typeface="Arial" panose="020B0604020202020204" pitchFamily="34" charset="0"/>
              </a:defRPr>
            </a:lvl1pPr>
          </a:lstStyle>
          <a:p>
            <a:r>
              <a:rPr lang="nl-BE" dirty="0"/>
              <a:t>The Office for EU &amp; International Affairs</a:t>
            </a:r>
          </a:p>
        </p:txBody>
      </p:sp>
      <p:sp>
        <p:nvSpPr>
          <p:cNvPr id="6" name="Title 1">
            <a:extLst>
              <a:ext uri="{FF2B5EF4-FFF2-40B4-BE49-F238E27FC236}">
                <a16:creationId xmlns:a16="http://schemas.microsoft.com/office/drawing/2014/main" id="{1F3FA816-DE0C-C5C9-5E9B-13EC6D581959}"/>
              </a:ext>
            </a:extLst>
          </p:cNvPr>
          <p:cNvSpPr txBox="1">
            <a:spLocks/>
          </p:cNvSpPr>
          <p:nvPr/>
        </p:nvSpPr>
        <p:spPr>
          <a:xfrm>
            <a:off x="3223224" y="4629305"/>
            <a:ext cx="8138459" cy="122655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br>
              <a:rPr lang="en-GB" sz="2400">
                <a:solidFill>
                  <a:schemeClr val="bg1"/>
                </a:solidFill>
                <a:latin typeface="Arial" panose="020B0604020202020204" pitchFamily="34" charset="0"/>
                <a:cs typeface="Arial" panose="020B0604020202020204" pitchFamily="34" charset="0"/>
              </a:rPr>
            </a:br>
            <a:endParaRPr lang="en-GB" sz="3800" dirty="0">
              <a:solidFill>
                <a:schemeClr val="bg1"/>
              </a:solidFill>
              <a:latin typeface="Arial" panose="020B0604020202020204" pitchFamily="34" charset="0"/>
              <a:cs typeface="Arial" panose="020B0604020202020204" pitchFamily="34" charset="0"/>
            </a:endParaRPr>
          </a:p>
        </p:txBody>
      </p:sp>
      <p:sp>
        <p:nvSpPr>
          <p:cNvPr id="7" name="Tekstvak 4">
            <a:extLst>
              <a:ext uri="{FF2B5EF4-FFF2-40B4-BE49-F238E27FC236}">
                <a16:creationId xmlns:a16="http://schemas.microsoft.com/office/drawing/2014/main" id="{B405A3F4-8C7D-2BCB-1765-D0E4B208FF6E}"/>
              </a:ext>
            </a:extLst>
          </p:cNvPr>
          <p:cNvSpPr txBox="1"/>
          <p:nvPr/>
        </p:nvSpPr>
        <p:spPr>
          <a:xfrm>
            <a:off x="1685597" y="4884500"/>
            <a:ext cx="10123055" cy="1446550"/>
          </a:xfrm>
          <a:prstGeom prst="rect">
            <a:avLst/>
          </a:prstGeom>
          <a:noFill/>
        </p:spPr>
        <p:txBody>
          <a:bodyPr wrap="square" rtlCol="0">
            <a:spAutoFit/>
          </a:bodyPr>
          <a:lstStyle/>
          <a:p>
            <a:pPr algn="ctr"/>
            <a:r>
              <a:rPr lang="nl-BE" sz="2800" dirty="0">
                <a:solidFill>
                  <a:schemeClr val="bg2"/>
                </a:solidFill>
                <a:latin typeface="Arial" panose="020B0604020202020204" pitchFamily="34" charset="0"/>
                <a:cs typeface="Arial" panose="020B0604020202020204" pitchFamily="34" charset="0"/>
              </a:rPr>
              <a:t>Brussels 17</a:t>
            </a:r>
            <a:r>
              <a:rPr lang="nl-BE" sz="2800" baseline="30000" dirty="0">
                <a:solidFill>
                  <a:schemeClr val="bg2"/>
                </a:solidFill>
                <a:latin typeface="Arial" panose="020B0604020202020204" pitchFamily="34" charset="0"/>
                <a:cs typeface="Arial" panose="020B0604020202020204" pitchFamily="34" charset="0"/>
              </a:rPr>
              <a:t>th</a:t>
            </a:r>
            <a:r>
              <a:rPr lang="nl-BE" sz="2800" dirty="0">
                <a:solidFill>
                  <a:schemeClr val="bg2"/>
                </a:solidFill>
                <a:latin typeface="Arial" panose="020B0604020202020204" pitchFamily="34" charset="0"/>
                <a:cs typeface="Arial" panose="020B0604020202020204" pitchFamily="34" charset="0"/>
              </a:rPr>
              <a:t> </a:t>
            </a:r>
            <a:r>
              <a:rPr lang="nl-BE" sz="2800" dirty="0" err="1">
                <a:solidFill>
                  <a:schemeClr val="bg2"/>
                </a:solidFill>
                <a:latin typeface="Arial" panose="020B0604020202020204" pitchFamily="34" charset="0"/>
                <a:cs typeface="Arial" panose="020B0604020202020204" pitchFamily="34" charset="0"/>
              </a:rPr>
              <a:t>October</a:t>
            </a:r>
            <a:r>
              <a:rPr lang="nl-BE" sz="2800" dirty="0">
                <a:solidFill>
                  <a:schemeClr val="bg2"/>
                </a:solidFill>
                <a:latin typeface="Arial" panose="020B0604020202020204" pitchFamily="34" charset="0"/>
                <a:cs typeface="Arial" panose="020B0604020202020204" pitchFamily="34" charset="0"/>
              </a:rPr>
              <a:t> 2026</a:t>
            </a:r>
            <a:endParaRPr lang="nl-BE" sz="1400" dirty="0">
              <a:solidFill>
                <a:schemeClr val="bg2"/>
              </a:solidFill>
              <a:latin typeface="Arial" panose="020B0604020202020204" pitchFamily="34" charset="0"/>
              <a:cs typeface="Arial" panose="020B0604020202020204" pitchFamily="34" charset="0"/>
            </a:endParaRPr>
          </a:p>
          <a:p>
            <a:endParaRPr lang="nl-BE" sz="1400" dirty="0">
              <a:solidFill>
                <a:schemeClr val="bg2"/>
              </a:solidFill>
              <a:latin typeface="Arial" panose="020B0604020202020204" pitchFamily="34" charset="0"/>
              <a:cs typeface="Arial" panose="020B0604020202020204" pitchFamily="34" charset="0"/>
            </a:endParaRPr>
          </a:p>
          <a:p>
            <a:endParaRPr lang="nl-BE" sz="1400" dirty="0">
              <a:solidFill>
                <a:schemeClr val="bg2"/>
              </a:solidFill>
              <a:latin typeface="Arial" panose="020B0604020202020204" pitchFamily="34" charset="0"/>
              <a:cs typeface="Arial" panose="020B0604020202020204" pitchFamily="34" charset="0"/>
            </a:endParaRPr>
          </a:p>
          <a:p>
            <a:endParaRPr lang="nl-BE" sz="1400" dirty="0">
              <a:solidFill>
                <a:schemeClr val="bg2"/>
              </a:solidFill>
              <a:latin typeface="Arial" panose="020B0604020202020204" pitchFamily="34" charset="0"/>
              <a:cs typeface="Arial" panose="020B0604020202020204" pitchFamily="34" charset="0"/>
            </a:endParaRPr>
          </a:p>
          <a:p>
            <a:pPr algn="r"/>
            <a:r>
              <a:rPr lang="nl-BE" dirty="0">
                <a:solidFill>
                  <a:schemeClr val="bg2"/>
                </a:solidFill>
                <a:latin typeface="Arial" panose="020B0604020202020204" pitchFamily="34" charset="0"/>
                <a:cs typeface="Arial" panose="020B0604020202020204" pitchFamily="34" charset="0"/>
              </a:rPr>
              <a:t>House of the International </a:t>
            </a:r>
            <a:r>
              <a:rPr lang="nl-BE" dirty="0" err="1">
                <a:solidFill>
                  <a:schemeClr val="bg2"/>
                </a:solidFill>
                <a:latin typeface="Arial" panose="020B0604020202020204" pitchFamily="34" charset="0"/>
                <a:cs typeface="Arial" panose="020B0604020202020204" pitchFamily="34" charset="0"/>
              </a:rPr>
              <a:t>Associations</a:t>
            </a:r>
            <a:endParaRPr lang="nl-BE" dirty="0"/>
          </a:p>
        </p:txBody>
      </p:sp>
    </p:spTree>
    <p:extLst>
      <p:ext uri="{BB962C8B-B14F-4D97-AF65-F5344CB8AC3E}">
        <p14:creationId xmlns:p14="http://schemas.microsoft.com/office/powerpoint/2010/main" val="2302934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5">
            <a:extLst>
              <a:ext uri="{FF2B5EF4-FFF2-40B4-BE49-F238E27FC236}">
                <a16:creationId xmlns:a16="http://schemas.microsoft.com/office/drawing/2014/main" id="{3A634F6E-28D1-2552-525A-ADE78176C2E5}"/>
              </a:ext>
            </a:extLst>
          </p:cNvPr>
          <p:cNvSpPr txBox="1"/>
          <p:nvPr/>
        </p:nvSpPr>
        <p:spPr>
          <a:xfrm>
            <a:off x="1822546" y="314828"/>
            <a:ext cx="9385788" cy="707886"/>
          </a:xfrm>
          <a:prstGeom prst="rect">
            <a:avLst/>
          </a:prstGeom>
          <a:noFill/>
        </p:spPr>
        <p:txBody>
          <a:bodyPr wrap="square" rtlCol="0">
            <a:spAutoFit/>
          </a:bodyPr>
          <a:lstStyle>
            <a:defPPr>
              <a:defRPr lang="en-US"/>
            </a:defPPr>
            <a:lvl1pPr>
              <a:defRPr sz="4400" b="0">
                <a:solidFill>
                  <a:schemeClr val="bg2"/>
                </a:solidFill>
                <a:latin typeface="+mj-lt"/>
                <a:ea typeface="+mj-ea"/>
                <a:cs typeface="Arial" panose="020B0604020202020204" pitchFamily="34" charset="0"/>
              </a:defRPr>
            </a:lvl1pPr>
          </a:lstStyle>
          <a:p>
            <a:r>
              <a:rPr lang="nl-BE" dirty="0"/>
              <a:t>The Office </a:t>
            </a:r>
            <a:r>
              <a:rPr lang="nl-BE" dirty="0" err="1"/>
              <a:t>for</a:t>
            </a:r>
            <a:r>
              <a:rPr lang="nl-BE" dirty="0"/>
              <a:t> EU &amp; International Affairs</a:t>
            </a:r>
          </a:p>
        </p:txBody>
      </p:sp>
      <p:sp>
        <p:nvSpPr>
          <p:cNvPr id="9" name="Tekstvak 1">
            <a:extLst>
              <a:ext uri="{FF2B5EF4-FFF2-40B4-BE49-F238E27FC236}">
                <a16:creationId xmlns:a16="http://schemas.microsoft.com/office/drawing/2014/main" id="{5515D4B3-D356-503C-2E5F-0DDAE500A8E4}"/>
              </a:ext>
            </a:extLst>
          </p:cNvPr>
          <p:cNvSpPr txBox="1"/>
          <p:nvPr/>
        </p:nvSpPr>
        <p:spPr>
          <a:xfrm>
            <a:off x="2228850" y="2052624"/>
            <a:ext cx="9110186" cy="584775"/>
          </a:xfrm>
          <a:prstGeom prst="rect">
            <a:avLst/>
          </a:prstGeom>
          <a:noFill/>
        </p:spPr>
        <p:txBody>
          <a:bodyPr wrap="none" rtlCol="0">
            <a:spAutoFit/>
          </a:bodyPr>
          <a:lstStyle/>
          <a:p>
            <a:r>
              <a:rPr lang="en-GB" sz="3200" b="1" i="1" dirty="0">
                <a:solidFill>
                  <a:schemeClr val="bg1"/>
                </a:solidFill>
              </a:rPr>
              <a:t>Mrs. Isabelle DUMAINE	      </a:t>
            </a:r>
            <a:r>
              <a:rPr lang="en-GB" sz="3200" dirty="0">
                <a:solidFill>
                  <a:schemeClr val="bg2"/>
                </a:solidFill>
                <a:latin typeface="Noto Serif" panose="02020600060500020200" pitchFamily="18" charset="0"/>
                <a:ea typeface="MS Mincho" panose="02020609040205080304" pitchFamily="49" charset="-128"/>
                <a:cs typeface="Times New Roman" panose="02020603050405020304" pitchFamily="18" charset="0"/>
              </a:rPr>
              <a:t> </a:t>
            </a:r>
            <a:r>
              <a:rPr lang="en-GB" sz="2400" dirty="0">
                <a:solidFill>
                  <a:schemeClr val="bg2"/>
                </a:solidFill>
                <a:latin typeface="Noto Serif" panose="02020600060500020200" pitchFamily="18" charset="0"/>
                <a:ea typeface="MS Mincho" panose="02020609040205080304" pitchFamily="49" charset="-128"/>
                <a:cs typeface="Times New Roman" panose="02020603050405020304" pitchFamily="18" charset="0"/>
              </a:rPr>
              <a:t>isabelle@uems.eu</a:t>
            </a:r>
            <a:endParaRPr lang="en-GB" sz="2400" b="1" i="1" dirty="0">
              <a:solidFill>
                <a:schemeClr val="bg1"/>
              </a:solidFill>
            </a:endParaRPr>
          </a:p>
        </p:txBody>
      </p:sp>
      <p:sp>
        <p:nvSpPr>
          <p:cNvPr id="11" name="Tekstvak 10">
            <a:extLst>
              <a:ext uri="{FF2B5EF4-FFF2-40B4-BE49-F238E27FC236}">
                <a16:creationId xmlns:a16="http://schemas.microsoft.com/office/drawing/2014/main" id="{F9DA0A1B-B3DE-7331-2F48-5E58427FA653}"/>
              </a:ext>
            </a:extLst>
          </p:cNvPr>
          <p:cNvSpPr txBox="1"/>
          <p:nvPr/>
        </p:nvSpPr>
        <p:spPr>
          <a:xfrm>
            <a:off x="2228850" y="2637399"/>
            <a:ext cx="9547570" cy="3416320"/>
          </a:xfrm>
          <a:prstGeom prst="rect">
            <a:avLst/>
          </a:prstGeom>
          <a:noFill/>
        </p:spPr>
        <p:txBody>
          <a:bodyPr wrap="square" rtlCol="0">
            <a:spAutoFit/>
          </a:bodyPr>
          <a:lstStyle/>
          <a:p>
            <a:r>
              <a:rPr lang="en-GB" sz="2400" dirty="0">
                <a:solidFill>
                  <a:schemeClr val="bg2"/>
                </a:solidFill>
                <a:latin typeface="Noto Serif" panose="02020600060500020200" pitchFamily="18" charset="0"/>
                <a:ea typeface="MS Mincho" panose="02020609040205080304" pitchFamily="49" charset="-128"/>
                <a:cs typeface="Times New Roman" panose="02020603050405020304" pitchFamily="18" charset="0"/>
              </a:rPr>
              <a:t>EU Policy &amp; Public Affairs Manager</a:t>
            </a:r>
          </a:p>
          <a:p>
            <a:r>
              <a:rPr lang="en-GB" sz="2400" dirty="0">
                <a:solidFill>
                  <a:schemeClr val="bg2"/>
                </a:solidFill>
                <a:latin typeface="Noto Serif" panose="02020600060500020200" pitchFamily="18" charset="0"/>
                <a:ea typeface="MS Mincho" panose="02020609040205080304" pitchFamily="49" charset="-128"/>
                <a:cs typeface="Times New Roman" panose="02020603050405020304" pitchFamily="18" charset="0"/>
              </a:rPr>
              <a:t>	</a:t>
            </a:r>
          </a:p>
          <a:p>
            <a:pPr marL="342900" indent="-342900">
              <a:buFont typeface="Arial" panose="020B0604020202020204" pitchFamily="34" charset="0"/>
              <a:buChar char="•"/>
            </a:pPr>
            <a:r>
              <a:rPr lang="en-GB" sz="2400" dirty="0">
                <a:solidFill>
                  <a:schemeClr val="bg2"/>
                </a:solidFill>
                <a:latin typeface="Noto Serif" panose="02020600060500020200" pitchFamily="18" charset="0"/>
                <a:ea typeface="MS Mincho" panose="02020609040205080304" pitchFamily="49" charset="-128"/>
                <a:cs typeface="Times New Roman" panose="02020603050405020304" pitchFamily="18" charset="0"/>
              </a:rPr>
              <a:t>takes care of the follow-up in EU legislation &amp; of UEMS communication</a:t>
            </a:r>
          </a:p>
          <a:p>
            <a:pPr marL="342900" indent="-342900">
              <a:buFont typeface="Arial" panose="020B0604020202020204" pitchFamily="34" charset="0"/>
              <a:buChar char="•"/>
            </a:pPr>
            <a:endParaRPr lang="en-GB" sz="2400" dirty="0">
              <a:solidFill>
                <a:schemeClr val="bg2"/>
              </a:solidFill>
              <a:latin typeface="Noto Serif" panose="02020600060500020200" pitchFamily="18" charset="0"/>
              <a:ea typeface="MS Mincho" panose="02020609040205080304" pitchFamily="49" charset="-128"/>
              <a:cs typeface="Times New Roman" panose="02020603050405020304" pitchFamily="18" charset="0"/>
            </a:endParaRPr>
          </a:p>
          <a:p>
            <a:pPr marL="342900" indent="-342900">
              <a:buFont typeface="Arial" panose="020B0604020202020204" pitchFamily="34" charset="0"/>
              <a:buChar char="•"/>
            </a:pPr>
            <a:r>
              <a:rPr lang="en-GB" sz="2400" dirty="0">
                <a:solidFill>
                  <a:schemeClr val="bg2"/>
                </a:solidFill>
                <a:latin typeface="Noto Serif" panose="02020600060500020200" pitchFamily="18" charset="0"/>
                <a:ea typeface="MS Mincho" panose="02020609040205080304" pitchFamily="49" charset="-128"/>
                <a:cs typeface="Times New Roman" panose="02020603050405020304" pitchFamily="18" charset="0"/>
              </a:rPr>
              <a:t>getting UEMS involved in EU projects</a:t>
            </a:r>
          </a:p>
          <a:p>
            <a:pPr marL="342900" indent="-342900">
              <a:buFont typeface="Arial" panose="020B0604020202020204" pitchFamily="34" charset="0"/>
              <a:buChar char="•"/>
            </a:pPr>
            <a:endParaRPr lang="en-GB" sz="2400" dirty="0">
              <a:solidFill>
                <a:schemeClr val="bg2"/>
              </a:solidFill>
              <a:latin typeface="Noto Serif" panose="02020600060500020200" pitchFamily="18" charset="0"/>
              <a:ea typeface="MS Mincho" panose="02020609040205080304" pitchFamily="49" charset="-128"/>
              <a:cs typeface="Times New Roman" panose="02020603050405020304" pitchFamily="18" charset="0"/>
            </a:endParaRPr>
          </a:p>
          <a:p>
            <a:pPr marL="342900" indent="-342900">
              <a:buFont typeface="Arial" panose="020B0604020202020204" pitchFamily="34" charset="0"/>
              <a:buChar char="•"/>
            </a:pPr>
            <a:r>
              <a:rPr lang="en-GB" sz="2400" dirty="0">
                <a:solidFill>
                  <a:schemeClr val="bg2"/>
                </a:solidFill>
                <a:latin typeface="Noto Serif" panose="02020600060500020200" pitchFamily="18" charset="0"/>
                <a:ea typeface="MS Mincho" panose="02020609040205080304" pitchFamily="49" charset="-128"/>
                <a:cs typeface="Times New Roman" panose="02020603050405020304" pitchFamily="18" charset="0"/>
              </a:rPr>
              <a:t>prepares &amp; sends around the newsletter EU Insight				</a:t>
            </a:r>
          </a:p>
        </p:txBody>
      </p:sp>
    </p:spTree>
    <p:extLst>
      <p:ext uri="{BB962C8B-B14F-4D97-AF65-F5344CB8AC3E}">
        <p14:creationId xmlns:p14="http://schemas.microsoft.com/office/powerpoint/2010/main" val="19468218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kstvak 1">
            <a:extLst>
              <a:ext uri="{FF2B5EF4-FFF2-40B4-BE49-F238E27FC236}">
                <a16:creationId xmlns:a16="http://schemas.microsoft.com/office/drawing/2014/main" id="{9588554C-6A14-D5D1-1775-3A8C3130A221}"/>
              </a:ext>
            </a:extLst>
          </p:cNvPr>
          <p:cNvSpPr txBox="1"/>
          <p:nvPr/>
        </p:nvSpPr>
        <p:spPr>
          <a:xfrm>
            <a:off x="1880407" y="1903325"/>
            <a:ext cx="9934130" cy="584775"/>
          </a:xfrm>
          <a:prstGeom prst="rect">
            <a:avLst/>
          </a:prstGeom>
          <a:noFill/>
        </p:spPr>
        <p:txBody>
          <a:bodyPr wrap="none" rtlCol="0">
            <a:spAutoFit/>
          </a:bodyPr>
          <a:lstStyle/>
          <a:p>
            <a:r>
              <a:rPr lang="en-GB" sz="3200" b="1" i="1" dirty="0">
                <a:solidFill>
                  <a:schemeClr val="bg1"/>
                </a:solidFill>
              </a:rPr>
              <a:t>Dr. Marc H.M. Hermans	</a:t>
            </a:r>
            <a:r>
              <a:rPr lang="en-GB" sz="3200" i="1" dirty="0">
                <a:solidFill>
                  <a:schemeClr val="bg1"/>
                </a:solidFill>
              </a:rPr>
              <a:t>       </a:t>
            </a:r>
            <a:r>
              <a:rPr lang="en-GB" sz="3200" dirty="0">
                <a:solidFill>
                  <a:schemeClr val="bg2"/>
                </a:solidFill>
                <a:latin typeface="Noto Serif" panose="02020600060500020200" pitchFamily="18" charset="0"/>
                <a:ea typeface="MS Mincho" panose="02020609040205080304" pitchFamily="49" charset="-128"/>
                <a:cs typeface="Times New Roman" panose="02020603050405020304" pitchFamily="18" charset="0"/>
              </a:rPr>
              <a:t> </a:t>
            </a:r>
            <a:r>
              <a:rPr lang="en-GB" sz="2400" dirty="0">
                <a:solidFill>
                  <a:schemeClr val="bg2"/>
                </a:solidFill>
                <a:latin typeface="Noto Serif" panose="02020600060500020200" pitchFamily="18" charset="0"/>
                <a:ea typeface="MS Mincho" panose="02020609040205080304" pitchFamily="49" charset="-128"/>
                <a:cs typeface="Times New Roman" panose="02020603050405020304" pitchFamily="18" charset="0"/>
              </a:rPr>
              <a:t>marc.uems@telenet.be</a:t>
            </a:r>
            <a:endParaRPr lang="en-GB" sz="2400" i="1" dirty="0">
              <a:solidFill>
                <a:schemeClr val="bg1"/>
              </a:solidFill>
            </a:endParaRPr>
          </a:p>
        </p:txBody>
      </p:sp>
      <p:sp>
        <p:nvSpPr>
          <p:cNvPr id="7" name="Tekstvak 10">
            <a:extLst>
              <a:ext uri="{FF2B5EF4-FFF2-40B4-BE49-F238E27FC236}">
                <a16:creationId xmlns:a16="http://schemas.microsoft.com/office/drawing/2014/main" id="{4C1B9BE5-723B-EA82-F2A7-74132D6A882A}"/>
              </a:ext>
            </a:extLst>
          </p:cNvPr>
          <p:cNvSpPr txBox="1"/>
          <p:nvPr/>
        </p:nvSpPr>
        <p:spPr>
          <a:xfrm>
            <a:off x="2593315" y="2684883"/>
            <a:ext cx="9547570" cy="3785652"/>
          </a:xfrm>
          <a:prstGeom prst="rect">
            <a:avLst/>
          </a:prstGeom>
          <a:noFill/>
        </p:spPr>
        <p:txBody>
          <a:bodyPr wrap="square" rtlCol="0">
            <a:spAutoFit/>
          </a:bodyPr>
          <a:lstStyle/>
          <a:p>
            <a:pPr marL="342900" indent="-342900">
              <a:buFont typeface="Arial" panose="020B0604020202020204" pitchFamily="34" charset="0"/>
              <a:buChar char="•"/>
            </a:pPr>
            <a:r>
              <a:rPr lang="en-GB" sz="2400" dirty="0">
                <a:solidFill>
                  <a:schemeClr val="bg2"/>
                </a:solidFill>
                <a:latin typeface="Noto Serif" panose="02020600060500020200" pitchFamily="18" charset="0"/>
                <a:ea typeface="MS Mincho" panose="02020609040205080304" pitchFamily="49" charset="-128"/>
                <a:cs typeface="Times New Roman" panose="02020603050405020304" pitchFamily="18" charset="0"/>
              </a:rPr>
              <a:t>ambassador for the UEMS</a:t>
            </a:r>
          </a:p>
          <a:p>
            <a:r>
              <a:rPr lang="en-GB" sz="2400" dirty="0">
                <a:solidFill>
                  <a:schemeClr val="bg2"/>
                </a:solidFill>
                <a:latin typeface="Noto Serif" panose="02020600060500020200" pitchFamily="18" charset="0"/>
                <a:ea typeface="MS Mincho" panose="02020609040205080304" pitchFamily="49" charset="-128"/>
                <a:cs typeface="Times New Roman" panose="02020603050405020304" pitchFamily="18" charset="0"/>
              </a:rPr>
              <a:t>	</a:t>
            </a:r>
          </a:p>
          <a:p>
            <a:pPr marL="342900" indent="-342900">
              <a:buFont typeface="Arial" panose="020B0604020202020204" pitchFamily="34" charset="0"/>
              <a:buChar char="•"/>
            </a:pPr>
            <a:r>
              <a:rPr lang="en-GB" sz="2400" dirty="0">
                <a:solidFill>
                  <a:schemeClr val="bg2"/>
                </a:solidFill>
                <a:latin typeface="Noto Serif" panose="02020600060500020200" pitchFamily="18" charset="0"/>
                <a:ea typeface="MS Mincho" panose="02020609040205080304" pitchFamily="49" charset="-128"/>
                <a:cs typeface="Times New Roman" panose="02020603050405020304" pitchFamily="18" charset="0"/>
              </a:rPr>
              <a:t>Contacts with the EMOs</a:t>
            </a:r>
          </a:p>
          <a:p>
            <a:r>
              <a:rPr lang="en-GB" sz="2400" dirty="0">
                <a:solidFill>
                  <a:schemeClr val="bg2"/>
                </a:solidFill>
                <a:latin typeface="Noto Serif" panose="02020600060500020200" pitchFamily="18" charset="0"/>
                <a:ea typeface="MS Mincho" panose="02020609040205080304" pitchFamily="49" charset="-128"/>
                <a:cs typeface="Times New Roman" panose="02020603050405020304" pitchFamily="18" charset="0"/>
              </a:rPr>
              <a:t>	AEMH, CEOM, CPME, FEMS, EJDs, UEMO, EAHP</a:t>
            </a:r>
          </a:p>
          <a:p>
            <a:pPr marL="342900" indent="-342900">
              <a:buFont typeface="Arial" panose="020B0604020202020204" pitchFamily="34" charset="0"/>
              <a:buChar char="•"/>
            </a:pPr>
            <a:endParaRPr lang="en-GB" sz="2400" dirty="0">
              <a:solidFill>
                <a:schemeClr val="bg2"/>
              </a:solidFill>
              <a:latin typeface="Noto Serif" panose="02020600060500020200" pitchFamily="18" charset="0"/>
              <a:ea typeface="MS Mincho" panose="02020609040205080304" pitchFamily="49" charset="-128"/>
              <a:cs typeface="Times New Roman" panose="02020603050405020304" pitchFamily="18" charset="0"/>
            </a:endParaRPr>
          </a:p>
          <a:p>
            <a:pPr marL="342900" indent="-342900">
              <a:buFont typeface="Arial" panose="020B0604020202020204" pitchFamily="34" charset="0"/>
              <a:buChar char="•"/>
            </a:pPr>
            <a:r>
              <a:rPr lang="en-GB" sz="2400" dirty="0">
                <a:solidFill>
                  <a:schemeClr val="bg2"/>
                </a:solidFill>
                <a:latin typeface="Noto Serif" panose="02020600060500020200" pitchFamily="18" charset="0"/>
                <a:ea typeface="MS Mincho" panose="02020609040205080304" pitchFamily="49" charset="-128"/>
                <a:cs typeface="Times New Roman" panose="02020603050405020304" pitchFamily="18" charset="0"/>
              </a:rPr>
              <a:t>online events e.g. European Observatory </a:t>
            </a:r>
          </a:p>
          <a:p>
            <a:pPr marL="342900" indent="-342900">
              <a:buFont typeface="Arial" panose="020B0604020202020204" pitchFamily="34" charset="0"/>
              <a:buChar char="•"/>
            </a:pPr>
            <a:endParaRPr lang="en-GB" sz="2400" dirty="0">
              <a:solidFill>
                <a:schemeClr val="bg2"/>
              </a:solidFill>
              <a:latin typeface="Noto Serif" panose="02020600060500020200" pitchFamily="18" charset="0"/>
              <a:ea typeface="MS Mincho" panose="02020609040205080304" pitchFamily="49" charset="-128"/>
              <a:cs typeface="Times New Roman" panose="02020603050405020304" pitchFamily="18" charset="0"/>
            </a:endParaRPr>
          </a:p>
          <a:p>
            <a:pPr marL="342900" indent="-342900">
              <a:buFont typeface="Arial" panose="020B0604020202020204" pitchFamily="34" charset="0"/>
              <a:buChar char="•"/>
            </a:pPr>
            <a:r>
              <a:rPr lang="en-GB" sz="2400" dirty="0">
                <a:solidFill>
                  <a:schemeClr val="bg2"/>
                </a:solidFill>
                <a:latin typeface="Noto Serif" panose="02020600060500020200" pitchFamily="18" charset="0"/>
                <a:ea typeface="MS Mincho" panose="02020609040205080304" pitchFamily="49" charset="-128"/>
                <a:cs typeface="Times New Roman" panose="02020603050405020304" pitchFamily="18" charset="0"/>
              </a:rPr>
              <a:t>WHO survey on Mental Health of Doctors and Nurses </a:t>
            </a:r>
          </a:p>
          <a:p>
            <a:r>
              <a:rPr lang="en-GB" sz="2400" dirty="0">
                <a:solidFill>
                  <a:schemeClr val="bg2"/>
                </a:solidFill>
                <a:latin typeface="Noto Serif" panose="02020600060500020200" pitchFamily="18" charset="0"/>
                <a:ea typeface="MS Mincho" panose="02020609040205080304" pitchFamily="49" charset="-128"/>
                <a:cs typeface="Times New Roman" panose="02020603050405020304" pitchFamily="18" charset="0"/>
              </a:rPr>
              <a:t>	in the EU, Norway &amp; Iceland							</a:t>
            </a:r>
          </a:p>
        </p:txBody>
      </p:sp>
      <p:sp>
        <p:nvSpPr>
          <p:cNvPr id="9" name="TextBox 5">
            <a:extLst>
              <a:ext uri="{FF2B5EF4-FFF2-40B4-BE49-F238E27FC236}">
                <a16:creationId xmlns:a16="http://schemas.microsoft.com/office/drawing/2014/main" id="{109FC920-ABF1-7900-63F4-841988A17FC9}"/>
              </a:ext>
            </a:extLst>
          </p:cNvPr>
          <p:cNvSpPr txBox="1"/>
          <p:nvPr/>
        </p:nvSpPr>
        <p:spPr>
          <a:xfrm>
            <a:off x="1703173" y="388649"/>
            <a:ext cx="9990596" cy="784830"/>
          </a:xfrm>
          <a:prstGeom prst="rect">
            <a:avLst/>
          </a:prstGeom>
          <a:noFill/>
        </p:spPr>
        <p:txBody>
          <a:bodyPr wrap="square" rtlCol="0">
            <a:spAutoFit/>
          </a:bodyPr>
          <a:lstStyle>
            <a:defPPr>
              <a:defRPr lang="en-US"/>
            </a:defPPr>
            <a:lvl1pPr>
              <a:defRPr sz="4400" b="0">
                <a:solidFill>
                  <a:schemeClr val="bg2"/>
                </a:solidFill>
                <a:latin typeface="+mj-lt"/>
                <a:ea typeface="+mj-ea"/>
                <a:cs typeface="Arial" panose="020B0604020202020204" pitchFamily="34" charset="0"/>
              </a:defRPr>
            </a:lvl1pPr>
          </a:lstStyle>
          <a:p>
            <a:r>
              <a:rPr lang="nl-BE" dirty="0"/>
              <a:t>The Office </a:t>
            </a:r>
            <a:r>
              <a:rPr lang="nl-BE" dirty="0" err="1"/>
              <a:t>for</a:t>
            </a:r>
            <a:r>
              <a:rPr lang="nl-BE" dirty="0"/>
              <a:t> EU &amp; International Affairs</a:t>
            </a:r>
          </a:p>
        </p:txBody>
      </p:sp>
    </p:spTree>
    <p:extLst>
      <p:ext uri="{BB962C8B-B14F-4D97-AF65-F5344CB8AC3E}">
        <p14:creationId xmlns:p14="http://schemas.microsoft.com/office/powerpoint/2010/main" val="21724053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73A61C-FF43-B226-73B4-57CB2E5B130D}"/>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96254BD2-2587-19A8-E08A-28BA7514B8A1}"/>
              </a:ext>
            </a:extLst>
          </p:cNvPr>
          <p:cNvSpPr txBox="1"/>
          <p:nvPr/>
        </p:nvSpPr>
        <p:spPr>
          <a:xfrm>
            <a:off x="1780442" y="299268"/>
            <a:ext cx="9886950" cy="707886"/>
          </a:xfrm>
          <a:prstGeom prst="rect">
            <a:avLst/>
          </a:prstGeom>
          <a:noFill/>
        </p:spPr>
        <p:txBody>
          <a:bodyPr wrap="square" rtlCol="0">
            <a:spAutoFit/>
          </a:bodyPr>
          <a:lstStyle>
            <a:defPPr>
              <a:defRPr lang="en-US"/>
            </a:defPPr>
            <a:lvl1pPr>
              <a:defRPr sz="4400" b="0">
                <a:solidFill>
                  <a:schemeClr val="bg2"/>
                </a:solidFill>
                <a:latin typeface="+mj-lt"/>
                <a:ea typeface="+mj-ea"/>
                <a:cs typeface="Arial" panose="020B0604020202020204" pitchFamily="34" charset="0"/>
              </a:defRPr>
            </a:lvl1pPr>
          </a:lstStyle>
          <a:p>
            <a:r>
              <a:rPr lang="nl-BE" dirty="0"/>
              <a:t>The Office for EU &amp; International Affairs</a:t>
            </a:r>
          </a:p>
        </p:txBody>
      </p:sp>
      <p:sp>
        <p:nvSpPr>
          <p:cNvPr id="7" name="Tekstvak 1">
            <a:extLst>
              <a:ext uri="{FF2B5EF4-FFF2-40B4-BE49-F238E27FC236}">
                <a16:creationId xmlns:a16="http://schemas.microsoft.com/office/drawing/2014/main" id="{9DF19389-0D77-6D38-B1EF-4F5B0E04DD16}"/>
              </a:ext>
            </a:extLst>
          </p:cNvPr>
          <p:cNvSpPr txBox="1"/>
          <p:nvPr/>
        </p:nvSpPr>
        <p:spPr>
          <a:xfrm>
            <a:off x="2228850" y="1401675"/>
            <a:ext cx="3589444" cy="584775"/>
          </a:xfrm>
          <a:prstGeom prst="rect">
            <a:avLst/>
          </a:prstGeom>
          <a:noFill/>
        </p:spPr>
        <p:txBody>
          <a:bodyPr wrap="none" rtlCol="0">
            <a:spAutoFit/>
          </a:bodyPr>
          <a:lstStyle/>
          <a:p>
            <a:r>
              <a:rPr lang="en-GB" sz="3200" b="1" i="1" dirty="0">
                <a:solidFill>
                  <a:schemeClr val="bg1"/>
                </a:solidFill>
              </a:rPr>
              <a:t>Regular meetings</a:t>
            </a:r>
          </a:p>
        </p:txBody>
      </p:sp>
      <p:sp>
        <p:nvSpPr>
          <p:cNvPr id="9" name="Tekstvak 10">
            <a:extLst>
              <a:ext uri="{FF2B5EF4-FFF2-40B4-BE49-F238E27FC236}">
                <a16:creationId xmlns:a16="http://schemas.microsoft.com/office/drawing/2014/main" id="{06B042EA-46A0-F7E1-3EC2-C1A149E20199}"/>
              </a:ext>
            </a:extLst>
          </p:cNvPr>
          <p:cNvSpPr txBox="1"/>
          <p:nvPr/>
        </p:nvSpPr>
        <p:spPr>
          <a:xfrm>
            <a:off x="2644430" y="2208339"/>
            <a:ext cx="9547570" cy="4154984"/>
          </a:xfrm>
          <a:prstGeom prst="rect">
            <a:avLst/>
          </a:prstGeom>
          <a:noFill/>
        </p:spPr>
        <p:txBody>
          <a:bodyPr wrap="square" rtlCol="0">
            <a:spAutoFit/>
          </a:bodyPr>
          <a:lstStyle/>
          <a:p>
            <a:r>
              <a:rPr lang="en-GB" sz="2400" dirty="0">
                <a:solidFill>
                  <a:schemeClr val="bg2"/>
                </a:solidFill>
                <a:latin typeface="Noto Serif" panose="02020600060500020200" pitchFamily="18" charset="0"/>
                <a:ea typeface="MS Mincho" panose="02020609040205080304" pitchFamily="49" charset="-128"/>
                <a:cs typeface="Times New Roman" panose="02020603050405020304" pitchFamily="18" charset="0"/>
              </a:rPr>
              <a:t>Weekly online meetings with the Executive Committee</a:t>
            </a:r>
          </a:p>
          <a:p>
            <a:r>
              <a:rPr lang="en-GB" sz="2400" dirty="0">
                <a:solidFill>
                  <a:schemeClr val="bg2"/>
                </a:solidFill>
                <a:latin typeface="Noto Serif" panose="02020600060500020200" pitchFamily="18" charset="0"/>
                <a:ea typeface="MS Mincho" panose="02020609040205080304" pitchFamily="49" charset="-128"/>
                <a:cs typeface="Times New Roman" panose="02020603050405020304" pitchFamily="18" charset="0"/>
              </a:rPr>
              <a:t>	and regular meetings with the Enlarged Executive</a:t>
            </a:r>
          </a:p>
          <a:p>
            <a:r>
              <a:rPr lang="en-GB" sz="2400" dirty="0">
                <a:solidFill>
                  <a:schemeClr val="bg2"/>
                </a:solidFill>
                <a:latin typeface="Noto Serif" panose="02020600060500020200" pitchFamily="18" charset="0"/>
                <a:ea typeface="MS Mincho" panose="02020609040205080304" pitchFamily="49" charset="-128"/>
                <a:cs typeface="Times New Roman" panose="02020603050405020304" pitchFamily="18" charset="0"/>
              </a:rPr>
              <a:t>	</a:t>
            </a:r>
          </a:p>
          <a:p>
            <a:r>
              <a:rPr lang="en-GB" sz="2400" dirty="0">
                <a:solidFill>
                  <a:schemeClr val="bg2"/>
                </a:solidFill>
                <a:latin typeface="Noto Serif" panose="02020600060500020200" pitchFamily="18" charset="0"/>
                <a:ea typeface="MS Mincho" panose="02020609040205080304" pitchFamily="49" charset="-128"/>
                <a:cs typeface="Times New Roman" panose="02020603050405020304" pitchFamily="18" charset="0"/>
              </a:rPr>
              <a:t>European Medical Associations’ Presidents meetings</a:t>
            </a:r>
          </a:p>
          <a:p>
            <a:r>
              <a:rPr lang="en-GB" sz="2400" dirty="0">
                <a:solidFill>
                  <a:schemeClr val="bg2"/>
                </a:solidFill>
                <a:latin typeface="Noto Serif" panose="02020600060500020200" pitchFamily="18" charset="0"/>
                <a:ea typeface="MS Mincho" panose="02020609040205080304" pitchFamily="49" charset="-128"/>
                <a:cs typeface="Times New Roman" panose="02020603050405020304" pitchFamily="18" charset="0"/>
              </a:rPr>
              <a:t>	rescheduled: twice a year live, twice online </a:t>
            </a:r>
          </a:p>
          <a:p>
            <a:r>
              <a:rPr lang="en-GB" sz="2400" dirty="0">
                <a:solidFill>
                  <a:schemeClr val="bg2"/>
                </a:solidFill>
                <a:latin typeface="Noto Serif" panose="02020600060500020200" pitchFamily="18" charset="0"/>
                <a:ea typeface="MS Mincho" panose="02020609040205080304" pitchFamily="49" charset="-128"/>
                <a:cs typeface="Times New Roman" panose="02020603050405020304" pitchFamily="18" charset="0"/>
              </a:rPr>
              <a:t>	UEMS and CPME remain the main hosts</a:t>
            </a:r>
          </a:p>
          <a:p>
            <a:r>
              <a:rPr lang="en-GB" sz="2400" dirty="0">
                <a:solidFill>
                  <a:schemeClr val="bg2"/>
                </a:solidFill>
                <a:latin typeface="Noto Serif" panose="02020600060500020200" pitchFamily="18" charset="0"/>
                <a:ea typeface="MS Mincho" panose="02020609040205080304" pitchFamily="49" charset="-128"/>
                <a:cs typeface="Times New Roman" panose="02020603050405020304" pitchFamily="18" charset="0"/>
              </a:rPr>
              <a:t>	EMOs can host meetings during their general assemblies</a:t>
            </a:r>
          </a:p>
          <a:p>
            <a:endParaRPr lang="en-GB" sz="2400" dirty="0">
              <a:solidFill>
                <a:schemeClr val="bg2"/>
              </a:solidFill>
              <a:latin typeface="Noto Serif" panose="02020600060500020200" pitchFamily="18" charset="0"/>
              <a:ea typeface="MS Mincho" panose="02020609040205080304" pitchFamily="49" charset="-128"/>
              <a:cs typeface="Times New Roman" panose="02020603050405020304" pitchFamily="18" charset="0"/>
            </a:endParaRPr>
          </a:p>
          <a:p>
            <a:r>
              <a:rPr lang="en-GB" sz="2400" dirty="0">
                <a:solidFill>
                  <a:schemeClr val="bg2"/>
                </a:solidFill>
                <a:latin typeface="Noto Serif" panose="02020600060500020200" pitchFamily="18" charset="0"/>
                <a:ea typeface="MS Mincho" panose="02020609040205080304" pitchFamily="49" charset="-128"/>
                <a:cs typeface="Times New Roman" panose="02020603050405020304" pitchFamily="18" charset="0"/>
              </a:rPr>
              <a:t>Live attendance</a:t>
            </a:r>
          </a:p>
          <a:p>
            <a:r>
              <a:rPr lang="en-GB" sz="2400" dirty="0">
                <a:solidFill>
                  <a:schemeClr val="bg2"/>
                </a:solidFill>
                <a:latin typeface="Noto Serif" panose="02020600060500020200" pitchFamily="18" charset="0"/>
                <a:ea typeface="MS Mincho" panose="02020609040205080304" pitchFamily="49" charset="-128"/>
                <a:cs typeface="Times New Roman" panose="02020603050405020304" pitchFamily="18" charset="0"/>
              </a:rPr>
              <a:t>	was limited during the last half year due to family and</a:t>
            </a:r>
          </a:p>
          <a:p>
            <a:r>
              <a:rPr lang="en-GB" sz="2400" dirty="0">
                <a:solidFill>
                  <a:schemeClr val="bg2"/>
                </a:solidFill>
                <a:latin typeface="Noto Serif" panose="02020600060500020200" pitchFamily="18" charset="0"/>
                <a:ea typeface="MS Mincho" panose="02020609040205080304" pitchFamily="49" charset="-128"/>
                <a:cs typeface="Times New Roman" panose="02020603050405020304" pitchFamily="18" charset="0"/>
              </a:rPr>
              <a:t>	profession related difficulties</a:t>
            </a:r>
          </a:p>
        </p:txBody>
      </p:sp>
    </p:spTree>
    <p:extLst>
      <p:ext uri="{BB962C8B-B14F-4D97-AF65-F5344CB8AC3E}">
        <p14:creationId xmlns:p14="http://schemas.microsoft.com/office/powerpoint/2010/main" val="35937048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kstvak 10">
            <a:extLst>
              <a:ext uri="{FF2B5EF4-FFF2-40B4-BE49-F238E27FC236}">
                <a16:creationId xmlns:a16="http://schemas.microsoft.com/office/drawing/2014/main" id="{8AF4A8DE-1433-E253-E53B-3D0F5008B506}"/>
              </a:ext>
            </a:extLst>
          </p:cNvPr>
          <p:cNvSpPr txBox="1"/>
          <p:nvPr/>
        </p:nvSpPr>
        <p:spPr>
          <a:xfrm>
            <a:off x="3008902" y="2537147"/>
            <a:ext cx="9547570" cy="3600986"/>
          </a:xfrm>
          <a:prstGeom prst="rect">
            <a:avLst/>
          </a:prstGeom>
          <a:noFill/>
        </p:spPr>
        <p:txBody>
          <a:bodyPr wrap="square" rtlCol="0">
            <a:spAutoFit/>
          </a:bodyPr>
          <a:lstStyle/>
          <a:p>
            <a:r>
              <a:rPr lang="en-GB" sz="2400" dirty="0">
                <a:solidFill>
                  <a:schemeClr val="bg2"/>
                </a:solidFill>
                <a:latin typeface="Noto Serif" panose="02020600060500020200" pitchFamily="18" charset="0"/>
                <a:ea typeface="MS Mincho" panose="02020609040205080304" pitchFamily="49" charset="-128"/>
                <a:cs typeface="Times New Roman" panose="02020603050405020304" pitchFamily="18" charset="0"/>
              </a:rPr>
              <a:t>	</a:t>
            </a:r>
          </a:p>
          <a:p>
            <a:r>
              <a:rPr lang="en-GB" sz="2400" dirty="0">
                <a:solidFill>
                  <a:schemeClr val="bg2"/>
                </a:solidFill>
                <a:latin typeface="Noto Serif" panose="02020600060500020200" pitchFamily="18" charset="0"/>
                <a:ea typeface="MS Mincho" panose="02020609040205080304" pitchFamily="49" charset="-128"/>
                <a:cs typeface="Times New Roman" panose="02020603050405020304" pitchFamily="18" charset="0"/>
              </a:rPr>
              <a:t>logistics: WHO Europe + finances: the EU</a:t>
            </a:r>
          </a:p>
          <a:p>
            <a:r>
              <a:rPr lang="en-GB" sz="2400" dirty="0">
                <a:solidFill>
                  <a:schemeClr val="bg2"/>
                </a:solidFill>
                <a:latin typeface="Noto Serif" panose="02020600060500020200" pitchFamily="18" charset="0"/>
                <a:ea typeface="MS Mincho" panose="02020609040205080304" pitchFamily="49" charset="-128"/>
                <a:cs typeface="Times New Roman" panose="02020603050405020304" pitchFamily="18" charset="0"/>
              </a:rPr>
              <a:t>	</a:t>
            </a:r>
          </a:p>
          <a:p>
            <a:r>
              <a:rPr lang="en-GB" sz="2400" dirty="0">
                <a:solidFill>
                  <a:schemeClr val="bg2"/>
                </a:solidFill>
                <a:latin typeface="Noto Serif" panose="02020600060500020200" pitchFamily="18" charset="0"/>
                <a:ea typeface="MS Mincho" panose="02020609040205080304" pitchFamily="49" charset="-128"/>
                <a:cs typeface="Times New Roman" panose="02020603050405020304" pitchFamily="18" charset="0"/>
              </a:rPr>
              <a:t>extensive report: (first author Roberto Mediavilla)</a:t>
            </a:r>
          </a:p>
          <a:p>
            <a:endParaRPr lang="en-US" sz="2400" baseline="30000" dirty="0">
              <a:solidFill>
                <a:schemeClr val="bg2"/>
              </a:solidFill>
            </a:endParaRPr>
          </a:p>
          <a:p>
            <a:r>
              <a:rPr lang="en-US" sz="2400" baseline="30000" dirty="0">
                <a:solidFill>
                  <a:schemeClr val="bg2"/>
                </a:solidFill>
                <a:hlinkClick r:id="rId2">
                  <a:extLst>
                    <a:ext uri="{A12FA001-AC4F-418D-AE19-62706E023703}">
                      <ahyp:hlinkClr xmlns:ahyp="http://schemas.microsoft.com/office/drawing/2018/hyperlinkcolor" val="tx"/>
                    </a:ext>
                  </a:extLst>
                </a:hlinkClick>
              </a:rPr>
              <a:t>https://www.who.int/europe/publications/i/item/WHO-EURO-2025-12709-52483-81031</a:t>
            </a:r>
            <a:endParaRPr lang="en-US" sz="2400" baseline="30000" dirty="0">
              <a:solidFill>
                <a:schemeClr val="bg2"/>
              </a:solidFill>
            </a:endParaRPr>
          </a:p>
          <a:p>
            <a:endParaRPr lang="en-US" sz="2400" baseline="30000" dirty="0">
              <a:solidFill>
                <a:schemeClr val="bg2"/>
              </a:solidFill>
            </a:endParaRPr>
          </a:p>
          <a:p>
            <a:r>
              <a:rPr lang="en-GB" sz="2400" dirty="0">
                <a:solidFill>
                  <a:schemeClr val="bg2"/>
                </a:solidFill>
                <a:latin typeface="Noto Serif" panose="02020600060500020200" pitchFamily="18" charset="0"/>
                <a:ea typeface="MS Mincho" panose="02020609040205080304" pitchFamily="49" charset="-128"/>
                <a:cs typeface="Times New Roman" panose="02020603050405020304" pitchFamily="18" charset="0"/>
              </a:rPr>
              <a:t>Lancet paper:</a:t>
            </a:r>
          </a:p>
          <a:p>
            <a:endParaRPr lang="en-US" dirty="0">
              <a:solidFill>
                <a:schemeClr val="bg2"/>
              </a:solidFill>
              <a:hlinkClick r:id="rId3">
                <a:extLst>
                  <a:ext uri="{A12FA001-AC4F-418D-AE19-62706E023703}">
                    <ahyp:hlinkClr xmlns:ahyp="http://schemas.microsoft.com/office/drawing/2018/hyperlinkcolor" val="tx"/>
                  </a:ext>
                </a:extLst>
              </a:hlinkClick>
            </a:endParaRPr>
          </a:p>
          <a:p>
            <a:r>
              <a:rPr lang="en-US" dirty="0">
                <a:solidFill>
                  <a:schemeClr val="bg2"/>
                </a:solidFill>
                <a:hlinkClick r:id="rId3">
                  <a:extLst>
                    <a:ext uri="{A12FA001-AC4F-418D-AE19-62706E023703}">
                      <ahyp:hlinkClr xmlns:ahyp="http://schemas.microsoft.com/office/drawing/2018/hyperlinkcolor" val="tx"/>
                    </a:ext>
                  </a:extLst>
                </a:hlinkClick>
              </a:rPr>
              <a:t>https://www.thelancet.com/action/showPdf?pii=S2666-7762%2826%2900221-8</a:t>
            </a:r>
            <a:endParaRPr lang="en-US" dirty="0">
              <a:solidFill>
                <a:schemeClr val="bg2"/>
              </a:solidFill>
            </a:endParaRPr>
          </a:p>
          <a:p>
            <a:endParaRPr lang="en-GB" sz="2400" dirty="0">
              <a:solidFill>
                <a:schemeClr val="bg2"/>
              </a:solidFill>
              <a:latin typeface="Noto Serif" panose="02020600060500020200" pitchFamily="18" charset="0"/>
              <a:ea typeface="MS Mincho" panose="02020609040205080304" pitchFamily="49" charset="-128"/>
              <a:cs typeface="Times New Roman" panose="02020603050405020304" pitchFamily="18" charset="0"/>
            </a:endParaRPr>
          </a:p>
        </p:txBody>
      </p:sp>
      <p:sp>
        <p:nvSpPr>
          <p:cNvPr id="7" name="Tekstvak 5">
            <a:extLst>
              <a:ext uri="{FF2B5EF4-FFF2-40B4-BE49-F238E27FC236}">
                <a16:creationId xmlns:a16="http://schemas.microsoft.com/office/drawing/2014/main" id="{0FDA7A3A-CC62-78EC-347D-2A90AA9C066E}"/>
              </a:ext>
            </a:extLst>
          </p:cNvPr>
          <p:cNvSpPr txBox="1"/>
          <p:nvPr/>
        </p:nvSpPr>
        <p:spPr>
          <a:xfrm>
            <a:off x="2228850" y="1401675"/>
            <a:ext cx="7502375" cy="1077218"/>
          </a:xfrm>
          <a:prstGeom prst="rect">
            <a:avLst/>
          </a:prstGeom>
          <a:noFill/>
        </p:spPr>
        <p:txBody>
          <a:bodyPr wrap="none" rtlCol="0">
            <a:spAutoFit/>
          </a:bodyPr>
          <a:lstStyle/>
          <a:p>
            <a:r>
              <a:rPr lang="en-GB" sz="3200" b="1" i="1" dirty="0">
                <a:solidFill>
                  <a:schemeClr val="bg2"/>
                </a:solidFill>
                <a:latin typeface="Noto Serif" panose="02020600060500020200" pitchFamily="18" charset="0"/>
                <a:ea typeface="MS Mincho" panose="02020609040205080304" pitchFamily="49" charset="-128"/>
                <a:cs typeface="Times New Roman" panose="02020603050405020304" pitchFamily="18" charset="0"/>
              </a:rPr>
              <a:t>Mental Health of Doctors and Nurses </a:t>
            </a:r>
          </a:p>
          <a:p>
            <a:r>
              <a:rPr lang="en-GB" sz="3200" b="1" i="1" dirty="0">
                <a:solidFill>
                  <a:schemeClr val="bg2"/>
                </a:solidFill>
                <a:latin typeface="Noto Serif" panose="02020600060500020200" pitchFamily="18" charset="0"/>
                <a:ea typeface="MS Mincho" panose="02020609040205080304" pitchFamily="49" charset="-128"/>
                <a:cs typeface="Times New Roman" panose="02020603050405020304" pitchFamily="18" charset="0"/>
              </a:rPr>
              <a:t>	in the EU, Norway &amp; Iceland</a:t>
            </a:r>
          </a:p>
        </p:txBody>
      </p:sp>
      <p:sp>
        <p:nvSpPr>
          <p:cNvPr id="9" name="Title 8">
            <a:extLst>
              <a:ext uri="{FF2B5EF4-FFF2-40B4-BE49-F238E27FC236}">
                <a16:creationId xmlns:a16="http://schemas.microsoft.com/office/drawing/2014/main" id="{14690FFC-5D17-6379-E49E-54A8B9027FCA}"/>
              </a:ext>
            </a:extLst>
          </p:cNvPr>
          <p:cNvSpPr txBox="1">
            <a:spLocks noGrp="1"/>
          </p:cNvSpPr>
          <p:nvPr>
            <p:ph type="title"/>
          </p:nvPr>
        </p:nvSpPr>
        <p:spPr>
          <a:xfrm>
            <a:off x="1768952" y="550961"/>
            <a:ext cx="10515600" cy="646331"/>
          </a:xfrm>
          <a:prstGeom prst="rect">
            <a:avLst/>
          </a:prstGeom>
          <a:noFill/>
        </p:spPr>
        <p:txBody>
          <a:bodyPr wrap="square" rtlCol="0">
            <a:spAutoFit/>
          </a:bodyPr>
          <a:lstStyle/>
          <a:p>
            <a:r>
              <a:rPr lang="nl-BE" dirty="0">
                <a:solidFill>
                  <a:schemeClr val="bg2"/>
                </a:solidFill>
                <a:cs typeface="Arial" panose="020B0604020202020204" pitchFamily="34" charset="0"/>
              </a:rPr>
              <a:t>The Office for EU &amp; International Affairs</a:t>
            </a:r>
          </a:p>
        </p:txBody>
      </p:sp>
    </p:spTree>
    <p:extLst>
      <p:ext uri="{BB962C8B-B14F-4D97-AF65-F5344CB8AC3E}">
        <p14:creationId xmlns:p14="http://schemas.microsoft.com/office/powerpoint/2010/main" val="42444422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kstvak 1">
            <a:extLst>
              <a:ext uri="{FF2B5EF4-FFF2-40B4-BE49-F238E27FC236}">
                <a16:creationId xmlns:a16="http://schemas.microsoft.com/office/drawing/2014/main" id="{691CDF32-73C5-D3E8-507E-5C188EC1F475}"/>
              </a:ext>
            </a:extLst>
          </p:cNvPr>
          <p:cNvSpPr txBox="1"/>
          <p:nvPr/>
        </p:nvSpPr>
        <p:spPr>
          <a:xfrm>
            <a:off x="1835751" y="1396208"/>
            <a:ext cx="9889246" cy="615553"/>
          </a:xfrm>
          <a:prstGeom prst="rect">
            <a:avLst/>
          </a:prstGeom>
          <a:noFill/>
        </p:spPr>
        <p:txBody>
          <a:bodyPr wrap="none" rtlCol="0">
            <a:spAutoFit/>
          </a:bodyPr>
          <a:lstStyle/>
          <a:p>
            <a:r>
              <a:rPr lang="nl-BE" sz="3400" b="1" i="1" dirty="0">
                <a:solidFill>
                  <a:schemeClr val="bg1"/>
                </a:solidFill>
              </a:rPr>
              <a:t>European Academy  for </a:t>
            </a:r>
            <a:r>
              <a:rPr lang="nl-BE" sz="3400" b="1" i="1" dirty="0" err="1">
                <a:solidFill>
                  <a:schemeClr val="bg1"/>
                </a:solidFill>
              </a:rPr>
              <a:t>Clinical</a:t>
            </a:r>
            <a:r>
              <a:rPr lang="nl-BE" sz="3400" b="1" i="1" dirty="0">
                <a:solidFill>
                  <a:schemeClr val="bg1"/>
                </a:solidFill>
              </a:rPr>
              <a:t> </a:t>
            </a:r>
            <a:r>
              <a:rPr lang="nl-BE" sz="3400" b="1" i="1" dirty="0" err="1">
                <a:solidFill>
                  <a:schemeClr val="bg1"/>
                </a:solidFill>
              </a:rPr>
              <a:t>Leadership</a:t>
            </a:r>
            <a:endParaRPr lang="nl-BE" sz="3400" dirty="0">
              <a:solidFill>
                <a:schemeClr val="bg1"/>
              </a:solidFill>
            </a:endParaRPr>
          </a:p>
        </p:txBody>
      </p:sp>
      <p:sp>
        <p:nvSpPr>
          <p:cNvPr id="7" name="Tekstvak 2">
            <a:extLst>
              <a:ext uri="{FF2B5EF4-FFF2-40B4-BE49-F238E27FC236}">
                <a16:creationId xmlns:a16="http://schemas.microsoft.com/office/drawing/2014/main" id="{000AFAE2-14D9-FB7F-4A2C-3A116AF44929}"/>
              </a:ext>
            </a:extLst>
          </p:cNvPr>
          <p:cNvSpPr txBox="1"/>
          <p:nvPr/>
        </p:nvSpPr>
        <p:spPr>
          <a:xfrm>
            <a:off x="2632363" y="2242517"/>
            <a:ext cx="8079456" cy="954107"/>
          </a:xfrm>
          <a:prstGeom prst="rect">
            <a:avLst/>
          </a:prstGeom>
          <a:noFill/>
        </p:spPr>
        <p:txBody>
          <a:bodyPr wrap="none" rtlCol="0">
            <a:spAutoFit/>
          </a:bodyPr>
          <a:lstStyle/>
          <a:p>
            <a:r>
              <a:rPr lang="nl-BE" sz="2800" i="1" dirty="0">
                <a:solidFill>
                  <a:schemeClr val="bg1"/>
                </a:solidFill>
              </a:rPr>
              <a:t>EACL was </a:t>
            </a:r>
            <a:r>
              <a:rPr lang="nl-BE" sz="2800" i="1" dirty="0" err="1">
                <a:solidFill>
                  <a:schemeClr val="bg1"/>
                </a:solidFill>
              </a:rPr>
              <a:t>initiated</a:t>
            </a:r>
            <a:r>
              <a:rPr lang="nl-BE" sz="2800" i="1" dirty="0">
                <a:solidFill>
                  <a:schemeClr val="bg1"/>
                </a:solidFill>
              </a:rPr>
              <a:t> </a:t>
            </a:r>
            <a:r>
              <a:rPr lang="nl-BE" sz="2800" i="1" dirty="0" err="1">
                <a:solidFill>
                  <a:schemeClr val="bg1"/>
                </a:solidFill>
              </a:rPr>
              <a:t>by</a:t>
            </a:r>
            <a:r>
              <a:rPr lang="nl-BE" sz="2800" i="1" dirty="0">
                <a:solidFill>
                  <a:schemeClr val="bg1"/>
                </a:solidFill>
              </a:rPr>
              <a:t> AEMH and </a:t>
            </a:r>
          </a:p>
          <a:p>
            <a:r>
              <a:rPr lang="nl-BE" sz="2800" i="1" dirty="0">
                <a:solidFill>
                  <a:schemeClr val="bg1"/>
                </a:solidFill>
              </a:rPr>
              <a:t>	</a:t>
            </a:r>
            <a:r>
              <a:rPr lang="nl-BE" sz="2800" i="1" dirty="0" err="1">
                <a:solidFill>
                  <a:schemeClr val="bg1"/>
                </a:solidFill>
              </a:rPr>
              <a:t>further</a:t>
            </a:r>
            <a:r>
              <a:rPr lang="nl-BE" sz="2800" i="1" dirty="0">
                <a:solidFill>
                  <a:schemeClr val="bg1"/>
                </a:solidFill>
              </a:rPr>
              <a:t> </a:t>
            </a:r>
            <a:r>
              <a:rPr lang="nl-BE" sz="2800" i="1" dirty="0" err="1">
                <a:solidFill>
                  <a:schemeClr val="bg1"/>
                </a:solidFill>
              </a:rPr>
              <a:t>supported</a:t>
            </a:r>
            <a:r>
              <a:rPr lang="nl-BE" sz="2800" i="1" dirty="0">
                <a:solidFill>
                  <a:schemeClr val="bg1"/>
                </a:solidFill>
              </a:rPr>
              <a:t> and </a:t>
            </a:r>
            <a:r>
              <a:rPr lang="nl-BE" sz="2800" i="1" dirty="0" err="1">
                <a:solidFill>
                  <a:schemeClr val="bg1"/>
                </a:solidFill>
              </a:rPr>
              <a:t>inspired</a:t>
            </a:r>
            <a:r>
              <a:rPr lang="nl-BE" sz="2800" i="1" dirty="0">
                <a:solidFill>
                  <a:schemeClr val="bg1"/>
                </a:solidFill>
              </a:rPr>
              <a:t> </a:t>
            </a:r>
            <a:r>
              <a:rPr lang="nl-BE" sz="2800" i="1" dirty="0" err="1">
                <a:solidFill>
                  <a:schemeClr val="bg1"/>
                </a:solidFill>
              </a:rPr>
              <a:t>by</a:t>
            </a:r>
            <a:r>
              <a:rPr lang="nl-BE" sz="2800" i="1" dirty="0">
                <a:solidFill>
                  <a:schemeClr val="bg1"/>
                </a:solidFill>
              </a:rPr>
              <a:t> UEMS</a:t>
            </a:r>
          </a:p>
        </p:txBody>
      </p:sp>
      <p:sp>
        <p:nvSpPr>
          <p:cNvPr id="9" name="Tekstvak 4">
            <a:extLst>
              <a:ext uri="{FF2B5EF4-FFF2-40B4-BE49-F238E27FC236}">
                <a16:creationId xmlns:a16="http://schemas.microsoft.com/office/drawing/2014/main" id="{C53E8035-02E7-8B52-216A-C871FDE59506}"/>
              </a:ext>
            </a:extLst>
          </p:cNvPr>
          <p:cNvSpPr txBox="1"/>
          <p:nvPr/>
        </p:nvSpPr>
        <p:spPr>
          <a:xfrm>
            <a:off x="2668386" y="3637266"/>
            <a:ext cx="8542723" cy="461665"/>
          </a:xfrm>
          <a:prstGeom prst="rect">
            <a:avLst/>
          </a:prstGeom>
          <a:noFill/>
        </p:spPr>
        <p:txBody>
          <a:bodyPr wrap="none" rtlCol="0">
            <a:spAutoFit/>
          </a:bodyPr>
          <a:lstStyle/>
          <a:p>
            <a:r>
              <a:rPr lang="nl-BE" sz="2400" dirty="0">
                <a:solidFill>
                  <a:schemeClr val="bg1"/>
                </a:solidFill>
              </a:rPr>
              <a:t>UEMS </a:t>
            </a:r>
            <a:r>
              <a:rPr lang="nl-BE" sz="2400" dirty="0" err="1">
                <a:solidFill>
                  <a:schemeClr val="bg1"/>
                </a:solidFill>
              </a:rPr>
              <a:t>delegates</a:t>
            </a:r>
            <a:r>
              <a:rPr lang="nl-BE" sz="2400" dirty="0">
                <a:solidFill>
                  <a:schemeClr val="bg1"/>
                </a:solidFill>
              </a:rPr>
              <a:t>: Prof. Hannu </a:t>
            </a:r>
            <a:r>
              <a:rPr lang="nl-BE" sz="2400" dirty="0" err="1">
                <a:solidFill>
                  <a:schemeClr val="bg1"/>
                </a:solidFill>
              </a:rPr>
              <a:t>Hallila</a:t>
            </a:r>
            <a:r>
              <a:rPr lang="nl-BE" sz="2400" dirty="0">
                <a:solidFill>
                  <a:schemeClr val="bg1"/>
                </a:solidFill>
              </a:rPr>
              <a:t> &amp; Dr. Marc Hermans</a:t>
            </a:r>
          </a:p>
        </p:txBody>
      </p:sp>
      <p:sp>
        <p:nvSpPr>
          <p:cNvPr id="11" name="Tekstvak 15">
            <a:extLst>
              <a:ext uri="{FF2B5EF4-FFF2-40B4-BE49-F238E27FC236}">
                <a16:creationId xmlns:a16="http://schemas.microsoft.com/office/drawing/2014/main" id="{7F9C2A85-BA8B-1A93-7613-F67260E0CE22}"/>
              </a:ext>
            </a:extLst>
          </p:cNvPr>
          <p:cNvSpPr txBox="1"/>
          <p:nvPr/>
        </p:nvSpPr>
        <p:spPr>
          <a:xfrm>
            <a:off x="2687436" y="4366592"/>
            <a:ext cx="7654660" cy="461665"/>
          </a:xfrm>
          <a:prstGeom prst="rect">
            <a:avLst/>
          </a:prstGeom>
          <a:noFill/>
        </p:spPr>
        <p:txBody>
          <a:bodyPr wrap="none" rtlCol="0">
            <a:spAutoFit/>
          </a:bodyPr>
          <a:lstStyle/>
          <a:p>
            <a:r>
              <a:rPr lang="nl-BE" sz="2400" dirty="0">
                <a:solidFill>
                  <a:schemeClr val="bg1"/>
                </a:solidFill>
              </a:rPr>
              <a:t>a </a:t>
            </a:r>
            <a:r>
              <a:rPr lang="nl-BE" sz="2400" dirty="0" err="1">
                <a:solidFill>
                  <a:schemeClr val="bg1"/>
                </a:solidFill>
              </a:rPr>
              <a:t>changing</a:t>
            </a:r>
            <a:r>
              <a:rPr lang="nl-BE" sz="2400" dirty="0">
                <a:solidFill>
                  <a:schemeClr val="bg1"/>
                </a:solidFill>
              </a:rPr>
              <a:t> concept =&gt; </a:t>
            </a:r>
            <a:r>
              <a:rPr lang="nl-BE" sz="2400" dirty="0" err="1">
                <a:solidFill>
                  <a:schemeClr val="bg1"/>
                </a:solidFill>
              </a:rPr>
              <a:t>proposal</a:t>
            </a:r>
            <a:r>
              <a:rPr lang="nl-BE" sz="2400" dirty="0">
                <a:solidFill>
                  <a:schemeClr val="bg1"/>
                </a:solidFill>
              </a:rPr>
              <a:t> </a:t>
            </a:r>
            <a:r>
              <a:rPr lang="nl-BE" sz="2400" dirty="0" err="1">
                <a:solidFill>
                  <a:schemeClr val="bg1"/>
                </a:solidFill>
              </a:rPr>
              <a:t>to</a:t>
            </a:r>
            <a:r>
              <a:rPr lang="nl-BE" sz="2400" dirty="0">
                <a:solidFill>
                  <a:schemeClr val="bg1"/>
                </a:solidFill>
              </a:rPr>
              <a:t> 3 UEMS Sections</a:t>
            </a:r>
          </a:p>
        </p:txBody>
      </p:sp>
      <p:sp>
        <p:nvSpPr>
          <p:cNvPr id="13" name="Tekstvak 16">
            <a:extLst>
              <a:ext uri="{FF2B5EF4-FFF2-40B4-BE49-F238E27FC236}">
                <a16:creationId xmlns:a16="http://schemas.microsoft.com/office/drawing/2014/main" id="{FCE5A3C9-9B32-CBD4-DD8D-81FFD7FB746C}"/>
              </a:ext>
            </a:extLst>
          </p:cNvPr>
          <p:cNvSpPr txBox="1"/>
          <p:nvPr/>
        </p:nvSpPr>
        <p:spPr>
          <a:xfrm>
            <a:off x="2685343" y="5081333"/>
            <a:ext cx="9039654" cy="461665"/>
          </a:xfrm>
          <a:prstGeom prst="rect">
            <a:avLst/>
          </a:prstGeom>
          <a:noFill/>
        </p:spPr>
        <p:txBody>
          <a:bodyPr wrap="none" rtlCol="0">
            <a:spAutoFit/>
          </a:bodyPr>
          <a:lstStyle/>
          <a:p>
            <a:r>
              <a:rPr lang="nl-BE" sz="2400" dirty="0">
                <a:solidFill>
                  <a:schemeClr val="bg1"/>
                </a:solidFill>
              </a:rPr>
              <a:t>	Sections of </a:t>
            </a:r>
            <a:r>
              <a:rPr lang="nl-BE" sz="2400" dirty="0" err="1">
                <a:solidFill>
                  <a:schemeClr val="bg1"/>
                </a:solidFill>
              </a:rPr>
              <a:t>Surgery</a:t>
            </a:r>
            <a:r>
              <a:rPr lang="nl-BE" sz="2400" dirty="0">
                <a:solidFill>
                  <a:schemeClr val="bg1"/>
                </a:solidFill>
              </a:rPr>
              <a:t>, </a:t>
            </a:r>
            <a:r>
              <a:rPr lang="nl-BE" sz="2400" dirty="0" err="1">
                <a:solidFill>
                  <a:schemeClr val="bg1"/>
                </a:solidFill>
              </a:rPr>
              <a:t>Endocrinology</a:t>
            </a:r>
            <a:r>
              <a:rPr lang="nl-BE" sz="2400" dirty="0">
                <a:solidFill>
                  <a:schemeClr val="bg1"/>
                </a:solidFill>
              </a:rPr>
              <a:t> &amp; Adult Psychiatry</a:t>
            </a:r>
          </a:p>
        </p:txBody>
      </p:sp>
      <p:sp>
        <p:nvSpPr>
          <p:cNvPr id="15" name="Tekstvak 17">
            <a:extLst>
              <a:ext uri="{FF2B5EF4-FFF2-40B4-BE49-F238E27FC236}">
                <a16:creationId xmlns:a16="http://schemas.microsoft.com/office/drawing/2014/main" id="{24EFD8AB-FDAA-81C3-A5AF-89EA72FDCFF3}"/>
              </a:ext>
            </a:extLst>
          </p:cNvPr>
          <p:cNvSpPr txBox="1"/>
          <p:nvPr/>
        </p:nvSpPr>
        <p:spPr>
          <a:xfrm>
            <a:off x="2685343" y="5824439"/>
            <a:ext cx="8903399" cy="461665"/>
          </a:xfrm>
          <a:prstGeom prst="rect">
            <a:avLst/>
          </a:prstGeom>
          <a:noFill/>
        </p:spPr>
        <p:txBody>
          <a:bodyPr wrap="none" rtlCol="0">
            <a:spAutoFit/>
          </a:bodyPr>
          <a:lstStyle/>
          <a:p>
            <a:pPr marL="0" lvl="1"/>
            <a:r>
              <a:rPr lang="nl-BE" sz="2400" dirty="0">
                <a:solidFill>
                  <a:schemeClr val="bg1"/>
                </a:solidFill>
              </a:rPr>
              <a:t>a pilot: </a:t>
            </a:r>
            <a:r>
              <a:rPr lang="nl-BE" sz="2400" dirty="0" err="1">
                <a:solidFill>
                  <a:schemeClr val="bg1"/>
                </a:solidFill>
              </a:rPr>
              <a:t>combining</a:t>
            </a:r>
            <a:r>
              <a:rPr lang="nl-BE" sz="2400" dirty="0">
                <a:solidFill>
                  <a:schemeClr val="bg1"/>
                </a:solidFill>
              </a:rPr>
              <a:t> UEMS examination and EACL assessment</a:t>
            </a:r>
          </a:p>
        </p:txBody>
      </p:sp>
      <p:sp>
        <p:nvSpPr>
          <p:cNvPr id="17" name="TextBox 5">
            <a:extLst>
              <a:ext uri="{FF2B5EF4-FFF2-40B4-BE49-F238E27FC236}">
                <a16:creationId xmlns:a16="http://schemas.microsoft.com/office/drawing/2014/main" id="{EFBB67B2-2310-C714-B16F-9C93B73BCE07}"/>
              </a:ext>
            </a:extLst>
          </p:cNvPr>
          <p:cNvSpPr txBox="1"/>
          <p:nvPr/>
        </p:nvSpPr>
        <p:spPr>
          <a:xfrm>
            <a:off x="1835751" y="377838"/>
            <a:ext cx="8785654" cy="707886"/>
          </a:xfrm>
          <a:prstGeom prst="rect">
            <a:avLst/>
          </a:prstGeom>
          <a:noFill/>
        </p:spPr>
        <p:txBody>
          <a:bodyPr wrap="square" rtlCol="0">
            <a:spAutoFit/>
          </a:bodyPr>
          <a:lstStyle>
            <a:defPPr>
              <a:defRPr lang="en-US"/>
            </a:defPPr>
            <a:lvl1pPr>
              <a:defRPr sz="4400" b="0">
                <a:solidFill>
                  <a:schemeClr val="bg2"/>
                </a:solidFill>
                <a:latin typeface="+mj-lt"/>
                <a:ea typeface="+mj-ea"/>
                <a:cs typeface="Arial" panose="020B0604020202020204" pitchFamily="34" charset="0"/>
              </a:defRPr>
            </a:lvl1pPr>
          </a:lstStyle>
          <a:p>
            <a:r>
              <a:rPr lang="nl-BE" dirty="0"/>
              <a:t>External </a:t>
            </a:r>
            <a:r>
              <a:rPr lang="nl-BE" dirty="0" err="1"/>
              <a:t>contacts</a:t>
            </a:r>
            <a:endParaRPr lang="nl-BE" dirty="0"/>
          </a:p>
        </p:txBody>
      </p:sp>
    </p:spTree>
    <p:extLst>
      <p:ext uri="{BB962C8B-B14F-4D97-AF65-F5344CB8AC3E}">
        <p14:creationId xmlns:p14="http://schemas.microsoft.com/office/powerpoint/2010/main" val="23113665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A88458-39E3-90FE-32C0-3058CF09DF91}"/>
            </a:ext>
          </a:extLst>
        </p:cNvPr>
        <p:cNvGrpSpPr/>
        <p:nvPr/>
      </p:nvGrpSpPr>
      <p:grpSpPr>
        <a:xfrm>
          <a:off x="0" y="0"/>
          <a:ext cx="0" cy="0"/>
          <a:chOff x="0" y="0"/>
          <a:chExt cx="0" cy="0"/>
        </a:xfrm>
      </p:grpSpPr>
      <p:sp>
        <p:nvSpPr>
          <p:cNvPr id="17" name="TextBox 5">
            <a:extLst>
              <a:ext uri="{FF2B5EF4-FFF2-40B4-BE49-F238E27FC236}">
                <a16:creationId xmlns:a16="http://schemas.microsoft.com/office/drawing/2014/main" id="{5CF21700-6A75-C9E8-0187-0D9D49D903A8}"/>
              </a:ext>
            </a:extLst>
          </p:cNvPr>
          <p:cNvSpPr txBox="1"/>
          <p:nvPr/>
        </p:nvSpPr>
        <p:spPr>
          <a:xfrm>
            <a:off x="1835751" y="377838"/>
            <a:ext cx="8785654" cy="707886"/>
          </a:xfrm>
          <a:prstGeom prst="rect">
            <a:avLst/>
          </a:prstGeom>
          <a:noFill/>
        </p:spPr>
        <p:txBody>
          <a:bodyPr wrap="square" rtlCol="0">
            <a:spAutoFit/>
          </a:bodyPr>
          <a:lstStyle>
            <a:defPPr>
              <a:defRPr lang="en-US"/>
            </a:defPPr>
            <a:lvl1pPr>
              <a:defRPr sz="4400" b="0">
                <a:solidFill>
                  <a:schemeClr val="bg2"/>
                </a:solidFill>
                <a:latin typeface="+mj-lt"/>
                <a:ea typeface="+mj-ea"/>
                <a:cs typeface="Arial" panose="020B0604020202020204" pitchFamily="34" charset="0"/>
              </a:defRPr>
            </a:lvl1pPr>
          </a:lstStyle>
          <a:p>
            <a:r>
              <a:rPr lang="nl-BE" dirty="0"/>
              <a:t>External </a:t>
            </a:r>
            <a:r>
              <a:rPr lang="nl-BE" dirty="0" err="1"/>
              <a:t>contacts</a:t>
            </a:r>
            <a:endParaRPr lang="nl-BE" dirty="0"/>
          </a:p>
        </p:txBody>
      </p:sp>
      <p:sp>
        <p:nvSpPr>
          <p:cNvPr id="6" name="Tekstvak 1">
            <a:extLst>
              <a:ext uri="{FF2B5EF4-FFF2-40B4-BE49-F238E27FC236}">
                <a16:creationId xmlns:a16="http://schemas.microsoft.com/office/drawing/2014/main" id="{E4DB13AE-6FC0-7DBA-EF48-AB30520EFFD1}"/>
              </a:ext>
            </a:extLst>
          </p:cNvPr>
          <p:cNvSpPr txBox="1"/>
          <p:nvPr/>
        </p:nvSpPr>
        <p:spPr>
          <a:xfrm>
            <a:off x="1835751" y="1445637"/>
            <a:ext cx="6085320" cy="646331"/>
          </a:xfrm>
          <a:prstGeom prst="rect">
            <a:avLst/>
          </a:prstGeom>
          <a:noFill/>
        </p:spPr>
        <p:txBody>
          <a:bodyPr wrap="none" rtlCol="0">
            <a:spAutoFit/>
          </a:bodyPr>
          <a:lstStyle/>
          <a:p>
            <a:r>
              <a:rPr lang="nl-BE" sz="3600" b="1" i="1" dirty="0">
                <a:solidFill>
                  <a:schemeClr val="bg1"/>
                </a:solidFill>
              </a:rPr>
              <a:t>Working Group on Ukraine</a:t>
            </a:r>
            <a:endParaRPr lang="nl-BE" sz="3600" dirty="0">
              <a:solidFill>
                <a:schemeClr val="bg1"/>
              </a:solidFill>
            </a:endParaRPr>
          </a:p>
        </p:txBody>
      </p:sp>
      <p:sp>
        <p:nvSpPr>
          <p:cNvPr id="10" name="Tekstvak 2">
            <a:extLst>
              <a:ext uri="{FF2B5EF4-FFF2-40B4-BE49-F238E27FC236}">
                <a16:creationId xmlns:a16="http://schemas.microsoft.com/office/drawing/2014/main" id="{070642CB-07B1-843F-15A3-87B6D95B3287}"/>
              </a:ext>
            </a:extLst>
          </p:cNvPr>
          <p:cNvSpPr txBox="1"/>
          <p:nvPr/>
        </p:nvSpPr>
        <p:spPr>
          <a:xfrm>
            <a:off x="2733178" y="2289263"/>
            <a:ext cx="6670416" cy="523220"/>
          </a:xfrm>
          <a:prstGeom prst="rect">
            <a:avLst/>
          </a:prstGeom>
          <a:noFill/>
        </p:spPr>
        <p:txBody>
          <a:bodyPr wrap="none" rtlCol="0">
            <a:spAutoFit/>
          </a:bodyPr>
          <a:lstStyle/>
          <a:p>
            <a:r>
              <a:rPr lang="nl-BE" sz="2800" i="1" dirty="0">
                <a:solidFill>
                  <a:schemeClr val="bg1"/>
                </a:solidFill>
              </a:rPr>
              <a:t>Meetings </a:t>
            </a:r>
            <a:r>
              <a:rPr lang="nl-BE" sz="2800" i="1" dirty="0" err="1">
                <a:solidFill>
                  <a:schemeClr val="bg1"/>
                </a:solidFill>
              </a:rPr>
              <a:t>with</a:t>
            </a:r>
            <a:r>
              <a:rPr lang="nl-BE" sz="2800" i="1" dirty="0">
                <a:solidFill>
                  <a:schemeClr val="bg1"/>
                </a:solidFill>
              </a:rPr>
              <a:t> Dr. Olena Lukashevych</a:t>
            </a:r>
          </a:p>
        </p:txBody>
      </p:sp>
      <p:sp>
        <p:nvSpPr>
          <p:cNvPr id="14" name="Tekstvak 3">
            <a:extLst>
              <a:ext uri="{FF2B5EF4-FFF2-40B4-BE49-F238E27FC236}">
                <a16:creationId xmlns:a16="http://schemas.microsoft.com/office/drawing/2014/main" id="{7332A147-DF44-EBC6-D5E7-71A279706486}"/>
              </a:ext>
            </a:extLst>
          </p:cNvPr>
          <p:cNvSpPr txBox="1"/>
          <p:nvPr/>
        </p:nvSpPr>
        <p:spPr>
          <a:xfrm>
            <a:off x="2769201" y="2955491"/>
            <a:ext cx="5061001" cy="461665"/>
          </a:xfrm>
          <a:prstGeom prst="rect">
            <a:avLst/>
          </a:prstGeom>
          <a:noFill/>
        </p:spPr>
        <p:txBody>
          <a:bodyPr wrap="none" rtlCol="0">
            <a:spAutoFit/>
          </a:bodyPr>
          <a:lstStyle/>
          <a:p>
            <a:r>
              <a:rPr lang="nl-BE" sz="2400" dirty="0">
                <a:solidFill>
                  <a:schemeClr val="bg1"/>
                </a:solidFill>
              </a:rPr>
              <a:t>	Kyiv Public Health Service</a:t>
            </a:r>
          </a:p>
        </p:txBody>
      </p:sp>
      <p:sp>
        <p:nvSpPr>
          <p:cNvPr id="18" name="Tekstvak 4">
            <a:extLst>
              <a:ext uri="{FF2B5EF4-FFF2-40B4-BE49-F238E27FC236}">
                <a16:creationId xmlns:a16="http://schemas.microsoft.com/office/drawing/2014/main" id="{507E81BD-FD24-F8E9-6585-969E79B60E6D}"/>
              </a:ext>
            </a:extLst>
          </p:cNvPr>
          <p:cNvSpPr txBox="1"/>
          <p:nvPr/>
        </p:nvSpPr>
        <p:spPr>
          <a:xfrm>
            <a:off x="2769201" y="3684012"/>
            <a:ext cx="4485523" cy="461665"/>
          </a:xfrm>
          <a:prstGeom prst="rect">
            <a:avLst/>
          </a:prstGeom>
          <a:noFill/>
        </p:spPr>
        <p:txBody>
          <a:bodyPr wrap="none" rtlCol="0">
            <a:spAutoFit/>
          </a:bodyPr>
          <a:lstStyle/>
          <a:p>
            <a:r>
              <a:rPr lang="nl-BE" sz="2400" b="1" i="1" dirty="0">
                <a:solidFill>
                  <a:schemeClr val="bg1"/>
                </a:solidFill>
              </a:rPr>
              <a:t>The </a:t>
            </a:r>
            <a:r>
              <a:rPr lang="nl-BE" sz="2400" b="1" i="1" dirty="0" err="1">
                <a:solidFill>
                  <a:schemeClr val="bg1"/>
                </a:solidFill>
              </a:rPr>
              <a:t>Palliative</a:t>
            </a:r>
            <a:r>
              <a:rPr lang="nl-BE" sz="2400" b="1" i="1" dirty="0">
                <a:solidFill>
                  <a:schemeClr val="bg1"/>
                </a:solidFill>
              </a:rPr>
              <a:t> Care project:</a:t>
            </a:r>
          </a:p>
        </p:txBody>
      </p:sp>
      <p:sp>
        <p:nvSpPr>
          <p:cNvPr id="20" name="Tekstvak 15">
            <a:extLst>
              <a:ext uri="{FF2B5EF4-FFF2-40B4-BE49-F238E27FC236}">
                <a16:creationId xmlns:a16="http://schemas.microsoft.com/office/drawing/2014/main" id="{5E0B90F7-6255-6731-FE1D-38D77C6577B6}"/>
              </a:ext>
            </a:extLst>
          </p:cNvPr>
          <p:cNvSpPr txBox="1"/>
          <p:nvPr/>
        </p:nvSpPr>
        <p:spPr>
          <a:xfrm>
            <a:off x="2788251" y="4413338"/>
            <a:ext cx="8321509" cy="461665"/>
          </a:xfrm>
          <a:prstGeom prst="rect">
            <a:avLst/>
          </a:prstGeom>
          <a:noFill/>
        </p:spPr>
        <p:txBody>
          <a:bodyPr wrap="none" rtlCol="0">
            <a:spAutoFit/>
          </a:bodyPr>
          <a:lstStyle/>
          <a:p>
            <a:pPr marL="342900" indent="193675">
              <a:buFont typeface="Arial" panose="020B0604020202020204" pitchFamily="34" charset="0"/>
              <a:buChar char="•"/>
            </a:pPr>
            <a:r>
              <a:rPr lang="nl-BE" sz="2400" dirty="0">
                <a:solidFill>
                  <a:schemeClr val="bg1"/>
                </a:solidFill>
              </a:rPr>
              <a:t>	</a:t>
            </a:r>
            <a:r>
              <a:rPr lang="nl-BE" sz="2400" dirty="0" err="1">
                <a:solidFill>
                  <a:schemeClr val="bg1"/>
                </a:solidFill>
              </a:rPr>
              <a:t>developing</a:t>
            </a:r>
            <a:r>
              <a:rPr lang="nl-BE" sz="2400" dirty="0">
                <a:solidFill>
                  <a:schemeClr val="bg1"/>
                </a:solidFill>
              </a:rPr>
              <a:t> </a:t>
            </a:r>
            <a:r>
              <a:rPr lang="nl-BE" sz="2400" dirty="0" err="1">
                <a:solidFill>
                  <a:schemeClr val="bg1"/>
                </a:solidFill>
              </a:rPr>
              <a:t>palliative</a:t>
            </a:r>
            <a:r>
              <a:rPr lang="nl-BE" sz="2400" dirty="0">
                <a:solidFill>
                  <a:schemeClr val="bg1"/>
                </a:solidFill>
              </a:rPr>
              <a:t> care is a priority in Ukraine</a:t>
            </a:r>
          </a:p>
        </p:txBody>
      </p:sp>
      <p:sp>
        <p:nvSpPr>
          <p:cNvPr id="22" name="Tekstvak 16">
            <a:extLst>
              <a:ext uri="{FF2B5EF4-FFF2-40B4-BE49-F238E27FC236}">
                <a16:creationId xmlns:a16="http://schemas.microsoft.com/office/drawing/2014/main" id="{9399FD10-D0C0-2D68-E495-80E02A59B403}"/>
              </a:ext>
            </a:extLst>
          </p:cNvPr>
          <p:cNvSpPr txBox="1"/>
          <p:nvPr/>
        </p:nvSpPr>
        <p:spPr>
          <a:xfrm>
            <a:off x="2786158" y="5128079"/>
            <a:ext cx="7664278" cy="461665"/>
          </a:xfrm>
          <a:prstGeom prst="rect">
            <a:avLst/>
          </a:prstGeom>
          <a:noFill/>
        </p:spPr>
        <p:txBody>
          <a:bodyPr wrap="none" rtlCol="0">
            <a:spAutoFit/>
          </a:bodyPr>
          <a:lstStyle>
            <a:defPPr>
              <a:defRPr lang="en-US"/>
            </a:defPPr>
            <a:lvl1pPr marL="342900" indent="193675">
              <a:buFont typeface="Arial" panose="020B0604020202020204" pitchFamily="34" charset="0"/>
              <a:buChar char="•"/>
              <a:defRPr sz="2400">
                <a:solidFill>
                  <a:schemeClr val="bg1"/>
                </a:solidFill>
              </a:defRPr>
            </a:lvl1pPr>
          </a:lstStyle>
          <a:p>
            <a:r>
              <a:rPr lang="nl-BE" dirty="0"/>
              <a:t>	</a:t>
            </a:r>
            <a:r>
              <a:rPr lang="nl-BE" dirty="0" err="1"/>
              <a:t>request</a:t>
            </a:r>
            <a:r>
              <a:rPr lang="nl-BE" dirty="0"/>
              <a:t> </a:t>
            </a:r>
            <a:r>
              <a:rPr lang="nl-BE" dirty="0" err="1"/>
              <a:t>for</a:t>
            </a:r>
            <a:r>
              <a:rPr lang="nl-BE" dirty="0"/>
              <a:t> </a:t>
            </a:r>
            <a:r>
              <a:rPr lang="nl-BE" dirty="0" err="1"/>
              <a:t>guidance</a:t>
            </a:r>
            <a:r>
              <a:rPr lang="nl-BE" dirty="0"/>
              <a:t> on </a:t>
            </a:r>
            <a:r>
              <a:rPr lang="nl-BE" dirty="0" err="1"/>
              <a:t>developing</a:t>
            </a:r>
            <a:r>
              <a:rPr lang="nl-BE" dirty="0"/>
              <a:t> training</a:t>
            </a:r>
          </a:p>
        </p:txBody>
      </p:sp>
      <p:sp>
        <p:nvSpPr>
          <p:cNvPr id="24" name="Tekstvak 17">
            <a:extLst>
              <a:ext uri="{FF2B5EF4-FFF2-40B4-BE49-F238E27FC236}">
                <a16:creationId xmlns:a16="http://schemas.microsoft.com/office/drawing/2014/main" id="{4133DAAD-F4A5-8710-F109-907802C4F8CF}"/>
              </a:ext>
            </a:extLst>
          </p:cNvPr>
          <p:cNvSpPr txBox="1"/>
          <p:nvPr/>
        </p:nvSpPr>
        <p:spPr>
          <a:xfrm>
            <a:off x="2786158" y="5871185"/>
            <a:ext cx="8210902" cy="461665"/>
          </a:xfrm>
          <a:prstGeom prst="rect">
            <a:avLst/>
          </a:prstGeom>
          <a:noFill/>
        </p:spPr>
        <p:txBody>
          <a:bodyPr wrap="none" rtlCol="0">
            <a:spAutoFit/>
          </a:bodyPr>
          <a:lstStyle/>
          <a:p>
            <a:pPr lvl="1"/>
            <a:r>
              <a:rPr lang="nl-BE" sz="2400" dirty="0">
                <a:solidFill>
                  <a:schemeClr val="bg1"/>
                </a:solidFill>
              </a:rPr>
              <a:t>				     on </a:t>
            </a:r>
            <a:r>
              <a:rPr lang="nl-BE" sz="2400" dirty="0" err="1">
                <a:solidFill>
                  <a:schemeClr val="bg1"/>
                </a:solidFill>
              </a:rPr>
              <a:t>developing</a:t>
            </a:r>
            <a:r>
              <a:rPr lang="nl-BE" sz="2400" dirty="0">
                <a:solidFill>
                  <a:schemeClr val="bg1"/>
                </a:solidFill>
              </a:rPr>
              <a:t> care </a:t>
            </a:r>
            <a:r>
              <a:rPr lang="nl-BE" sz="2400" dirty="0" err="1">
                <a:solidFill>
                  <a:schemeClr val="bg1"/>
                </a:solidFill>
              </a:rPr>
              <a:t>models</a:t>
            </a:r>
            <a:endParaRPr lang="nl-BE" sz="2400" dirty="0">
              <a:solidFill>
                <a:schemeClr val="bg1"/>
              </a:solidFill>
            </a:endParaRPr>
          </a:p>
        </p:txBody>
      </p:sp>
    </p:spTree>
    <p:extLst>
      <p:ext uri="{BB962C8B-B14F-4D97-AF65-F5344CB8AC3E}">
        <p14:creationId xmlns:p14="http://schemas.microsoft.com/office/powerpoint/2010/main" val="33255992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9C2BFC-031C-A2B3-0BE3-BEDFF96A182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8A85854-EBAA-DA0A-732A-5F913F9CBF63}"/>
              </a:ext>
            </a:extLst>
          </p:cNvPr>
          <p:cNvSpPr>
            <a:spLocks noGrp="1"/>
          </p:cNvSpPr>
          <p:nvPr>
            <p:ph type="title"/>
          </p:nvPr>
        </p:nvSpPr>
        <p:spPr/>
        <p:txBody>
          <a:bodyPr/>
          <a:lstStyle/>
          <a:p>
            <a:endParaRPr lang="en-BE"/>
          </a:p>
        </p:txBody>
      </p:sp>
      <p:sp>
        <p:nvSpPr>
          <p:cNvPr id="17" name="TextBox 5">
            <a:extLst>
              <a:ext uri="{FF2B5EF4-FFF2-40B4-BE49-F238E27FC236}">
                <a16:creationId xmlns:a16="http://schemas.microsoft.com/office/drawing/2014/main" id="{5B595155-DB79-CA0D-C0B9-FAE2C60FA3DE}"/>
              </a:ext>
            </a:extLst>
          </p:cNvPr>
          <p:cNvSpPr txBox="1"/>
          <p:nvPr/>
        </p:nvSpPr>
        <p:spPr>
          <a:xfrm>
            <a:off x="1835751" y="377838"/>
            <a:ext cx="8785654" cy="707886"/>
          </a:xfrm>
          <a:prstGeom prst="rect">
            <a:avLst/>
          </a:prstGeom>
          <a:noFill/>
        </p:spPr>
        <p:txBody>
          <a:bodyPr wrap="square" rtlCol="0">
            <a:spAutoFit/>
          </a:bodyPr>
          <a:lstStyle>
            <a:defPPr>
              <a:defRPr lang="en-US"/>
            </a:defPPr>
            <a:lvl1pPr>
              <a:defRPr sz="4400" b="0">
                <a:solidFill>
                  <a:schemeClr val="bg2"/>
                </a:solidFill>
                <a:latin typeface="+mj-lt"/>
                <a:ea typeface="+mj-ea"/>
                <a:cs typeface="Arial" panose="020B0604020202020204" pitchFamily="34" charset="0"/>
              </a:defRPr>
            </a:lvl1pPr>
          </a:lstStyle>
          <a:p>
            <a:r>
              <a:rPr lang="nl-BE" dirty="0"/>
              <a:t>External </a:t>
            </a:r>
            <a:r>
              <a:rPr lang="nl-BE" dirty="0" err="1"/>
              <a:t>contacts</a:t>
            </a:r>
            <a:endParaRPr lang="nl-BE" dirty="0"/>
          </a:p>
        </p:txBody>
      </p:sp>
      <p:sp>
        <p:nvSpPr>
          <p:cNvPr id="6" name="Tekstvak 1">
            <a:extLst>
              <a:ext uri="{FF2B5EF4-FFF2-40B4-BE49-F238E27FC236}">
                <a16:creationId xmlns:a16="http://schemas.microsoft.com/office/drawing/2014/main" id="{77984762-99D3-751F-A67B-7D7A03127F8A}"/>
              </a:ext>
            </a:extLst>
          </p:cNvPr>
          <p:cNvSpPr txBox="1"/>
          <p:nvPr/>
        </p:nvSpPr>
        <p:spPr>
          <a:xfrm>
            <a:off x="1835751" y="1445637"/>
            <a:ext cx="6085320" cy="646331"/>
          </a:xfrm>
          <a:prstGeom prst="rect">
            <a:avLst/>
          </a:prstGeom>
          <a:noFill/>
        </p:spPr>
        <p:txBody>
          <a:bodyPr wrap="none" rtlCol="0">
            <a:spAutoFit/>
          </a:bodyPr>
          <a:lstStyle/>
          <a:p>
            <a:r>
              <a:rPr lang="nl-BE" sz="3600" b="1" i="1" dirty="0">
                <a:solidFill>
                  <a:schemeClr val="bg1"/>
                </a:solidFill>
              </a:rPr>
              <a:t>Working Group on Ukraine</a:t>
            </a:r>
            <a:endParaRPr lang="nl-BE" sz="3600" dirty="0">
              <a:solidFill>
                <a:schemeClr val="bg1"/>
              </a:solidFill>
            </a:endParaRPr>
          </a:p>
        </p:txBody>
      </p:sp>
      <p:sp>
        <p:nvSpPr>
          <p:cNvPr id="10" name="Tekstvak 2">
            <a:extLst>
              <a:ext uri="{FF2B5EF4-FFF2-40B4-BE49-F238E27FC236}">
                <a16:creationId xmlns:a16="http://schemas.microsoft.com/office/drawing/2014/main" id="{F0437F33-4495-7D0A-470E-4AF478BF633A}"/>
              </a:ext>
            </a:extLst>
          </p:cNvPr>
          <p:cNvSpPr txBox="1"/>
          <p:nvPr/>
        </p:nvSpPr>
        <p:spPr>
          <a:xfrm>
            <a:off x="2733178" y="2289263"/>
            <a:ext cx="6670416" cy="523220"/>
          </a:xfrm>
          <a:prstGeom prst="rect">
            <a:avLst/>
          </a:prstGeom>
          <a:noFill/>
        </p:spPr>
        <p:txBody>
          <a:bodyPr wrap="none" rtlCol="0">
            <a:spAutoFit/>
          </a:bodyPr>
          <a:lstStyle/>
          <a:p>
            <a:r>
              <a:rPr lang="nl-BE" sz="2800" i="1" dirty="0">
                <a:solidFill>
                  <a:schemeClr val="bg1"/>
                </a:solidFill>
              </a:rPr>
              <a:t>Meetings </a:t>
            </a:r>
            <a:r>
              <a:rPr lang="nl-BE" sz="2800" i="1" dirty="0" err="1">
                <a:solidFill>
                  <a:schemeClr val="bg1"/>
                </a:solidFill>
              </a:rPr>
              <a:t>with</a:t>
            </a:r>
            <a:r>
              <a:rPr lang="nl-BE" sz="2800" i="1" dirty="0">
                <a:solidFill>
                  <a:schemeClr val="bg1"/>
                </a:solidFill>
              </a:rPr>
              <a:t> Dr. Olena Lukashevych</a:t>
            </a:r>
          </a:p>
        </p:txBody>
      </p:sp>
      <p:sp>
        <p:nvSpPr>
          <p:cNvPr id="14" name="Tekstvak 3">
            <a:extLst>
              <a:ext uri="{FF2B5EF4-FFF2-40B4-BE49-F238E27FC236}">
                <a16:creationId xmlns:a16="http://schemas.microsoft.com/office/drawing/2014/main" id="{2507F9F6-85EA-E605-CA93-074A47FE6A2D}"/>
              </a:ext>
            </a:extLst>
          </p:cNvPr>
          <p:cNvSpPr txBox="1"/>
          <p:nvPr/>
        </p:nvSpPr>
        <p:spPr>
          <a:xfrm>
            <a:off x="2769201" y="2955491"/>
            <a:ext cx="5061001" cy="461665"/>
          </a:xfrm>
          <a:prstGeom prst="rect">
            <a:avLst/>
          </a:prstGeom>
          <a:noFill/>
        </p:spPr>
        <p:txBody>
          <a:bodyPr wrap="none" rtlCol="0">
            <a:spAutoFit/>
          </a:bodyPr>
          <a:lstStyle/>
          <a:p>
            <a:r>
              <a:rPr lang="nl-BE" sz="2400" dirty="0">
                <a:solidFill>
                  <a:schemeClr val="bg1"/>
                </a:solidFill>
              </a:rPr>
              <a:t>	Kyiv Public Health Service</a:t>
            </a:r>
          </a:p>
        </p:txBody>
      </p:sp>
      <p:sp>
        <p:nvSpPr>
          <p:cNvPr id="18" name="Tekstvak 4">
            <a:extLst>
              <a:ext uri="{FF2B5EF4-FFF2-40B4-BE49-F238E27FC236}">
                <a16:creationId xmlns:a16="http://schemas.microsoft.com/office/drawing/2014/main" id="{96E4FA6D-DF17-0F7C-4289-5998467FA3F7}"/>
              </a:ext>
            </a:extLst>
          </p:cNvPr>
          <p:cNvSpPr txBox="1"/>
          <p:nvPr/>
        </p:nvSpPr>
        <p:spPr>
          <a:xfrm>
            <a:off x="2769201" y="3684012"/>
            <a:ext cx="4485523" cy="461665"/>
          </a:xfrm>
          <a:prstGeom prst="rect">
            <a:avLst/>
          </a:prstGeom>
          <a:noFill/>
        </p:spPr>
        <p:txBody>
          <a:bodyPr wrap="none" rtlCol="0">
            <a:spAutoFit/>
          </a:bodyPr>
          <a:lstStyle/>
          <a:p>
            <a:r>
              <a:rPr lang="nl-BE" sz="2400" b="1" i="1" dirty="0">
                <a:solidFill>
                  <a:schemeClr val="bg1"/>
                </a:solidFill>
              </a:rPr>
              <a:t>The </a:t>
            </a:r>
            <a:r>
              <a:rPr lang="nl-BE" sz="2400" b="1" i="1" dirty="0" err="1">
                <a:solidFill>
                  <a:schemeClr val="bg1"/>
                </a:solidFill>
              </a:rPr>
              <a:t>Palliative</a:t>
            </a:r>
            <a:r>
              <a:rPr lang="nl-BE" sz="2400" b="1" i="1" dirty="0">
                <a:solidFill>
                  <a:schemeClr val="bg1"/>
                </a:solidFill>
              </a:rPr>
              <a:t> Care project:</a:t>
            </a:r>
          </a:p>
        </p:txBody>
      </p:sp>
      <p:sp>
        <p:nvSpPr>
          <p:cNvPr id="4" name="Tekstvak 15">
            <a:extLst>
              <a:ext uri="{FF2B5EF4-FFF2-40B4-BE49-F238E27FC236}">
                <a16:creationId xmlns:a16="http://schemas.microsoft.com/office/drawing/2014/main" id="{B7CF8DE9-AF88-D577-9EFE-C26BC08626FD}"/>
              </a:ext>
            </a:extLst>
          </p:cNvPr>
          <p:cNvSpPr txBox="1"/>
          <p:nvPr/>
        </p:nvSpPr>
        <p:spPr>
          <a:xfrm>
            <a:off x="2771294" y="4299037"/>
            <a:ext cx="7085594" cy="461665"/>
          </a:xfrm>
          <a:prstGeom prst="rect">
            <a:avLst/>
          </a:prstGeom>
          <a:noFill/>
        </p:spPr>
        <p:txBody>
          <a:bodyPr wrap="none" rtlCol="0">
            <a:spAutoFit/>
          </a:bodyPr>
          <a:lstStyle/>
          <a:p>
            <a:r>
              <a:rPr lang="nl-BE" sz="2400" dirty="0">
                <a:solidFill>
                  <a:schemeClr val="bg1"/>
                </a:solidFill>
              </a:rPr>
              <a:t>	</a:t>
            </a:r>
            <a:r>
              <a:rPr lang="nl-BE" sz="2400" dirty="0" err="1">
                <a:solidFill>
                  <a:schemeClr val="bg1"/>
                </a:solidFill>
              </a:rPr>
              <a:t>several</a:t>
            </a:r>
            <a:r>
              <a:rPr lang="nl-BE" sz="2400" dirty="0">
                <a:solidFill>
                  <a:schemeClr val="bg1"/>
                </a:solidFill>
              </a:rPr>
              <a:t> </a:t>
            </a:r>
            <a:r>
              <a:rPr lang="nl-BE" sz="2400" dirty="0" err="1">
                <a:solidFill>
                  <a:schemeClr val="bg1"/>
                </a:solidFill>
              </a:rPr>
              <a:t>contacts</a:t>
            </a:r>
            <a:r>
              <a:rPr lang="nl-BE" sz="2400" dirty="0">
                <a:solidFill>
                  <a:schemeClr val="bg1"/>
                </a:solidFill>
              </a:rPr>
              <a:t> </a:t>
            </a:r>
            <a:r>
              <a:rPr lang="nl-BE" sz="2400" dirty="0" err="1">
                <a:solidFill>
                  <a:schemeClr val="bg1"/>
                </a:solidFill>
              </a:rPr>
              <a:t>with</a:t>
            </a:r>
            <a:r>
              <a:rPr lang="nl-BE" sz="2400" dirty="0">
                <a:solidFill>
                  <a:schemeClr val="bg1"/>
                </a:solidFill>
              </a:rPr>
              <a:t> Dr. Gert Huysmans</a:t>
            </a:r>
          </a:p>
        </p:txBody>
      </p:sp>
      <p:sp>
        <p:nvSpPr>
          <p:cNvPr id="7" name="Tekstvak 16">
            <a:extLst>
              <a:ext uri="{FF2B5EF4-FFF2-40B4-BE49-F238E27FC236}">
                <a16:creationId xmlns:a16="http://schemas.microsoft.com/office/drawing/2014/main" id="{7F5C8170-99F1-FFEA-0B1E-0EE3302E3457}"/>
              </a:ext>
            </a:extLst>
          </p:cNvPr>
          <p:cNvSpPr txBox="1"/>
          <p:nvPr/>
        </p:nvSpPr>
        <p:spPr>
          <a:xfrm>
            <a:off x="2769201" y="5013778"/>
            <a:ext cx="7024680" cy="461665"/>
          </a:xfrm>
          <a:prstGeom prst="rect">
            <a:avLst/>
          </a:prstGeom>
          <a:noFill/>
        </p:spPr>
        <p:txBody>
          <a:bodyPr wrap="none" rtlCol="0">
            <a:spAutoFit/>
          </a:bodyPr>
          <a:lstStyle/>
          <a:p>
            <a:r>
              <a:rPr lang="nl-BE" sz="2400" dirty="0">
                <a:solidFill>
                  <a:schemeClr val="bg1"/>
                </a:solidFill>
              </a:rPr>
              <a:t>	European Association for </a:t>
            </a:r>
            <a:r>
              <a:rPr lang="nl-BE" sz="2400" dirty="0" err="1">
                <a:solidFill>
                  <a:schemeClr val="bg1"/>
                </a:solidFill>
              </a:rPr>
              <a:t>Palliative</a:t>
            </a:r>
            <a:r>
              <a:rPr lang="nl-BE" sz="2400" dirty="0">
                <a:solidFill>
                  <a:schemeClr val="bg1"/>
                </a:solidFill>
              </a:rPr>
              <a:t> Care</a:t>
            </a:r>
            <a:endParaRPr lang="nl-BE" sz="2400" i="1" dirty="0">
              <a:solidFill>
                <a:schemeClr val="bg1"/>
              </a:solidFill>
            </a:endParaRPr>
          </a:p>
        </p:txBody>
      </p:sp>
      <p:sp>
        <p:nvSpPr>
          <p:cNvPr id="9" name="Tekstvak 17">
            <a:extLst>
              <a:ext uri="{FF2B5EF4-FFF2-40B4-BE49-F238E27FC236}">
                <a16:creationId xmlns:a16="http://schemas.microsoft.com/office/drawing/2014/main" id="{F1A337C0-239B-C516-B2C3-6BC492E5A87E}"/>
              </a:ext>
            </a:extLst>
          </p:cNvPr>
          <p:cNvSpPr txBox="1"/>
          <p:nvPr/>
        </p:nvSpPr>
        <p:spPr>
          <a:xfrm>
            <a:off x="2769201" y="5756884"/>
            <a:ext cx="5942652" cy="461665"/>
          </a:xfrm>
          <a:prstGeom prst="rect">
            <a:avLst/>
          </a:prstGeom>
          <a:noFill/>
        </p:spPr>
        <p:txBody>
          <a:bodyPr wrap="none" rtlCol="0">
            <a:spAutoFit/>
          </a:bodyPr>
          <a:lstStyle/>
          <a:p>
            <a:pPr lvl="1"/>
            <a:r>
              <a:rPr lang="nl-BE" sz="2400" dirty="0">
                <a:solidFill>
                  <a:schemeClr val="bg1"/>
                </a:solidFill>
              </a:rPr>
              <a:t>	Memorandum of Understanding </a:t>
            </a:r>
          </a:p>
        </p:txBody>
      </p:sp>
    </p:spTree>
    <p:extLst>
      <p:ext uri="{BB962C8B-B14F-4D97-AF65-F5344CB8AC3E}">
        <p14:creationId xmlns:p14="http://schemas.microsoft.com/office/powerpoint/2010/main" val="24298158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ECF490-4694-DFD7-5443-3E37DD50AD7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A46FD12-A124-70DE-9E3E-537DEFBAB0BC}"/>
              </a:ext>
            </a:extLst>
          </p:cNvPr>
          <p:cNvSpPr>
            <a:spLocks noGrp="1"/>
          </p:cNvSpPr>
          <p:nvPr>
            <p:ph type="title"/>
          </p:nvPr>
        </p:nvSpPr>
        <p:spPr/>
        <p:txBody>
          <a:bodyPr/>
          <a:lstStyle/>
          <a:p>
            <a:endParaRPr lang="en-BE"/>
          </a:p>
        </p:txBody>
      </p:sp>
      <p:sp>
        <p:nvSpPr>
          <p:cNvPr id="17" name="TextBox 5">
            <a:extLst>
              <a:ext uri="{FF2B5EF4-FFF2-40B4-BE49-F238E27FC236}">
                <a16:creationId xmlns:a16="http://schemas.microsoft.com/office/drawing/2014/main" id="{527F04FD-16E8-DBF8-A859-E3232AE42D62}"/>
              </a:ext>
            </a:extLst>
          </p:cNvPr>
          <p:cNvSpPr txBox="1"/>
          <p:nvPr/>
        </p:nvSpPr>
        <p:spPr>
          <a:xfrm>
            <a:off x="1835751" y="377838"/>
            <a:ext cx="8785654" cy="707886"/>
          </a:xfrm>
          <a:prstGeom prst="rect">
            <a:avLst/>
          </a:prstGeom>
          <a:noFill/>
        </p:spPr>
        <p:txBody>
          <a:bodyPr wrap="square" rtlCol="0">
            <a:spAutoFit/>
          </a:bodyPr>
          <a:lstStyle>
            <a:defPPr>
              <a:defRPr lang="en-US"/>
            </a:defPPr>
            <a:lvl1pPr>
              <a:defRPr sz="4400" b="0">
                <a:solidFill>
                  <a:schemeClr val="bg2"/>
                </a:solidFill>
                <a:latin typeface="+mj-lt"/>
                <a:ea typeface="+mj-ea"/>
                <a:cs typeface="Arial" panose="020B0604020202020204" pitchFamily="34" charset="0"/>
              </a:defRPr>
            </a:lvl1pPr>
          </a:lstStyle>
          <a:p>
            <a:r>
              <a:rPr lang="nl-BE" dirty="0"/>
              <a:t>External </a:t>
            </a:r>
            <a:r>
              <a:rPr lang="nl-BE" dirty="0" err="1"/>
              <a:t>contacts</a:t>
            </a:r>
            <a:endParaRPr lang="nl-BE" dirty="0"/>
          </a:p>
        </p:txBody>
      </p:sp>
      <p:sp>
        <p:nvSpPr>
          <p:cNvPr id="6" name="Tekstvak 1">
            <a:extLst>
              <a:ext uri="{FF2B5EF4-FFF2-40B4-BE49-F238E27FC236}">
                <a16:creationId xmlns:a16="http://schemas.microsoft.com/office/drawing/2014/main" id="{27C2A929-753F-5D3E-8FF4-05A523591929}"/>
              </a:ext>
            </a:extLst>
          </p:cNvPr>
          <p:cNvSpPr txBox="1"/>
          <p:nvPr/>
        </p:nvSpPr>
        <p:spPr>
          <a:xfrm>
            <a:off x="1835751" y="1445637"/>
            <a:ext cx="6085320" cy="646331"/>
          </a:xfrm>
          <a:prstGeom prst="rect">
            <a:avLst/>
          </a:prstGeom>
          <a:noFill/>
        </p:spPr>
        <p:txBody>
          <a:bodyPr wrap="none" rtlCol="0">
            <a:spAutoFit/>
          </a:bodyPr>
          <a:lstStyle/>
          <a:p>
            <a:r>
              <a:rPr lang="nl-BE" sz="3600" b="1" i="1" dirty="0">
                <a:solidFill>
                  <a:schemeClr val="bg1"/>
                </a:solidFill>
              </a:rPr>
              <a:t>Working Group on Ukraine</a:t>
            </a:r>
            <a:endParaRPr lang="nl-BE" sz="3600" dirty="0">
              <a:solidFill>
                <a:schemeClr val="bg1"/>
              </a:solidFill>
            </a:endParaRPr>
          </a:p>
        </p:txBody>
      </p:sp>
      <p:sp>
        <p:nvSpPr>
          <p:cNvPr id="4" name="Tekstvak 2">
            <a:extLst>
              <a:ext uri="{FF2B5EF4-FFF2-40B4-BE49-F238E27FC236}">
                <a16:creationId xmlns:a16="http://schemas.microsoft.com/office/drawing/2014/main" id="{C93E0C5F-1E61-422F-DE48-20D24505B66C}"/>
              </a:ext>
            </a:extLst>
          </p:cNvPr>
          <p:cNvSpPr txBox="1"/>
          <p:nvPr/>
        </p:nvSpPr>
        <p:spPr>
          <a:xfrm>
            <a:off x="3126277" y="2245301"/>
            <a:ext cx="6670416" cy="523220"/>
          </a:xfrm>
          <a:prstGeom prst="rect">
            <a:avLst/>
          </a:prstGeom>
          <a:noFill/>
        </p:spPr>
        <p:txBody>
          <a:bodyPr wrap="none" rtlCol="0">
            <a:spAutoFit/>
          </a:bodyPr>
          <a:lstStyle/>
          <a:p>
            <a:r>
              <a:rPr lang="nl-BE" sz="2800" i="1" dirty="0">
                <a:solidFill>
                  <a:schemeClr val="bg1"/>
                </a:solidFill>
              </a:rPr>
              <a:t>Meetings </a:t>
            </a:r>
            <a:r>
              <a:rPr lang="nl-BE" sz="2800" i="1" dirty="0" err="1">
                <a:solidFill>
                  <a:schemeClr val="bg1"/>
                </a:solidFill>
              </a:rPr>
              <a:t>with</a:t>
            </a:r>
            <a:r>
              <a:rPr lang="nl-BE" sz="2800" i="1" dirty="0">
                <a:solidFill>
                  <a:schemeClr val="bg1"/>
                </a:solidFill>
              </a:rPr>
              <a:t> Dr. Olena Lukashevych</a:t>
            </a:r>
          </a:p>
        </p:txBody>
      </p:sp>
      <p:sp>
        <p:nvSpPr>
          <p:cNvPr id="7" name="Tekstvak 3">
            <a:extLst>
              <a:ext uri="{FF2B5EF4-FFF2-40B4-BE49-F238E27FC236}">
                <a16:creationId xmlns:a16="http://schemas.microsoft.com/office/drawing/2014/main" id="{80909B2B-DD01-C9F0-AC2A-027C80437D6C}"/>
              </a:ext>
            </a:extLst>
          </p:cNvPr>
          <p:cNvSpPr txBox="1"/>
          <p:nvPr/>
        </p:nvSpPr>
        <p:spPr>
          <a:xfrm>
            <a:off x="3162300" y="2911529"/>
            <a:ext cx="5061001" cy="461665"/>
          </a:xfrm>
          <a:prstGeom prst="rect">
            <a:avLst/>
          </a:prstGeom>
          <a:noFill/>
        </p:spPr>
        <p:txBody>
          <a:bodyPr wrap="none" rtlCol="0">
            <a:spAutoFit/>
          </a:bodyPr>
          <a:lstStyle/>
          <a:p>
            <a:r>
              <a:rPr lang="nl-BE" sz="2400" dirty="0">
                <a:solidFill>
                  <a:schemeClr val="bg1"/>
                </a:solidFill>
              </a:rPr>
              <a:t>	Kyiv Public Health Service</a:t>
            </a:r>
          </a:p>
        </p:txBody>
      </p:sp>
      <p:sp>
        <p:nvSpPr>
          <p:cNvPr id="9" name="Tekstvak 4">
            <a:extLst>
              <a:ext uri="{FF2B5EF4-FFF2-40B4-BE49-F238E27FC236}">
                <a16:creationId xmlns:a16="http://schemas.microsoft.com/office/drawing/2014/main" id="{FF1ECF92-6BA8-2463-8EEF-858A02979BC2}"/>
              </a:ext>
            </a:extLst>
          </p:cNvPr>
          <p:cNvSpPr txBox="1"/>
          <p:nvPr/>
        </p:nvSpPr>
        <p:spPr>
          <a:xfrm>
            <a:off x="3162300" y="3640050"/>
            <a:ext cx="3451586" cy="461665"/>
          </a:xfrm>
          <a:prstGeom prst="rect">
            <a:avLst/>
          </a:prstGeom>
          <a:noFill/>
        </p:spPr>
        <p:txBody>
          <a:bodyPr wrap="none" rtlCol="0">
            <a:spAutoFit/>
          </a:bodyPr>
          <a:lstStyle/>
          <a:p>
            <a:r>
              <a:rPr lang="nl-BE" sz="2400" b="1" i="1" dirty="0">
                <a:solidFill>
                  <a:schemeClr val="bg1"/>
                </a:solidFill>
              </a:rPr>
              <a:t>Prof. Anton </a:t>
            </a:r>
            <a:r>
              <a:rPr lang="nl-BE" sz="2400" b="1" i="1" dirty="0" err="1">
                <a:solidFill>
                  <a:schemeClr val="bg1"/>
                </a:solidFill>
              </a:rPr>
              <a:t>Volosovets</a:t>
            </a:r>
            <a:endParaRPr lang="nl-BE" sz="2400" b="1" i="1" dirty="0">
              <a:solidFill>
                <a:schemeClr val="bg1"/>
              </a:solidFill>
            </a:endParaRPr>
          </a:p>
        </p:txBody>
      </p:sp>
      <p:sp>
        <p:nvSpPr>
          <p:cNvPr id="12" name="Tekstvak 15">
            <a:extLst>
              <a:ext uri="{FF2B5EF4-FFF2-40B4-BE49-F238E27FC236}">
                <a16:creationId xmlns:a16="http://schemas.microsoft.com/office/drawing/2014/main" id="{5856C34F-3BE3-B1C3-9C36-161F7006CE29}"/>
              </a:ext>
            </a:extLst>
          </p:cNvPr>
          <p:cNvSpPr txBox="1"/>
          <p:nvPr/>
        </p:nvSpPr>
        <p:spPr>
          <a:xfrm>
            <a:off x="3181350" y="4369376"/>
            <a:ext cx="7773282" cy="461665"/>
          </a:xfrm>
          <a:prstGeom prst="rect">
            <a:avLst/>
          </a:prstGeom>
          <a:noFill/>
        </p:spPr>
        <p:txBody>
          <a:bodyPr wrap="none" rtlCol="0">
            <a:spAutoFit/>
          </a:bodyPr>
          <a:lstStyle/>
          <a:p>
            <a:r>
              <a:rPr lang="nl-BE" sz="2400" dirty="0">
                <a:solidFill>
                  <a:schemeClr val="bg1"/>
                </a:solidFill>
              </a:rPr>
              <a:t>	psychotrauma care </a:t>
            </a:r>
            <a:r>
              <a:rPr lang="nl-BE" sz="2400" dirty="0" err="1">
                <a:solidFill>
                  <a:schemeClr val="bg1"/>
                </a:solidFill>
              </a:rPr>
              <a:t>under</a:t>
            </a:r>
            <a:r>
              <a:rPr lang="nl-BE" sz="2400" dirty="0">
                <a:solidFill>
                  <a:schemeClr val="bg1"/>
                </a:solidFill>
              </a:rPr>
              <a:t> </a:t>
            </a:r>
            <a:r>
              <a:rPr lang="nl-BE" sz="2400" dirty="0" err="1">
                <a:solidFill>
                  <a:schemeClr val="bg1"/>
                </a:solidFill>
              </a:rPr>
              <a:t>difficult</a:t>
            </a:r>
            <a:r>
              <a:rPr lang="nl-BE" sz="2400" dirty="0">
                <a:solidFill>
                  <a:schemeClr val="bg1"/>
                </a:solidFill>
              </a:rPr>
              <a:t> </a:t>
            </a:r>
            <a:r>
              <a:rPr lang="nl-BE" sz="2400" dirty="0" err="1">
                <a:solidFill>
                  <a:schemeClr val="bg1"/>
                </a:solidFill>
              </a:rPr>
              <a:t>conditions</a:t>
            </a:r>
            <a:endParaRPr lang="nl-BE" sz="2400" dirty="0">
              <a:solidFill>
                <a:schemeClr val="bg1"/>
              </a:solidFill>
            </a:endParaRPr>
          </a:p>
        </p:txBody>
      </p:sp>
      <p:sp>
        <p:nvSpPr>
          <p:cNvPr id="15" name="Tekstvak 16">
            <a:extLst>
              <a:ext uri="{FF2B5EF4-FFF2-40B4-BE49-F238E27FC236}">
                <a16:creationId xmlns:a16="http://schemas.microsoft.com/office/drawing/2014/main" id="{E89B174A-7726-7806-349D-FE3B810F5050}"/>
              </a:ext>
            </a:extLst>
          </p:cNvPr>
          <p:cNvSpPr txBox="1"/>
          <p:nvPr/>
        </p:nvSpPr>
        <p:spPr>
          <a:xfrm>
            <a:off x="3179257" y="5084117"/>
            <a:ext cx="5766322" cy="461665"/>
          </a:xfrm>
          <a:prstGeom prst="rect">
            <a:avLst/>
          </a:prstGeom>
          <a:noFill/>
        </p:spPr>
        <p:txBody>
          <a:bodyPr wrap="none" rtlCol="0">
            <a:spAutoFit/>
          </a:bodyPr>
          <a:lstStyle/>
          <a:p>
            <a:r>
              <a:rPr lang="nl-BE" sz="2400" dirty="0">
                <a:solidFill>
                  <a:schemeClr val="bg1"/>
                </a:solidFill>
              </a:rPr>
              <a:t>	a 5-days course, </a:t>
            </a:r>
            <a:r>
              <a:rPr lang="nl-BE" sz="2400" dirty="0" err="1">
                <a:solidFill>
                  <a:schemeClr val="bg1"/>
                </a:solidFill>
              </a:rPr>
              <a:t>preferably</a:t>
            </a:r>
            <a:r>
              <a:rPr lang="nl-BE" sz="2400" dirty="0">
                <a:solidFill>
                  <a:schemeClr val="bg1"/>
                </a:solidFill>
              </a:rPr>
              <a:t> live </a:t>
            </a:r>
            <a:endParaRPr lang="nl-BE" sz="2400" i="1" dirty="0">
              <a:solidFill>
                <a:schemeClr val="bg1"/>
              </a:solidFill>
            </a:endParaRPr>
          </a:p>
        </p:txBody>
      </p:sp>
      <p:sp>
        <p:nvSpPr>
          <p:cNvPr id="19" name="Tekstvak 17">
            <a:extLst>
              <a:ext uri="{FF2B5EF4-FFF2-40B4-BE49-F238E27FC236}">
                <a16:creationId xmlns:a16="http://schemas.microsoft.com/office/drawing/2014/main" id="{9C27E043-9BC4-239A-489B-0D87E8CDA344}"/>
              </a:ext>
            </a:extLst>
          </p:cNvPr>
          <p:cNvSpPr txBox="1"/>
          <p:nvPr/>
        </p:nvSpPr>
        <p:spPr>
          <a:xfrm>
            <a:off x="3179257" y="5827223"/>
            <a:ext cx="6793848" cy="461665"/>
          </a:xfrm>
          <a:prstGeom prst="rect">
            <a:avLst/>
          </a:prstGeom>
          <a:noFill/>
        </p:spPr>
        <p:txBody>
          <a:bodyPr wrap="none" rtlCol="0">
            <a:spAutoFit/>
          </a:bodyPr>
          <a:lstStyle/>
          <a:p>
            <a:pPr lvl="1"/>
            <a:r>
              <a:rPr lang="nl-BE" sz="2400" dirty="0">
                <a:solidFill>
                  <a:schemeClr val="bg1"/>
                </a:solidFill>
              </a:rPr>
              <a:t>	Kyiv =&gt; Lviv </a:t>
            </a:r>
            <a:r>
              <a:rPr lang="nl-BE" sz="2400" dirty="0" err="1">
                <a:solidFill>
                  <a:schemeClr val="bg1"/>
                </a:solidFill>
              </a:rPr>
              <a:t>needs</a:t>
            </a:r>
            <a:r>
              <a:rPr lang="nl-BE" sz="2400" dirty="0">
                <a:solidFill>
                  <a:schemeClr val="bg1"/>
                </a:solidFill>
              </a:rPr>
              <a:t> </a:t>
            </a:r>
            <a:r>
              <a:rPr lang="nl-BE" sz="2400" dirty="0" err="1">
                <a:solidFill>
                  <a:schemeClr val="bg1"/>
                </a:solidFill>
              </a:rPr>
              <a:t>further</a:t>
            </a:r>
            <a:r>
              <a:rPr lang="nl-BE" sz="2400" dirty="0">
                <a:solidFill>
                  <a:schemeClr val="bg1"/>
                </a:solidFill>
              </a:rPr>
              <a:t> </a:t>
            </a:r>
            <a:r>
              <a:rPr lang="nl-BE" sz="2400" dirty="0" err="1">
                <a:solidFill>
                  <a:schemeClr val="bg1"/>
                </a:solidFill>
              </a:rPr>
              <a:t>exploration</a:t>
            </a:r>
            <a:endParaRPr lang="nl-BE" sz="2400" dirty="0">
              <a:solidFill>
                <a:schemeClr val="bg1"/>
              </a:solidFill>
            </a:endParaRPr>
          </a:p>
        </p:txBody>
      </p:sp>
    </p:spTree>
    <p:extLst>
      <p:ext uri="{BB962C8B-B14F-4D97-AF65-F5344CB8AC3E}">
        <p14:creationId xmlns:p14="http://schemas.microsoft.com/office/powerpoint/2010/main" val="1277928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2C5D73-6423-FE30-9774-94E1A1ABB50A}"/>
            </a:ext>
          </a:extLst>
        </p:cNvPr>
        <p:cNvGrpSpPr/>
        <p:nvPr/>
      </p:nvGrpSpPr>
      <p:grpSpPr>
        <a:xfrm>
          <a:off x="0" y="0"/>
          <a:ext cx="0" cy="0"/>
          <a:chOff x="0" y="0"/>
          <a:chExt cx="0" cy="0"/>
        </a:xfrm>
      </p:grpSpPr>
      <p:sp>
        <p:nvSpPr>
          <p:cNvPr id="17" name="TextBox 5">
            <a:extLst>
              <a:ext uri="{FF2B5EF4-FFF2-40B4-BE49-F238E27FC236}">
                <a16:creationId xmlns:a16="http://schemas.microsoft.com/office/drawing/2014/main" id="{41A918FB-EEFF-42A0-0AD1-C248F44DC92A}"/>
              </a:ext>
            </a:extLst>
          </p:cNvPr>
          <p:cNvSpPr txBox="1"/>
          <p:nvPr/>
        </p:nvSpPr>
        <p:spPr>
          <a:xfrm>
            <a:off x="1835751" y="377838"/>
            <a:ext cx="8785654" cy="707886"/>
          </a:xfrm>
          <a:prstGeom prst="rect">
            <a:avLst/>
          </a:prstGeom>
          <a:noFill/>
        </p:spPr>
        <p:txBody>
          <a:bodyPr wrap="square" rtlCol="0">
            <a:spAutoFit/>
          </a:bodyPr>
          <a:lstStyle>
            <a:defPPr>
              <a:defRPr lang="en-US"/>
            </a:defPPr>
            <a:lvl1pPr>
              <a:defRPr sz="4400" b="0">
                <a:solidFill>
                  <a:schemeClr val="bg2"/>
                </a:solidFill>
                <a:latin typeface="+mj-lt"/>
                <a:ea typeface="+mj-ea"/>
                <a:cs typeface="Arial" panose="020B0604020202020204" pitchFamily="34" charset="0"/>
              </a:defRPr>
            </a:lvl1pPr>
          </a:lstStyle>
          <a:p>
            <a:r>
              <a:rPr lang="nl-BE"/>
              <a:t>External contacts</a:t>
            </a:r>
            <a:endParaRPr lang="nl-BE" dirty="0"/>
          </a:p>
        </p:txBody>
      </p:sp>
      <p:sp>
        <p:nvSpPr>
          <p:cNvPr id="6" name="Tekstvak 1">
            <a:extLst>
              <a:ext uri="{FF2B5EF4-FFF2-40B4-BE49-F238E27FC236}">
                <a16:creationId xmlns:a16="http://schemas.microsoft.com/office/drawing/2014/main" id="{84A6110A-4197-F92D-E9E8-D5A3171F6C1A}"/>
              </a:ext>
            </a:extLst>
          </p:cNvPr>
          <p:cNvSpPr txBox="1"/>
          <p:nvPr/>
        </p:nvSpPr>
        <p:spPr>
          <a:xfrm>
            <a:off x="1835751" y="1445637"/>
            <a:ext cx="6085320" cy="646331"/>
          </a:xfrm>
          <a:prstGeom prst="rect">
            <a:avLst/>
          </a:prstGeom>
          <a:noFill/>
        </p:spPr>
        <p:txBody>
          <a:bodyPr wrap="none" rtlCol="0">
            <a:spAutoFit/>
          </a:bodyPr>
          <a:lstStyle/>
          <a:p>
            <a:r>
              <a:rPr lang="nl-BE" sz="3600" b="1" i="1" dirty="0">
                <a:solidFill>
                  <a:schemeClr val="bg1"/>
                </a:solidFill>
              </a:rPr>
              <a:t>Working Group on Ukraine</a:t>
            </a:r>
            <a:endParaRPr lang="nl-BE" sz="3600" dirty="0">
              <a:solidFill>
                <a:schemeClr val="bg1"/>
              </a:solidFill>
            </a:endParaRPr>
          </a:p>
        </p:txBody>
      </p:sp>
      <p:sp>
        <p:nvSpPr>
          <p:cNvPr id="4" name="Tekstvak 2">
            <a:extLst>
              <a:ext uri="{FF2B5EF4-FFF2-40B4-BE49-F238E27FC236}">
                <a16:creationId xmlns:a16="http://schemas.microsoft.com/office/drawing/2014/main" id="{D0591C8A-EC63-D649-2DF3-5FD461C360C2}"/>
              </a:ext>
            </a:extLst>
          </p:cNvPr>
          <p:cNvSpPr txBox="1"/>
          <p:nvPr/>
        </p:nvSpPr>
        <p:spPr>
          <a:xfrm>
            <a:off x="3126277" y="2245301"/>
            <a:ext cx="6670416" cy="523220"/>
          </a:xfrm>
          <a:prstGeom prst="rect">
            <a:avLst/>
          </a:prstGeom>
          <a:noFill/>
        </p:spPr>
        <p:txBody>
          <a:bodyPr wrap="none" rtlCol="0">
            <a:spAutoFit/>
          </a:bodyPr>
          <a:lstStyle/>
          <a:p>
            <a:r>
              <a:rPr lang="nl-BE" sz="2800" i="1" dirty="0">
                <a:solidFill>
                  <a:schemeClr val="bg1"/>
                </a:solidFill>
              </a:rPr>
              <a:t>Meetings </a:t>
            </a:r>
            <a:r>
              <a:rPr lang="nl-BE" sz="2800" i="1" dirty="0" err="1">
                <a:solidFill>
                  <a:schemeClr val="bg1"/>
                </a:solidFill>
              </a:rPr>
              <a:t>with</a:t>
            </a:r>
            <a:r>
              <a:rPr lang="nl-BE" sz="2800" i="1" dirty="0">
                <a:solidFill>
                  <a:schemeClr val="bg1"/>
                </a:solidFill>
              </a:rPr>
              <a:t> Dr. Olena Lukashevych</a:t>
            </a:r>
          </a:p>
        </p:txBody>
      </p:sp>
      <p:sp>
        <p:nvSpPr>
          <p:cNvPr id="7" name="Tekstvak 3">
            <a:extLst>
              <a:ext uri="{FF2B5EF4-FFF2-40B4-BE49-F238E27FC236}">
                <a16:creationId xmlns:a16="http://schemas.microsoft.com/office/drawing/2014/main" id="{199561D1-87CC-6349-FCD5-204653DB711F}"/>
              </a:ext>
            </a:extLst>
          </p:cNvPr>
          <p:cNvSpPr txBox="1"/>
          <p:nvPr/>
        </p:nvSpPr>
        <p:spPr>
          <a:xfrm>
            <a:off x="3162300" y="2911529"/>
            <a:ext cx="5061001" cy="461665"/>
          </a:xfrm>
          <a:prstGeom prst="rect">
            <a:avLst/>
          </a:prstGeom>
          <a:noFill/>
        </p:spPr>
        <p:txBody>
          <a:bodyPr wrap="none" rtlCol="0">
            <a:spAutoFit/>
          </a:bodyPr>
          <a:lstStyle/>
          <a:p>
            <a:r>
              <a:rPr lang="nl-BE" sz="2400" dirty="0">
                <a:solidFill>
                  <a:schemeClr val="bg1"/>
                </a:solidFill>
              </a:rPr>
              <a:t>	Kyiv Public Health Service</a:t>
            </a:r>
          </a:p>
        </p:txBody>
      </p:sp>
      <p:sp>
        <p:nvSpPr>
          <p:cNvPr id="5" name="Tekstvak 4">
            <a:extLst>
              <a:ext uri="{FF2B5EF4-FFF2-40B4-BE49-F238E27FC236}">
                <a16:creationId xmlns:a16="http://schemas.microsoft.com/office/drawing/2014/main" id="{36A74629-1D94-8D0C-1064-4F169E7CC697}"/>
              </a:ext>
            </a:extLst>
          </p:cNvPr>
          <p:cNvSpPr txBox="1"/>
          <p:nvPr/>
        </p:nvSpPr>
        <p:spPr>
          <a:xfrm>
            <a:off x="3162300" y="3640050"/>
            <a:ext cx="3876382" cy="461665"/>
          </a:xfrm>
          <a:prstGeom prst="rect">
            <a:avLst/>
          </a:prstGeom>
          <a:noFill/>
        </p:spPr>
        <p:txBody>
          <a:bodyPr wrap="none" rtlCol="0">
            <a:spAutoFit/>
          </a:bodyPr>
          <a:lstStyle/>
          <a:p>
            <a:r>
              <a:rPr lang="nl-BE" sz="2400" b="1" i="1" dirty="0">
                <a:solidFill>
                  <a:schemeClr val="bg1"/>
                </a:solidFill>
              </a:rPr>
              <a:t>Med Col Dr. Roman Kuziv</a:t>
            </a:r>
          </a:p>
        </p:txBody>
      </p:sp>
      <p:sp>
        <p:nvSpPr>
          <p:cNvPr id="10" name="Tekstvak 15">
            <a:extLst>
              <a:ext uri="{FF2B5EF4-FFF2-40B4-BE49-F238E27FC236}">
                <a16:creationId xmlns:a16="http://schemas.microsoft.com/office/drawing/2014/main" id="{6655F403-0100-5E69-FC8A-2B57870DF8B1}"/>
              </a:ext>
            </a:extLst>
          </p:cNvPr>
          <p:cNvSpPr txBox="1"/>
          <p:nvPr/>
        </p:nvSpPr>
        <p:spPr>
          <a:xfrm>
            <a:off x="3181350" y="4369376"/>
            <a:ext cx="6660798" cy="461665"/>
          </a:xfrm>
          <a:prstGeom prst="rect">
            <a:avLst/>
          </a:prstGeom>
          <a:noFill/>
        </p:spPr>
        <p:txBody>
          <a:bodyPr wrap="none" rtlCol="0">
            <a:spAutoFit/>
          </a:bodyPr>
          <a:lstStyle/>
          <a:p>
            <a:r>
              <a:rPr lang="nl-BE" sz="2400" dirty="0">
                <a:solidFill>
                  <a:schemeClr val="bg1"/>
                </a:solidFill>
              </a:rPr>
              <a:t>	recent </a:t>
            </a:r>
            <a:r>
              <a:rPr lang="nl-BE" sz="2400" dirty="0" err="1">
                <a:solidFill>
                  <a:schemeClr val="bg1"/>
                </a:solidFill>
              </a:rPr>
              <a:t>developments</a:t>
            </a:r>
            <a:r>
              <a:rPr lang="nl-BE" sz="2400" dirty="0">
                <a:solidFill>
                  <a:schemeClr val="bg1"/>
                </a:solidFill>
              </a:rPr>
              <a:t> in war </a:t>
            </a:r>
            <a:r>
              <a:rPr lang="nl-BE" sz="2400" dirty="0" err="1">
                <a:solidFill>
                  <a:schemeClr val="bg1"/>
                </a:solidFill>
              </a:rPr>
              <a:t>medicine</a:t>
            </a:r>
            <a:endParaRPr lang="nl-BE" sz="2400" dirty="0">
              <a:solidFill>
                <a:schemeClr val="bg1"/>
              </a:solidFill>
            </a:endParaRPr>
          </a:p>
        </p:txBody>
      </p:sp>
      <p:sp>
        <p:nvSpPr>
          <p:cNvPr id="13" name="Tekstvak 16">
            <a:extLst>
              <a:ext uri="{FF2B5EF4-FFF2-40B4-BE49-F238E27FC236}">
                <a16:creationId xmlns:a16="http://schemas.microsoft.com/office/drawing/2014/main" id="{A0CFD4B7-8F66-3C7B-16B7-F5212BD4FD53}"/>
              </a:ext>
            </a:extLst>
          </p:cNvPr>
          <p:cNvSpPr txBox="1"/>
          <p:nvPr/>
        </p:nvSpPr>
        <p:spPr>
          <a:xfrm>
            <a:off x="3179257" y="5084117"/>
            <a:ext cx="5456943" cy="461665"/>
          </a:xfrm>
          <a:prstGeom prst="rect">
            <a:avLst/>
          </a:prstGeom>
          <a:noFill/>
        </p:spPr>
        <p:txBody>
          <a:bodyPr wrap="none" rtlCol="0">
            <a:spAutoFit/>
          </a:bodyPr>
          <a:lstStyle/>
          <a:p>
            <a:r>
              <a:rPr lang="nl-BE" sz="2400" dirty="0">
                <a:solidFill>
                  <a:schemeClr val="bg1"/>
                </a:solidFill>
              </a:rPr>
              <a:t>	</a:t>
            </a:r>
            <a:r>
              <a:rPr lang="nl-BE" sz="2400" dirty="0" err="1">
                <a:solidFill>
                  <a:schemeClr val="bg1"/>
                </a:solidFill>
              </a:rPr>
              <a:t>proposed</a:t>
            </a:r>
            <a:r>
              <a:rPr lang="nl-BE" sz="2400" dirty="0">
                <a:solidFill>
                  <a:schemeClr val="bg1"/>
                </a:solidFill>
              </a:rPr>
              <a:t> exchange programs</a:t>
            </a:r>
            <a:endParaRPr lang="nl-BE" sz="2400" i="1" dirty="0">
              <a:solidFill>
                <a:schemeClr val="bg1"/>
              </a:solidFill>
            </a:endParaRPr>
          </a:p>
        </p:txBody>
      </p:sp>
      <p:sp>
        <p:nvSpPr>
          <p:cNvPr id="16" name="Tekstvak 17">
            <a:extLst>
              <a:ext uri="{FF2B5EF4-FFF2-40B4-BE49-F238E27FC236}">
                <a16:creationId xmlns:a16="http://schemas.microsoft.com/office/drawing/2014/main" id="{42A5A6A1-922C-BB1F-EAE8-59BA29A42CA1}"/>
              </a:ext>
            </a:extLst>
          </p:cNvPr>
          <p:cNvSpPr txBox="1"/>
          <p:nvPr/>
        </p:nvSpPr>
        <p:spPr>
          <a:xfrm>
            <a:off x="3179257" y="5827223"/>
            <a:ext cx="3595856" cy="461665"/>
          </a:xfrm>
          <a:prstGeom prst="rect">
            <a:avLst/>
          </a:prstGeom>
          <a:noFill/>
        </p:spPr>
        <p:txBody>
          <a:bodyPr wrap="none" rtlCol="0">
            <a:spAutoFit/>
          </a:bodyPr>
          <a:lstStyle/>
          <a:p>
            <a:pPr lvl="1"/>
            <a:r>
              <a:rPr lang="nl-BE" sz="2400" dirty="0">
                <a:solidFill>
                  <a:schemeClr val="bg1"/>
                </a:solidFill>
              </a:rPr>
              <a:t>	</a:t>
            </a:r>
            <a:r>
              <a:rPr lang="nl-BE" sz="2400" dirty="0" err="1">
                <a:solidFill>
                  <a:schemeClr val="bg1"/>
                </a:solidFill>
              </a:rPr>
              <a:t>work</a:t>
            </a:r>
            <a:r>
              <a:rPr lang="nl-BE" sz="2400" dirty="0">
                <a:solidFill>
                  <a:schemeClr val="bg1"/>
                </a:solidFill>
              </a:rPr>
              <a:t> in </a:t>
            </a:r>
            <a:r>
              <a:rPr lang="nl-BE" sz="2400" dirty="0" err="1">
                <a:solidFill>
                  <a:schemeClr val="bg1"/>
                </a:solidFill>
              </a:rPr>
              <a:t>progress</a:t>
            </a:r>
            <a:endParaRPr lang="nl-BE" sz="2400" dirty="0">
              <a:solidFill>
                <a:schemeClr val="bg1"/>
              </a:solidFill>
            </a:endParaRPr>
          </a:p>
        </p:txBody>
      </p:sp>
    </p:spTree>
    <p:extLst>
      <p:ext uri="{BB962C8B-B14F-4D97-AF65-F5344CB8AC3E}">
        <p14:creationId xmlns:p14="http://schemas.microsoft.com/office/powerpoint/2010/main" val="18915626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AC9D32-9DAF-D0E2-1C00-6BF221F13995}"/>
            </a:ext>
          </a:extLst>
        </p:cNvPr>
        <p:cNvGrpSpPr/>
        <p:nvPr/>
      </p:nvGrpSpPr>
      <p:grpSpPr>
        <a:xfrm>
          <a:off x="0" y="0"/>
          <a:ext cx="0" cy="0"/>
          <a:chOff x="0" y="0"/>
          <a:chExt cx="0" cy="0"/>
        </a:xfrm>
      </p:grpSpPr>
      <p:sp>
        <p:nvSpPr>
          <p:cNvPr id="17" name="TextBox 5">
            <a:extLst>
              <a:ext uri="{FF2B5EF4-FFF2-40B4-BE49-F238E27FC236}">
                <a16:creationId xmlns:a16="http://schemas.microsoft.com/office/drawing/2014/main" id="{1502B632-7214-B8D5-0C4C-940B97CDF7DA}"/>
              </a:ext>
            </a:extLst>
          </p:cNvPr>
          <p:cNvSpPr txBox="1"/>
          <p:nvPr/>
        </p:nvSpPr>
        <p:spPr>
          <a:xfrm>
            <a:off x="1835751" y="377838"/>
            <a:ext cx="8785654" cy="707886"/>
          </a:xfrm>
          <a:prstGeom prst="rect">
            <a:avLst/>
          </a:prstGeom>
          <a:noFill/>
        </p:spPr>
        <p:txBody>
          <a:bodyPr wrap="square" rtlCol="0">
            <a:spAutoFit/>
          </a:bodyPr>
          <a:lstStyle>
            <a:defPPr>
              <a:defRPr lang="en-US"/>
            </a:defPPr>
            <a:lvl1pPr>
              <a:defRPr sz="4400" b="0">
                <a:solidFill>
                  <a:schemeClr val="bg2"/>
                </a:solidFill>
                <a:latin typeface="+mj-lt"/>
                <a:ea typeface="+mj-ea"/>
                <a:cs typeface="Arial" panose="020B0604020202020204" pitchFamily="34" charset="0"/>
              </a:defRPr>
            </a:lvl1pPr>
          </a:lstStyle>
          <a:p>
            <a:r>
              <a:rPr lang="nl-BE" dirty="0"/>
              <a:t>External </a:t>
            </a:r>
            <a:r>
              <a:rPr lang="nl-BE" dirty="0" err="1"/>
              <a:t>contacts</a:t>
            </a:r>
            <a:endParaRPr lang="nl-BE" dirty="0"/>
          </a:p>
        </p:txBody>
      </p:sp>
      <p:sp>
        <p:nvSpPr>
          <p:cNvPr id="8" name="Tekstvak 1">
            <a:extLst>
              <a:ext uri="{FF2B5EF4-FFF2-40B4-BE49-F238E27FC236}">
                <a16:creationId xmlns:a16="http://schemas.microsoft.com/office/drawing/2014/main" id="{939F4C57-EEE9-3439-79EC-D49D0C1D4F34}"/>
              </a:ext>
            </a:extLst>
          </p:cNvPr>
          <p:cNvSpPr txBox="1"/>
          <p:nvPr/>
        </p:nvSpPr>
        <p:spPr>
          <a:xfrm>
            <a:off x="2228850" y="1401675"/>
            <a:ext cx="5700600" cy="646331"/>
          </a:xfrm>
          <a:prstGeom prst="rect">
            <a:avLst/>
          </a:prstGeom>
          <a:noFill/>
        </p:spPr>
        <p:txBody>
          <a:bodyPr wrap="none" rtlCol="0">
            <a:spAutoFit/>
          </a:bodyPr>
          <a:lstStyle/>
          <a:p>
            <a:r>
              <a:rPr lang="nl-BE" sz="3600" b="1" i="1" dirty="0">
                <a:solidFill>
                  <a:schemeClr val="bg1"/>
                </a:solidFill>
              </a:rPr>
              <a:t>MJC on Disaster Medicine</a:t>
            </a:r>
            <a:endParaRPr lang="nl-BE" sz="3600" dirty="0">
              <a:solidFill>
                <a:schemeClr val="bg1"/>
              </a:solidFill>
            </a:endParaRPr>
          </a:p>
        </p:txBody>
      </p:sp>
      <p:sp>
        <p:nvSpPr>
          <p:cNvPr id="11" name="Tekstvak 2">
            <a:extLst>
              <a:ext uri="{FF2B5EF4-FFF2-40B4-BE49-F238E27FC236}">
                <a16:creationId xmlns:a16="http://schemas.microsoft.com/office/drawing/2014/main" id="{92C3065C-3384-9E73-77DD-76A7271BD0AA}"/>
              </a:ext>
            </a:extLst>
          </p:cNvPr>
          <p:cNvSpPr txBox="1"/>
          <p:nvPr/>
        </p:nvSpPr>
        <p:spPr>
          <a:xfrm>
            <a:off x="3126277" y="2245301"/>
            <a:ext cx="1540806" cy="523220"/>
          </a:xfrm>
          <a:prstGeom prst="rect">
            <a:avLst/>
          </a:prstGeom>
          <a:noFill/>
        </p:spPr>
        <p:txBody>
          <a:bodyPr wrap="none" rtlCol="0">
            <a:spAutoFit/>
          </a:bodyPr>
          <a:lstStyle/>
          <a:p>
            <a:r>
              <a:rPr lang="nl-BE" sz="2800" dirty="0">
                <a:solidFill>
                  <a:schemeClr val="bg1"/>
                </a:solidFill>
              </a:rPr>
              <a:t>Bureau:</a:t>
            </a:r>
          </a:p>
        </p:txBody>
      </p:sp>
      <p:sp>
        <p:nvSpPr>
          <p:cNvPr id="14" name="Tekstvak 3">
            <a:extLst>
              <a:ext uri="{FF2B5EF4-FFF2-40B4-BE49-F238E27FC236}">
                <a16:creationId xmlns:a16="http://schemas.microsoft.com/office/drawing/2014/main" id="{8E49BF78-B82E-6A04-AFD9-66B44B8AC3C3}"/>
              </a:ext>
            </a:extLst>
          </p:cNvPr>
          <p:cNvSpPr txBox="1"/>
          <p:nvPr/>
        </p:nvSpPr>
        <p:spPr>
          <a:xfrm>
            <a:off x="3162300" y="2911529"/>
            <a:ext cx="5072222" cy="461665"/>
          </a:xfrm>
          <a:prstGeom prst="rect">
            <a:avLst/>
          </a:prstGeom>
          <a:noFill/>
        </p:spPr>
        <p:txBody>
          <a:bodyPr wrap="none" rtlCol="0">
            <a:spAutoFit/>
          </a:bodyPr>
          <a:lstStyle/>
          <a:p>
            <a:r>
              <a:rPr lang="nl-BE" sz="2400" dirty="0">
                <a:solidFill>
                  <a:schemeClr val="bg1"/>
                </a:solidFill>
              </a:rPr>
              <a:t>	</a:t>
            </a:r>
            <a:r>
              <a:rPr lang="nl-BE" sz="2400" dirty="0" err="1">
                <a:solidFill>
                  <a:schemeClr val="bg1"/>
                </a:solidFill>
              </a:rPr>
              <a:t>chair</a:t>
            </a:r>
            <a:r>
              <a:rPr lang="nl-BE" sz="2400" dirty="0">
                <a:solidFill>
                  <a:schemeClr val="bg1"/>
                </a:solidFill>
              </a:rPr>
              <a:t>: Prof. Michael </a:t>
            </a:r>
            <a:r>
              <a:rPr lang="nl-BE" sz="2400" dirty="0" err="1">
                <a:solidFill>
                  <a:schemeClr val="bg1"/>
                </a:solidFill>
              </a:rPr>
              <a:t>Malloy</a:t>
            </a:r>
            <a:endParaRPr lang="nl-BE" sz="2400" dirty="0">
              <a:solidFill>
                <a:schemeClr val="bg1"/>
              </a:solidFill>
            </a:endParaRPr>
          </a:p>
        </p:txBody>
      </p:sp>
      <p:sp>
        <p:nvSpPr>
          <p:cNvPr id="18" name="Tekstvak 4">
            <a:extLst>
              <a:ext uri="{FF2B5EF4-FFF2-40B4-BE49-F238E27FC236}">
                <a16:creationId xmlns:a16="http://schemas.microsoft.com/office/drawing/2014/main" id="{A18171D3-035B-29C3-07C8-672CBC7AE2C1}"/>
              </a:ext>
            </a:extLst>
          </p:cNvPr>
          <p:cNvSpPr txBox="1"/>
          <p:nvPr/>
        </p:nvSpPr>
        <p:spPr>
          <a:xfrm>
            <a:off x="3162300" y="3640050"/>
            <a:ext cx="5575565" cy="461665"/>
          </a:xfrm>
          <a:prstGeom prst="rect">
            <a:avLst/>
          </a:prstGeom>
          <a:noFill/>
        </p:spPr>
        <p:txBody>
          <a:bodyPr wrap="none" rtlCol="0">
            <a:spAutoFit/>
          </a:bodyPr>
          <a:lstStyle/>
          <a:p>
            <a:pPr lvl="2"/>
            <a:r>
              <a:rPr lang="nl-BE" sz="2400" dirty="0">
                <a:solidFill>
                  <a:schemeClr val="bg1"/>
                </a:solidFill>
              </a:rPr>
              <a:t>secretary: Georg Teo  Voicescu</a:t>
            </a:r>
          </a:p>
        </p:txBody>
      </p:sp>
      <p:sp>
        <p:nvSpPr>
          <p:cNvPr id="20" name="Tekstvak 15">
            <a:extLst>
              <a:ext uri="{FF2B5EF4-FFF2-40B4-BE49-F238E27FC236}">
                <a16:creationId xmlns:a16="http://schemas.microsoft.com/office/drawing/2014/main" id="{595185C4-4D45-76D4-6962-521377F74639}"/>
              </a:ext>
            </a:extLst>
          </p:cNvPr>
          <p:cNvSpPr txBox="1"/>
          <p:nvPr/>
        </p:nvSpPr>
        <p:spPr>
          <a:xfrm>
            <a:off x="3181350" y="4369376"/>
            <a:ext cx="5184433" cy="461665"/>
          </a:xfrm>
          <a:prstGeom prst="rect">
            <a:avLst/>
          </a:prstGeom>
          <a:noFill/>
        </p:spPr>
        <p:txBody>
          <a:bodyPr wrap="none" rtlCol="0">
            <a:spAutoFit/>
          </a:bodyPr>
          <a:lstStyle/>
          <a:p>
            <a:r>
              <a:rPr lang="nl-BE" sz="2400" dirty="0">
                <a:solidFill>
                  <a:schemeClr val="bg1"/>
                </a:solidFill>
              </a:rPr>
              <a:t>	</a:t>
            </a:r>
            <a:r>
              <a:rPr lang="nl-BE" sz="2400" dirty="0" err="1">
                <a:solidFill>
                  <a:schemeClr val="bg1"/>
                </a:solidFill>
              </a:rPr>
              <a:t>treasurer:Prof</a:t>
            </a:r>
            <a:r>
              <a:rPr lang="nl-BE" sz="2400" dirty="0">
                <a:solidFill>
                  <a:schemeClr val="bg1"/>
                </a:solidFill>
              </a:rPr>
              <a:t>. Aivars Vetra</a:t>
            </a:r>
          </a:p>
        </p:txBody>
      </p:sp>
      <p:sp>
        <p:nvSpPr>
          <p:cNvPr id="22" name="Tekstvak 16">
            <a:extLst>
              <a:ext uri="{FF2B5EF4-FFF2-40B4-BE49-F238E27FC236}">
                <a16:creationId xmlns:a16="http://schemas.microsoft.com/office/drawing/2014/main" id="{0F50DE62-4901-14E6-6DDA-FBC87C97C4F2}"/>
              </a:ext>
            </a:extLst>
          </p:cNvPr>
          <p:cNvSpPr txBox="1"/>
          <p:nvPr/>
        </p:nvSpPr>
        <p:spPr>
          <a:xfrm>
            <a:off x="3179257" y="5084117"/>
            <a:ext cx="7040710" cy="461665"/>
          </a:xfrm>
          <a:prstGeom prst="rect">
            <a:avLst/>
          </a:prstGeom>
          <a:noFill/>
        </p:spPr>
        <p:txBody>
          <a:bodyPr wrap="none" rtlCol="0">
            <a:spAutoFit/>
          </a:bodyPr>
          <a:lstStyle/>
          <a:p>
            <a:r>
              <a:rPr lang="nl-BE" sz="2400" dirty="0">
                <a:solidFill>
                  <a:schemeClr val="bg1"/>
                </a:solidFill>
              </a:rPr>
              <a:t>	</a:t>
            </a:r>
            <a:r>
              <a:rPr lang="nl-BE" sz="2400" dirty="0" err="1">
                <a:solidFill>
                  <a:schemeClr val="bg1"/>
                </a:solidFill>
              </a:rPr>
              <a:t>delegate</a:t>
            </a:r>
            <a:r>
              <a:rPr lang="nl-BE" sz="2400" dirty="0">
                <a:solidFill>
                  <a:schemeClr val="bg1"/>
                </a:solidFill>
              </a:rPr>
              <a:t> from the EC: Dr. Marc Hermans</a:t>
            </a:r>
            <a:endParaRPr lang="nl-BE" sz="2400" i="1" dirty="0">
              <a:solidFill>
                <a:schemeClr val="bg1"/>
              </a:solidFill>
            </a:endParaRPr>
          </a:p>
        </p:txBody>
      </p:sp>
      <p:sp>
        <p:nvSpPr>
          <p:cNvPr id="24" name="Tekstvak 17">
            <a:extLst>
              <a:ext uri="{FF2B5EF4-FFF2-40B4-BE49-F238E27FC236}">
                <a16:creationId xmlns:a16="http://schemas.microsoft.com/office/drawing/2014/main" id="{1CDCCF58-30B7-5F21-B7F0-0AF59C0F6ABB}"/>
              </a:ext>
            </a:extLst>
          </p:cNvPr>
          <p:cNvSpPr txBox="1"/>
          <p:nvPr/>
        </p:nvSpPr>
        <p:spPr>
          <a:xfrm>
            <a:off x="3179257" y="5827223"/>
            <a:ext cx="8183651" cy="461665"/>
          </a:xfrm>
          <a:prstGeom prst="rect">
            <a:avLst/>
          </a:prstGeom>
          <a:noFill/>
        </p:spPr>
        <p:txBody>
          <a:bodyPr wrap="none" rtlCol="0">
            <a:spAutoFit/>
          </a:bodyPr>
          <a:lstStyle/>
          <a:p>
            <a:pPr marL="0" lvl="1"/>
            <a:r>
              <a:rPr lang="nl-BE" sz="2400" dirty="0">
                <a:solidFill>
                  <a:schemeClr val="bg1"/>
                </a:solidFill>
              </a:rPr>
              <a:t>	next </a:t>
            </a:r>
            <a:r>
              <a:rPr lang="nl-BE" sz="2400" dirty="0" err="1">
                <a:solidFill>
                  <a:schemeClr val="bg1"/>
                </a:solidFill>
              </a:rPr>
              <a:t>to</a:t>
            </a:r>
            <a:r>
              <a:rPr lang="nl-BE" sz="2400" dirty="0">
                <a:solidFill>
                  <a:schemeClr val="bg1"/>
                </a:solidFill>
              </a:rPr>
              <a:t> 50 members from different UEMS </a:t>
            </a:r>
            <a:r>
              <a:rPr lang="nl-BE" sz="2400" dirty="0" err="1">
                <a:solidFill>
                  <a:schemeClr val="bg1"/>
                </a:solidFill>
              </a:rPr>
              <a:t>bodies</a:t>
            </a:r>
            <a:endParaRPr lang="nl-BE" sz="2400" dirty="0">
              <a:solidFill>
                <a:schemeClr val="bg1"/>
              </a:solidFill>
            </a:endParaRPr>
          </a:p>
        </p:txBody>
      </p:sp>
    </p:spTree>
    <p:extLst>
      <p:ext uri="{BB962C8B-B14F-4D97-AF65-F5344CB8AC3E}">
        <p14:creationId xmlns:p14="http://schemas.microsoft.com/office/powerpoint/2010/main" val="8655460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044BBD-FB53-18E7-8047-369B1598CADC}"/>
            </a:ext>
          </a:extLst>
        </p:cNvPr>
        <p:cNvGrpSpPr/>
        <p:nvPr/>
      </p:nvGrpSpPr>
      <p:grpSpPr>
        <a:xfrm>
          <a:off x="0" y="0"/>
          <a:ext cx="0" cy="0"/>
          <a:chOff x="0" y="0"/>
          <a:chExt cx="0" cy="0"/>
        </a:xfrm>
      </p:grpSpPr>
      <p:sp>
        <p:nvSpPr>
          <p:cNvPr id="17" name="TextBox 5">
            <a:extLst>
              <a:ext uri="{FF2B5EF4-FFF2-40B4-BE49-F238E27FC236}">
                <a16:creationId xmlns:a16="http://schemas.microsoft.com/office/drawing/2014/main" id="{AB1A8869-08EA-6354-4514-313FAD6B440E}"/>
              </a:ext>
            </a:extLst>
          </p:cNvPr>
          <p:cNvSpPr txBox="1"/>
          <p:nvPr/>
        </p:nvSpPr>
        <p:spPr>
          <a:xfrm>
            <a:off x="1835751" y="377838"/>
            <a:ext cx="8785654" cy="707886"/>
          </a:xfrm>
          <a:prstGeom prst="rect">
            <a:avLst/>
          </a:prstGeom>
          <a:noFill/>
        </p:spPr>
        <p:txBody>
          <a:bodyPr wrap="square" rtlCol="0">
            <a:spAutoFit/>
          </a:bodyPr>
          <a:lstStyle>
            <a:defPPr>
              <a:defRPr lang="en-US"/>
            </a:defPPr>
            <a:lvl1pPr>
              <a:defRPr sz="4400" b="0">
                <a:solidFill>
                  <a:schemeClr val="bg2"/>
                </a:solidFill>
                <a:latin typeface="+mj-lt"/>
                <a:ea typeface="+mj-ea"/>
                <a:cs typeface="Arial" panose="020B0604020202020204" pitchFamily="34" charset="0"/>
              </a:defRPr>
            </a:lvl1pPr>
          </a:lstStyle>
          <a:p>
            <a:r>
              <a:rPr lang="nl-BE" dirty="0"/>
              <a:t>External </a:t>
            </a:r>
            <a:r>
              <a:rPr lang="nl-BE" dirty="0" err="1"/>
              <a:t>contacts</a:t>
            </a:r>
            <a:endParaRPr lang="nl-BE" dirty="0"/>
          </a:p>
        </p:txBody>
      </p:sp>
      <p:sp>
        <p:nvSpPr>
          <p:cNvPr id="8" name="Tekstvak 1">
            <a:extLst>
              <a:ext uri="{FF2B5EF4-FFF2-40B4-BE49-F238E27FC236}">
                <a16:creationId xmlns:a16="http://schemas.microsoft.com/office/drawing/2014/main" id="{2A20FE37-4DCC-A42D-F46B-A2F80FA9B244}"/>
              </a:ext>
            </a:extLst>
          </p:cNvPr>
          <p:cNvSpPr txBox="1"/>
          <p:nvPr/>
        </p:nvSpPr>
        <p:spPr>
          <a:xfrm>
            <a:off x="2228850" y="1401675"/>
            <a:ext cx="5700600" cy="646331"/>
          </a:xfrm>
          <a:prstGeom prst="rect">
            <a:avLst/>
          </a:prstGeom>
          <a:noFill/>
        </p:spPr>
        <p:txBody>
          <a:bodyPr wrap="none" rtlCol="0">
            <a:spAutoFit/>
          </a:bodyPr>
          <a:lstStyle/>
          <a:p>
            <a:r>
              <a:rPr lang="nl-BE" sz="3600" b="1" i="1" dirty="0">
                <a:solidFill>
                  <a:schemeClr val="bg1"/>
                </a:solidFill>
              </a:rPr>
              <a:t>MJC on Disaster Medicine</a:t>
            </a:r>
            <a:endParaRPr lang="nl-BE" sz="3600" dirty="0">
              <a:solidFill>
                <a:schemeClr val="bg1"/>
              </a:solidFill>
            </a:endParaRPr>
          </a:p>
        </p:txBody>
      </p:sp>
      <p:sp>
        <p:nvSpPr>
          <p:cNvPr id="4" name="Tekstvak 2">
            <a:extLst>
              <a:ext uri="{FF2B5EF4-FFF2-40B4-BE49-F238E27FC236}">
                <a16:creationId xmlns:a16="http://schemas.microsoft.com/office/drawing/2014/main" id="{3F8B23A3-DEC8-2167-FCB4-57AF4D49447E}"/>
              </a:ext>
            </a:extLst>
          </p:cNvPr>
          <p:cNvSpPr txBox="1"/>
          <p:nvPr/>
        </p:nvSpPr>
        <p:spPr>
          <a:xfrm>
            <a:off x="3126277" y="2298567"/>
            <a:ext cx="1879041" cy="523220"/>
          </a:xfrm>
          <a:prstGeom prst="rect">
            <a:avLst/>
          </a:prstGeom>
          <a:noFill/>
        </p:spPr>
        <p:txBody>
          <a:bodyPr wrap="none" rtlCol="0">
            <a:spAutoFit/>
          </a:bodyPr>
          <a:lstStyle/>
          <a:p>
            <a:r>
              <a:rPr lang="nl-BE" sz="2800" dirty="0" err="1">
                <a:solidFill>
                  <a:schemeClr val="bg1"/>
                </a:solidFill>
              </a:rPr>
              <a:t>Activities</a:t>
            </a:r>
            <a:r>
              <a:rPr lang="nl-BE" sz="2800" dirty="0">
                <a:solidFill>
                  <a:schemeClr val="bg1"/>
                </a:solidFill>
              </a:rPr>
              <a:t>:</a:t>
            </a:r>
          </a:p>
        </p:txBody>
      </p:sp>
      <p:sp>
        <p:nvSpPr>
          <p:cNvPr id="6" name="Tekstvak 3">
            <a:extLst>
              <a:ext uri="{FF2B5EF4-FFF2-40B4-BE49-F238E27FC236}">
                <a16:creationId xmlns:a16="http://schemas.microsoft.com/office/drawing/2014/main" id="{C497A5AA-9A97-8F42-ABD2-27008BF83FD7}"/>
              </a:ext>
            </a:extLst>
          </p:cNvPr>
          <p:cNvSpPr txBox="1"/>
          <p:nvPr/>
        </p:nvSpPr>
        <p:spPr>
          <a:xfrm>
            <a:off x="3162300" y="2964795"/>
            <a:ext cx="6761787" cy="461665"/>
          </a:xfrm>
          <a:prstGeom prst="rect">
            <a:avLst/>
          </a:prstGeom>
          <a:noFill/>
        </p:spPr>
        <p:txBody>
          <a:bodyPr wrap="none" rtlCol="0">
            <a:spAutoFit/>
          </a:bodyPr>
          <a:lstStyle>
            <a:defPPr>
              <a:defRPr lang="en-US"/>
            </a:defPPr>
            <a:lvl1pPr marL="623888" indent="-176213">
              <a:buFont typeface="Arial" panose="020B0604020202020204" pitchFamily="34" charset="0"/>
              <a:buChar char="•"/>
              <a:defRPr sz="2400">
                <a:solidFill>
                  <a:schemeClr val="bg1"/>
                </a:solidFill>
              </a:defRPr>
            </a:lvl1pPr>
          </a:lstStyle>
          <a:p>
            <a:pPr marL="447675" indent="0">
              <a:buNone/>
            </a:pPr>
            <a:r>
              <a:rPr lang="nl-BE" dirty="0"/>
              <a:t>	online meetings </a:t>
            </a:r>
            <a:r>
              <a:rPr lang="nl-BE" dirty="0" err="1"/>
              <a:t>to</a:t>
            </a:r>
            <a:r>
              <a:rPr lang="nl-BE" dirty="0"/>
              <a:t> </a:t>
            </a:r>
            <a:r>
              <a:rPr lang="nl-BE" dirty="0" err="1"/>
              <a:t>discuss</a:t>
            </a:r>
            <a:r>
              <a:rPr lang="nl-BE" dirty="0"/>
              <a:t> </a:t>
            </a:r>
            <a:r>
              <a:rPr lang="nl-BE" dirty="0" err="1"/>
              <a:t>the</a:t>
            </a:r>
            <a:r>
              <a:rPr lang="nl-BE" dirty="0"/>
              <a:t> </a:t>
            </a:r>
            <a:r>
              <a:rPr lang="nl-BE" dirty="0" err="1"/>
              <a:t>strategy</a:t>
            </a:r>
            <a:endParaRPr lang="nl-BE" dirty="0"/>
          </a:p>
        </p:txBody>
      </p:sp>
      <p:sp>
        <p:nvSpPr>
          <p:cNvPr id="9" name="Tekstvak 4">
            <a:extLst>
              <a:ext uri="{FF2B5EF4-FFF2-40B4-BE49-F238E27FC236}">
                <a16:creationId xmlns:a16="http://schemas.microsoft.com/office/drawing/2014/main" id="{CF9CD04A-E68B-36B9-4EE6-2868E6E89680}"/>
              </a:ext>
            </a:extLst>
          </p:cNvPr>
          <p:cNvSpPr txBox="1"/>
          <p:nvPr/>
        </p:nvSpPr>
        <p:spPr>
          <a:xfrm>
            <a:off x="3162300" y="3693316"/>
            <a:ext cx="8175636" cy="461665"/>
          </a:xfrm>
          <a:prstGeom prst="rect">
            <a:avLst/>
          </a:prstGeom>
          <a:noFill/>
        </p:spPr>
        <p:txBody>
          <a:bodyPr wrap="none" rtlCol="0">
            <a:spAutoFit/>
          </a:bodyPr>
          <a:lstStyle/>
          <a:p>
            <a:pPr lvl="2"/>
            <a:r>
              <a:rPr lang="nl-BE" sz="2400" dirty="0">
                <a:solidFill>
                  <a:schemeClr val="bg1"/>
                </a:solidFill>
              </a:rPr>
              <a:t>survey on </a:t>
            </a:r>
            <a:r>
              <a:rPr lang="nl-BE" sz="2400" dirty="0" err="1">
                <a:solidFill>
                  <a:schemeClr val="bg1"/>
                </a:solidFill>
              </a:rPr>
              <a:t>the</a:t>
            </a:r>
            <a:r>
              <a:rPr lang="nl-BE" sz="2400" dirty="0">
                <a:solidFill>
                  <a:schemeClr val="bg1"/>
                </a:solidFill>
              </a:rPr>
              <a:t> </a:t>
            </a:r>
            <a:r>
              <a:rPr lang="nl-BE" sz="2400" dirty="0" err="1">
                <a:solidFill>
                  <a:schemeClr val="bg1"/>
                </a:solidFill>
              </a:rPr>
              <a:t>actual</a:t>
            </a:r>
            <a:r>
              <a:rPr lang="nl-BE" sz="2400" dirty="0">
                <a:solidFill>
                  <a:schemeClr val="bg1"/>
                </a:solidFill>
              </a:rPr>
              <a:t> status of training programs</a:t>
            </a:r>
          </a:p>
        </p:txBody>
      </p:sp>
      <p:sp>
        <p:nvSpPr>
          <p:cNvPr id="12" name="Tekstvak 15">
            <a:extLst>
              <a:ext uri="{FF2B5EF4-FFF2-40B4-BE49-F238E27FC236}">
                <a16:creationId xmlns:a16="http://schemas.microsoft.com/office/drawing/2014/main" id="{21DD567F-CE36-A133-51C9-C09BCFDFA868}"/>
              </a:ext>
            </a:extLst>
          </p:cNvPr>
          <p:cNvSpPr txBox="1"/>
          <p:nvPr/>
        </p:nvSpPr>
        <p:spPr>
          <a:xfrm>
            <a:off x="3181350" y="4422642"/>
            <a:ext cx="5540299" cy="461665"/>
          </a:xfrm>
          <a:prstGeom prst="rect">
            <a:avLst/>
          </a:prstGeom>
          <a:noFill/>
        </p:spPr>
        <p:txBody>
          <a:bodyPr wrap="none" rtlCol="0">
            <a:spAutoFit/>
          </a:bodyPr>
          <a:lstStyle/>
          <a:p>
            <a:r>
              <a:rPr lang="nl-BE" sz="2400" dirty="0">
                <a:solidFill>
                  <a:schemeClr val="bg1"/>
                </a:solidFill>
              </a:rPr>
              <a:t>	first goal is </a:t>
            </a:r>
            <a:r>
              <a:rPr lang="nl-BE" sz="2400" dirty="0" err="1">
                <a:solidFill>
                  <a:schemeClr val="bg1"/>
                </a:solidFill>
              </a:rPr>
              <a:t>developing</a:t>
            </a:r>
            <a:r>
              <a:rPr lang="nl-BE" sz="2400" dirty="0">
                <a:solidFill>
                  <a:schemeClr val="bg1"/>
                </a:solidFill>
              </a:rPr>
              <a:t> </a:t>
            </a:r>
            <a:r>
              <a:rPr lang="nl-BE" sz="2400" dirty="0" err="1">
                <a:solidFill>
                  <a:schemeClr val="bg1"/>
                </a:solidFill>
              </a:rPr>
              <a:t>an</a:t>
            </a:r>
            <a:r>
              <a:rPr lang="nl-BE" sz="2400" dirty="0">
                <a:solidFill>
                  <a:schemeClr val="bg1"/>
                </a:solidFill>
              </a:rPr>
              <a:t> ETR</a:t>
            </a:r>
          </a:p>
        </p:txBody>
      </p:sp>
      <p:sp>
        <p:nvSpPr>
          <p:cNvPr id="15" name="Tekstvak 16">
            <a:extLst>
              <a:ext uri="{FF2B5EF4-FFF2-40B4-BE49-F238E27FC236}">
                <a16:creationId xmlns:a16="http://schemas.microsoft.com/office/drawing/2014/main" id="{265168C7-F2AD-0642-A33F-1F03FD342B65}"/>
              </a:ext>
            </a:extLst>
          </p:cNvPr>
          <p:cNvSpPr txBox="1"/>
          <p:nvPr/>
        </p:nvSpPr>
        <p:spPr>
          <a:xfrm>
            <a:off x="3179257" y="5137383"/>
            <a:ext cx="7494359" cy="461665"/>
          </a:xfrm>
          <a:prstGeom prst="rect">
            <a:avLst/>
          </a:prstGeom>
          <a:noFill/>
        </p:spPr>
        <p:txBody>
          <a:bodyPr wrap="none" rtlCol="0">
            <a:spAutoFit/>
          </a:bodyPr>
          <a:lstStyle/>
          <a:p>
            <a:r>
              <a:rPr lang="nl-BE" sz="2400" dirty="0">
                <a:solidFill>
                  <a:schemeClr val="bg1"/>
                </a:solidFill>
              </a:rPr>
              <a:t>	meeting </a:t>
            </a:r>
            <a:r>
              <a:rPr lang="nl-BE" sz="2400" dirty="0" err="1">
                <a:solidFill>
                  <a:schemeClr val="bg1"/>
                </a:solidFill>
              </a:rPr>
              <a:t>with</a:t>
            </a:r>
            <a:r>
              <a:rPr lang="nl-BE" sz="2400" dirty="0">
                <a:solidFill>
                  <a:schemeClr val="bg1"/>
                </a:solidFill>
              </a:rPr>
              <a:t> EC </a:t>
            </a:r>
            <a:r>
              <a:rPr lang="nl-BE" sz="2400" dirty="0" err="1">
                <a:solidFill>
                  <a:schemeClr val="bg1"/>
                </a:solidFill>
              </a:rPr>
              <a:t>confirmed</a:t>
            </a:r>
            <a:r>
              <a:rPr lang="nl-BE" sz="2400" dirty="0">
                <a:solidFill>
                  <a:schemeClr val="bg1"/>
                </a:solidFill>
              </a:rPr>
              <a:t> </a:t>
            </a:r>
            <a:r>
              <a:rPr lang="nl-BE" sz="2400" dirty="0" err="1">
                <a:solidFill>
                  <a:schemeClr val="bg1"/>
                </a:solidFill>
              </a:rPr>
              <a:t>needed</a:t>
            </a:r>
            <a:r>
              <a:rPr lang="nl-BE" sz="2400" dirty="0">
                <a:solidFill>
                  <a:schemeClr val="bg1"/>
                </a:solidFill>
              </a:rPr>
              <a:t> support</a:t>
            </a:r>
            <a:endParaRPr lang="nl-BE" sz="2400" i="1" dirty="0">
              <a:solidFill>
                <a:schemeClr val="bg1"/>
              </a:solidFill>
            </a:endParaRPr>
          </a:p>
        </p:txBody>
      </p:sp>
      <p:sp>
        <p:nvSpPr>
          <p:cNvPr id="19" name="Tekstvak 17">
            <a:extLst>
              <a:ext uri="{FF2B5EF4-FFF2-40B4-BE49-F238E27FC236}">
                <a16:creationId xmlns:a16="http://schemas.microsoft.com/office/drawing/2014/main" id="{337DF5CD-D399-17C0-F1A7-5B7DB67BC871}"/>
              </a:ext>
            </a:extLst>
          </p:cNvPr>
          <p:cNvSpPr txBox="1"/>
          <p:nvPr/>
        </p:nvSpPr>
        <p:spPr>
          <a:xfrm>
            <a:off x="3179257" y="5827223"/>
            <a:ext cx="2719014" cy="461665"/>
          </a:xfrm>
          <a:prstGeom prst="rect">
            <a:avLst/>
          </a:prstGeom>
          <a:noFill/>
        </p:spPr>
        <p:txBody>
          <a:bodyPr wrap="none" rtlCol="0">
            <a:spAutoFit/>
          </a:bodyPr>
          <a:lstStyle/>
          <a:p>
            <a:pPr marL="0" lvl="1"/>
            <a:r>
              <a:rPr lang="nl-BE" sz="2400" dirty="0" err="1">
                <a:solidFill>
                  <a:schemeClr val="bg1"/>
                </a:solidFill>
              </a:rPr>
              <a:t>some</a:t>
            </a:r>
            <a:r>
              <a:rPr lang="nl-BE" sz="2400" dirty="0">
                <a:solidFill>
                  <a:schemeClr val="bg1"/>
                </a:solidFill>
              </a:rPr>
              <a:t> bottlenecks</a:t>
            </a:r>
          </a:p>
        </p:txBody>
      </p:sp>
    </p:spTree>
    <p:extLst>
      <p:ext uri="{BB962C8B-B14F-4D97-AF65-F5344CB8AC3E}">
        <p14:creationId xmlns:p14="http://schemas.microsoft.com/office/powerpoint/2010/main" val="29053869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847315-920A-4BB4-246D-0E4C09C2856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B0B262C-11E1-638F-936A-405C140D2AD4}"/>
              </a:ext>
            </a:extLst>
          </p:cNvPr>
          <p:cNvSpPr>
            <a:spLocks noGrp="1"/>
          </p:cNvSpPr>
          <p:nvPr>
            <p:ph type="title"/>
          </p:nvPr>
        </p:nvSpPr>
        <p:spPr/>
        <p:txBody>
          <a:bodyPr/>
          <a:lstStyle/>
          <a:p>
            <a:endParaRPr lang="en-BE"/>
          </a:p>
        </p:txBody>
      </p:sp>
      <p:sp>
        <p:nvSpPr>
          <p:cNvPr id="17" name="TextBox 5">
            <a:extLst>
              <a:ext uri="{FF2B5EF4-FFF2-40B4-BE49-F238E27FC236}">
                <a16:creationId xmlns:a16="http://schemas.microsoft.com/office/drawing/2014/main" id="{2A79F586-3308-BA65-B9B9-7A1B08215983}"/>
              </a:ext>
            </a:extLst>
          </p:cNvPr>
          <p:cNvSpPr txBox="1"/>
          <p:nvPr/>
        </p:nvSpPr>
        <p:spPr>
          <a:xfrm>
            <a:off x="1835751" y="377838"/>
            <a:ext cx="8785654" cy="707886"/>
          </a:xfrm>
          <a:prstGeom prst="rect">
            <a:avLst/>
          </a:prstGeom>
          <a:noFill/>
        </p:spPr>
        <p:txBody>
          <a:bodyPr wrap="square" rtlCol="0">
            <a:spAutoFit/>
          </a:bodyPr>
          <a:lstStyle>
            <a:defPPr>
              <a:defRPr lang="en-US"/>
            </a:defPPr>
            <a:lvl1pPr>
              <a:defRPr sz="4400" b="0">
                <a:solidFill>
                  <a:schemeClr val="bg2"/>
                </a:solidFill>
                <a:latin typeface="+mj-lt"/>
                <a:ea typeface="+mj-ea"/>
                <a:cs typeface="Arial" panose="020B0604020202020204" pitchFamily="34" charset="0"/>
              </a:defRPr>
            </a:lvl1pPr>
          </a:lstStyle>
          <a:p>
            <a:r>
              <a:rPr lang="nl-BE" dirty="0"/>
              <a:t>External </a:t>
            </a:r>
            <a:r>
              <a:rPr lang="nl-BE" dirty="0" err="1"/>
              <a:t>contacts</a:t>
            </a:r>
            <a:endParaRPr lang="nl-BE" dirty="0"/>
          </a:p>
        </p:txBody>
      </p:sp>
      <p:sp>
        <p:nvSpPr>
          <p:cNvPr id="8" name="Tekstvak 1">
            <a:extLst>
              <a:ext uri="{FF2B5EF4-FFF2-40B4-BE49-F238E27FC236}">
                <a16:creationId xmlns:a16="http://schemas.microsoft.com/office/drawing/2014/main" id="{A79A4C6E-0819-E69E-7CF6-4BD980391961}"/>
              </a:ext>
            </a:extLst>
          </p:cNvPr>
          <p:cNvSpPr txBox="1"/>
          <p:nvPr/>
        </p:nvSpPr>
        <p:spPr>
          <a:xfrm>
            <a:off x="2228850" y="1401675"/>
            <a:ext cx="5700600" cy="646331"/>
          </a:xfrm>
          <a:prstGeom prst="rect">
            <a:avLst/>
          </a:prstGeom>
          <a:noFill/>
        </p:spPr>
        <p:txBody>
          <a:bodyPr wrap="none" rtlCol="0">
            <a:spAutoFit/>
          </a:bodyPr>
          <a:lstStyle/>
          <a:p>
            <a:r>
              <a:rPr lang="nl-BE" sz="3600" b="1" i="1" dirty="0">
                <a:solidFill>
                  <a:schemeClr val="bg1"/>
                </a:solidFill>
              </a:rPr>
              <a:t>MJC on Disaster Medicine</a:t>
            </a:r>
            <a:endParaRPr lang="nl-BE" sz="3600" dirty="0">
              <a:solidFill>
                <a:schemeClr val="bg1"/>
              </a:solidFill>
            </a:endParaRPr>
          </a:p>
        </p:txBody>
      </p:sp>
      <p:sp>
        <p:nvSpPr>
          <p:cNvPr id="5" name="Tekstvak 2">
            <a:extLst>
              <a:ext uri="{FF2B5EF4-FFF2-40B4-BE49-F238E27FC236}">
                <a16:creationId xmlns:a16="http://schemas.microsoft.com/office/drawing/2014/main" id="{B7E4604B-E895-C281-7345-54BDB779E5CA}"/>
              </a:ext>
            </a:extLst>
          </p:cNvPr>
          <p:cNvSpPr txBox="1"/>
          <p:nvPr/>
        </p:nvSpPr>
        <p:spPr>
          <a:xfrm>
            <a:off x="2291008" y="2245301"/>
            <a:ext cx="8658139" cy="523220"/>
          </a:xfrm>
          <a:prstGeom prst="rect">
            <a:avLst/>
          </a:prstGeom>
          <a:noFill/>
        </p:spPr>
        <p:txBody>
          <a:bodyPr wrap="none" rtlCol="0">
            <a:spAutoFit/>
          </a:bodyPr>
          <a:lstStyle/>
          <a:p>
            <a:r>
              <a:rPr lang="nl-BE" sz="2800" dirty="0">
                <a:solidFill>
                  <a:schemeClr val="bg1"/>
                </a:solidFill>
              </a:rPr>
              <a:t>Full </a:t>
            </a:r>
            <a:r>
              <a:rPr lang="nl-BE" sz="2800" dirty="0" err="1">
                <a:solidFill>
                  <a:schemeClr val="bg1"/>
                </a:solidFill>
              </a:rPr>
              <a:t>scale</a:t>
            </a:r>
            <a:r>
              <a:rPr lang="nl-BE" sz="2800" dirty="0">
                <a:solidFill>
                  <a:schemeClr val="bg1"/>
                </a:solidFill>
              </a:rPr>
              <a:t> Russian </a:t>
            </a:r>
            <a:r>
              <a:rPr lang="nl-BE" sz="2800" dirty="0" err="1">
                <a:solidFill>
                  <a:schemeClr val="bg1"/>
                </a:solidFill>
              </a:rPr>
              <a:t>invasion</a:t>
            </a:r>
            <a:r>
              <a:rPr lang="nl-BE" sz="2800" dirty="0">
                <a:solidFill>
                  <a:schemeClr val="bg1"/>
                </a:solidFill>
              </a:rPr>
              <a:t> </a:t>
            </a:r>
            <a:r>
              <a:rPr lang="nl-BE" sz="2800" dirty="0" err="1">
                <a:solidFill>
                  <a:schemeClr val="bg1"/>
                </a:solidFill>
              </a:rPr>
              <a:t>inspired</a:t>
            </a:r>
            <a:r>
              <a:rPr lang="nl-BE" sz="2800" dirty="0">
                <a:solidFill>
                  <a:schemeClr val="bg1"/>
                </a:solidFill>
              </a:rPr>
              <a:t> </a:t>
            </a:r>
            <a:r>
              <a:rPr lang="nl-BE" sz="2800" dirty="0" err="1">
                <a:solidFill>
                  <a:schemeClr val="bg1"/>
                </a:solidFill>
              </a:rPr>
              <a:t>this</a:t>
            </a:r>
            <a:r>
              <a:rPr lang="nl-BE" sz="2800" dirty="0">
                <a:solidFill>
                  <a:schemeClr val="bg1"/>
                </a:solidFill>
              </a:rPr>
              <a:t> </a:t>
            </a:r>
            <a:r>
              <a:rPr lang="nl-BE" sz="2800" dirty="0" err="1">
                <a:solidFill>
                  <a:schemeClr val="bg1"/>
                </a:solidFill>
              </a:rPr>
              <a:t>initiative</a:t>
            </a:r>
            <a:endParaRPr lang="nl-BE" sz="2800" dirty="0">
              <a:solidFill>
                <a:schemeClr val="bg1"/>
              </a:solidFill>
            </a:endParaRPr>
          </a:p>
        </p:txBody>
      </p:sp>
      <p:sp>
        <p:nvSpPr>
          <p:cNvPr id="10" name="Tekstvak 3">
            <a:extLst>
              <a:ext uri="{FF2B5EF4-FFF2-40B4-BE49-F238E27FC236}">
                <a16:creationId xmlns:a16="http://schemas.microsoft.com/office/drawing/2014/main" id="{D8AFCF06-97DE-A2A0-6D0F-A3CF0197D756}"/>
              </a:ext>
            </a:extLst>
          </p:cNvPr>
          <p:cNvSpPr txBox="1"/>
          <p:nvPr/>
        </p:nvSpPr>
        <p:spPr>
          <a:xfrm>
            <a:off x="2327031" y="2911529"/>
            <a:ext cx="8209299" cy="461665"/>
          </a:xfrm>
          <a:prstGeom prst="rect">
            <a:avLst/>
          </a:prstGeom>
          <a:noFill/>
        </p:spPr>
        <p:txBody>
          <a:bodyPr wrap="none" rtlCol="0">
            <a:spAutoFit/>
          </a:bodyPr>
          <a:lstStyle/>
          <a:p>
            <a:r>
              <a:rPr lang="nl-BE" sz="2400" dirty="0">
                <a:solidFill>
                  <a:schemeClr val="bg1"/>
                </a:solidFill>
              </a:rPr>
              <a:t>	</a:t>
            </a:r>
            <a:r>
              <a:rPr lang="nl-BE" sz="2400" dirty="0" err="1">
                <a:solidFill>
                  <a:schemeClr val="bg1"/>
                </a:solidFill>
              </a:rPr>
              <a:t>broadening</a:t>
            </a:r>
            <a:r>
              <a:rPr lang="nl-BE" sz="2400" dirty="0">
                <a:solidFill>
                  <a:schemeClr val="bg1"/>
                </a:solidFill>
              </a:rPr>
              <a:t> scope military </a:t>
            </a:r>
            <a:r>
              <a:rPr lang="nl-BE" sz="2400" dirty="0" err="1">
                <a:solidFill>
                  <a:schemeClr val="bg1"/>
                </a:solidFill>
              </a:rPr>
              <a:t>medicine</a:t>
            </a:r>
            <a:r>
              <a:rPr lang="nl-BE" sz="2400" dirty="0">
                <a:solidFill>
                  <a:schemeClr val="bg1"/>
                </a:solidFill>
              </a:rPr>
              <a:t> =&gt; disasters</a:t>
            </a:r>
          </a:p>
        </p:txBody>
      </p:sp>
      <p:sp>
        <p:nvSpPr>
          <p:cNvPr id="13" name="Tekstvak 4">
            <a:extLst>
              <a:ext uri="{FF2B5EF4-FFF2-40B4-BE49-F238E27FC236}">
                <a16:creationId xmlns:a16="http://schemas.microsoft.com/office/drawing/2014/main" id="{BA2F7D62-492F-569D-F61A-D3582E39FD70}"/>
              </a:ext>
            </a:extLst>
          </p:cNvPr>
          <p:cNvSpPr txBox="1"/>
          <p:nvPr/>
        </p:nvSpPr>
        <p:spPr>
          <a:xfrm>
            <a:off x="2327031" y="3640050"/>
            <a:ext cx="7290778" cy="461665"/>
          </a:xfrm>
          <a:prstGeom prst="rect">
            <a:avLst/>
          </a:prstGeom>
          <a:noFill/>
        </p:spPr>
        <p:txBody>
          <a:bodyPr wrap="none" rtlCol="0">
            <a:spAutoFit/>
          </a:bodyPr>
          <a:lstStyle/>
          <a:p>
            <a:pPr lvl="2"/>
            <a:r>
              <a:rPr lang="nl-BE" sz="2400" dirty="0">
                <a:solidFill>
                  <a:schemeClr val="bg1"/>
                </a:solidFill>
              </a:rPr>
              <a:t>no members </a:t>
            </a:r>
            <a:r>
              <a:rPr lang="nl-BE" sz="2400" dirty="0" err="1">
                <a:solidFill>
                  <a:schemeClr val="bg1"/>
                </a:solidFill>
              </a:rPr>
              <a:t>with</a:t>
            </a:r>
            <a:r>
              <a:rPr lang="nl-BE" sz="2400" dirty="0">
                <a:solidFill>
                  <a:schemeClr val="bg1"/>
                </a:solidFill>
              </a:rPr>
              <a:t> a military background</a:t>
            </a:r>
          </a:p>
        </p:txBody>
      </p:sp>
      <p:sp>
        <p:nvSpPr>
          <p:cNvPr id="16" name="Tekstvak 15">
            <a:extLst>
              <a:ext uri="{FF2B5EF4-FFF2-40B4-BE49-F238E27FC236}">
                <a16:creationId xmlns:a16="http://schemas.microsoft.com/office/drawing/2014/main" id="{2C9E4134-161A-BA07-E25D-3FBEB2E0368D}"/>
              </a:ext>
            </a:extLst>
          </p:cNvPr>
          <p:cNvSpPr txBox="1"/>
          <p:nvPr/>
        </p:nvSpPr>
        <p:spPr>
          <a:xfrm>
            <a:off x="2346081" y="4369376"/>
            <a:ext cx="8071440" cy="461665"/>
          </a:xfrm>
          <a:prstGeom prst="rect">
            <a:avLst/>
          </a:prstGeom>
          <a:noFill/>
        </p:spPr>
        <p:txBody>
          <a:bodyPr wrap="none" rtlCol="0">
            <a:spAutoFit/>
          </a:bodyPr>
          <a:lstStyle/>
          <a:p>
            <a:r>
              <a:rPr lang="nl-BE" sz="2400" dirty="0">
                <a:solidFill>
                  <a:schemeClr val="bg1"/>
                </a:solidFill>
              </a:rPr>
              <a:t>	the kind of </a:t>
            </a:r>
            <a:r>
              <a:rPr lang="nl-BE" sz="2400" dirty="0" err="1">
                <a:solidFill>
                  <a:schemeClr val="bg1"/>
                </a:solidFill>
              </a:rPr>
              <a:t>injuries</a:t>
            </a:r>
            <a:r>
              <a:rPr lang="nl-BE" sz="2400" dirty="0">
                <a:solidFill>
                  <a:schemeClr val="bg1"/>
                </a:solidFill>
              </a:rPr>
              <a:t> </a:t>
            </a:r>
            <a:r>
              <a:rPr lang="nl-BE" sz="2400" dirty="0" err="1">
                <a:solidFill>
                  <a:schemeClr val="bg1"/>
                </a:solidFill>
              </a:rPr>
              <a:t>very</a:t>
            </a:r>
            <a:r>
              <a:rPr lang="nl-BE" sz="2400" dirty="0">
                <a:solidFill>
                  <a:schemeClr val="bg1"/>
                </a:solidFill>
              </a:rPr>
              <a:t> different from the past</a:t>
            </a:r>
          </a:p>
        </p:txBody>
      </p:sp>
      <p:sp>
        <p:nvSpPr>
          <p:cNvPr id="20" name="Tekstvak 16">
            <a:extLst>
              <a:ext uri="{FF2B5EF4-FFF2-40B4-BE49-F238E27FC236}">
                <a16:creationId xmlns:a16="http://schemas.microsoft.com/office/drawing/2014/main" id="{B2E1C152-140C-CBC3-0C3A-3A527BA7E36E}"/>
              </a:ext>
            </a:extLst>
          </p:cNvPr>
          <p:cNvSpPr txBox="1"/>
          <p:nvPr/>
        </p:nvSpPr>
        <p:spPr>
          <a:xfrm>
            <a:off x="2343988" y="5084117"/>
            <a:ext cx="7101624" cy="461665"/>
          </a:xfrm>
          <a:prstGeom prst="rect">
            <a:avLst/>
          </a:prstGeom>
          <a:noFill/>
        </p:spPr>
        <p:txBody>
          <a:bodyPr wrap="none" rtlCol="0">
            <a:spAutoFit/>
          </a:bodyPr>
          <a:lstStyle/>
          <a:p>
            <a:r>
              <a:rPr lang="nl-BE" sz="2400" dirty="0">
                <a:solidFill>
                  <a:schemeClr val="bg1"/>
                </a:solidFill>
              </a:rPr>
              <a:t>		</a:t>
            </a:r>
            <a:r>
              <a:rPr lang="nl-BE" sz="2400" dirty="0" err="1">
                <a:solidFill>
                  <a:schemeClr val="bg1"/>
                </a:solidFill>
              </a:rPr>
              <a:t>skull</a:t>
            </a:r>
            <a:r>
              <a:rPr lang="nl-BE" sz="2400" dirty="0">
                <a:solidFill>
                  <a:schemeClr val="bg1"/>
                </a:solidFill>
              </a:rPr>
              <a:t>, </a:t>
            </a:r>
            <a:r>
              <a:rPr lang="nl-BE" sz="2400" dirty="0" err="1">
                <a:solidFill>
                  <a:schemeClr val="bg1"/>
                </a:solidFill>
              </a:rPr>
              <a:t>burns</a:t>
            </a:r>
            <a:r>
              <a:rPr lang="nl-BE" sz="2400" dirty="0">
                <a:solidFill>
                  <a:schemeClr val="bg1"/>
                </a:solidFill>
              </a:rPr>
              <a:t>, shock wave </a:t>
            </a:r>
            <a:r>
              <a:rPr lang="nl-BE" sz="2400" dirty="0" err="1">
                <a:solidFill>
                  <a:schemeClr val="bg1"/>
                </a:solidFill>
              </a:rPr>
              <a:t>injuries</a:t>
            </a:r>
            <a:endParaRPr lang="nl-BE" sz="2400" i="1" dirty="0">
              <a:solidFill>
                <a:schemeClr val="bg1"/>
              </a:solidFill>
            </a:endParaRPr>
          </a:p>
        </p:txBody>
      </p:sp>
      <p:sp>
        <p:nvSpPr>
          <p:cNvPr id="22" name="Tekstvak 17">
            <a:extLst>
              <a:ext uri="{FF2B5EF4-FFF2-40B4-BE49-F238E27FC236}">
                <a16:creationId xmlns:a16="http://schemas.microsoft.com/office/drawing/2014/main" id="{0E42C442-923A-552A-3752-41B85F145DB3}"/>
              </a:ext>
            </a:extLst>
          </p:cNvPr>
          <p:cNvSpPr txBox="1"/>
          <p:nvPr/>
        </p:nvSpPr>
        <p:spPr>
          <a:xfrm>
            <a:off x="2343988" y="5827223"/>
            <a:ext cx="6546985" cy="461665"/>
          </a:xfrm>
          <a:prstGeom prst="rect">
            <a:avLst/>
          </a:prstGeom>
          <a:noFill/>
        </p:spPr>
        <p:txBody>
          <a:bodyPr wrap="none" rtlCol="0">
            <a:spAutoFit/>
          </a:bodyPr>
          <a:lstStyle/>
          <a:p>
            <a:pPr marL="0" lvl="1"/>
            <a:r>
              <a:rPr lang="nl-BE" sz="2400" dirty="0">
                <a:solidFill>
                  <a:schemeClr val="bg1"/>
                </a:solidFill>
              </a:rPr>
              <a:t>	</a:t>
            </a:r>
            <a:r>
              <a:rPr lang="nl-BE" sz="2400" dirty="0" err="1">
                <a:solidFill>
                  <a:schemeClr val="bg1"/>
                </a:solidFill>
              </a:rPr>
              <a:t>civil</a:t>
            </a:r>
            <a:r>
              <a:rPr lang="nl-BE" sz="2400" dirty="0">
                <a:solidFill>
                  <a:schemeClr val="bg1"/>
                </a:solidFill>
              </a:rPr>
              <a:t> </a:t>
            </a:r>
            <a:r>
              <a:rPr lang="nl-BE" sz="2400" dirty="0" err="1">
                <a:solidFill>
                  <a:schemeClr val="bg1"/>
                </a:solidFill>
              </a:rPr>
              <a:t>population</a:t>
            </a:r>
            <a:r>
              <a:rPr lang="nl-BE" sz="2400" dirty="0">
                <a:solidFill>
                  <a:schemeClr val="bg1"/>
                </a:solidFill>
              </a:rPr>
              <a:t> </a:t>
            </a:r>
            <a:r>
              <a:rPr lang="nl-BE" sz="2400" dirty="0" err="1">
                <a:solidFill>
                  <a:schemeClr val="bg1"/>
                </a:solidFill>
              </a:rPr>
              <a:t>much</a:t>
            </a:r>
            <a:r>
              <a:rPr lang="nl-BE" sz="2400" dirty="0">
                <a:solidFill>
                  <a:schemeClr val="bg1"/>
                </a:solidFill>
              </a:rPr>
              <a:t> more </a:t>
            </a:r>
            <a:r>
              <a:rPr lang="nl-BE" sz="2400" dirty="0" err="1">
                <a:solidFill>
                  <a:schemeClr val="bg1"/>
                </a:solidFill>
              </a:rPr>
              <a:t>involved</a:t>
            </a:r>
            <a:endParaRPr lang="nl-BE" sz="2400" dirty="0">
              <a:solidFill>
                <a:schemeClr val="bg1"/>
              </a:solidFill>
            </a:endParaRPr>
          </a:p>
        </p:txBody>
      </p:sp>
    </p:spTree>
    <p:extLst>
      <p:ext uri="{BB962C8B-B14F-4D97-AF65-F5344CB8AC3E}">
        <p14:creationId xmlns:p14="http://schemas.microsoft.com/office/powerpoint/2010/main" val="16941358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A4AEE5-4920-8389-872B-FF21A5292E3D}"/>
            </a:ext>
          </a:extLst>
        </p:cNvPr>
        <p:cNvGrpSpPr/>
        <p:nvPr/>
      </p:nvGrpSpPr>
      <p:grpSpPr>
        <a:xfrm>
          <a:off x="0" y="0"/>
          <a:ext cx="0" cy="0"/>
          <a:chOff x="0" y="0"/>
          <a:chExt cx="0" cy="0"/>
        </a:xfrm>
      </p:grpSpPr>
      <p:sp>
        <p:nvSpPr>
          <p:cNvPr id="17" name="TextBox 5">
            <a:extLst>
              <a:ext uri="{FF2B5EF4-FFF2-40B4-BE49-F238E27FC236}">
                <a16:creationId xmlns:a16="http://schemas.microsoft.com/office/drawing/2014/main" id="{5A89D686-9F68-DA83-2CF2-A6F012B92FBD}"/>
              </a:ext>
            </a:extLst>
          </p:cNvPr>
          <p:cNvSpPr txBox="1"/>
          <p:nvPr/>
        </p:nvSpPr>
        <p:spPr>
          <a:xfrm>
            <a:off x="1816395" y="350793"/>
            <a:ext cx="8785654" cy="769441"/>
          </a:xfrm>
          <a:prstGeom prst="rect">
            <a:avLst/>
          </a:prstGeom>
          <a:noFill/>
        </p:spPr>
        <p:txBody>
          <a:bodyPr wrap="square" rtlCol="0">
            <a:spAutoFit/>
          </a:bodyPr>
          <a:lstStyle>
            <a:defPPr>
              <a:defRPr lang="en-US"/>
            </a:defPPr>
            <a:lvl1pPr>
              <a:defRPr sz="4500" b="1">
                <a:solidFill>
                  <a:schemeClr val="bg2"/>
                </a:solidFill>
                <a:latin typeface="+mj-lt"/>
                <a:cs typeface="Arial" panose="020B0604020202020204" pitchFamily="34" charset="0"/>
              </a:defRPr>
            </a:lvl1pPr>
          </a:lstStyle>
          <a:p>
            <a:r>
              <a:rPr lang="nl-BE" sz="4400" b="0" dirty="0">
                <a:ea typeface="+mj-ea"/>
              </a:rPr>
              <a:t>External </a:t>
            </a:r>
            <a:r>
              <a:rPr lang="nl-BE" sz="4400" b="0" dirty="0" err="1">
                <a:ea typeface="+mj-ea"/>
              </a:rPr>
              <a:t>contacts</a:t>
            </a:r>
            <a:endParaRPr lang="nl-BE" sz="4400" b="0" dirty="0">
              <a:ea typeface="+mj-ea"/>
            </a:endParaRPr>
          </a:p>
        </p:txBody>
      </p:sp>
      <p:sp>
        <p:nvSpPr>
          <p:cNvPr id="8" name="Tekstvak 1">
            <a:extLst>
              <a:ext uri="{FF2B5EF4-FFF2-40B4-BE49-F238E27FC236}">
                <a16:creationId xmlns:a16="http://schemas.microsoft.com/office/drawing/2014/main" id="{BE10B550-DC07-A0CB-2A7B-1D4687A98992}"/>
              </a:ext>
            </a:extLst>
          </p:cNvPr>
          <p:cNvSpPr txBox="1"/>
          <p:nvPr/>
        </p:nvSpPr>
        <p:spPr>
          <a:xfrm>
            <a:off x="2228850" y="1401675"/>
            <a:ext cx="5700600" cy="646331"/>
          </a:xfrm>
          <a:prstGeom prst="rect">
            <a:avLst/>
          </a:prstGeom>
          <a:noFill/>
        </p:spPr>
        <p:txBody>
          <a:bodyPr wrap="none" rtlCol="0">
            <a:spAutoFit/>
          </a:bodyPr>
          <a:lstStyle/>
          <a:p>
            <a:r>
              <a:rPr lang="nl-BE" sz="3600" b="1" i="1" dirty="0">
                <a:solidFill>
                  <a:schemeClr val="bg1"/>
                </a:solidFill>
              </a:rPr>
              <a:t>MJC on Disaster Medicine</a:t>
            </a:r>
            <a:endParaRPr lang="nl-BE" sz="3600" dirty="0">
              <a:solidFill>
                <a:schemeClr val="bg1"/>
              </a:solidFill>
            </a:endParaRPr>
          </a:p>
        </p:txBody>
      </p:sp>
      <p:sp>
        <p:nvSpPr>
          <p:cNvPr id="4" name="Tekstvak 2">
            <a:extLst>
              <a:ext uri="{FF2B5EF4-FFF2-40B4-BE49-F238E27FC236}">
                <a16:creationId xmlns:a16="http://schemas.microsoft.com/office/drawing/2014/main" id="{87BDAE11-CF01-4B65-94C8-0EC41C178BFF}"/>
              </a:ext>
            </a:extLst>
          </p:cNvPr>
          <p:cNvSpPr txBox="1"/>
          <p:nvPr/>
        </p:nvSpPr>
        <p:spPr>
          <a:xfrm>
            <a:off x="2228850" y="2271678"/>
            <a:ext cx="8986756" cy="523220"/>
          </a:xfrm>
          <a:prstGeom prst="rect">
            <a:avLst/>
          </a:prstGeom>
          <a:noFill/>
        </p:spPr>
        <p:txBody>
          <a:bodyPr wrap="none" rtlCol="0">
            <a:spAutoFit/>
          </a:bodyPr>
          <a:lstStyle/>
          <a:p>
            <a:r>
              <a:rPr lang="nl-BE" sz="2800" dirty="0">
                <a:solidFill>
                  <a:schemeClr val="bg1"/>
                </a:solidFill>
              </a:rPr>
              <a:t>A personal </a:t>
            </a:r>
            <a:r>
              <a:rPr lang="nl-BE" sz="2800" dirty="0" err="1">
                <a:solidFill>
                  <a:schemeClr val="bg1"/>
                </a:solidFill>
              </a:rPr>
              <a:t>initiative</a:t>
            </a:r>
            <a:r>
              <a:rPr lang="nl-BE" sz="2800" dirty="0">
                <a:solidFill>
                  <a:schemeClr val="bg1"/>
                </a:solidFill>
              </a:rPr>
              <a:t>: UEMS – FMS shared </a:t>
            </a:r>
            <a:r>
              <a:rPr lang="nl-BE" sz="2800" dirty="0" err="1">
                <a:solidFill>
                  <a:schemeClr val="bg1"/>
                </a:solidFill>
              </a:rPr>
              <a:t>initiative</a:t>
            </a:r>
            <a:r>
              <a:rPr lang="nl-BE" sz="2800" dirty="0">
                <a:solidFill>
                  <a:schemeClr val="bg1"/>
                </a:solidFill>
              </a:rPr>
              <a:t> </a:t>
            </a:r>
          </a:p>
        </p:txBody>
      </p:sp>
      <p:sp>
        <p:nvSpPr>
          <p:cNvPr id="7" name="Tekstvak 3">
            <a:extLst>
              <a:ext uri="{FF2B5EF4-FFF2-40B4-BE49-F238E27FC236}">
                <a16:creationId xmlns:a16="http://schemas.microsoft.com/office/drawing/2014/main" id="{0A558D57-227D-1519-4081-95213FD49B9B}"/>
              </a:ext>
            </a:extLst>
          </p:cNvPr>
          <p:cNvSpPr txBox="1"/>
          <p:nvPr/>
        </p:nvSpPr>
        <p:spPr>
          <a:xfrm>
            <a:off x="2264873" y="2937906"/>
            <a:ext cx="8465779" cy="461665"/>
          </a:xfrm>
          <a:prstGeom prst="rect">
            <a:avLst/>
          </a:prstGeom>
          <a:noFill/>
        </p:spPr>
        <p:txBody>
          <a:bodyPr wrap="none" rtlCol="0">
            <a:spAutoFit/>
          </a:bodyPr>
          <a:lstStyle/>
          <a:p>
            <a:r>
              <a:rPr lang="nl-BE" sz="2400" dirty="0">
                <a:solidFill>
                  <a:schemeClr val="bg1"/>
                </a:solidFill>
              </a:rPr>
              <a:t>	</a:t>
            </a:r>
            <a:r>
              <a:rPr lang="nl-BE" sz="2400" dirty="0" err="1">
                <a:solidFill>
                  <a:schemeClr val="bg1"/>
                </a:solidFill>
              </a:rPr>
              <a:t>Belgian</a:t>
            </a:r>
            <a:r>
              <a:rPr lang="nl-BE" sz="2400" dirty="0">
                <a:solidFill>
                  <a:schemeClr val="bg1"/>
                </a:solidFill>
              </a:rPr>
              <a:t> military doctors Med Gen An Van Rompay</a:t>
            </a:r>
          </a:p>
        </p:txBody>
      </p:sp>
      <p:sp>
        <p:nvSpPr>
          <p:cNvPr id="11" name="Tekstvak 4">
            <a:extLst>
              <a:ext uri="{FF2B5EF4-FFF2-40B4-BE49-F238E27FC236}">
                <a16:creationId xmlns:a16="http://schemas.microsoft.com/office/drawing/2014/main" id="{3191052B-6C09-3C75-C6C6-F18AE53BD152}"/>
              </a:ext>
            </a:extLst>
          </p:cNvPr>
          <p:cNvSpPr txBox="1"/>
          <p:nvPr/>
        </p:nvSpPr>
        <p:spPr>
          <a:xfrm>
            <a:off x="2264873" y="3666427"/>
            <a:ext cx="7888698" cy="461665"/>
          </a:xfrm>
          <a:prstGeom prst="rect">
            <a:avLst/>
          </a:prstGeom>
          <a:noFill/>
        </p:spPr>
        <p:txBody>
          <a:bodyPr wrap="none" rtlCol="0">
            <a:spAutoFit/>
          </a:bodyPr>
          <a:lstStyle/>
          <a:p>
            <a:pPr lvl="2"/>
            <a:r>
              <a:rPr lang="nl-BE" sz="2400" dirty="0">
                <a:solidFill>
                  <a:schemeClr val="bg1"/>
                </a:solidFill>
              </a:rPr>
              <a:t>International Committee on Military Medicine</a:t>
            </a:r>
          </a:p>
        </p:txBody>
      </p:sp>
      <p:sp>
        <p:nvSpPr>
          <p:cNvPr id="14" name="Tekstvak 15">
            <a:extLst>
              <a:ext uri="{FF2B5EF4-FFF2-40B4-BE49-F238E27FC236}">
                <a16:creationId xmlns:a16="http://schemas.microsoft.com/office/drawing/2014/main" id="{D53CFEEE-654C-9B1A-CF68-80E6229298BD}"/>
              </a:ext>
            </a:extLst>
          </p:cNvPr>
          <p:cNvSpPr txBox="1"/>
          <p:nvPr/>
        </p:nvSpPr>
        <p:spPr>
          <a:xfrm>
            <a:off x="2283923" y="4395753"/>
            <a:ext cx="7149714" cy="461665"/>
          </a:xfrm>
          <a:prstGeom prst="rect">
            <a:avLst/>
          </a:prstGeom>
          <a:noFill/>
        </p:spPr>
        <p:txBody>
          <a:bodyPr wrap="none" rtlCol="0">
            <a:spAutoFit/>
          </a:bodyPr>
          <a:lstStyle/>
          <a:p>
            <a:r>
              <a:rPr lang="nl-BE" sz="2400" dirty="0">
                <a:solidFill>
                  <a:schemeClr val="bg1"/>
                </a:solidFill>
              </a:rPr>
              <a:t>				</a:t>
            </a:r>
            <a:r>
              <a:rPr lang="nl-BE" sz="2400" i="1" dirty="0">
                <a:solidFill>
                  <a:schemeClr val="bg1"/>
                </a:solidFill>
              </a:rPr>
              <a:t>www.cimm-icmm.org </a:t>
            </a:r>
          </a:p>
        </p:txBody>
      </p:sp>
      <p:sp>
        <p:nvSpPr>
          <p:cNvPr id="18" name="Tekstvak 16">
            <a:extLst>
              <a:ext uri="{FF2B5EF4-FFF2-40B4-BE49-F238E27FC236}">
                <a16:creationId xmlns:a16="http://schemas.microsoft.com/office/drawing/2014/main" id="{6D47E66B-FA36-DD64-453D-3C08C256EF7F}"/>
              </a:ext>
            </a:extLst>
          </p:cNvPr>
          <p:cNvSpPr txBox="1"/>
          <p:nvPr/>
        </p:nvSpPr>
        <p:spPr>
          <a:xfrm>
            <a:off x="2281830" y="5110494"/>
            <a:ext cx="8425705" cy="461665"/>
          </a:xfrm>
          <a:prstGeom prst="rect">
            <a:avLst/>
          </a:prstGeom>
          <a:noFill/>
        </p:spPr>
        <p:txBody>
          <a:bodyPr wrap="none" rtlCol="0">
            <a:spAutoFit/>
          </a:bodyPr>
          <a:lstStyle/>
          <a:p>
            <a:r>
              <a:rPr lang="nl-BE" sz="2400" dirty="0">
                <a:solidFill>
                  <a:schemeClr val="bg1"/>
                </a:solidFill>
              </a:rPr>
              <a:t>	from </a:t>
            </a:r>
            <a:r>
              <a:rPr lang="nl-BE" sz="2400" dirty="0" err="1">
                <a:solidFill>
                  <a:schemeClr val="bg1"/>
                </a:solidFill>
              </a:rPr>
              <a:t>local</a:t>
            </a:r>
            <a:r>
              <a:rPr lang="nl-BE" sz="2400" dirty="0">
                <a:solidFill>
                  <a:schemeClr val="bg1"/>
                </a:solidFill>
              </a:rPr>
              <a:t> &amp; </a:t>
            </a:r>
            <a:r>
              <a:rPr lang="nl-BE" sz="2400" dirty="0" err="1">
                <a:solidFill>
                  <a:schemeClr val="bg1"/>
                </a:solidFill>
              </a:rPr>
              <a:t>international</a:t>
            </a:r>
            <a:r>
              <a:rPr lang="nl-BE" sz="2400" dirty="0">
                <a:solidFill>
                  <a:schemeClr val="bg1"/>
                </a:solidFill>
              </a:rPr>
              <a:t> background </a:t>
            </a:r>
            <a:r>
              <a:rPr lang="nl-BE" sz="2400" dirty="0" err="1">
                <a:solidFill>
                  <a:schemeClr val="bg1"/>
                </a:solidFill>
              </a:rPr>
              <a:t>to</a:t>
            </a:r>
            <a:r>
              <a:rPr lang="nl-BE" sz="2400" dirty="0">
                <a:solidFill>
                  <a:schemeClr val="bg1"/>
                </a:solidFill>
              </a:rPr>
              <a:t> EU level</a:t>
            </a:r>
            <a:endParaRPr lang="nl-BE" sz="2400" i="1" dirty="0">
              <a:solidFill>
                <a:schemeClr val="bg1"/>
              </a:solidFill>
            </a:endParaRPr>
          </a:p>
        </p:txBody>
      </p:sp>
      <p:sp>
        <p:nvSpPr>
          <p:cNvPr id="21" name="Tekstvak 17">
            <a:extLst>
              <a:ext uri="{FF2B5EF4-FFF2-40B4-BE49-F238E27FC236}">
                <a16:creationId xmlns:a16="http://schemas.microsoft.com/office/drawing/2014/main" id="{9913B26F-BE49-9052-6E06-6EE0C82A9673}"/>
              </a:ext>
            </a:extLst>
          </p:cNvPr>
          <p:cNvSpPr txBox="1"/>
          <p:nvPr/>
        </p:nvSpPr>
        <p:spPr>
          <a:xfrm>
            <a:off x="2281830" y="5853600"/>
            <a:ext cx="6601487" cy="461665"/>
          </a:xfrm>
          <a:prstGeom prst="rect">
            <a:avLst/>
          </a:prstGeom>
          <a:noFill/>
        </p:spPr>
        <p:txBody>
          <a:bodyPr wrap="none" rtlCol="0">
            <a:spAutoFit/>
          </a:bodyPr>
          <a:lstStyle/>
          <a:p>
            <a:pPr marL="0" lvl="1"/>
            <a:r>
              <a:rPr lang="nl-BE" sz="2400" dirty="0">
                <a:solidFill>
                  <a:schemeClr val="bg1"/>
                </a:solidFill>
              </a:rPr>
              <a:t>	</a:t>
            </a:r>
            <a:r>
              <a:rPr lang="nl-BE" sz="2400" dirty="0" err="1">
                <a:solidFill>
                  <a:schemeClr val="bg1"/>
                </a:solidFill>
              </a:rPr>
              <a:t>what</a:t>
            </a:r>
            <a:r>
              <a:rPr lang="nl-BE" sz="2400" dirty="0">
                <a:solidFill>
                  <a:schemeClr val="bg1"/>
                </a:solidFill>
              </a:rPr>
              <a:t> have EU </a:t>
            </a:r>
            <a:r>
              <a:rPr lang="nl-BE" sz="2400" dirty="0" err="1">
                <a:solidFill>
                  <a:schemeClr val="bg1"/>
                </a:solidFill>
              </a:rPr>
              <a:t>countries</a:t>
            </a:r>
            <a:r>
              <a:rPr lang="nl-BE" sz="2400" dirty="0">
                <a:solidFill>
                  <a:schemeClr val="bg1"/>
                </a:solidFill>
              </a:rPr>
              <a:t> </a:t>
            </a:r>
            <a:r>
              <a:rPr lang="nl-BE" sz="2400" dirty="0" err="1">
                <a:solidFill>
                  <a:schemeClr val="bg1"/>
                </a:solidFill>
              </a:rPr>
              <a:t>already</a:t>
            </a:r>
            <a:r>
              <a:rPr lang="nl-BE" sz="2400" dirty="0">
                <a:solidFill>
                  <a:schemeClr val="bg1"/>
                </a:solidFill>
              </a:rPr>
              <a:t> </a:t>
            </a:r>
            <a:r>
              <a:rPr lang="nl-BE" sz="2400" dirty="0" err="1">
                <a:solidFill>
                  <a:schemeClr val="bg1"/>
                </a:solidFill>
              </a:rPr>
              <a:t>done</a:t>
            </a:r>
            <a:endParaRPr lang="nl-BE" sz="2400" dirty="0">
              <a:solidFill>
                <a:schemeClr val="bg1"/>
              </a:solidFill>
            </a:endParaRPr>
          </a:p>
        </p:txBody>
      </p:sp>
    </p:spTree>
    <p:extLst>
      <p:ext uri="{BB962C8B-B14F-4D97-AF65-F5344CB8AC3E}">
        <p14:creationId xmlns:p14="http://schemas.microsoft.com/office/powerpoint/2010/main" val="563829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CCD766-5C4D-2340-79B6-7294D2FDEDF5}"/>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D56235A2-41CF-34E1-165C-49299B10451C}"/>
              </a:ext>
            </a:extLst>
          </p:cNvPr>
          <p:cNvSpPr>
            <a:spLocks noGrp="1"/>
          </p:cNvSpPr>
          <p:nvPr>
            <p:ph type="title"/>
          </p:nvPr>
        </p:nvSpPr>
        <p:spPr>
          <a:xfrm>
            <a:off x="1676400" y="75463"/>
            <a:ext cx="10515600" cy="1325563"/>
          </a:xfrm>
        </p:spPr>
        <p:txBody>
          <a:bodyPr>
            <a:normAutofit/>
          </a:bodyPr>
          <a:lstStyle/>
          <a:p>
            <a:r>
              <a:rPr lang="fr-FR" dirty="0">
                <a:solidFill>
                  <a:schemeClr val="bg1"/>
                </a:solidFill>
                <a:latin typeface="Alegreya Sans" panose="00000500000000000000" pitchFamily="2" charset="0"/>
              </a:rPr>
              <a:t>EU-</a:t>
            </a:r>
            <a:r>
              <a:rPr lang="fr-FR" dirty="0" err="1">
                <a:solidFill>
                  <a:schemeClr val="bg1"/>
                </a:solidFill>
                <a:latin typeface="Alegreya Sans" panose="00000500000000000000" pitchFamily="2" charset="0"/>
              </a:rPr>
              <a:t>funded</a:t>
            </a:r>
            <a:r>
              <a:rPr lang="fr-FR" dirty="0">
                <a:solidFill>
                  <a:schemeClr val="bg1"/>
                </a:solidFill>
                <a:latin typeface="Alegreya Sans" panose="00000500000000000000" pitchFamily="2" charset="0"/>
              </a:rPr>
              <a:t> projects</a:t>
            </a:r>
            <a:endParaRPr lang="en-GB" dirty="0">
              <a:solidFill>
                <a:schemeClr val="bg1"/>
              </a:solidFill>
              <a:latin typeface="Alegreya Sans" panose="00000500000000000000" pitchFamily="2" charset="0"/>
            </a:endParaRPr>
          </a:p>
        </p:txBody>
      </p:sp>
      <p:sp>
        <p:nvSpPr>
          <p:cNvPr id="8" name="Text Placeholder 6">
            <a:extLst>
              <a:ext uri="{FF2B5EF4-FFF2-40B4-BE49-F238E27FC236}">
                <a16:creationId xmlns:a16="http://schemas.microsoft.com/office/drawing/2014/main" id="{48861A48-BA2D-4AAE-7BE8-3EFDD06754D6}"/>
              </a:ext>
            </a:extLst>
          </p:cNvPr>
          <p:cNvSpPr txBox="1">
            <a:spLocks/>
          </p:cNvSpPr>
          <p:nvPr/>
        </p:nvSpPr>
        <p:spPr>
          <a:xfrm>
            <a:off x="2179471" y="2484184"/>
            <a:ext cx="9392388" cy="2958338"/>
          </a:xfrm>
          <a:prstGeom prst="rect">
            <a:avLst/>
          </a:prstGeom>
        </p:spPr>
        <p:txBody>
          <a:bodyPr vert="horz" lIns="91440" tIns="45720" rIns="91440" bIns="45720" rtlCol="0">
            <a:normAutofit fontScale="7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sz="4000" dirty="0">
                <a:solidFill>
                  <a:schemeClr val="bg1"/>
                </a:solidFill>
                <a:latin typeface="Asap" pitchFamily="2" charset="0"/>
              </a:rPr>
              <a:t>DISCERN DSS </a:t>
            </a:r>
            <a:r>
              <a:rPr lang="fr-FR" sz="3400" dirty="0">
                <a:solidFill>
                  <a:schemeClr val="bg1"/>
                </a:solidFill>
                <a:latin typeface="Asap" pitchFamily="2" charset="0"/>
              </a:rPr>
              <a:t>• ERASMUS +</a:t>
            </a:r>
          </a:p>
          <a:p>
            <a:pPr marL="0" indent="0">
              <a:lnSpc>
                <a:spcPct val="130000"/>
              </a:lnSpc>
              <a:buNone/>
            </a:pPr>
            <a:r>
              <a:rPr lang="en-GB" sz="2100" dirty="0">
                <a:solidFill>
                  <a:schemeClr val="bg1"/>
                </a:solidFill>
              </a:rPr>
              <a:t>DISCERN-DSS: </a:t>
            </a:r>
            <a:r>
              <a:rPr lang="en-GB" sz="2100" dirty="0" err="1">
                <a:solidFill>
                  <a:schemeClr val="bg1"/>
                </a:solidFill>
              </a:rPr>
              <a:t>DIgitally</a:t>
            </a:r>
            <a:r>
              <a:rPr lang="en-GB" sz="2100" dirty="0">
                <a:solidFill>
                  <a:schemeClr val="bg1"/>
                </a:solidFill>
              </a:rPr>
              <a:t> enhanced </a:t>
            </a:r>
            <a:r>
              <a:rPr lang="en-GB" sz="2100" dirty="0" err="1">
                <a:solidFill>
                  <a:schemeClr val="bg1"/>
                </a:solidFill>
              </a:rPr>
              <a:t>SCenario</a:t>
            </a:r>
            <a:r>
              <a:rPr lang="en-GB" sz="2100" dirty="0">
                <a:solidFill>
                  <a:schemeClr val="bg1"/>
                </a:solidFill>
              </a:rPr>
              <a:t> </a:t>
            </a:r>
            <a:r>
              <a:rPr lang="en-GB" sz="2100" dirty="0" err="1">
                <a:solidFill>
                  <a:schemeClr val="bg1"/>
                </a:solidFill>
              </a:rPr>
              <a:t>basEd</a:t>
            </a:r>
            <a:r>
              <a:rPr lang="en-GB" sz="2100" dirty="0">
                <a:solidFill>
                  <a:schemeClr val="bg1"/>
                </a:solidFill>
              </a:rPr>
              <a:t> </a:t>
            </a:r>
            <a:r>
              <a:rPr lang="en-GB" sz="2100" dirty="0" err="1">
                <a:solidFill>
                  <a:schemeClr val="bg1"/>
                </a:solidFill>
              </a:rPr>
              <a:t>leaRNing</a:t>
            </a:r>
            <a:r>
              <a:rPr lang="en-GB" sz="2100" dirty="0">
                <a:solidFill>
                  <a:schemeClr val="bg1"/>
                </a:solidFill>
              </a:rPr>
              <a:t>  for Digital Soft Skills,  Project number: 101179391, is a project co-funded by the Erasmus+ programme of the European Union,  Key Action 2 – Cooperation for innovation and the exchange of good practices –  Capacity-Building projects in the field of Higher Education, </a:t>
            </a:r>
            <a:endParaRPr lang="en-GB" sz="2100" i="1" dirty="0">
              <a:solidFill>
                <a:schemeClr val="bg1"/>
              </a:solidFill>
            </a:endParaRPr>
          </a:p>
          <a:p>
            <a:pPr marL="0" indent="0">
              <a:lnSpc>
                <a:spcPct val="130000"/>
              </a:lnSpc>
              <a:buNone/>
            </a:pPr>
            <a:br>
              <a:rPr lang="en-GB" sz="2100" i="1" dirty="0">
                <a:solidFill>
                  <a:schemeClr val="bg1"/>
                </a:solidFill>
              </a:rPr>
            </a:br>
            <a:r>
              <a:rPr lang="en-GB" sz="2100" i="1" dirty="0">
                <a:solidFill>
                  <a:schemeClr val="bg1"/>
                </a:solidFill>
              </a:rPr>
              <a:t>F</a:t>
            </a:r>
            <a:r>
              <a:rPr lang="en-US" sz="2100" i="1" dirty="0" err="1">
                <a:solidFill>
                  <a:schemeClr val="bg1"/>
                </a:solidFill>
              </a:rPr>
              <a:t>unded</a:t>
            </a:r>
            <a:r>
              <a:rPr lang="en-US" sz="2100" i="1" dirty="0">
                <a:solidFill>
                  <a:schemeClr val="bg1"/>
                </a:solidFill>
              </a:rPr>
              <a:t> by the European Union. </a:t>
            </a:r>
            <a:r>
              <a:rPr lang="en-GB" sz="2100" i="1" dirty="0">
                <a:solidFill>
                  <a:schemeClr val="bg1"/>
                </a:solidFill>
              </a:rPr>
              <a:t>Views and opinions expressed are however those of the author(s) only and do not necessarily reflect those of the European Union or European Education and Culture Executive Agency (EACEA). Neither the European Union nor the granting authority can be held responsible for them.</a:t>
            </a:r>
          </a:p>
          <a:p>
            <a:pPr marL="0" indent="0">
              <a:buNone/>
            </a:pPr>
            <a:endParaRPr lang="en-GB" sz="1700" i="1" dirty="0">
              <a:solidFill>
                <a:schemeClr val="bg1"/>
              </a:solidFill>
            </a:endParaRPr>
          </a:p>
        </p:txBody>
      </p:sp>
    </p:spTree>
    <p:extLst>
      <p:ext uri="{BB962C8B-B14F-4D97-AF65-F5344CB8AC3E}">
        <p14:creationId xmlns:p14="http://schemas.microsoft.com/office/powerpoint/2010/main" val="41141564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2">
            <a:extLst>
              <a:ext uri="{FF2B5EF4-FFF2-40B4-BE49-F238E27FC236}">
                <a16:creationId xmlns:a16="http://schemas.microsoft.com/office/drawing/2014/main" id="{DA5A6ECF-F4D8-C81A-8D87-1836EF3BEA4C}"/>
              </a:ext>
            </a:extLst>
          </p:cNvPr>
          <p:cNvSpPr>
            <a:spLocks noGrp="1"/>
          </p:cNvSpPr>
          <p:nvPr>
            <p:ph idx="4294967295"/>
          </p:nvPr>
        </p:nvSpPr>
        <p:spPr>
          <a:xfrm>
            <a:off x="6957689" y="2613245"/>
            <a:ext cx="5106743" cy="1838241"/>
          </a:xfrm>
          <a:prstGeom prst="rect">
            <a:avLst/>
          </a:prstGeom>
        </p:spPr>
        <p:txBody>
          <a:bodyPr lIns="36000" tIns="36000" rIns="36000" bIns="36000">
            <a:noAutofit/>
          </a:bodyPr>
          <a:lstStyle/>
          <a:p>
            <a:pPr marL="0" indent="0">
              <a:lnSpc>
                <a:spcPct val="130000"/>
              </a:lnSpc>
              <a:buNone/>
            </a:pPr>
            <a:r>
              <a:rPr lang="en-GB" sz="2000" dirty="0">
                <a:latin typeface="Noto Serif" panose="02020600060500020200" pitchFamily="18" charset="0"/>
                <a:ea typeface="Noto Serif" panose="02020600060500020200" pitchFamily="18" charset="0"/>
                <a:cs typeface="Noto Serif" panose="02020600060500020200" pitchFamily="18" charset="0"/>
              </a:rPr>
              <a:t>Developing </a:t>
            </a:r>
            <a:r>
              <a:rPr lang="en-GB" sz="2000" u="sng" dirty="0">
                <a:latin typeface="Noto Serif" panose="02020600060500020200" pitchFamily="18" charset="0"/>
                <a:ea typeface="Noto Serif" panose="02020600060500020200" pitchFamily="18" charset="0"/>
                <a:cs typeface="Noto Serif" panose="02020600060500020200" pitchFamily="18" charset="0"/>
              </a:rPr>
              <a:t>modules of training </a:t>
            </a:r>
            <a:br>
              <a:rPr lang="en-GB" sz="2000" u="sng" dirty="0">
                <a:latin typeface="Noto Serif" panose="02020600060500020200" pitchFamily="18" charset="0"/>
                <a:ea typeface="Noto Serif" panose="02020600060500020200" pitchFamily="18" charset="0"/>
                <a:cs typeface="Noto Serif" panose="02020600060500020200" pitchFamily="18" charset="0"/>
              </a:rPr>
            </a:br>
            <a:r>
              <a:rPr lang="en-GB" sz="2000" dirty="0">
                <a:latin typeface="Noto Serif" panose="02020600060500020200" pitchFamily="18" charset="0"/>
                <a:ea typeface="Noto Serif" panose="02020600060500020200" pitchFamily="18" charset="0"/>
                <a:cs typeface="Noto Serif" panose="02020600060500020200" pitchFamily="18" charset="0"/>
              </a:rPr>
              <a:t>on </a:t>
            </a:r>
            <a:r>
              <a:rPr lang="en-GB" sz="2000" u="sng" dirty="0">
                <a:latin typeface="Noto Serif" panose="02020600060500020200" pitchFamily="18" charset="0"/>
                <a:ea typeface="Noto Serif" panose="02020600060500020200" pitchFamily="18" charset="0"/>
                <a:cs typeface="Noto Serif" panose="02020600060500020200" pitchFamily="18" charset="0"/>
              </a:rPr>
              <a:t>telemedicine</a:t>
            </a:r>
            <a:r>
              <a:rPr lang="en-GB" sz="2000" dirty="0">
                <a:latin typeface="Noto Serif" panose="02020600060500020200" pitchFamily="18" charset="0"/>
                <a:ea typeface="Noto Serif" panose="02020600060500020200" pitchFamily="18" charset="0"/>
                <a:cs typeface="Noto Serif" panose="02020600060500020200" pitchFamily="18" charset="0"/>
              </a:rPr>
              <a:t>, &amp; </a:t>
            </a:r>
            <a:r>
              <a:rPr lang="en-GB" sz="2000" u="sng" dirty="0">
                <a:latin typeface="Noto Serif" panose="02020600060500020200" pitchFamily="18" charset="0"/>
                <a:ea typeface="Noto Serif" panose="02020600060500020200" pitchFamily="18" charset="0"/>
                <a:cs typeface="Noto Serif" panose="02020600060500020200" pitchFamily="18" charset="0"/>
              </a:rPr>
              <a:t>digital</a:t>
            </a:r>
            <a:r>
              <a:rPr lang="en-GB" sz="2000" dirty="0">
                <a:latin typeface="Noto Serif" panose="02020600060500020200" pitchFamily="18" charset="0"/>
                <a:ea typeface="Noto Serif" panose="02020600060500020200" pitchFamily="18" charset="0"/>
                <a:cs typeface="Noto Serif" panose="02020600060500020200" pitchFamily="18" charset="0"/>
              </a:rPr>
              <a:t> soft skills </a:t>
            </a:r>
            <a:br>
              <a:rPr lang="en-GB" sz="2000" dirty="0">
                <a:latin typeface="Noto Serif" panose="02020600060500020200" pitchFamily="18" charset="0"/>
                <a:ea typeface="Noto Serif" panose="02020600060500020200" pitchFamily="18" charset="0"/>
                <a:cs typeface="Noto Serif" panose="02020600060500020200" pitchFamily="18" charset="0"/>
              </a:rPr>
            </a:br>
            <a:r>
              <a:rPr lang="en-GB" sz="2000" dirty="0">
                <a:latin typeface="Noto Serif" panose="02020600060500020200" pitchFamily="18" charset="0"/>
                <a:ea typeface="Noto Serif" panose="02020600060500020200" pitchFamily="18" charset="0"/>
                <a:cs typeface="Noto Serif" panose="02020600060500020200" pitchFamily="18" charset="0"/>
              </a:rPr>
              <a:t>using </a:t>
            </a:r>
            <a:r>
              <a:rPr lang="en-GB" sz="2000" u="sng" dirty="0">
                <a:latin typeface="Noto Serif" panose="02020600060500020200" pitchFamily="18" charset="0"/>
                <a:ea typeface="Noto Serif" panose="02020600060500020200" pitchFamily="18" charset="0"/>
                <a:cs typeface="Noto Serif" panose="02020600060500020200" pitchFamily="18" charset="0"/>
              </a:rPr>
              <a:t>digital tools of teaching, </a:t>
            </a:r>
            <a:br>
              <a:rPr lang="en-GB" sz="2000" u="sng" dirty="0">
                <a:latin typeface="Noto Serif" panose="02020600060500020200" pitchFamily="18" charset="0"/>
                <a:ea typeface="Noto Serif" panose="02020600060500020200" pitchFamily="18" charset="0"/>
                <a:cs typeface="Noto Serif" panose="02020600060500020200" pitchFamily="18" charset="0"/>
              </a:rPr>
            </a:br>
            <a:r>
              <a:rPr lang="en-GB" sz="2000" dirty="0">
                <a:latin typeface="Noto Serif" panose="02020600060500020200" pitchFamily="18" charset="0"/>
                <a:ea typeface="Noto Serif" panose="02020600060500020200" pitchFamily="18" charset="0"/>
                <a:cs typeface="Noto Serif" panose="02020600060500020200" pitchFamily="18" charset="0"/>
              </a:rPr>
              <a:t>i.e. scenario-based learning</a:t>
            </a:r>
          </a:p>
        </p:txBody>
      </p:sp>
      <p:sp>
        <p:nvSpPr>
          <p:cNvPr id="26" name="Title 3">
            <a:extLst>
              <a:ext uri="{FF2B5EF4-FFF2-40B4-BE49-F238E27FC236}">
                <a16:creationId xmlns:a16="http://schemas.microsoft.com/office/drawing/2014/main" id="{C9F77F72-CF35-7A24-3416-0FD7F5C96030}"/>
              </a:ext>
            </a:extLst>
          </p:cNvPr>
          <p:cNvSpPr>
            <a:spLocks noGrp="1"/>
          </p:cNvSpPr>
          <p:nvPr>
            <p:ph type="title" idx="4294967295"/>
          </p:nvPr>
        </p:nvSpPr>
        <p:spPr>
          <a:xfrm>
            <a:off x="574959" y="182846"/>
            <a:ext cx="10515600" cy="1325563"/>
          </a:xfrm>
        </p:spPr>
        <p:txBody>
          <a:bodyPr>
            <a:normAutofit/>
          </a:bodyPr>
          <a:lstStyle/>
          <a:p>
            <a:r>
              <a:rPr lang="fr-FR" dirty="0">
                <a:latin typeface="Alegreya Sans" panose="00000500000000000000" pitchFamily="2" charset="0"/>
              </a:rPr>
              <a:t>Project </a:t>
            </a:r>
            <a:r>
              <a:rPr lang="fr-FR" dirty="0" err="1">
                <a:latin typeface="Alegreya Sans" panose="00000500000000000000" pitchFamily="2" charset="0"/>
              </a:rPr>
              <a:t>overview</a:t>
            </a:r>
            <a:endParaRPr lang="en-GB" dirty="0">
              <a:latin typeface="Alegreya Sans" panose="00000500000000000000" pitchFamily="2" charset="0"/>
            </a:endParaRPr>
          </a:p>
        </p:txBody>
      </p:sp>
      <p:sp>
        <p:nvSpPr>
          <p:cNvPr id="8" name="Content Placeholder 4">
            <a:extLst>
              <a:ext uri="{FF2B5EF4-FFF2-40B4-BE49-F238E27FC236}">
                <a16:creationId xmlns:a16="http://schemas.microsoft.com/office/drawing/2014/main" id="{D1E0C3E7-B6BC-D3C0-CF9C-C421C4A1F72C}"/>
              </a:ext>
            </a:extLst>
          </p:cNvPr>
          <p:cNvSpPr txBox="1">
            <a:spLocks/>
          </p:cNvSpPr>
          <p:nvPr/>
        </p:nvSpPr>
        <p:spPr>
          <a:xfrm>
            <a:off x="574959" y="2714845"/>
            <a:ext cx="630950" cy="2034771"/>
          </a:xfrm>
          <a:prstGeom prst="rect">
            <a:avLst/>
          </a:prstGeom>
        </p:spPr>
        <p:txBody>
          <a:bodyPr vert="vert270"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30000"/>
              </a:lnSpc>
              <a:buFont typeface="Arial" panose="020B0604020202020204" pitchFamily="34" charset="0"/>
              <a:buNone/>
            </a:pPr>
            <a:r>
              <a:rPr lang="en-GB" sz="2600" b="1" dirty="0">
                <a:solidFill>
                  <a:srgbClr val="9C5090"/>
                </a:solidFill>
                <a:latin typeface="Asap" pitchFamily="2" charset="0"/>
                <a:ea typeface="Noto Serif" panose="02020600060500020200" pitchFamily="18" charset="0"/>
                <a:cs typeface="Noto Serif" panose="02020600060500020200" pitchFamily="18" charset="0"/>
              </a:rPr>
              <a:t>6 PARTNERS</a:t>
            </a:r>
          </a:p>
        </p:txBody>
      </p:sp>
      <p:sp>
        <p:nvSpPr>
          <p:cNvPr id="11" name="TextBox 10">
            <a:extLst>
              <a:ext uri="{FF2B5EF4-FFF2-40B4-BE49-F238E27FC236}">
                <a16:creationId xmlns:a16="http://schemas.microsoft.com/office/drawing/2014/main" id="{D90F546A-5FD5-89D7-EB8A-FB2ECD9D0200}"/>
              </a:ext>
            </a:extLst>
          </p:cNvPr>
          <p:cNvSpPr txBox="1"/>
          <p:nvPr/>
        </p:nvSpPr>
        <p:spPr>
          <a:xfrm>
            <a:off x="7571642" y="1956416"/>
            <a:ext cx="2572378" cy="461665"/>
          </a:xfrm>
          <a:prstGeom prst="rect">
            <a:avLst/>
          </a:prstGeom>
          <a:noFill/>
        </p:spPr>
        <p:txBody>
          <a:bodyPr wrap="square" rtlCol="0">
            <a:spAutoFit/>
          </a:bodyPr>
          <a:lstStyle/>
          <a:p>
            <a:pPr algn="ctr"/>
            <a:r>
              <a:rPr lang="fr-FR" sz="2400" b="1" dirty="0">
                <a:solidFill>
                  <a:srgbClr val="9C5090"/>
                </a:solidFill>
                <a:latin typeface="Asap" pitchFamily="2" charset="0"/>
              </a:rPr>
              <a:t>PROJECT GOAL</a:t>
            </a:r>
            <a:endParaRPr lang="en-GB" sz="2400" b="1" dirty="0">
              <a:solidFill>
                <a:srgbClr val="9C5090"/>
              </a:solidFill>
              <a:latin typeface="Asap" pitchFamily="2" charset="0"/>
            </a:endParaRPr>
          </a:p>
        </p:txBody>
      </p:sp>
      <p:sp>
        <p:nvSpPr>
          <p:cNvPr id="14" name="TextBox 13">
            <a:extLst>
              <a:ext uri="{FF2B5EF4-FFF2-40B4-BE49-F238E27FC236}">
                <a16:creationId xmlns:a16="http://schemas.microsoft.com/office/drawing/2014/main" id="{F7BDA9A7-0E5F-FA32-8CB3-6CEDF2152353}"/>
              </a:ext>
            </a:extLst>
          </p:cNvPr>
          <p:cNvSpPr txBox="1"/>
          <p:nvPr/>
        </p:nvSpPr>
        <p:spPr>
          <a:xfrm>
            <a:off x="7755925" y="4495922"/>
            <a:ext cx="4104998" cy="872034"/>
          </a:xfrm>
          <a:prstGeom prst="rect">
            <a:avLst/>
          </a:prstGeom>
          <a:noFill/>
        </p:spPr>
        <p:txBody>
          <a:bodyPr wrap="square" rtlCol="0">
            <a:spAutoFit/>
          </a:bodyPr>
          <a:lstStyle/>
          <a:p>
            <a:pPr>
              <a:spcAft>
                <a:spcPts val="600"/>
              </a:spcAft>
            </a:pPr>
            <a:r>
              <a:rPr lang="fr-FR" sz="2400" b="1" dirty="0">
                <a:solidFill>
                  <a:srgbClr val="9F87D3"/>
                </a:solidFill>
                <a:latin typeface="Asap" pitchFamily="2" charset="0"/>
              </a:rPr>
              <a:t>TIMELINE</a:t>
            </a:r>
          </a:p>
          <a:p>
            <a:r>
              <a:rPr lang="fr-FR" sz="2000" dirty="0"/>
              <a:t>Ends on 31st December 2027</a:t>
            </a:r>
            <a:endParaRPr lang="en-GB" sz="2000" dirty="0"/>
          </a:p>
        </p:txBody>
      </p:sp>
      <p:pic>
        <p:nvPicPr>
          <p:cNvPr id="19" name="Picture 18">
            <a:extLst>
              <a:ext uri="{FF2B5EF4-FFF2-40B4-BE49-F238E27FC236}">
                <a16:creationId xmlns:a16="http://schemas.microsoft.com/office/drawing/2014/main" id="{56D78D98-40E8-8FEE-E86B-AA191F1AD472}"/>
              </a:ext>
            </a:extLst>
          </p:cNvPr>
          <p:cNvPicPr>
            <a:picLocks noChangeAspect="1"/>
          </p:cNvPicPr>
          <p:nvPr/>
        </p:nvPicPr>
        <p:blipFill>
          <a:blip r:embed="rId2"/>
          <a:stretch>
            <a:fillRect/>
          </a:stretch>
        </p:blipFill>
        <p:spPr>
          <a:xfrm>
            <a:off x="8857831" y="263346"/>
            <a:ext cx="3050855" cy="953392"/>
          </a:xfrm>
          <a:prstGeom prst="rect">
            <a:avLst/>
          </a:prstGeom>
        </p:spPr>
      </p:pic>
      <p:pic>
        <p:nvPicPr>
          <p:cNvPr id="27" name="Picture 26" descr="A blue rectangle with text&#10;&#10;Description automatically generated">
            <a:extLst>
              <a:ext uri="{FF2B5EF4-FFF2-40B4-BE49-F238E27FC236}">
                <a16:creationId xmlns:a16="http://schemas.microsoft.com/office/drawing/2014/main" id="{1955F1FB-3DF9-370A-7944-D3AA1E1CCEEC}"/>
              </a:ext>
            </a:extLst>
          </p:cNvPr>
          <p:cNvPicPr>
            <a:picLocks noChangeAspect="1"/>
          </p:cNvPicPr>
          <p:nvPr/>
        </p:nvPicPr>
        <p:blipFill>
          <a:blip r:embed="rId3"/>
          <a:stretch>
            <a:fillRect/>
          </a:stretch>
        </p:blipFill>
        <p:spPr>
          <a:xfrm>
            <a:off x="9772231" y="6087028"/>
            <a:ext cx="2088017" cy="696005"/>
          </a:xfrm>
          <a:prstGeom prst="rect">
            <a:avLst/>
          </a:prstGeom>
        </p:spPr>
      </p:pic>
      <p:pic>
        <p:nvPicPr>
          <p:cNvPr id="3" name="Picture 2" descr="A blue logo with text&#10;&#10;AI-generated content may be incorrect.">
            <a:extLst>
              <a:ext uri="{FF2B5EF4-FFF2-40B4-BE49-F238E27FC236}">
                <a16:creationId xmlns:a16="http://schemas.microsoft.com/office/drawing/2014/main" id="{ED5573E5-F702-47FD-3B96-55A56DBE8E7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51861" y="3051709"/>
            <a:ext cx="2148916" cy="999956"/>
          </a:xfrm>
          <a:prstGeom prst="rect">
            <a:avLst/>
          </a:prstGeom>
        </p:spPr>
      </p:pic>
      <p:pic>
        <p:nvPicPr>
          <p:cNvPr id="5" name="Picture 4" descr="A logo with text on it&#10;&#10;AI-generated content may be incorrect.">
            <a:extLst>
              <a:ext uri="{FF2B5EF4-FFF2-40B4-BE49-F238E27FC236}">
                <a16:creationId xmlns:a16="http://schemas.microsoft.com/office/drawing/2014/main" id="{904FA6AB-9A8C-D5E3-6672-8A059B82598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760984" y="1781877"/>
            <a:ext cx="2330670" cy="1172052"/>
          </a:xfrm>
          <a:prstGeom prst="rect">
            <a:avLst/>
          </a:prstGeom>
        </p:spPr>
      </p:pic>
      <p:pic>
        <p:nvPicPr>
          <p:cNvPr id="12" name="Picture 11" descr="A green and yellow logo with red text&#10;&#10;AI-generated content may be incorrect.">
            <a:extLst>
              <a:ext uri="{FF2B5EF4-FFF2-40B4-BE49-F238E27FC236}">
                <a16:creationId xmlns:a16="http://schemas.microsoft.com/office/drawing/2014/main" id="{AEAFD55A-5B25-1460-F01B-146671F39F7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070133" y="4379450"/>
            <a:ext cx="898203" cy="1265717"/>
          </a:xfrm>
          <a:prstGeom prst="rect">
            <a:avLst/>
          </a:prstGeom>
        </p:spPr>
      </p:pic>
      <p:pic>
        <p:nvPicPr>
          <p:cNvPr id="17" name="Picture 16" descr="A blue circle with yellow stars and a symbol on it&#10;&#10;AI-generated content may be incorrect.">
            <a:extLst>
              <a:ext uri="{FF2B5EF4-FFF2-40B4-BE49-F238E27FC236}">
                <a16:creationId xmlns:a16="http://schemas.microsoft.com/office/drawing/2014/main" id="{5B0F0188-72DE-793A-9AD3-625C7440A20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019429" y="3051709"/>
            <a:ext cx="999611" cy="999957"/>
          </a:xfrm>
          <a:prstGeom prst="rect">
            <a:avLst/>
          </a:prstGeom>
        </p:spPr>
      </p:pic>
      <p:pic>
        <p:nvPicPr>
          <p:cNvPr id="21" name="Picture 20" descr="A blue and white logo&#10;&#10;AI-generated content may be incorrect.">
            <a:extLst>
              <a:ext uri="{FF2B5EF4-FFF2-40B4-BE49-F238E27FC236}">
                <a16:creationId xmlns:a16="http://schemas.microsoft.com/office/drawing/2014/main" id="{972FDB49-BDD0-E2BF-7DAE-E16AF22456BA}"/>
              </a:ext>
            </a:extLst>
          </p:cNvPr>
          <p:cNvPicPr>
            <a:picLocks noChangeAspect="1"/>
          </p:cNvPicPr>
          <p:nvPr/>
        </p:nvPicPr>
        <p:blipFill>
          <a:blip r:embed="rId8">
            <a:extLst>
              <a:ext uri="{28A0092B-C50C-407E-A947-70E740481C1C}">
                <a14:useLocalDpi xmlns:a14="http://schemas.microsoft.com/office/drawing/2010/main" val="0"/>
              </a:ext>
            </a:extLst>
          </a:blip>
          <a:srcRect t="16703" b="17490"/>
          <a:stretch>
            <a:fillRect/>
          </a:stretch>
        </p:blipFill>
        <p:spPr>
          <a:xfrm>
            <a:off x="3852493" y="4512330"/>
            <a:ext cx="2147652" cy="999956"/>
          </a:xfrm>
          <a:prstGeom prst="rect">
            <a:avLst/>
          </a:prstGeom>
        </p:spPr>
      </p:pic>
      <p:pic>
        <p:nvPicPr>
          <p:cNvPr id="32" name="Graphic 31" descr="Target with solid fill">
            <a:extLst>
              <a:ext uri="{FF2B5EF4-FFF2-40B4-BE49-F238E27FC236}">
                <a16:creationId xmlns:a16="http://schemas.microsoft.com/office/drawing/2014/main" id="{AAFD328B-CBF1-38CD-E7DE-CF833B7E2F89}"/>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6862680" y="1781877"/>
            <a:ext cx="914400" cy="914400"/>
          </a:xfrm>
          <a:prstGeom prst="rect">
            <a:avLst/>
          </a:prstGeom>
        </p:spPr>
      </p:pic>
      <p:pic>
        <p:nvPicPr>
          <p:cNvPr id="34" name="Graphic 33" descr="Stopwatch 75% with solid fill">
            <a:extLst>
              <a:ext uri="{FF2B5EF4-FFF2-40B4-BE49-F238E27FC236}">
                <a16:creationId xmlns:a16="http://schemas.microsoft.com/office/drawing/2014/main" id="{96F40484-DA54-64E7-E05C-104AF3DAE713}"/>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6862680" y="4474739"/>
            <a:ext cx="914400" cy="914400"/>
          </a:xfrm>
          <a:prstGeom prst="rect">
            <a:avLst/>
          </a:prstGeom>
        </p:spPr>
      </p:pic>
      <p:pic>
        <p:nvPicPr>
          <p:cNvPr id="36" name="Picture 35">
            <a:extLst>
              <a:ext uri="{FF2B5EF4-FFF2-40B4-BE49-F238E27FC236}">
                <a16:creationId xmlns:a16="http://schemas.microsoft.com/office/drawing/2014/main" id="{01A8C3E2-C522-7B9B-AB91-1E236F2CD84B}"/>
              </a:ext>
            </a:extLst>
          </p:cNvPr>
          <p:cNvPicPr>
            <a:picLocks noChangeAspect="1"/>
          </p:cNvPicPr>
          <p:nvPr/>
        </p:nvPicPr>
        <p:blipFill>
          <a:blip r:embed="rId11"/>
          <a:stretch>
            <a:fillRect/>
          </a:stretch>
        </p:blipFill>
        <p:spPr>
          <a:xfrm>
            <a:off x="1474286" y="2011881"/>
            <a:ext cx="2089897" cy="712045"/>
          </a:xfrm>
          <a:prstGeom prst="rect">
            <a:avLst/>
          </a:prstGeom>
        </p:spPr>
      </p:pic>
      <p:sp>
        <p:nvSpPr>
          <p:cNvPr id="2" name="Rectangle: Rounded Corners 1">
            <a:extLst>
              <a:ext uri="{FF2B5EF4-FFF2-40B4-BE49-F238E27FC236}">
                <a16:creationId xmlns:a16="http://schemas.microsoft.com/office/drawing/2014/main" id="{E120AD07-580A-3B45-84BA-CB56B11DA80D}"/>
              </a:ext>
            </a:extLst>
          </p:cNvPr>
          <p:cNvSpPr/>
          <p:nvPr/>
        </p:nvSpPr>
        <p:spPr>
          <a:xfrm>
            <a:off x="1239958" y="1656080"/>
            <a:ext cx="5196220" cy="4191288"/>
          </a:xfrm>
          <a:prstGeom prst="roundRect">
            <a:avLst>
              <a:gd name="adj" fmla="val 10849"/>
            </a:avLst>
          </a:prstGeom>
          <a:noFill/>
          <a:ln>
            <a:solidFill>
              <a:srgbClr val="9C509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67657982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B38442-1054-1091-2344-4373ECA6077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C9ED38B-711F-092E-CACF-8C618DBADAFA}"/>
              </a:ext>
            </a:extLst>
          </p:cNvPr>
          <p:cNvSpPr>
            <a:spLocks noGrp="1"/>
          </p:cNvSpPr>
          <p:nvPr>
            <p:ph type="title" idx="4294967295"/>
          </p:nvPr>
        </p:nvSpPr>
        <p:spPr>
          <a:xfrm>
            <a:off x="612012" y="169321"/>
            <a:ext cx="10515600" cy="1325563"/>
          </a:xfrm>
        </p:spPr>
        <p:txBody>
          <a:bodyPr/>
          <a:lstStyle/>
          <a:p>
            <a:r>
              <a:rPr lang="fr-FR" dirty="0"/>
              <a:t>Where </a:t>
            </a:r>
            <a:r>
              <a:rPr lang="fr-FR" dirty="0" err="1"/>
              <a:t>we</a:t>
            </a:r>
            <a:r>
              <a:rPr lang="fr-FR" dirty="0"/>
              <a:t> stand as of now</a:t>
            </a:r>
            <a:endParaRPr lang="en-GB" dirty="0"/>
          </a:p>
        </p:txBody>
      </p:sp>
      <p:sp>
        <p:nvSpPr>
          <p:cNvPr id="3" name="Content Placeholder 2">
            <a:extLst>
              <a:ext uri="{FF2B5EF4-FFF2-40B4-BE49-F238E27FC236}">
                <a16:creationId xmlns:a16="http://schemas.microsoft.com/office/drawing/2014/main" id="{7CCED21C-F486-B633-9363-B620C9F2E32A}"/>
              </a:ext>
            </a:extLst>
          </p:cNvPr>
          <p:cNvSpPr txBox="1">
            <a:spLocks/>
          </p:cNvSpPr>
          <p:nvPr/>
        </p:nvSpPr>
        <p:spPr>
          <a:xfrm>
            <a:off x="1806096" y="3896242"/>
            <a:ext cx="7652229" cy="445959"/>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2600"/>
              </a:spcBef>
              <a:spcAft>
                <a:spcPts val="600"/>
              </a:spcAft>
              <a:buNone/>
            </a:pPr>
            <a:r>
              <a:rPr lang="en-GB" b="1" dirty="0">
                <a:solidFill>
                  <a:srgbClr val="9C5090"/>
                </a:solidFill>
                <a:latin typeface="Asap" pitchFamily="2" charset="0"/>
                <a:ea typeface="Noto Serif" panose="02020600060500020200" pitchFamily="18" charset="0"/>
                <a:cs typeface="Noto Serif" panose="02020600060500020200" pitchFamily="18" charset="0"/>
              </a:rPr>
              <a:t>WP5</a:t>
            </a:r>
            <a:r>
              <a:rPr lang="en-GB" dirty="0">
                <a:solidFill>
                  <a:srgbClr val="9C5090"/>
                </a:solidFill>
                <a:latin typeface="Asap" pitchFamily="2" charset="0"/>
                <a:ea typeface="Noto Serif" panose="02020600060500020200" pitchFamily="18" charset="0"/>
                <a:cs typeface="Noto Serif" panose="02020600060500020200" pitchFamily="18" charset="0"/>
              </a:rPr>
              <a:t> Technical development of D-SBL resources &amp; piloting</a:t>
            </a:r>
          </a:p>
        </p:txBody>
      </p:sp>
      <p:pic>
        <p:nvPicPr>
          <p:cNvPr id="4" name="Picture 3">
            <a:extLst>
              <a:ext uri="{FF2B5EF4-FFF2-40B4-BE49-F238E27FC236}">
                <a16:creationId xmlns:a16="http://schemas.microsoft.com/office/drawing/2014/main" id="{0343807C-16AB-A537-56F3-16517905A28B}"/>
              </a:ext>
            </a:extLst>
          </p:cNvPr>
          <p:cNvPicPr>
            <a:picLocks noChangeAspect="1"/>
          </p:cNvPicPr>
          <p:nvPr/>
        </p:nvPicPr>
        <p:blipFill>
          <a:blip r:embed="rId2"/>
          <a:stretch>
            <a:fillRect/>
          </a:stretch>
        </p:blipFill>
        <p:spPr>
          <a:xfrm>
            <a:off x="8855708" y="431477"/>
            <a:ext cx="2841786" cy="888058"/>
          </a:xfrm>
          <a:prstGeom prst="rect">
            <a:avLst/>
          </a:prstGeom>
        </p:spPr>
      </p:pic>
      <p:sp>
        <p:nvSpPr>
          <p:cNvPr id="6" name="TextBox 5">
            <a:extLst>
              <a:ext uri="{FF2B5EF4-FFF2-40B4-BE49-F238E27FC236}">
                <a16:creationId xmlns:a16="http://schemas.microsoft.com/office/drawing/2014/main" id="{CA629B48-14DB-CD89-D347-C5DA241C5CEA}"/>
              </a:ext>
            </a:extLst>
          </p:cNvPr>
          <p:cNvSpPr txBox="1"/>
          <p:nvPr/>
        </p:nvSpPr>
        <p:spPr>
          <a:xfrm>
            <a:off x="1135536" y="4643717"/>
            <a:ext cx="10096500" cy="1169551"/>
          </a:xfrm>
          <a:prstGeom prst="rect">
            <a:avLst/>
          </a:prstGeom>
          <a:noFill/>
        </p:spPr>
        <p:txBody>
          <a:bodyPr wrap="square" rtlCol="0">
            <a:spAutoFit/>
          </a:bodyPr>
          <a:lstStyle/>
          <a:p>
            <a:pPr>
              <a:lnSpc>
                <a:spcPct val="130000"/>
              </a:lnSpc>
            </a:pPr>
            <a:r>
              <a:rPr lang="en-GB" sz="2000" dirty="0">
                <a:latin typeface="Noto Serif" panose="02020600060500020200" pitchFamily="18" charset="0"/>
                <a:ea typeface="Noto Serif" panose="02020600060500020200" pitchFamily="18" charset="0"/>
                <a:cs typeface="Noto Serif" panose="02020600060500020200" pitchFamily="18" charset="0"/>
              </a:rPr>
              <a:t>The 15 D-SBL resources are being piloted with students</a:t>
            </a:r>
          </a:p>
          <a:p>
            <a:pPr>
              <a:lnSpc>
                <a:spcPct val="130000"/>
              </a:lnSpc>
            </a:pPr>
            <a:r>
              <a:rPr lang="en-GB" sz="2000" dirty="0" err="1">
                <a:latin typeface="Noto Serif" panose="02020600060500020200" pitchFamily="18" charset="0"/>
                <a:ea typeface="Noto Serif" panose="02020600060500020200" pitchFamily="18" charset="0"/>
                <a:cs typeface="Noto Serif" panose="02020600060500020200" pitchFamily="18" charset="0"/>
              </a:rPr>
              <a:t>Equipments</a:t>
            </a:r>
            <a:r>
              <a:rPr lang="en-GB" sz="2000" dirty="0">
                <a:latin typeface="Noto Serif" panose="02020600060500020200" pitchFamily="18" charset="0"/>
                <a:ea typeface="Noto Serif" panose="02020600060500020200" pitchFamily="18" charset="0"/>
                <a:cs typeface="Noto Serif" panose="02020600060500020200" pitchFamily="18" charset="0"/>
              </a:rPr>
              <a:t> to produce the digital materials of the D-SBL are being purchased</a:t>
            </a:r>
          </a:p>
          <a:p>
            <a:endParaRPr lang="en-GB" dirty="0"/>
          </a:p>
        </p:txBody>
      </p:sp>
      <p:sp>
        <p:nvSpPr>
          <p:cNvPr id="8" name="Content Placeholder 2">
            <a:extLst>
              <a:ext uri="{FF2B5EF4-FFF2-40B4-BE49-F238E27FC236}">
                <a16:creationId xmlns:a16="http://schemas.microsoft.com/office/drawing/2014/main" id="{D823FFCB-3645-A689-C123-FA1803C2AC0B}"/>
              </a:ext>
            </a:extLst>
          </p:cNvPr>
          <p:cNvSpPr txBox="1">
            <a:spLocks/>
          </p:cNvSpPr>
          <p:nvPr/>
        </p:nvSpPr>
        <p:spPr>
          <a:xfrm>
            <a:off x="1851591" y="1696774"/>
            <a:ext cx="8947469" cy="888058"/>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2600"/>
              </a:spcBef>
              <a:spcAft>
                <a:spcPts val="600"/>
              </a:spcAft>
              <a:buNone/>
            </a:pPr>
            <a:r>
              <a:rPr lang="en-GB" b="1" dirty="0">
                <a:solidFill>
                  <a:srgbClr val="9F87D3"/>
                </a:solidFill>
                <a:latin typeface="Asap" pitchFamily="2" charset="0"/>
                <a:ea typeface="Noto Serif" panose="02020600060500020200" pitchFamily="18" charset="0"/>
                <a:cs typeface="Noto Serif" panose="02020600060500020200" pitchFamily="18" charset="0"/>
              </a:rPr>
              <a:t>WP4</a:t>
            </a:r>
            <a:r>
              <a:rPr lang="en-GB" dirty="0">
                <a:solidFill>
                  <a:srgbClr val="9F87D3"/>
                </a:solidFill>
                <a:latin typeface="Asap" pitchFamily="2" charset="0"/>
                <a:ea typeface="Noto Serif" panose="02020600060500020200" pitchFamily="18" charset="0"/>
                <a:cs typeface="Noto Serif" panose="02020600060500020200" pitchFamily="18" charset="0"/>
              </a:rPr>
              <a:t> Co-design of D-SBL content</a:t>
            </a:r>
          </a:p>
        </p:txBody>
      </p:sp>
      <p:pic>
        <p:nvPicPr>
          <p:cNvPr id="11" name="Graphic 10" descr="Inbox with solid fill">
            <a:extLst>
              <a:ext uri="{FF2B5EF4-FFF2-40B4-BE49-F238E27FC236}">
                <a16:creationId xmlns:a16="http://schemas.microsoft.com/office/drawing/2014/main" id="{639D6799-A497-5418-2D29-F2818CBB79CE}"/>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35536" y="3783941"/>
            <a:ext cx="670560" cy="670560"/>
          </a:xfrm>
          <a:prstGeom prst="rect">
            <a:avLst/>
          </a:prstGeom>
        </p:spPr>
      </p:pic>
      <p:pic>
        <p:nvPicPr>
          <p:cNvPr id="13" name="Graphic 12" descr="Inbox Check with solid fill">
            <a:extLst>
              <a:ext uri="{FF2B5EF4-FFF2-40B4-BE49-F238E27FC236}">
                <a16:creationId xmlns:a16="http://schemas.microsoft.com/office/drawing/2014/main" id="{1BD688C6-D013-E7A7-3566-2652A5575F1D}"/>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90261" y="1782886"/>
            <a:ext cx="715835" cy="715835"/>
          </a:xfrm>
          <a:prstGeom prst="rect">
            <a:avLst/>
          </a:prstGeom>
        </p:spPr>
      </p:pic>
      <p:pic>
        <p:nvPicPr>
          <p:cNvPr id="15" name="Picture 14" descr="A blue rectangle with text&#10;&#10;Description automatically generated">
            <a:extLst>
              <a:ext uri="{FF2B5EF4-FFF2-40B4-BE49-F238E27FC236}">
                <a16:creationId xmlns:a16="http://schemas.microsoft.com/office/drawing/2014/main" id="{123A94D5-12E5-640C-9CEB-A5C557BB8243}"/>
              </a:ext>
            </a:extLst>
          </p:cNvPr>
          <p:cNvPicPr>
            <a:picLocks noChangeAspect="1"/>
          </p:cNvPicPr>
          <p:nvPr/>
        </p:nvPicPr>
        <p:blipFill>
          <a:blip r:embed="rId5"/>
          <a:stretch>
            <a:fillRect/>
          </a:stretch>
        </p:blipFill>
        <p:spPr>
          <a:xfrm>
            <a:off x="9772231" y="6087028"/>
            <a:ext cx="2088017" cy="696005"/>
          </a:xfrm>
          <a:prstGeom prst="rect">
            <a:avLst/>
          </a:prstGeom>
        </p:spPr>
      </p:pic>
      <p:sp>
        <p:nvSpPr>
          <p:cNvPr id="9" name="TextBox 8">
            <a:extLst>
              <a:ext uri="{FF2B5EF4-FFF2-40B4-BE49-F238E27FC236}">
                <a16:creationId xmlns:a16="http://schemas.microsoft.com/office/drawing/2014/main" id="{5051B8AB-377B-10C2-BEF7-38C96B3A155F}"/>
              </a:ext>
            </a:extLst>
          </p:cNvPr>
          <p:cNvSpPr txBox="1"/>
          <p:nvPr/>
        </p:nvSpPr>
        <p:spPr>
          <a:xfrm>
            <a:off x="1135756" y="2554055"/>
            <a:ext cx="10096500" cy="772584"/>
          </a:xfrm>
          <a:prstGeom prst="rect">
            <a:avLst/>
          </a:prstGeom>
          <a:noFill/>
        </p:spPr>
        <p:txBody>
          <a:bodyPr wrap="square" rtlCol="0">
            <a:spAutoFit/>
          </a:bodyPr>
          <a:lstStyle/>
          <a:p>
            <a:pPr>
              <a:lnSpc>
                <a:spcPct val="114000"/>
              </a:lnSpc>
            </a:pPr>
            <a:r>
              <a:rPr lang="en-US" sz="2000" dirty="0"/>
              <a:t>15 scenarios have been developed for training on digital soft skills with participation of educators and students</a:t>
            </a:r>
            <a:endParaRPr lang="en-BE" sz="2000" dirty="0"/>
          </a:p>
        </p:txBody>
      </p:sp>
    </p:spTree>
    <p:extLst>
      <p:ext uri="{BB962C8B-B14F-4D97-AF65-F5344CB8AC3E}">
        <p14:creationId xmlns:p14="http://schemas.microsoft.com/office/powerpoint/2010/main" val="79048967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13F3D1-EF0E-5D8E-52C2-71F95E53DD5C}"/>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72C27FE2-75A5-CB53-A51A-3EB782A1D059}"/>
              </a:ext>
            </a:extLst>
          </p:cNvPr>
          <p:cNvSpPr>
            <a:spLocks noGrp="1"/>
          </p:cNvSpPr>
          <p:nvPr>
            <p:ph type="title"/>
          </p:nvPr>
        </p:nvSpPr>
        <p:spPr>
          <a:xfrm>
            <a:off x="1676400" y="75463"/>
            <a:ext cx="10515600" cy="1325563"/>
          </a:xfrm>
        </p:spPr>
        <p:txBody>
          <a:bodyPr>
            <a:normAutofit/>
          </a:bodyPr>
          <a:lstStyle/>
          <a:p>
            <a:r>
              <a:rPr lang="fr-FR" dirty="0">
                <a:solidFill>
                  <a:schemeClr val="bg1"/>
                </a:solidFill>
                <a:latin typeface="Alegreya Sans" panose="00000500000000000000" pitchFamily="2" charset="0"/>
              </a:rPr>
              <a:t>EU-</a:t>
            </a:r>
            <a:r>
              <a:rPr lang="fr-FR" dirty="0" err="1">
                <a:solidFill>
                  <a:schemeClr val="bg1"/>
                </a:solidFill>
                <a:latin typeface="Alegreya Sans" panose="00000500000000000000" pitchFamily="2" charset="0"/>
              </a:rPr>
              <a:t>funded</a:t>
            </a:r>
            <a:r>
              <a:rPr lang="fr-FR" dirty="0">
                <a:solidFill>
                  <a:schemeClr val="bg1"/>
                </a:solidFill>
                <a:latin typeface="Alegreya Sans" panose="00000500000000000000" pitchFamily="2" charset="0"/>
              </a:rPr>
              <a:t> projects</a:t>
            </a:r>
            <a:endParaRPr lang="en-GB" dirty="0">
              <a:solidFill>
                <a:schemeClr val="bg1"/>
              </a:solidFill>
              <a:latin typeface="Alegreya Sans" panose="00000500000000000000" pitchFamily="2" charset="0"/>
            </a:endParaRPr>
          </a:p>
        </p:txBody>
      </p:sp>
      <p:sp>
        <p:nvSpPr>
          <p:cNvPr id="8" name="Text Placeholder 6">
            <a:extLst>
              <a:ext uri="{FF2B5EF4-FFF2-40B4-BE49-F238E27FC236}">
                <a16:creationId xmlns:a16="http://schemas.microsoft.com/office/drawing/2014/main" id="{7976EA1D-3CF8-B12F-9AA3-6A1FA7D4F2C9}"/>
              </a:ext>
            </a:extLst>
          </p:cNvPr>
          <p:cNvSpPr txBox="1">
            <a:spLocks/>
          </p:cNvSpPr>
          <p:nvPr/>
        </p:nvSpPr>
        <p:spPr>
          <a:xfrm>
            <a:off x="2141601" y="2112085"/>
            <a:ext cx="9274810" cy="2957347"/>
          </a:xfrm>
          <a:prstGeom prst="rect">
            <a:avLst/>
          </a:prstGeom>
        </p:spPr>
        <p:txBody>
          <a:bodyPr vert="horz" lIns="91440" tIns="45720" rIns="91440" bIns="45720" rtlCol="0">
            <a:normAutofit fontScale="7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sz="4000" dirty="0">
                <a:solidFill>
                  <a:schemeClr val="bg1"/>
                </a:solidFill>
                <a:latin typeface="Asap" pitchFamily="2" charset="0"/>
              </a:rPr>
              <a:t>UM-HEART-VR </a:t>
            </a:r>
            <a:r>
              <a:rPr lang="fr-FR" sz="3400" dirty="0">
                <a:solidFill>
                  <a:schemeClr val="bg1"/>
                </a:solidFill>
                <a:latin typeface="Asap" pitchFamily="2" charset="0"/>
              </a:rPr>
              <a:t>• ERASMUS +</a:t>
            </a:r>
          </a:p>
          <a:p>
            <a:pPr marL="0" indent="0">
              <a:lnSpc>
                <a:spcPct val="130000"/>
              </a:lnSpc>
              <a:buNone/>
            </a:pPr>
            <a:r>
              <a:rPr lang="en-US" sz="2100" dirty="0">
                <a:solidFill>
                  <a:schemeClr val="bg1"/>
                </a:solidFill>
              </a:rPr>
              <a:t>Upskilling Malaysian Healthcare for empathy and communication through Virtual Reality, Project number: 101237216, is a Project co-funded by the Erasmus+ </a:t>
            </a:r>
            <a:r>
              <a:rPr lang="en-US" sz="2100" dirty="0" err="1">
                <a:solidFill>
                  <a:schemeClr val="bg1"/>
                </a:solidFill>
              </a:rPr>
              <a:t>programme</a:t>
            </a:r>
            <a:r>
              <a:rPr lang="en-US" sz="2100" dirty="0">
                <a:solidFill>
                  <a:schemeClr val="bg1"/>
                </a:solidFill>
              </a:rPr>
              <a:t> of the European Union, Key Action 2 – Cooperation for innovation and the exchange of good practices –  Capacity-Building in the field of Higher Education.</a:t>
            </a:r>
          </a:p>
          <a:p>
            <a:pPr marL="0" indent="0">
              <a:lnSpc>
                <a:spcPct val="130000"/>
              </a:lnSpc>
              <a:buNone/>
            </a:pPr>
            <a:br>
              <a:rPr lang="en-GB" sz="2100" i="1" dirty="0">
                <a:solidFill>
                  <a:schemeClr val="bg1"/>
                </a:solidFill>
              </a:rPr>
            </a:br>
            <a:r>
              <a:rPr lang="en-GB" sz="2100" i="1" dirty="0">
                <a:solidFill>
                  <a:schemeClr val="bg1"/>
                </a:solidFill>
              </a:rPr>
              <a:t>Funded by the European Union. Views and opinions expressed are however those of the author(s) only and do not necessarily reflect those of the European Union or European Education and Culture Executive Agency (EACEA). Neither the European Union nor the granting authority can be held responsible for them.</a:t>
            </a:r>
          </a:p>
          <a:p>
            <a:pPr marL="0" indent="0">
              <a:buNone/>
            </a:pPr>
            <a:endParaRPr lang="en-GB" sz="1700" i="1" dirty="0">
              <a:solidFill>
                <a:schemeClr val="bg1"/>
              </a:solidFill>
            </a:endParaRPr>
          </a:p>
        </p:txBody>
      </p:sp>
    </p:spTree>
    <p:extLst>
      <p:ext uri="{BB962C8B-B14F-4D97-AF65-F5344CB8AC3E}">
        <p14:creationId xmlns:p14="http://schemas.microsoft.com/office/powerpoint/2010/main" val="214830557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Εικόνα 7" descr="Εικόνα που περιέχει κείμενο, λογότυπο, γραφικά, γραφιστική&#10;&#10;Το περιεχόμενο που δημιουργείται από AI ενδέχεται να είναι εσφαλμένο.">
            <a:extLst>
              <a:ext uri="{FF2B5EF4-FFF2-40B4-BE49-F238E27FC236}">
                <a16:creationId xmlns:a16="http://schemas.microsoft.com/office/drawing/2014/main" id="{C35E7216-ECA2-D4D0-5576-85D864F64F63}"/>
              </a:ext>
            </a:extLst>
          </p:cNvPr>
          <p:cNvPicPr>
            <a:picLocks noChangeAspect="1"/>
          </p:cNvPicPr>
          <p:nvPr/>
        </p:nvPicPr>
        <p:blipFill>
          <a:blip r:embed="rId2"/>
          <a:srcRect l="18245" t="10750" r="18383" b="20553"/>
          <a:stretch>
            <a:fillRect/>
          </a:stretch>
        </p:blipFill>
        <p:spPr>
          <a:xfrm>
            <a:off x="263191" y="184314"/>
            <a:ext cx="1536350" cy="1110299"/>
          </a:xfrm>
          <a:prstGeom prst="rect">
            <a:avLst/>
          </a:prstGeom>
        </p:spPr>
      </p:pic>
      <p:sp>
        <p:nvSpPr>
          <p:cNvPr id="6" name="Title 3">
            <a:extLst>
              <a:ext uri="{FF2B5EF4-FFF2-40B4-BE49-F238E27FC236}">
                <a16:creationId xmlns:a16="http://schemas.microsoft.com/office/drawing/2014/main" id="{81A99B90-13FA-60E7-C725-CA14B345F62D}"/>
              </a:ext>
            </a:extLst>
          </p:cNvPr>
          <p:cNvSpPr txBox="1">
            <a:spLocks/>
          </p:cNvSpPr>
          <p:nvPr/>
        </p:nvSpPr>
        <p:spPr>
          <a:xfrm>
            <a:off x="2011679" y="321835"/>
            <a:ext cx="8332729"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dirty="0">
                <a:latin typeface="Alegreya Sans" panose="00000500000000000000" pitchFamily="2" charset="0"/>
              </a:rPr>
              <a:t>Project </a:t>
            </a:r>
            <a:r>
              <a:rPr lang="fr-FR" dirty="0" err="1">
                <a:latin typeface="Alegreya Sans" panose="00000500000000000000" pitchFamily="2" charset="0"/>
              </a:rPr>
              <a:t>overview</a:t>
            </a:r>
            <a:endParaRPr lang="en-GB" dirty="0">
              <a:latin typeface="Alegreya Sans" panose="00000500000000000000" pitchFamily="2" charset="0"/>
            </a:endParaRPr>
          </a:p>
        </p:txBody>
      </p:sp>
      <p:sp>
        <p:nvSpPr>
          <p:cNvPr id="7" name="Content Placeholder 4">
            <a:extLst>
              <a:ext uri="{FF2B5EF4-FFF2-40B4-BE49-F238E27FC236}">
                <a16:creationId xmlns:a16="http://schemas.microsoft.com/office/drawing/2014/main" id="{8267BDD4-1E56-7AB3-4499-87BC39F07F78}"/>
              </a:ext>
            </a:extLst>
          </p:cNvPr>
          <p:cNvSpPr txBox="1">
            <a:spLocks/>
          </p:cNvSpPr>
          <p:nvPr/>
        </p:nvSpPr>
        <p:spPr>
          <a:xfrm>
            <a:off x="579305" y="3028112"/>
            <a:ext cx="630950" cy="2034771"/>
          </a:xfrm>
          <a:prstGeom prst="rect">
            <a:avLst/>
          </a:prstGeom>
        </p:spPr>
        <p:txBody>
          <a:bodyPr vert="vert270"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30000"/>
              </a:lnSpc>
              <a:buFont typeface="Arial" panose="020B0604020202020204" pitchFamily="34" charset="0"/>
              <a:buNone/>
            </a:pPr>
            <a:r>
              <a:rPr lang="en-GB" sz="2600" b="1" dirty="0">
                <a:solidFill>
                  <a:srgbClr val="BA1410"/>
                </a:solidFill>
                <a:latin typeface="Asap" pitchFamily="2" charset="0"/>
                <a:ea typeface="Noto Serif" panose="02020600060500020200" pitchFamily="18" charset="0"/>
                <a:cs typeface="Noto Serif" panose="02020600060500020200" pitchFamily="18" charset="0"/>
              </a:rPr>
              <a:t>6 PARTNERS</a:t>
            </a:r>
          </a:p>
        </p:txBody>
      </p:sp>
      <p:pic>
        <p:nvPicPr>
          <p:cNvPr id="8" name="Picture 7" descr="A logo with text on it&#10;&#10;AI-generated content may be incorrect.">
            <a:extLst>
              <a:ext uri="{FF2B5EF4-FFF2-40B4-BE49-F238E27FC236}">
                <a16:creationId xmlns:a16="http://schemas.microsoft.com/office/drawing/2014/main" id="{B5FD7B37-7308-318D-1B15-08A5D681E5D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90941" y="2113787"/>
            <a:ext cx="2330670" cy="1172052"/>
          </a:xfrm>
          <a:prstGeom prst="rect">
            <a:avLst/>
          </a:prstGeom>
        </p:spPr>
      </p:pic>
      <p:pic>
        <p:nvPicPr>
          <p:cNvPr id="9" name="Picture 8" descr="A blue circle with yellow stars and a symbol on it&#10;&#10;AI-generated content may be incorrect.">
            <a:extLst>
              <a:ext uri="{FF2B5EF4-FFF2-40B4-BE49-F238E27FC236}">
                <a16:creationId xmlns:a16="http://schemas.microsoft.com/office/drawing/2014/main" id="{AFBE054A-B4EC-16D5-C6D6-2AF1EB3769E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51072" y="3341202"/>
            <a:ext cx="999611" cy="999957"/>
          </a:xfrm>
          <a:prstGeom prst="rect">
            <a:avLst/>
          </a:prstGeom>
        </p:spPr>
      </p:pic>
      <p:pic>
        <p:nvPicPr>
          <p:cNvPr id="10" name="Picture 9">
            <a:extLst>
              <a:ext uri="{FF2B5EF4-FFF2-40B4-BE49-F238E27FC236}">
                <a16:creationId xmlns:a16="http://schemas.microsoft.com/office/drawing/2014/main" id="{317AE54A-F6BB-78D0-F859-197FEDBB88D4}"/>
              </a:ext>
            </a:extLst>
          </p:cNvPr>
          <p:cNvPicPr>
            <a:picLocks noChangeAspect="1"/>
          </p:cNvPicPr>
          <p:nvPr/>
        </p:nvPicPr>
        <p:blipFill>
          <a:blip r:embed="rId5"/>
          <a:stretch>
            <a:fillRect/>
          </a:stretch>
        </p:blipFill>
        <p:spPr>
          <a:xfrm>
            <a:off x="1505929" y="2325148"/>
            <a:ext cx="2089897" cy="712045"/>
          </a:xfrm>
          <a:prstGeom prst="rect">
            <a:avLst/>
          </a:prstGeom>
        </p:spPr>
      </p:pic>
      <p:sp>
        <p:nvSpPr>
          <p:cNvPr id="11" name="Rectangle: Rounded Corners 10">
            <a:extLst>
              <a:ext uri="{FF2B5EF4-FFF2-40B4-BE49-F238E27FC236}">
                <a16:creationId xmlns:a16="http://schemas.microsoft.com/office/drawing/2014/main" id="{4FFB778E-19C7-1528-2CE1-6E2C35A591B8}"/>
              </a:ext>
            </a:extLst>
          </p:cNvPr>
          <p:cNvSpPr/>
          <p:nvPr/>
        </p:nvSpPr>
        <p:spPr>
          <a:xfrm>
            <a:off x="1244304" y="1969347"/>
            <a:ext cx="5196220" cy="4191288"/>
          </a:xfrm>
          <a:prstGeom prst="roundRect">
            <a:avLst>
              <a:gd name="adj" fmla="val 10849"/>
            </a:avLst>
          </a:prstGeom>
          <a:noFill/>
          <a:ln>
            <a:solidFill>
              <a:srgbClr val="BA141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3" name="Picture 12">
            <a:extLst>
              <a:ext uri="{FF2B5EF4-FFF2-40B4-BE49-F238E27FC236}">
                <a16:creationId xmlns:a16="http://schemas.microsoft.com/office/drawing/2014/main" id="{C22715E5-761D-4DBE-0E09-076A387AC4DE}"/>
              </a:ext>
            </a:extLst>
          </p:cNvPr>
          <p:cNvPicPr>
            <a:picLocks noChangeAspect="1"/>
          </p:cNvPicPr>
          <p:nvPr/>
        </p:nvPicPr>
        <p:blipFill>
          <a:blip r:embed="rId6"/>
          <a:stretch>
            <a:fillRect/>
          </a:stretch>
        </p:blipFill>
        <p:spPr>
          <a:xfrm>
            <a:off x="3922643" y="3569117"/>
            <a:ext cx="2267266" cy="790685"/>
          </a:xfrm>
          <a:prstGeom prst="rect">
            <a:avLst/>
          </a:prstGeom>
        </p:spPr>
      </p:pic>
      <p:pic>
        <p:nvPicPr>
          <p:cNvPr id="15" name="Picture 14">
            <a:extLst>
              <a:ext uri="{FF2B5EF4-FFF2-40B4-BE49-F238E27FC236}">
                <a16:creationId xmlns:a16="http://schemas.microsoft.com/office/drawing/2014/main" id="{954CD730-78A9-94F6-5C5D-AFE0D6F1F48A}"/>
              </a:ext>
            </a:extLst>
          </p:cNvPr>
          <p:cNvPicPr>
            <a:picLocks noChangeAspect="1"/>
          </p:cNvPicPr>
          <p:nvPr/>
        </p:nvPicPr>
        <p:blipFill>
          <a:blip r:embed="rId7"/>
          <a:stretch>
            <a:fillRect/>
          </a:stretch>
        </p:blipFill>
        <p:spPr>
          <a:xfrm>
            <a:off x="1436297" y="4853193"/>
            <a:ext cx="2229161" cy="771633"/>
          </a:xfrm>
          <a:prstGeom prst="rect">
            <a:avLst/>
          </a:prstGeom>
        </p:spPr>
      </p:pic>
      <p:pic>
        <p:nvPicPr>
          <p:cNvPr id="17" name="Picture 16">
            <a:extLst>
              <a:ext uri="{FF2B5EF4-FFF2-40B4-BE49-F238E27FC236}">
                <a16:creationId xmlns:a16="http://schemas.microsoft.com/office/drawing/2014/main" id="{8D4C5C9B-860A-DD7E-7984-D54F374A4067}"/>
              </a:ext>
            </a:extLst>
          </p:cNvPr>
          <p:cNvPicPr>
            <a:picLocks noChangeAspect="1"/>
          </p:cNvPicPr>
          <p:nvPr/>
        </p:nvPicPr>
        <p:blipFill>
          <a:blip r:embed="rId8">
            <a:extLst>
              <a:ext uri="{BEBA8EAE-BF5A-486C-A8C5-ECC9F3942E4B}">
                <a14:imgProps xmlns:a14="http://schemas.microsoft.com/office/drawing/2010/main">
                  <a14:imgLayer r:embed="rId9">
                    <a14:imgEffect>
                      <a14:sharpenSoften amount="50000"/>
                    </a14:imgEffect>
                  </a14:imgLayer>
                </a14:imgProps>
              </a:ext>
            </a:extLst>
          </a:blip>
          <a:stretch>
            <a:fillRect/>
          </a:stretch>
        </p:blipFill>
        <p:spPr>
          <a:xfrm>
            <a:off x="4010888" y="4643079"/>
            <a:ext cx="2090776" cy="1059327"/>
          </a:xfrm>
          <a:prstGeom prst="rect">
            <a:avLst/>
          </a:prstGeom>
        </p:spPr>
      </p:pic>
      <p:sp>
        <p:nvSpPr>
          <p:cNvPr id="20" name="Content Placeholder 2">
            <a:extLst>
              <a:ext uri="{FF2B5EF4-FFF2-40B4-BE49-F238E27FC236}">
                <a16:creationId xmlns:a16="http://schemas.microsoft.com/office/drawing/2014/main" id="{DBE632BA-E166-82E4-6C33-596497B9E626}"/>
              </a:ext>
            </a:extLst>
          </p:cNvPr>
          <p:cNvSpPr txBox="1">
            <a:spLocks/>
          </p:cNvSpPr>
          <p:nvPr/>
        </p:nvSpPr>
        <p:spPr>
          <a:xfrm>
            <a:off x="6962035" y="2926512"/>
            <a:ext cx="4761261" cy="1838241"/>
          </a:xfrm>
          <a:prstGeom prst="rect">
            <a:avLst/>
          </a:prstGeom>
        </p:spPr>
        <p:txBody>
          <a:bodyPr vert="horz" lIns="36000" tIns="36000" rIns="36000" bIns="3600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30000"/>
              </a:lnSpc>
              <a:buFont typeface="Arial" panose="020B0604020202020204" pitchFamily="34" charset="0"/>
              <a:buNone/>
            </a:pPr>
            <a:r>
              <a:rPr lang="en-GB" sz="2000" dirty="0">
                <a:latin typeface="Noto Serif" panose="02020600060500020200" pitchFamily="18" charset="0"/>
                <a:ea typeface="Noto Serif" panose="02020600060500020200" pitchFamily="18" charset="0"/>
                <a:cs typeface="Noto Serif" panose="02020600060500020200" pitchFamily="18" charset="0"/>
              </a:rPr>
              <a:t>Developing </a:t>
            </a:r>
            <a:r>
              <a:rPr lang="en-GB" sz="2000" u="sng" dirty="0">
                <a:latin typeface="Noto Serif" panose="02020600060500020200" pitchFamily="18" charset="0"/>
                <a:ea typeface="Noto Serif" panose="02020600060500020200" pitchFamily="18" charset="0"/>
                <a:cs typeface="Noto Serif" panose="02020600060500020200" pitchFamily="18" charset="0"/>
              </a:rPr>
              <a:t>training </a:t>
            </a:r>
            <a:r>
              <a:rPr lang="en-GB" sz="2000" dirty="0">
                <a:latin typeface="Noto Serif" panose="02020600060500020200" pitchFamily="18" charset="0"/>
                <a:ea typeface="Noto Serif" panose="02020600060500020200" pitchFamily="18" charset="0"/>
                <a:cs typeface="Noto Serif" panose="02020600060500020200" pitchFamily="18" charset="0"/>
              </a:rPr>
              <a:t>on </a:t>
            </a:r>
            <a:r>
              <a:rPr lang="en-GB" sz="2000" u="sng" dirty="0">
                <a:latin typeface="Noto Serif" panose="02020600060500020200" pitchFamily="18" charset="0"/>
                <a:ea typeface="Noto Serif" panose="02020600060500020200" pitchFamily="18" charset="0"/>
                <a:cs typeface="Noto Serif" panose="02020600060500020200" pitchFamily="18" charset="0"/>
              </a:rPr>
              <a:t>communication &amp; empathy</a:t>
            </a:r>
            <a:br>
              <a:rPr lang="en-GB" sz="2000" dirty="0">
                <a:latin typeface="Noto Serif" panose="02020600060500020200" pitchFamily="18" charset="0"/>
                <a:ea typeface="Noto Serif" panose="02020600060500020200" pitchFamily="18" charset="0"/>
                <a:cs typeface="Noto Serif" panose="02020600060500020200" pitchFamily="18" charset="0"/>
              </a:rPr>
            </a:br>
            <a:r>
              <a:rPr lang="en-GB" sz="2000" dirty="0">
                <a:latin typeface="Noto Serif" panose="02020600060500020200" pitchFamily="18" charset="0"/>
                <a:ea typeface="Noto Serif" panose="02020600060500020200" pitchFamily="18" charset="0"/>
                <a:cs typeface="Noto Serif" panose="02020600060500020200" pitchFamily="18" charset="0"/>
              </a:rPr>
              <a:t>using </a:t>
            </a:r>
            <a:r>
              <a:rPr lang="en-GB" sz="2000" u="sng" dirty="0">
                <a:latin typeface="Noto Serif" panose="02020600060500020200" pitchFamily="18" charset="0"/>
                <a:ea typeface="Noto Serif" panose="02020600060500020200" pitchFamily="18" charset="0"/>
                <a:cs typeface="Noto Serif" panose="02020600060500020200" pitchFamily="18" charset="0"/>
              </a:rPr>
              <a:t>VR-based problem-based learning educational activities</a:t>
            </a:r>
            <a:endParaRPr lang="en-GB" sz="2000" dirty="0">
              <a:latin typeface="Noto Serif" panose="02020600060500020200" pitchFamily="18" charset="0"/>
              <a:ea typeface="Noto Serif" panose="02020600060500020200" pitchFamily="18" charset="0"/>
              <a:cs typeface="Noto Serif" panose="02020600060500020200" pitchFamily="18" charset="0"/>
            </a:endParaRPr>
          </a:p>
        </p:txBody>
      </p:sp>
      <p:sp>
        <p:nvSpPr>
          <p:cNvPr id="21" name="TextBox 20">
            <a:extLst>
              <a:ext uri="{FF2B5EF4-FFF2-40B4-BE49-F238E27FC236}">
                <a16:creationId xmlns:a16="http://schemas.microsoft.com/office/drawing/2014/main" id="{4CD5F3D4-4102-7704-5624-41DC4C66B6D6}"/>
              </a:ext>
            </a:extLst>
          </p:cNvPr>
          <p:cNvSpPr txBox="1"/>
          <p:nvPr/>
        </p:nvSpPr>
        <p:spPr>
          <a:xfrm>
            <a:off x="7575988" y="2269683"/>
            <a:ext cx="2572378" cy="461665"/>
          </a:xfrm>
          <a:prstGeom prst="rect">
            <a:avLst/>
          </a:prstGeom>
          <a:noFill/>
        </p:spPr>
        <p:txBody>
          <a:bodyPr wrap="square" rtlCol="0">
            <a:spAutoFit/>
          </a:bodyPr>
          <a:lstStyle/>
          <a:p>
            <a:pPr algn="ctr"/>
            <a:r>
              <a:rPr lang="fr-FR" sz="2400" b="1" dirty="0">
                <a:solidFill>
                  <a:srgbClr val="0A3692"/>
                </a:solidFill>
                <a:latin typeface="Asap" pitchFamily="2" charset="0"/>
              </a:rPr>
              <a:t>PROJECT GOAL</a:t>
            </a:r>
            <a:endParaRPr lang="en-GB" sz="2400" b="1" dirty="0">
              <a:solidFill>
                <a:srgbClr val="0A3692"/>
              </a:solidFill>
              <a:latin typeface="Asap" pitchFamily="2" charset="0"/>
            </a:endParaRPr>
          </a:p>
        </p:txBody>
      </p:sp>
      <p:sp>
        <p:nvSpPr>
          <p:cNvPr id="22" name="TextBox 21">
            <a:extLst>
              <a:ext uri="{FF2B5EF4-FFF2-40B4-BE49-F238E27FC236}">
                <a16:creationId xmlns:a16="http://schemas.microsoft.com/office/drawing/2014/main" id="{C6B4F85E-EC43-42F8-35E2-CA33629A8062}"/>
              </a:ext>
            </a:extLst>
          </p:cNvPr>
          <p:cNvSpPr txBox="1"/>
          <p:nvPr/>
        </p:nvSpPr>
        <p:spPr>
          <a:xfrm>
            <a:off x="7760271" y="4809189"/>
            <a:ext cx="4104998" cy="872034"/>
          </a:xfrm>
          <a:prstGeom prst="rect">
            <a:avLst/>
          </a:prstGeom>
          <a:noFill/>
        </p:spPr>
        <p:txBody>
          <a:bodyPr wrap="square" rtlCol="0">
            <a:spAutoFit/>
          </a:bodyPr>
          <a:lstStyle/>
          <a:p>
            <a:pPr>
              <a:spcAft>
                <a:spcPts val="600"/>
              </a:spcAft>
            </a:pPr>
            <a:r>
              <a:rPr lang="fr-FR" sz="2400" b="1" dirty="0">
                <a:solidFill>
                  <a:srgbClr val="FDA709"/>
                </a:solidFill>
                <a:latin typeface="Asap" pitchFamily="2" charset="0"/>
              </a:rPr>
              <a:t>TIMELINE</a:t>
            </a:r>
          </a:p>
          <a:p>
            <a:r>
              <a:rPr lang="fr-FR" sz="2000" dirty="0"/>
              <a:t>Ends on 31st </a:t>
            </a:r>
            <a:r>
              <a:rPr lang="fr-FR" sz="2000" dirty="0" err="1"/>
              <a:t>December</a:t>
            </a:r>
            <a:r>
              <a:rPr lang="fr-FR" sz="2000" dirty="0"/>
              <a:t> 2028</a:t>
            </a:r>
            <a:endParaRPr lang="en-GB" sz="2000" dirty="0"/>
          </a:p>
        </p:txBody>
      </p:sp>
      <p:pic>
        <p:nvPicPr>
          <p:cNvPr id="23" name="Graphic 22" descr="Target with solid fill">
            <a:extLst>
              <a:ext uri="{FF2B5EF4-FFF2-40B4-BE49-F238E27FC236}">
                <a16:creationId xmlns:a16="http://schemas.microsoft.com/office/drawing/2014/main" id="{76E42C9F-39B0-FDD6-08C8-1391B257B021}"/>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6867026" y="2095144"/>
            <a:ext cx="914400" cy="914400"/>
          </a:xfrm>
          <a:prstGeom prst="rect">
            <a:avLst/>
          </a:prstGeom>
        </p:spPr>
      </p:pic>
      <p:pic>
        <p:nvPicPr>
          <p:cNvPr id="24" name="Graphic 23" descr="Stopwatch 75% with solid fill">
            <a:extLst>
              <a:ext uri="{FF2B5EF4-FFF2-40B4-BE49-F238E27FC236}">
                <a16:creationId xmlns:a16="http://schemas.microsoft.com/office/drawing/2014/main" id="{3582F010-3244-4D26-1E23-72EA257AB07D}"/>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6867026" y="4788006"/>
            <a:ext cx="914400" cy="914400"/>
          </a:xfrm>
          <a:prstGeom prst="rect">
            <a:avLst/>
          </a:prstGeom>
        </p:spPr>
      </p:pic>
      <p:pic>
        <p:nvPicPr>
          <p:cNvPr id="25" name="Picture 24">
            <a:extLst>
              <a:ext uri="{FF2B5EF4-FFF2-40B4-BE49-F238E27FC236}">
                <a16:creationId xmlns:a16="http://schemas.microsoft.com/office/drawing/2014/main" id="{6C6DC738-1EA4-5EA3-E44E-563336D3F80B}"/>
              </a:ext>
            </a:extLst>
          </p:cNvPr>
          <p:cNvPicPr>
            <a:picLocks noChangeAspect="1"/>
          </p:cNvPicPr>
          <p:nvPr/>
        </p:nvPicPr>
        <p:blipFill>
          <a:blip r:embed="rId12"/>
          <a:stretch>
            <a:fillRect/>
          </a:stretch>
        </p:blipFill>
        <p:spPr>
          <a:xfrm>
            <a:off x="9135533" y="399395"/>
            <a:ext cx="2988814" cy="627038"/>
          </a:xfrm>
          <a:prstGeom prst="rect">
            <a:avLst/>
          </a:prstGeom>
        </p:spPr>
      </p:pic>
    </p:spTree>
    <p:extLst>
      <p:ext uri="{BB962C8B-B14F-4D97-AF65-F5344CB8AC3E}">
        <p14:creationId xmlns:p14="http://schemas.microsoft.com/office/powerpoint/2010/main" val="329062576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42F6A9-C6D2-3025-292C-58D1649A330B}"/>
            </a:ext>
          </a:extLst>
        </p:cNvPr>
        <p:cNvGrpSpPr/>
        <p:nvPr/>
      </p:nvGrpSpPr>
      <p:grpSpPr>
        <a:xfrm>
          <a:off x="0" y="0"/>
          <a:ext cx="0" cy="0"/>
          <a:chOff x="0" y="0"/>
          <a:chExt cx="0" cy="0"/>
        </a:xfrm>
      </p:grpSpPr>
      <p:pic>
        <p:nvPicPr>
          <p:cNvPr id="4" name="Εικόνα 7" descr="Εικόνα που περιέχει κείμενο, λογότυπο, γραφικά, γραφιστική&#10;&#10;Το περιεχόμενο που δημιουργείται από AI ενδέχεται να είναι εσφαλμένο.">
            <a:extLst>
              <a:ext uri="{FF2B5EF4-FFF2-40B4-BE49-F238E27FC236}">
                <a16:creationId xmlns:a16="http://schemas.microsoft.com/office/drawing/2014/main" id="{B16FB14E-2551-4272-33CE-3B367F79578D}"/>
              </a:ext>
            </a:extLst>
          </p:cNvPr>
          <p:cNvPicPr>
            <a:picLocks noChangeAspect="1"/>
          </p:cNvPicPr>
          <p:nvPr/>
        </p:nvPicPr>
        <p:blipFill>
          <a:blip r:embed="rId2"/>
          <a:srcRect l="18245" t="10750" r="18383" b="20553"/>
          <a:stretch>
            <a:fillRect/>
          </a:stretch>
        </p:blipFill>
        <p:spPr>
          <a:xfrm>
            <a:off x="263191" y="184314"/>
            <a:ext cx="1536350" cy="1110299"/>
          </a:xfrm>
          <a:prstGeom prst="rect">
            <a:avLst/>
          </a:prstGeom>
        </p:spPr>
      </p:pic>
      <p:sp>
        <p:nvSpPr>
          <p:cNvPr id="6" name="Title 3">
            <a:extLst>
              <a:ext uri="{FF2B5EF4-FFF2-40B4-BE49-F238E27FC236}">
                <a16:creationId xmlns:a16="http://schemas.microsoft.com/office/drawing/2014/main" id="{4576DBAB-C8CC-D36C-5520-37383133EBF1}"/>
              </a:ext>
            </a:extLst>
          </p:cNvPr>
          <p:cNvSpPr txBox="1">
            <a:spLocks/>
          </p:cNvSpPr>
          <p:nvPr/>
        </p:nvSpPr>
        <p:spPr>
          <a:xfrm>
            <a:off x="2011679" y="321835"/>
            <a:ext cx="8332729"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dirty="0" err="1">
                <a:latin typeface="Alegreya Sans" panose="00000500000000000000" pitchFamily="2" charset="0"/>
              </a:rPr>
              <a:t>Where</a:t>
            </a:r>
            <a:r>
              <a:rPr lang="fr-FR" dirty="0">
                <a:latin typeface="Alegreya Sans" panose="00000500000000000000" pitchFamily="2" charset="0"/>
              </a:rPr>
              <a:t> </a:t>
            </a:r>
            <a:r>
              <a:rPr lang="fr-FR" dirty="0" err="1">
                <a:latin typeface="Alegreya Sans" panose="00000500000000000000" pitchFamily="2" charset="0"/>
              </a:rPr>
              <a:t>we</a:t>
            </a:r>
            <a:r>
              <a:rPr lang="fr-FR" dirty="0">
                <a:latin typeface="Alegreya Sans" panose="00000500000000000000" pitchFamily="2" charset="0"/>
              </a:rPr>
              <a:t> stand as of </a:t>
            </a:r>
            <a:r>
              <a:rPr lang="fr-FR" dirty="0" err="1">
                <a:latin typeface="Alegreya Sans" panose="00000500000000000000" pitchFamily="2" charset="0"/>
              </a:rPr>
              <a:t>now</a:t>
            </a:r>
            <a:endParaRPr lang="en-GB" dirty="0">
              <a:latin typeface="Alegreya Sans" panose="00000500000000000000" pitchFamily="2" charset="0"/>
            </a:endParaRPr>
          </a:p>
        </p:txBody>
      </p:sp>
      <p:sp>
        <p:nvSpPr>
          <p:cNvPr id="2" name="Content Placeholder 2">
            <a:extLst>
              <a:ext uri="{FF2B5EF4-FFF2-40B4-BE49-F238E27FC236}">
                <a16:creationId xmlns:a16="http://schemas.microsoft.com/office/drawing/2014/main" id="{9AB20A59-B5BF-6A31-A753-432D29BD2E3E}"/>
              </a:ext>
            </a:extLst>
          </p:cNvPr>
          <p:cNvSpPr txBox="1">
            <a:spLocks/>
          </p:cNvSpPr>
          <p:nvPr/>
        </p:nvSpPr>
        <p:spPr>
          <a:xfrm>
            <a:off x="1397614" y="1664864"/>
            <a:ext cx="4907629" cy="106478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2600"/>
              </a:spcBef>
              <a:spcAft>
                <a:spcPts val="600"/>
              </a:spcAft>
              <a:buNone/>
            </a:pPr>
            <a:r>
              <a:rPr lang="en-GB" sz="2400" b="1" dirty="0">
                <a:solidFill>
                  <a:srgbClr val="0A3692"/>
                </a:solidFill>
                <a:latin typeface="Asap" pitchFamily="2" charset="0"/>
                <a:ea typeface="Noto Serif" panose="02020600060500020200" pitchFamily="18" charset="0"/>
                <a:cs typeface="Noto Serif" panose="02020600060500020200" pitchFamily="18" charset="0"/>
              </a:rPr>
              <a:t>WP2</a:t>
            </a:r>
            <a:r>
              <a:rPr lang="en-GB" sz="2400" dirty="0">
                <a:solidFill>
                  <a:srgbClr val="0A3692"/>
                </a:solidFill>
                <a:latin typeface="Asap" pitchFamily="2" charset="0"/>
                <a:ea typeface="Noto Serif" panose="02020600060500020200" pitchFamily="18" charset="0"/>
                <a:cs typeface="Noto Serif" panose="02020600060500020200" pitchFamily="18" charset="0"/>
              </a:rPr>
              <a:t> Specification, design &amp; implementation of VR-based training resources</a:t>
            </a:r>
          </a:p>
        </p:txBody>
      </p:sp>
      <p:sp>
        <p:nvSpPr>
          <p:cNvPr id="3" name="Content Placeholder 2">
            <a:extLst>
              <a:ext uri="{FF2B5EF4-FFF2-40B4-BE49-F238E27FC236}">
                <a16:creationId xmlns:a16="http://schemas.microsoft.com/office/drawing/2014/main" id="{8E52F886-0A7A-6910-1DA0-A7A01A5E2BA1}"/>
              </a:ext>
            </a:extLst>
          </p:cNvPr>
          <p:cNvSpPr txBox="1">
            <a:spLocks/>
          </p:cNvSpPr>
          <p:nvPr/>
        </p:nvSpPr>
        <p:spPr>
          <a:xfrm>
            <a:off x="1510377" y="4276498"/>
            <a:ext cx="3610769" cy="888058"/>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2600"/>
              </a:spcBef>
              <a:spcAft>
                <a:spcPts val="600"/>
              </a:spcAft>
              <a:buNone/>
            </a:pPr>
            <a:r>
              <a:rPr lang="en-GB" sz="2400" b="1" dirty="0">
                <a:solidFill>
                  <a:srgbClr val="FDA709"/>
                </a:solidFill>
                <a:latin typeface="Asap" pitchFamily="2" charset="0"/>
                <a:ea typeface="Noto Serif" panose="02020600060500020200" pitchFamily="18" charset="0"/>
                <a:cs typeface="Noto Serif" panose="02020600060500020200" pitchFamily="18" charset="0"/>
              </a:rPr>
              <a:t>WP3</a:t>
            </a:r>
            <a:r>
              <a:rPr lang="en-GB" sz="2400" dirty="0">
                <a:solidFill>
                  <a:srgbClr val="FDA709"/>
                </a:solidFill>
                <a:latin typeface="Asap" pitchFamily="2" charset="0"/>
                <a:ea typeface="Noto Serif" panose="02020600060500020200" pitchFamily="18" charset="0"/>
                <a:cs typeface="Noto Serif" panose="02020600060500020200" pitchFamily="18" charset="0"/>
              </a:rPr>
              <a:t> Train the trainers</a:t>
            </a:r>
          </a:p>
        </p:txBody>
      </p:sp>
      <p:sp>
        <p:nvSpPr>
          <p:cNvPr id="16" name="TextBox 15">
            <a:extLst>
              <a:ext uri="{FF2B5EF4-FFF2-40B4-BE49-F238E27FC236}">
                <a16:creationId xmlns:a16="http://schemas.microsoft.com/office/drawing/2014/main" id="{0A0E7387-B0B9-9D42-1AED-8046F3962DC9}"/>
              </a:ext>
            </a:extLst>
          </p:cNvPr>
          <p:cNvSpPr txBox="1"/>
          <p:nvPr/>
        </p:nvSpPr>
        <p:spPr>
          <a:xfrm>
            <a:off x="727163" y="2841353"/>
            <a:ext cx="5145754" cy="1323439"/>
          </a:xfrm>
          <a:prstGeom prst="rect">
            <a:avLst/>
          </a:prstGeom>
          <a:noFill/>
        </p:spPr>
        <p:txBody>
          <a:bodyPr wrap="square" rtlCol="0">
            <a:spAutoFit/>
          </a:bodyPr>
          <a:lstStyle/>
          <a:p>
            <a:r>
              <a:rPr lang="en-US" sz="2000" dirty="0"/>
              <a:t>15 scenarios are being developed on empathy and patient-doctor communication and interprofessional communication</a:t>
            </a:r>
            <a:endParaRPr lang="en-BE" sz="2000" dirty="0"/>
          </a:p>
        </p:txBody>
      </p:sp>
      <p:pic>
        <p:nvPicPr>
          <p:cNvPr id="18" name="Graphic 17" descr="Inbox with solid fill">
            <a:extLst>
              <a:ext uri="{FF2B5EF4-FFF2-40B4-BE49-F238E27FC236}">
                <a16:creationId xmlns:a16="http://schemas.microsoft.com/office/drawing/2014/main" id="{4A400575-AB92-B666-D454-3345AA88CC5D}"/>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27163" y="1659984"/>
            <a:ext cx="670560" cy="670560"/>
          </a:xfrm>
          <a:prstGeom prst="rect">
            <a:avLst/>
          </a:prstGeom>
        </p:spPr>
      </p:pic>
      <p:pic>
        <p:nvPicPr>
          <p:cNvPr id="19" name="Picture 18">
            <a:extLst>
              <a:ext uri="{FF2B5EF4-FFF2-40B4-BE49-F238E27FC236}">
                <a16:creationId xmlns:a16="http://schemas.microsoft.com/office/drawing/2014/main" id="{9044222E-FCB4-9970-775F-0B663CDD6A0E}"/>
              </a:ext>
            </a:extLst>
          </p:cNvPr>
          <p:cNvPicPr>
            <a:picLocks noChangeAspect="1"/>
          </p:cNvPicPr>
          <p:nvPr/>
        </p:nvPicPr>
        <p:blipFill>
          <a:blip r:embed="rId4"/>
          <a:stretch>
            <a:fillRect/>
          </a:stretch>
        </p:blipFill>
        <p:spPr>
          <a:xfrm>
            <a:off x="9135533" y="399395"/>
            <a:ext cx="2988814" cy="627038"/>
          </a:xfrm>
          <a:prstGeom prst="rect">
            <a:avLst/>
          </a:prstGeom>
        </p:spPr>
      </p:pic>
      <p:sp>
        <p:nvSpPr>
          <p:cNvPr id="25" name="TextBox 24">
            <a:extLst>
              <a:ext uri="{FF2B5EF4-FFF2-40B4-BE49-F238E27FC236}">
                <a16:creationId xmlns:a16="http://schemas.microsoft.com/office/drawing/2014/main" id="{BA31B5C7-6879-EE5F-5E20-A463475AFB28}"/>
              </a:ext>
            </a:extLst>
          </p:cNvPr>
          <p:cNvSpPr txBox="1"/>
          <p:nvPr/>
        </p:nvSpPr>
        <p:spPr>
          <a:xfrm>
            <a:off x="773713" y="5078444"/>
            <a:ext cx="4730355" cy="1123449"/>
          </a:xfrm>
          <a:prstGeom prst="rect">
            <a:avLst/>
          </a:prstGeom>
          <a:noFill/>
        </p:spPr>
        <p:txBody>
          <a:bodyPr wrap="square" rtlCol="0">
            <a:spAutoFit/>
          </a:bodyPr>
          <a:lstStyle/>
          <a:p>
            <a:pPr>
              <a:lnSpc>
                <a:spcPct val="114000"/>
              </a:lnSpc>
              <a:spcAft>
                <a:spcPts val="300"/>
              </a:spcAft>
            </a:pPr>
            <a:r>
              <a:rPr lang="en-US" sz="2000" dirty="0"/>
              <a:t>International workshop on 11, 13 &amp; 14 July in Thessaloniki, and then followed by local workshops</a:t>
            </a:r>
            <a:endParaRPr lang="en-BE" sz="2000" dirty="0"/>
          </a:p>
        </p:txBody>
      </p:sp>
      <p:pic>
        <p:nvPicPr>
          <p:cNvPr id="7" name="Graphic 6" descr="Inbox Check with solid fill">
            <a:extLst>
              <a:ext uri="{FF2B5EF4-FFF2-40B4-BE49-F238E27FC236}">
                <a16:creationId xmlns:a16="http://schemas.microsoft.com/office/drawing/2014/main" id="{D6805991-9E69-4880-0A00-796953163A4F}"/>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798128" y="4362609"/>
            <a:ext cx="715835" cy="715835"/>
          </a:xfrm>
          <a:prstGeom prst="rect">
            <a:avLst/>
          </a:prstGeom>
        </p:spPr>
      </p:pic>
      <p:pic>
        <p:nvPicPr>
          <p:cNvPr id="14" name="Picture 13">
            <a:extLst>
              <a:ext uri="{FF2B5EF4-FFF2-40B4-BE49-F238E27FC236}">
                <a16:creationId xmlns:a16="http://schemas.microsoft.com/office/drawing/2014/main" id="{231C27E1-E0EA-26D4-B778-6FAD2305BEFB}"/>
              </a:ext>
            </a:extLst>
          </p:cNvPr>
          <p:cNvPicPr>
            <a:picLocks noChangeAspect="1"/>
          </p:cNvPicPr>
          <p:nvPr/>
        </p:nvPicPr>
        <p:blipFill>
          <a:blip r:embed="rId6">
            <a:extLst>
              <a:ext uri="{28A0092B-C50C-407E-A947-70E740481C1C}">
                <a14:useLocalDpi xmlns:a14="http://schemas.microsoft.com/office/drawing/2010/main" val="0"/>
              </a:ext>
            </a:extLst>
          </a:blip>
          <a:srcRect l="8995" t="12748" r="1522" b="13962"/>
          <a:stretch>
            <a:fillRect/>
          </a:stretch>
        </p:blipFill>
        <p:spPr>
          <a:xfrm>
            <a:off x="5991225" y="1724958"/>
            <a:ext cx="3761914" cy="2310885"/>
          </a:xfrm>
          <a:prstGeom prst="rect">
            <a:avLst/>
          </a:prstGeom>
          <a:ln w="57150" cap="sq">
            <a:solidFill>
              <a:srgbClr val="254897"/>
            </a:solidFill>
            <a:round/>
          </a:ln>
          <a:effectLst/>
        </p:spPr>
      </p:pic>
      <p:pic>
        <p:nvPicPr>
          <p:cNvPr id="17" name="Picture 16">
            <a:extLst>
              <a:ext uri="{FF2B5EF4-FFF2-40B4-BE49-F238E27FC236}">
                <a16:creationId xmlns:a16="http://schemas.microsoft.com/office/drawing/2014/main" id="{90EE36E2-0AC1-EFCE-257F-85FFDAD8097D}"/>
              </a:ext>
            </a:extLst>
          </p:cNvPr>
          <p:cNvPicPr>
            <a:picLocks noChangeAspect="1"/>
          </p:cNvPicPr>
          <p:nvPr/>
        </p:nvPicPr>
        <p:blipFill>
          <a:blip r:embed="rId7">
            <a:extLst>
              <a:ext uri="{28A0092B-C50C-407E-A947-70E740481C1C}">
                <a14:useLocalDpi xmlns:a14="http://schemas.microsoft.com/office/drawing/2010/main" val="0"/>
              </a:ext>
            </a:extLst>
          </a:blip>
          <a:srcRect l="19447" t="12917" r="18827" b="1666"/>
          <a:stretch>
            <a:fillRect/>
          </a:stretch>
        </p:blipFill>
        <p:spPr>
          <a:xfrm>
            <a:off x="8622312" y="3429001"/>
            <a:ext cx="2795975" cy="2901831"/>
          </a:xfrm>
          <a:prstGeom prst="rect">
            <a:avLst/>
          </a:prstGeom>
          <a:ln w="57150" cap="rnd">
            <a:solidFill>
              <a:srgbClr val="FDA709"/>
            </a:solidFill>
            <a:round/>
          </a:ln>
          <a:effectLst/>
        </p:spPr>
      </p:pic>
    </p:spTree>
    <p:extLst>
      <p:ext uri="{BB962C8B-B14F-4D97-AF65-F5344CB8AC3E}">
        <p14:creationId xmlns:p14="http://schemas.microsoft.com/office/powerpoint/2010/main" val="285237926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797E9A2-7281-1632-DCEB-9AC0110A3164}"/>
              </a:ext>
            </a:extLst>
          </p:cNvPr>
          <p:cNvSpPr>
            <a:spLocks noGrp="1"/>
          </p:cNvSpPr>
          <p:nvPr>
            <p:ph type="title"/>
          </p:nvPr>
        </p:nvSpPr>
        <p:spPr>
          <a:xfrm>
            <a:off x="1676400" y="75463"/>
            <a:ext cx="10515600" cy="1325563"/>
          </a:xfrm>
        </p:spPr>
        <p:txBody>
          <a:bodyPr>
            <a:normAutofit/>
          </a:bodyPr>
          <a:lstStyle/>
          <a:p>
            <a:r>
              <a:rPr lang="fr-FR" dirty="0">
                <a:solidFill>
                  <a:schemeClr val="bg1"/>
                </a:solidFill>
                <a:latin typeface="Alegreya Sans" panose="00000500000000000000" pitchFamily="2" charset="0"/>
              </a:rPr>
              <a:t>EU-</a:t>
            </a:r>
            <a:r>
              <a:rPr lang="fr-FR" dirty="0" err="1">
                <a:solidFill>
                  <a:schemeClr val="bg1"/>
                </a:solidFill>
                <a:latin typeface="Alegreya Sans" panose="00000500000000000000" pitchFamily="2" charset="0"/>
              </a:rPr>
              <a:t>funded</a:t>
            </a:r>
            <a:r>
              <a:rPr lang="fr-FR" dirty="0">
                <a:solidFill>
                  <a:schemeClr val="bg1"/>
                </a:solidFill>
                <a:latin typeface="Alegreya Sans" panose="00000500000000000000" pitchFamily="2" charset="0"/>
              </a:rPr>
              <a:t> projects</a:t>
            </a:r>
            <a:endParaRPr lang="en-GB" dirty="0">
              <a:solidFill>
                <a:schemeClr val="bg1"/>
              </a:solidFill>
              <a:latin typeface="Alegreya Sans" panose="00000500000000000000" pitchFamily="2" charset="0"/>
            </a:endParaRPr>
          </a:p>
        </p:txBody>
      </p:sp>
      <p:sp>
        <p:nvSpPr>
          <p:cNvPr id="7" name="Text Placeholder 6">
            <a:extLst>
              <a:ext uri="{FF2B5EF4-FFF2-40B4-BE49-F238E27FC236}">
                <a16:creationId xmlns:a16="http://schemas.microsoft.com/office/drawing/2014/main" id="{0E6A7E77-63A3-513A-10B7-4E4FDFBE1E0C}"/>
              </a:ext>
            </a:extLst>
          </p:cNvPr>
          <p:cNvSpPr>
            <a:spLocks noGrp="1"/>
          </p:cNvSpPr>
          <p:nvPr>
            <p:ph idx="1"/>
          </p:nvPr>
        </p:nvSpPr>
        <p:spPr>
          <a:xfrm>
            <a:off x="2148533" y="2518219"/>
            <a:ext cx="9392388" cy="2448802"/>
          </a:xfrm>
        </p:spPr>
        <p:txBody>
          <a:bodyPr>
            <a:normAutofit lnSpcReduction="10000"/>
          </a:bodyPr>
          <a:lstStyle/>
          <a:p>
            <a:pPr marL="0" indent="0">
              <a:buNone/>
            </a:pPr>
            <a:r>
              <a:rPr lang="fr-FR" dirty="0">
                <a:solidFill>
                  <a:schemeClr val="bg1"/>
                </a:solidFill>
                <a:latin typeface="Asap" pitchFamily="2" charset="0"/>
              </a:rPr>
              <a:t>KEEPCARING</a:t>
            </a:r>
            <a:r>
              <a:rPr lang="fr-FR" sz="2400" dirty="0">
                <a:solidFill>
                  <a:schemeClr val="bg1"/>
                </a:solidFill>
                <a:latin typeface="Asap" pitchFamily="2" charset="0"/>
              </a:rPr>
              <a:t> • HORIZON EUROPE</a:t>
            </a:r>
          </a:p>
          <a:p>
            <a:pPr marL="0" indent="0">
              <a:lnSpc>
                <a:spcPct val="110000"/>
              </a:lnSpc>
              <a:buNone/>
            </a:pPr>
            <a:r>
              <a:rPr lang="en-GB" sz="1500" dirty="0">
                <a:solidFill>
                  <a:schemeClr val="bg1"/>
                </a:solidFill>
              </a:rPr>
              <a:t>The KEEPCARING project is funded by the European Union’s Horizon Europe research and innovation programme under grant agreement No. 101137244. </a:t>
            </a:r>
          </a:p>
          <a:p>
            <a:pPr marL="0" indent="0">
              <a:lnSpc>
                <a:spcPct val="110000"/>
              </a:lnSpc>
              <a:buNone/>
            </a:pPr>
            <a:br>
              <a:rPr lang="en-GB" sz="1500" i="1" dirty="0">
                <a:solidFill>
                  <a:schemeClr val="bg1"/>
                </a:solidFill>
              </a:rPr>
            </a:br>
            <a:r>
              <a:rPr lang="en-GB" sz="1500" i="1" dirty="0">
                <a:solidFill>
                  <a:schemeClr val="bg1"/>
                </a:solidFill>
              </a:rPr>
              <a:t>Funded by the European Union. Views and opinions expressed are however those of the author(s) only and do not necessarily reflect those of the European Union or the European Health and Digital Executive Agency (HADEA). Neither the European Union nor the granting authority can be held responsible for them.</a:t>
            </a:r>
            <a:endParaRPr lang="fr-FR" sz="1500" dirty="0">
              <a:solidFill>
                <a:schemeClr val="bg1"/>
              </a:solidFill>
            </a:endParaRPr>
          </a:p>
        </p:txBody>
      </p:sp>
    </p:spTree>
    <p:extLst>
      <p:ext uri="{BB962C8B-B14F-4D97-AF65-F5344CB8AC3E}">
        <p14:creationId xmlns:p14="http://schemas.microsoft.com/office/powerpoint/2010/main" val="113157134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98"/>
        <p:cNvGrpSpPr/>
        <p:nvPr/>
      </p:nvGrpSpPr>
      <p:grpSpPr>
        <a:xfrm>
          <a:off x="0" y="0"/>
          <a:ext cx="0" cy="0"/>
          <a:chOff x="0" y="0"/>
          <a:chExt cx="0" cy="0"/>
        </a:xfrm>
      </p:grpSpPr>
      <p:sp>
        <p:nvSpPr>
          <p:cNvPr id="99" name="Google Shape;99;p17"/>
          <p:cNvSpPr txBox="1">
            <a:spLocks noGrp="1"/>
          </p:cNvSpPr>
          <p:nvPr>
            <p:ph type="title"/>
          </p:nvPr>
        </p:nvSpPr>
        <p:spPr>
          <a:xfrm>
            <a:off x="398248" y="100222"/>
            <a:ext cx="5578800" cy="1007600"/>
          </a:xfrm>
          <a:prstGeom prst="rect">
            <a:avLst/>
          </a:prstGeom>
        </p:spPr>
        <p:txBody>
          <a:bodyPr spcFirstLastPara="1" vert="horz" wrap="square" lIns="121900" tIns="121900" rIns="121900" bIns="121900" rtlCol="0" anchor="ctr" anchorCtr="0">
            <a:normAutofit/>
          </a:bodyPr>
          <a:lstStyle/>
          <a:p>
            <a:r>
              <a:rPr lang="en" sz="4400" dirty="0"/>
              <a:t>Project overview</a:t>
            </a:r>
            <a:endParaRPr sz="4400" dirty="0"/>
          </a:p>
        </p:txBody>
      </p:sp>
      <p:sp>
        <p:nvSpPr>
          <p:cNvPr id="4" name="TextBox 3">
            <a:extLst>
              <a:ext uri="{FF2B5EF4-FFF2-40B4-BE49-F238E27FC236}">
                <a16:creationId xmlns:a16="http://schemas.microsoft.com/office/drawing/2014/main" id="{E653744F-427B-620C-BF17-D5F00C99B93E}"/>
              </a:ext>
            </a:extLst>
          </p:cNvPr>
          <p:cNvSpPr txBox="1"/>
          <p:nvPr/>
        </p:nvSpPr>
        <p:spPr>
          <a:xfrm>
            <a:off x="8007706" y="1545515"/>
            <a:ext cx="2572378" cy="461665"/>
          </a:xfrm>
          <a:prstGeom prst="rect">
            <a:avLst/>
          </a:prstGeom>
          <a:noFill/>
        </p:spPr>
        <p:txBody>
          <a:bodyPr wrap="square" rtlCol="0">
            <a:spAutoFit/>
          </a:bodyPr>
          <a:lstStyle/>
          <a:p>
            <a:r>
              <a:rPr lang="fr-FR" sz="2400" b="1" dirty="0">
                <a:solidFill>
                  <a:srgbClr val="00ADEF"/>
                </a:solidFill>
                <a:latin typeface="Asap" pitchFamily="2" charset="0"/>
              </a:rPr>
              <a:t>PROJECT GOAL</a:t>
            </a:r>
            <a:endParaRPr lang="en-GB" sz="2400" b="1" dirty="0">
              <a:solidFill>
                <a:srgbClr val="00ADEF"/>
              </a:solidFill>
              <a:latin typeface="Asap" pitchFamily="2" charset="0"/>
            </a:endParaRPr>
          </a:p>
        </p:txBody>
      </p:sp>
      <p:sp>
        <p:nvSpPr>
          <p:cNvPr id="5" name="TextBox 4">
            <a:extLst>
              <a:ext uri="{FF2B5EF4-FFF2-40B4-BE49-F238E27FC236}">
                <a16:creationId xmlns:a16="http://schemas.microsoft.com/office/drawing/2014/main" id="{F15BF9FE-3109-F38E-937E-96E940AEFDCF}"/>
              </a:ext>
            </a:extLst>
          </p:cNvPr>
          <p:cNvSpPr txBox="1"/>
          <p:nvPr/>
        </p:nvSpPr>
        <p:spPr>
          <a:xfrm>
            <a:off x="8007706" y="4658438"/>
            <a:ext cx="3069382" cy="461665"/>
          </a:xfrm>
          <a:prstGeom prst="rect">
            <a:avLst/>
          </a:prstGeom>
          <a:noFill/>
        </p:spPr>
        <p:txBody>
          <a:bodyPr wrap="square" rtlCol="0">
            <a:spAutoFit/>
          </a:bodyPr>
          <a:lstStyle/>
          <a:p>
            <a:pPr>
              <a:spcAft>
                <a:spcPts val="600"/>
              </a:spcAft>
            </a:pPr>
            <a:r>
              <a:rPr lang="fr-FR" sz="2400" b="1" dirty="0">
                <a:solidFill>
                  <a:srgbClr val="048488"/>
                </a:solidFill>
                <a:latin typeface="Asap" pitchFamily="2" charset="0"/>
              </a:rPr>
              <a:t>TIMELINE</a:t>
            </a:r>
          </a:p>
        </p:txBody>
      </p:sp>
      <p:pic>
        <p:nvPicPr>
          <p:cNvPr id="6" name="Graphic 5" descr="Target with solid fill">
            <a:extLst>
              <a:ext uri="{FF2B5EF4-FFF2-40B4-BE49-F238E27FC236}">
                <a16:creationId xmlns:a16="http://schemas.microsoft.com/office/drawing/2014/main" id="{D5EB5620-5FC0-AD15-1710-0D9A7120495B}"/>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108280" y="1319147"/>
            <a:ext cx="914400" cy="914400"/>
          </a:xfrm>
          <a:prstGeom prst="rect">
            <a:avLst/>
          </a:prstGeom>
        </p:spPr>
      </p:pic>
      <p:pic>
        <p:nvPicPr>
          <p:cNvPr id="7" name="Graphic 6" descr="Stopwatch 75% with solid fill">
            <a:extLst>
              <a:ext uri="{FF2B5EF4-FFF2-40B4-BE49-F238E27FC236}">
                <a16:creationId xmlns:a16="http://schemas.microsoft.com/office/drawing/2014/main" id="{EB51B5E3-B642-4469-A3C4-1F1E97C0139F}"/>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108280" y="4376731"/>
            <a:ext cx="914400" cy="914400"/>
          </a:xfrm>
          <a:prstGeom prst="rect">
            <a:avLst/>
          </a:prstGeom>
        </p:spPr>
      </p:pic>
      <p:sp>
        <p:nvSpPr>
          <p:cNvPr id="8" name="Content Placeholder 4">
            <a:extLst>
              <a:ext uri="{FF2B5EF4-FFF2-40B4-BE49-F238E27FC236}">
                <a16:creationId xmlns:a16="http://schemas.microsoft.com/office/drawing/2014/main" id="{2DD27482-28DA-B363-0FB8-CFE181FE1306}"/>
              </a:ext>
            </a:extLst>
          </p:cNvPr>
          <p:cNvSpPr txBox="1">
            <a:spLocks/>
          </p:cNvSpPr>
          <p:nvPr/>
        </p:nvSpPr>
        <p:spPr>
          <a:xfrm>
            <a:off x="293813" y="2846391"/>
            <a:ext cx="630950" cy="2034771"/>
          </a:xfrm>
          <a:prstGeom prst="rect">
            <a:avLst/>
          </a:prstGeom>
        </p:spPr>
        <p:txBody>
          <a:bodyPr vert="vert270" lIns="91440" tIns="45720" rIns="91440" bIns="45720" rtlCol="0">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30000"/>
              </a:lnSpc>
              <a:buFont typeface="Arial" panose="020B0604020202020204" pitchFamily="34" charset="0"/>
              <a:buNone/>
            </a:pPr>
            <a:r>
              <a:rPr lang="en-GB" sz="2600" b="1" dirty="0">
                <a:solidFill>
                  <a:srgbClr val="0C2657"/>
                </a:solidFill>
                <a:latin typeface="Asap" pitchFamily="2" charset="0"/>
                <a:ea typeface="Noto Serif" panose="02020600060500020200" pitchFamily="18" charset="0"/>
                <a:cs typeface="Noto Serif" panose="02020600060500020200" pitchFamily="18" charset="0"/>
              </a:rPr>
              <a:t>19 PARTNERS</a:t>
            </a:r>
          </a:p>
        </p:txBody>
      </p:sp>
      <p:sp>
        <p:nvSpPr>
          <p:cNvPr id="9" name="Rectangle: Rounded Corners 8">
            <a:extLst>
              <a:ext uri="{FF2B5EF4-FFF2-40B4-BE49-F238E27FC236}">
                <a16:creationId xmlns:a16="http://schemas.microsoft.com/office/drawing/2014/main" id="{75A5ACD0-60F0-23A5-23C9-E8DE6E07BFBC}"/>
              </a:ext>
            </a:extLst>
          </p:cNvPr>
          <p:cNvSpPr/>
          <p:nvPr/>
        </p:nvSpPr>
        <p:spPr>
          <a:xfrm>
            <a:off x="884437" y="1091906"/>
            <a:ext cx="5953760" cy="5543741"/>
          </a:xfrm>
          <a:prstGeom prst="roundRect">
            <a:avLst>
              <a:gd name="adj" fmla="val 7896"/>
            </a:avLst>
          </a:prstGeom>
          <a:noFill/>
          <a:ln>
            <a:solidFill>
              <a:srgbClr val="0C265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Content Placeholder 2">
            <a:extLst>
              <a:ext uri="{FF2B5EF4-FFF2-40B4-BE49-F238E27FC236}">
                <a16:creationId xmlns:a16="http://schemas.microsoft.com/office/drawing/2014/main" id="{368CFA07-C4C7-0129-1997-27C6B47E3E79}"/>
              </a:ext>
            </a:extLst>
          </p:cNvPr>
          <p:cNvSpPr txBox="1">
            <a:spLocks/>
          </p:cNvSpPr>
          <p:nvPr/>
        </p:nvSpPr>
        <p:spPr>
          <a:xfrm>
            <a:off x="7164964" y="2203737"/>
            <a:ext cx="4529196" cy="1990748"/>
          </a:xfrm>
          <a:prstGeom prst="rect">
            <a:avLst/>
          </a:prstGeom>
        </p:spPr>
        <p:txBody>
          <a:bodyPr vert="horz" lIns="36000" tIns="36000" rIns="36000" bIns="3600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40000"/>
              </a:lnSpc>
              <a:buFont typeface="Arial" panose="020B0604020202020204" pitchFamily="34" charset="0"/>
              <a:buNone/>
            </a:pPr>
            <a:r>
              <a:rPr lang="en-GB" sz="1800" u="sng" dirty="0">
                <a:latin typeface="Noto Serif" panose="02020600060500020200" pitchFamily="18" charset="0"/>
                <a:ea typeface="Noto Serif" panose="02020600060500020200" pitchFamily="18" charset="0"/>
                <a:cs typeface="Noto Serif" panose="02020600060500020200" pitchFamily="18" charset="0"/>
              </a:rPr>
              <a:t>Reducing stress </a:t>
            </a:r>
            <a:r>
              <a:rPr lang="en-GB" sz="1800" dirty="0">
                <a:latin typeface="Noto Serif" panose="02020600060500020200" pitchFamily="18" charset="0"/>
                <a:ea typeface="Noto Serif" panose="02020600060500020200" pitchFamily="18" charset="0"/>
                <a:cs typeface="Noto Serif" panose="02020600060500020200" pitchFamily="18" charset="0"/>
              </a:rPr>
              <a:t>and </a:t>
            </a:r>
            <a:r>
              <a:rPr lang="en-GB" sz="1800" u="sng" dirty="0">
                <a:latin typeface="Noto Serif" panose="02020600060500020200" pitchFamily="18" charset="0"/>
                <a:ea typeface="Noto Serif" panose="02020600060500020200" pitchFamily="18" charset="0"/>
                <a:cs typeface="Noto Serif" panose="02020600060500020200" pitchFamily="18" charset="0"/>
              </a:rPr>
              <a:t>preventing burnout</a:t>
            </a:r>
            <a:r>
              <a:rPr lang="en-GB" sz="1800" dirty="0">
                <a:latin typeface="Noto Serif" panose="02020600060500020200" pitchFamily="18" charset="0"/>
                <a:ea typeface="Noto Serif" panose="02020600060500020200" pitchFamily="18" charset="0"/>
                <a:cs typeface="Noto Serif" panose="02020600060500020200" pitchFamily="18" charset="0"/>
              </a:rPr>
              <a:t> among </a:t>
            </a:r>
            <a:r>
              <a:rPr lang="en-GB" sz="1800" u="sng" dirty="0">
                <a:latin typeface="Noto Serif" panose="02020600060500020200" pitchFamily="18" charset="0"/>
                <a:ea typeface="Noto Serif" panose="02020600060500020200" pitchFamily="18" charset="0"/>
                <a:cs typeface="Noto Serif" panose="02020600060500020200" pitchFamily="18" charset="0"/>
              </a:rPr>
              <a:t>healthcare workers </a:t>
            </a:r>
            <a:br>
              <a:rPr lang="en-GB" sz="1800" dirty="0">
                <a:latin typeface="Noto Serif" panose="02020600060500020200" pitchFamily="18" charset="0"/>
                <a:ea typeface="Noto Serif" panose="02020600060500020200" pitchFamily="18" charset="0"/>
                <a:cs typeface="Noto Serif" panose="02020600060500020200" pitchFamily="18" charset="0"/>
              </a:rPr>
            </a:br>
            <a:r>
              <a:rPr lang="en-GB" sz="1800" dirty="0">
                <a:latin typeface="Noto Serif" panose="02020600060500020200" pitchFamily="18" charset="0"/>
                <a:ea typeface="Noto Serif" panose="02020600060500020200" pitchFamily="18" charset="0"/>
                <a:cs typeface="Noto Serif" panose="02020600060500020200" pitchFamily="18" charset="0"/>
              </a:rPr>
              <a:t>by developing</a:t>
            </a:r>
            <a:r>
              <a:rPr lang="en-GB" sz="1800" u="sng" dirty="0">
                <a:latin typeface="Noto Serif" panose="02020600060500020200" pitchFamily="18" charset="0"/>
                <a:ea typeface="Noto Serif" panose="02020600060500020200" pitchFamily="18" charset="0"/>
                <a:cs typeface="Noto Serif" panose="02020600060500020200" pitchFamily="18" charset="0"/>
              </a:rPr>
              <a:t> </a:t>
            </a:r>
            <a:r>
              <a:rPr lang="en-GB" sz="1800" dirty="0">
                <a:latin typeface="Noto Serif" panose="02020600060500020200" pitchFamily="18" charset="0"/>
                <a:ea typeface="Noto Serif" panose="02020600060500020200" pitchFamily="18" charset="0"/>
                <a:cs typeface="Noto Serif" panose="02020600060500020200" pitchFamily="18" charset="0"/>
              </a:rPr>
              <a:t>innovative, co-created </a:t>
            </a:r>
            <a:r>
              <a:rPr lang="en-GB" sz="1800" u="sng" dirty="0">
                <a:latin typeface="Noto Serif" panose="02020600060500020200" pitchFamily="18" charset="0"/>
                <a:ea typeface="Noto Serif" panose="02020600060500020200" pitchFamily="18" charset="0"/>
                <a:cs typeface="Noto Serif" panose="02020600060500020200" pitchFamily="18" charset="0"/>
              </a:rPr>
              <a:t>solutions combining non-digital, digital, and AI-driven approaches </a:t>
            </a:r>
          </a:p>
        </p:txBody>
      </p:sp>
      <p:pic>
        <p:nvPicPr>
          <p:cNvPr id="12" name="Picture 11" descr="A blue and orange text on a black background&#10;&#10;AI-generated content may be incorrect.">
            <a:extLst>
              <a:ext uri="{FF2B5EF4-FFF2-40B4-BE49-F238E27FC236}">
                <a16:creationId xmlns:a16="http://schemas.microsoft.com/office/drawing/2014/main" id="{FA25C515-3EED-7B97-F898-00883FAAA59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02352" y="1313662"/>
            <a:ext cx="2101247" cy="376567"/>
          </a:xfrm>
          <a:prstGeom prst="rect">
            <a:avLst/>
          </a:prstGeom>
        </p:spPr>
      </p:pic>
      <p:pic>
        <p:nvPicPr>
          <p:cNvPr id="14" name="Picture 13" descr="A logo with a triangle in the center&#10;&#10;AI-generated content may be incorrect.">
            <a:extLst>
              <a:ext uri="{FF2B5EF4-FFF2-40B4-BE49-F238E27FC236}">
                <a16:creationId xmlns:a16="http://schemas.microsoft.com/office/drawing/2014/main" id="{469CC71F-4A97-9518-7257-CB552814440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537845" y="1095464"/>
            <a:ext cx="812963" cy="812963"/>
          </a:xfrm>
          <a:prstGeom prst="rect">
            <a:avLst/>
          </a:prstGeom>
        </p:spPr>
      </p:pic>
      <p:pic>
        <p:nvPicPr>
          <p:cNvPr id="16" name="Picture 15" descr="A black background with blue text&#10;&#10;AI-generated content may be incorrect.">
            <a:extLst>
              <a:ext uri="{FF2B5EF4-FFF2-40B4-BE49-F238E27FC236}">
                <a16:creationId xmlns:a16="http://schemas.microsoft.com/office/drawing/2014/main" id="{B15075DC-D355-A7C5-7116-63B569B4952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791505" y="1272172"/>
            <a:ext cx="1727893" cy="459546"/>
          </a:xfrm>
          <a:prstGeom prst="rect">
            <a:avLst/>
          </a:prstGeom>
        </p:spPr>
      </p:pic>
      <p:pic>
        <p:nvPicPr>
          <p:cNvPr id="20" name="Picture 19" descr="A logo with green and purple letters&#10;&#10;AI-generated content may be incorrect.">
            <a:extLst>
              <a:ext uri="{FF2B5EF4-FFF2-40B4-BE49-F238E27FC236}">
                <a16:creationId xmlns:a16="http://schemas.microsoft.com/office/drawing/2014/main" id="{32F698A1-4E42-135A-054E-2399335CC97B}"/>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01447" y="1932181"/>
            <a:ext cx="907729" cy="760265"/>
          </a:xfrm>
          <a:prstGeom prst="rect">
            <a:avLst/>
          </a:prstGeom>
        </p:spPr>
      </p:pic>
      <p:pic>
        <p:nvPicPr>
          <p:cNvPr id="22" name="Picture 21" descr="A black background with blue text&#10;&#10;AI-generated content may be incorrect.">
            <a:extLst>
              <a:ext uri="{FF2B5EF4-FFF2-40B4-BE49-F238E27FC236}">
                <a16:creationId xmlns:a16="http://schemas.microsoft.com/office/drawing/2014/main" id="{0C73918C-D3A3-2014-9C8D-B91FF558C74F}"/>
              </a:ext>
            </a:extLst>
          </p:cNvPr>
          <p:cNvPicPr>
            <a:picLocks noChangeAspect="1"/>
          </p:cNvPicPr>
          <p:nvPr/>
        </p:nvPicPr>
        <p:blipFill>
          <a:blip r:embed="rId9">
            <a:extLst>
              <a:ext uri="{28A0092B-C50C-407E-A947-70E740481C1C}">
                <a14:useLocalDpi xmlns:a14="http://schemas.microsoft.com/office/drawing/2010/main" val="0"/>
              </a:ext>
            </a:extLst>
          </a:blip>
          <a:srcRect l="11143" t="37867" r="10672" b="9584"/>
          <a:stretch>
            <a:fillRect/>
          </a:stretch>
        </p:blipFill>
        <p:spPr>
          <a:xfrm>
            <a:off x="1939733" y="1971757"/>
            <a:ext cx="1688725" cy="681113"/>
          </a:xfrm>
          <a:prstGeom prst="rect">
            <a:avLst/>
          </a:prstGeom>
        </p:spPr>
      </p:pic>
      <p:pic>
        <p:nvPicPr>
          <p:cNvPr id="24" name="Picture 23" descr="A blue sign with white text&#10;&#10;AI-generated content may be incorrect.">
            <a:extLst>
              <a:ext uri="{FF2B5EF4-FFF2-40B4-BE49-F238E27FC236}">
                <a16:creationId xmlns:a16="http://schemas.microsoft.com/office/drawing/2014/main" id="{E7A7C70F-C0EA-3A6E-4261-1995A87C91BA}"/>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178513" y="2903163"/>
            <a:ext cx="907729" cy="907729"/>
          </a:xfrm>
          <a:prstGeom prst="rect">
            <a:avLst/>
          </a:prstGeom>
        </p:spPr>
      </p:pic>
      <p:pic>
        <p:nvPicPr>
          <p:cNvPr id="26" name="Picture 25" descr="A black and grey logo&#10;&#10;AI-generated content may be incorrect.">
            <a:extLst>
              <a:ext uri="{FF2B5EF4-FFF2-40B4-BE49-F238E27FC236}">
                <a16:creationId xmlns:a16="http://schemas.microsoft.com/office/drawing/2014/main" id="{3C53387B-3F30-F9F5-B991-F555B78B399B}"/>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2793300" y="2916270"/>
            <a:ext cx="1095411" cy="881514"/>
          </a:xfrm>
          <a:prstGeom prst="rect">
            <a:avLst/>
          </a:prstGeom>
        </p:spPr>
      </p:pic>
      <p:pic>
        <p:nvPicPr>
          <p:cNvPr id="30" name="Picture 29" descr="A green and black logo&#10;&#10;AI-generated content may be incorrect.">
            <a:extLst>
              <a:ext uri="{FF2B5EF4-FFF2-40B4-BE49-F238E27FC236}">
                <a16:creationId xmlns:a16="http://schemas.microsoft.com/office/drawing/2014/main" id="{E1C2E05D-6C44-7F63-A162-A9584DF576C6}"/>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3456577" y="3959699"/>
            <a:ext cx="1562224" cy="783882"/>
          </a:xfrm>
          <a:prstGeom prst="rect">
            <a:avLst/>
          </a:prstGeom>
        </p:spPr>
      </p:pic>
      <p:pic>
        <p:nvPicPr>
          <p:cNvPr id="32" name="Picture 31" descr="A red text on a black background&#10;&#10;AI-generated content may be incorrect.">
            <a:extLst>
              <a:ext uri="{FF2B5EF4-FFF2-40B4-BE49-F238E27FC236}">
                <a16:creationId xmlns:a16="http://schemas.microsoft.com/office/drawing/2014/main" id="{2DE6EFE4-DBE1-F537-18B8-B533ED370CA1}"/>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004937" y="3943125"/>
            <a:ext cx="2083968" cy="694656"/>
          </a:xfrm>
          <a:prstGeom prst="rect">
            <a:avLst/>
          </a:prstGeom>
        </p:spPr>
      </p:pic>
      <p:pic>
        <p:nvPicPr>
          <p:cNvPr id="36" name="Picture 35" descr="A green logo with text&#10;&#10;AI-generated content may be incorrect.">
            <a:extLst>
              <a:ext uri="{FF2B5EF4-FFF2-40B4-BE49-F238E27FC236}">
                <a16:creationId xmlns:a16="http://schemas.microsoft.com/office/drawing/2014/main" id="{F90D1AA4-B22F-F8A5-3FB0-4AA1F9F5EFE8}"/>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3062963" y="4881162"/>
            <a:ext cx="1407437" cy="643553"/>
          </a:xfrm>
          <a:prstGeom prst="rect">
            <a:avLst/>
          </a:prstGeom>
        </p:spPr>
      </p:pic>
      <p:pic>
        <p:nvPicPr>
          <p:cNvPr id="37" name="Picture 36" descr="A blue circle with yellow stars and a symbol on it&#10;&#10;AI-generated content may be incorrect.">
            <a:extLst>
              <a:ext uri="{FF2B5EF4-FFF2-40B4-BE49-F238E27FC236}">
                <a16:creationId xmlns:a16="http://schemas.microsoft.com/office/drawing/2014/main" id="{46260017-1B59-41CB-11E1-D094D4C0082F}"/>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5544603" y="3898512"/>
            <a:ext cx="783610" cy="783881"/>
          </a:xfrm>
          <a:prstGeom prst="rect">
            <a:avLst/>
          </a:prstGeom>
        </p:spPr>
      </p:pic>
      <p:pic>
        <p:nvPicPr>
          <p:cNvPr id="39" name="Picture 38" descr="A purple triangle with black background&#10;&#10;AI-generated content may be incorrect.">
            <a:extLst>
              <a:ext uri="{FF2B5EF4-FFF2-40B4-BE49-F238E27FC236}">
                <a16:creationId xmlns:a16="http://schemas.microsoft.com/office/drawing/2014/main" id="{869A3ADB-E3AF-DC44-55C3-020ABB8DD139}"/>
              </a:ext>
            </a:extLst>
          </p:cNvPr>
          <p:cNvPicPr>
            <a:picLocks noChangeAspect="1"/>
          </p:cNvPicPr>
          <p:nvPr/>
        </p:nvPicPr>
        <p:blipFill>
          <a:blip r:embed="rId16">
            <a:extLst>
              <a:ext uri="{28A0092B-C50C-407E-A947-70E740481C1C}">
                <a14:useLocalDpi xmlns:a14="http://schemas.microsoft.com/office/drawing/2010/main" val="0"/>
              </a:ext>
            </a:extLst>
          </a:blip>
          <a:srcRect l="13775" t="18590" r="12769" b="15777"/>
          <a:stretch>
            <a:fillRect/>
          </a:stretch>
        </p:blipFill>
        <p:spPr>
          <a:xfrm>
            <a:off x="3029996" y="5698857"/>
            <a:ext cx="1192815" cy="841176"/>
          </a:xfrm>
          <a:prstGeom prst="rect">
            <a:avLst/>
          </a:prstGeom>
        </p:spPr>
      </p:pic>
      <p:pic>
        <p:nvPicPr>
          <p:cNvPr id="43" name="Picture 42">
            <a:extLst>
              <a:ext uri="{FF2B5EF4-FFF2-40B4-BE49-F238E27FC236}">
                <a16:creationId xmlns:a16="http://schemas.microsoft.com/office/drawing/2014/main" id="{EB35CD9F-0087-D90B-6470-7B76ACAFE6C4}"/>
              </a:ext>
            </a:extLst>
          </p:cNvPr>
          <p:cNvPicPr>
            <a:picLocks noChangeAspect="1"/>
          </p:cNvPicPr>
          <p:nvPr/>
        </p:nvPicPr>
        <p:blipFill>
          <a:blip r:embed="rId17"/>
          <a:stretch>
            <a:fillRect/>
          </a:stretch>
        </p:blipFill>
        <p:spPr>
          <a:xfrm>
            <a:off x="1387425" y="5682101"/>
            <a:ext cx="839995" cy="836124"/>
          </a:xfrm>
          <a:prstGeom prst="rect">
            <a:avLst/>
          </a:prstGeom>
        </p:spPr>
      </p:pic>
      <p:pic>
        <p:nvPicPr>
          <p:cNvPr id="45" name="Picture 44">
            <a:extLst>
              <a:ext uri="{FF2B5EF4-FFF2-40B4-BE49-F238E27FC236}">
                <a16:creationId xmlns:a16="http://schemas.microsoft.com/office/drawing/2014/main" id="{34AFE4B7-053F-D3F8-7F2E-813A1A680D6C}"/>
              </a:ext>
            </a:extLst>
          </p:cNvPr>
          <p:cNvPicPr>
            <a:picLocks noChangeAspect="1"/>
          </p:cNvPicPr>
          <p:nvPr/>
        </p:nvPicPr>
        <p:blipFill>
          <a:blip r:embed="rId18"/>
          <a:stretch>
            <a:fillRect/>
          </a:stretch>
        </p:blipFill>
        <p:spPr>
          <a:xfrm>
            <a:off x="5234536" y="4852697"/>
            <a:ext cx="762374" cy="800116"/>
          </a:xfrm>
          <a:prstGeom prst="rect">
            <a:avLst/>
          </a:prstGeom>
        </p:spPr>
      </p:pic>
      <p:pic>
        <p:nvPicPr>
          <p:cNvPr id="47" name="Picture 46">
            <a:extLst>
              <a:ext uri="{FF2B5EF4-FFF2-40B4-BE49-F238E27FC236}">
                <a16:creationId xmlns:a16="http://schemas.microsoft.com/office/drawing/2014/main" id="{7DB68D6C-EF44-3FA8-AB77-0E5F4AD96631}"/>
              </a:ext>
            </a:extLst>
          </p:cNvPr>
          <p:cNvPicPr>
            <a:picLocks noChangeAspect="1"/>
          </p:cNvPicPr>
          <p:nvPr/>
        </p:nvPicPr>
        <p:blipFill>
          <a:blip r:embed="rId19"/>
          <a:stretch>
            <a:fillRect/>
          </a:stretch>
        </p:blipFill>
        <p:spPr>
          <a:xfrm>
            <a:off x="1316766" y="4620571"/>
            <a:ext cx="1042131" cy="971307"/>
          </a:xfrm>
          <a:prstGeom prst="rect">
            <a:avLst/>
          </a:prstGeom>
        </p:spPr>
      </p:pic>
      <p:pic>
        <p:nvPicPr>
          <p:cNvPr id="49" name="Picture 48">
            <a:extLst>
              <a:ext uri="{FF2B5EF4-FFF2-40B4-BE49-F238E27FC236}">
                <a16:creationId xmlns:a16="http://schemas.microsoft.com/office/drawing/2014/main" id="{EEE86D2D-5D97-6DFC-F2FF-0161160B3D7B}"/>
              </a:ext>
            </a:extLst>
          </p:cNvPr>
          <p:cNvPicPr>
            <a:picLocks noChangeAspect="1"/>
          </p:cNvPicPr>
          <p:nvPr/>
        </p:nvPicPr>
        <p:blipFill>
          <a:blip r:embed="rId20"/>
          <a:stretch>
            <a:fillRect/>
          </a:stretch>
        </p:blipFill>
        <p:spPr>
          <a:xfrm>
            <a:off x="4941432" y="5795149"/>
            <a:ext cx="1562224" cy="670988"/>
          </a:xfrm>
          <a:prstGeom prst="rect">
            <a:avLst/>
          </a:prstGeom>
        </p:spPr>
      </p:pic>
      <p:pic>
        <p:nvPicPr>
          <p:cNvPr id="51" name="Picture 50">
            <a:extLst>
              <a:ext uri="{FF2B5EF4-FFF2-40B4-BE49-F238E27FC236}">
                <a16:creationId xmlns:a16="http://schemas.microsoft.com/office/drawing/2014/main" id="{DC395810-1F44-E692-F804-E8C160496E8E}"/>
              </a:ext>
            </a:extLst>
          </p:cNvPr>
          <p:cNvPicPr>
            <a:picLocks noChangeAspect="1"/>
          </p:cNvPicPr>
          <p:nvPr/>
        </p:nvPicPr>
        <p:blipFill>
          <a:blip r:embed="rId21"/>
          <a:stretch>
            <a:fillRect/>
          </a:stretch>
        </p:blipFill>
        <p:spPr>
          <a:xfrm>
            <a:off x="5544603" y="1923072"/>
            <a:ext cx="1127127" cy="778482"/>
          </a:xfrm>
          <a:prstGeom prst="rect">
            <a:avLst/>
          </a:prstGeom>
        </p:spPr>
      </p:pic>
      <p:pic>
        <p:nvPicPr>
          <p:cNvPr id="53" name="Picture 52">
            <a:extLst>
              <a:ext uri="{FF2B5EF4-FFF2-40B4-BE49-F238E27FC236}">
                <a16:creationId xmlns:a16="http://schemas.microsoft.com/office/drawing/2014/main" id="{18C491C6-D0BE-71AA-FA07-92B6AE9C38E3}"/>
              </a:ext>
            </a:extLst>
          </p:cNvPr>
          <p:cNvPicPr>
            <a:picLocks noChangeAspect="1"/>
          </p:cNvPicPr>
          <p:nvPr/>
        </p:nvPicPr>
        <p:blipFill>
          <a:blip r:embed="rId22"/>
          <a:stretch>
            <a:fillRect/>
          </a:stretch>
        </p:blipFill>
        <p:spPr>
          <a:xfrm>
            <a:off x="3836721" y="2032662"/>
            <a:ext cx="1427186" cy="559302"/>
          </a:xfrm>
          <a:prstGeom prst="rect">
            <a:avLst/>
          </a:prstGeom>
        </p:spPr>
      </p:pic>
      <p:pic>
        <p:nvPicPr>
          <p:cNvPr id="55" name="Picture 54">
            <a:extLst>
              <a:ext uri="{FF2B5EF4-FFF2-40B4-BE49-F238E27FC236}">
                <a16:creationId xmlns:a16="http://schemas.microsoft.com/office/drawing/2014/main" id="{5767DF14-FA31-E49B-2DB5-D45F1F4E4B55}"/>
              </a:ext>
            </a:extLst>
          </p:cNvPr>
          <p:cNvPicPr>
            <a:picLocks noChangeAspect="1"/>
          </p:cNvPicPr>
          <p:nvPr/>
        </p:nvPicPr>
        <p:blipFill>
          <a:blip r:embed="rId23"/>
          <a:stretch>
            <a:fillRect/>
          </a:stretch>
        </p:blipFill>
        <p:spPr>
          <a:xfrm>
            <a:off x="4350808" y="2983614"/>
            <a:ext cx="2270957" cy="746825"/>
          </a:xfrm>
          <a:prstGeom prst="rect">
            <a:avLst/>
          </a:prstGeom>
        </p:spPr>
      </p:pic>
      <p:sp>
        <p:nvSpPr>
          <p:cNvPr id="2" name="TextBox 1">
            <a:extLst>
              <a:ext uri="{FF2B5EF4-FFF2-40B4-BE49-F238E27FC236}">
                <a16:creationId xmlns:a16="http://schemas.microsoft.com/office/drawing/2014/main" id="{0F3A44DA-36D6-1ABC-DBAB-C9BCE575305C}"/>
              </a:ext>
            </a:extLst>
          </p:cNvPr>
          <p:cNvSpPr txBox="1"/>
          <p:nvPr/>
        </p:nvSpPr>
        <p:spPr>
          <a:xfrm>
            <a:off x="7164964" y="5251549"/>
            <a:ext cx="3069382" cy="401264"/>
          </a:xfrm>
          <a:prstGeom prst="rect">
            <a:avLst/>
          </a:prstGeom>
          <a:noFill/>
        </p:spPr>
        <p:txBody>
          <a:bodyPr wrap="square" rtlCol="0">
            <a:spAutoFit/>
          </a:bodyPr>
          <a:lstStyle/>
          <a:p>
            <a:pPr>
              <a:lnSpc>
                <a:spcPct val="120000"/>
              </a:lnSpc>
            </a:pPr>
            <a:r>
              <a:rPr lang="fr-FR" dirty="0"/>
              <a:t>Ends on 31st July 2028</a:t>
            </a:r>
            <a:endParaRPr lang="en-GB"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98">
          <a:extLst>
            <a:ext uri="{FF2B5EF4-FFF2-40B4-BE49-F238E27FC236}">
              <a16:creationId xmlns:a16="http://schemas.microsoft.com/office/drawing/2014/main" id="{FAA6F4A1-75A2-3F0E-5969-47ED1FB82A16}"/>
            </a:ext>
          </a:extLst>
        </p:cNvPr>
        <p:cNvGrpSpPr/>
        <p:nvPr/>
      </p:nvGrpSpPr>
      <p:grpSpPr>
        <a:xfrm>
          <a:off x="0" y="0"/>
          <a:ext cx="0" cy="0"/>
          <a:chOff x="0" y="0"/>
          <a:chExt cx="0" cy="0"/>
        </a:xfrm>
      </p:grpSpPr>
      <p:sp>
        <p:nvSpPr>
          <p:cNvPr id="99" name="Google Shape;99;p17">
            <a:extLst>
              <a:ext uri="{FF2B5EF4-FFF2-40B4-BE49-F238E27FC236}">
                <a16:creationId xmlns:a16="http://schemas.microsoft.com/office/drawing/2014/main" id="{108DD897-F17B-9737-6083-6B928C1D695B}"/>
              </a:ext>
            </a:extLst>
          </p:cNvPr>
          <p:cNvSpPr txBox="1">
            <a:spLocks noGrp="1"/>
          </p:cNvSpPr>
          <p:nvPr>
            <p:ph type="title"/>
          </p:nvPr>
        </p:nvSpPr>
        <p:spPr>
          <a:xfrm>
            <a:off x="466400" y="261944"/>
            <a:ext cx="6655760" cy="1007600"/>
          </a:xfrm>
          <a:prstGeom prst="rect">
            <a:avLst/>
          </a:prstGeom>
        </p:spPr>
        <p:txBody>
          <a:bodyPr spcFirstLastPara="1" vert="horz" wrap="square" lIns="121900" tIns="121900" rIns="121900" bIns="121900" rtlCol="0" anchor="ctr" anchorCtr="0">
            <a:noAutofit/>
          </a:bodyPr>
          <a:lstStyle/>
          <a:p>
            <a:r>
              <a:rPr lang="en" sz="4400" dirty="0"/>
              <a:t>Where we stand as of now</a:t>
            </a:r>
            <a:endParaRPr sz="4400" dirty="0"/>
          </a:p>
        </p:txBody>
      </p:sp>
      <p:pic>
        <p:nvPicPr>
          <p:cNvPr id="9" name="Graphic 8" descr="Clipboard Partially Checked outline">
            <a:extLst>
              <a:ext uri="{FF2B5EF4-FFF2-40B4-BE49-F238E27FC236}">
                <a16:creationId xmlns:a16="http://schemas.microsoft.com/office/drawing/2014/main" id="{53F34509-8B03-BF90-CFF7-DCEC20727F58}"/>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06848" y="1561336"/>
            <a:ext cx="685189" cy="685189"/>
          </a:xfrm>
          <a:prstGeom prst="rect">
            <a:avLst/>
          </a:prstGeom>
        </p:spPr>
      </p:pic>
      <p:sp>
        <p:nvSpPr>
          <p:cNvPr id="10" name="TextBox 9">
            <a:extLst>
              <a:ext uri="{FF2B5EF4-FFF2-40B4-BE49-F238E27FC236}">
                <a16:creationId xmlns:a16="http://schemas.microsoft.com/office/drawing/2014/main" id="{F9CF81B0-99D9-5E7E-5BD9-177E4AC0E305}"/>
              </a:ext>
            </a:extLst>
          </p:cNvPr>
          <p:cNvSpPr txBox="1"/>
          <p:nvPr/>
        </p:nvSpPr>
        <p:spPr>
          <a:xfrm>
            <a:off x="1363815" y="1688487"/>
            <a:ext cx="2421331" cy="430887"/>
          </a:xfrm>
          <a:prstGeom prst="rect">
            <a:avLst/>
          </a:prstGeom>
          <a:noFill/>
        </p:spPr>
        <p:txBody>
          <a:bodyPr wrap="square" rtlCol="0">
            <a:spAutoFit/>
          </a:bodyPr>
          <a:lstStyle/>
          <a:p>
            <a:r>
              <a:rPr lang="en-US" sz="2200" dirty="0">
                <a:solidFill>
                  <a:srgbClr val="00ADEF"/>
                </a:solidFill>
                <a:latin typeface="Asap" pitchFamily="2" charset="0"/>
              </a:rPr>
              <a:t>Clinical studies</a:t>
            </a:r>
            <a:endParaRPr lang="en-BE" sz="2200" dirty="0">
              <a:solidFill>
                <a:srgbClr val="00ADEF"/>
              </a:solidFill>
              <a:latin typeface="Asap" pitchFamily="2" charset="0"/>
            </a:endParaRPr>
          </a:p>
        </p:txBody>
      </p:sp>
      <p:sp>
        <p:nvSpPr>
          <p:cNvPr id="2" name="TextBox 1">
            <a:extLst>
              <a:ext uri="{FF2B5EF4-FFF2-40B4-BE49-F238E27FC236}">
                <a16:creationId xmlns:a16="http://schemas.microsoft.com/office/drawing/2014/main" id="{9944310A-ECE3-04B9-E59A-EC991FED03BC}"/>
              </a:ext>
            </a:extLst>
          </p:cNvPr>
          <p:cNvSpPr txBox="1"/>
          <p:nvPr/>
        </p:nvSpPr>
        <p:spPr>
          <a:xfrm>
            <a:off x="1796469" y="4478425"/>
            <a:ext cx="3697664" cy="741742"/>
          </a:xfrm>
          <a:prstGeom prst="rect">
            <a:avLst/>
          </a:prstGeom>
          <a:noFill/>
        </p:spPr>
        <p:txBody>
          <a:bodyPr wrap="square" rtlCol="0">
            <a:spAutoFit/>
          </a:bodyPr>
          <a:lstStyle/>
          <a:p>
            <a:pPr>
              <a:lnSpc>
                <a:spcPct val="110000"/>
              </a:lnSpc>
              <a:spcAft>
                <a:spcPts val="300"/>
              </a:spcAft>
            </a:pPr>
            <a:r>
              <a:rPr lang="fr-FR" sz="2000" dirty="0">
                <a:solidFill>
                  <a:srgbClr val="048488"/>
                </a:solidFill>
                <a:latin typeface="Asap" pitchFamily="2" charset="0"/>
              </a:rPr>
              <a:t>Change Management Platform (WP5)</a:t>
            </a:r>
          </a:p>
        </p:txBody>
      </p:sp>
      <p:sp>
        <p:nvSpPr>
          <p:cNvPr id="12" name="TextBox 11">
            <a:extLst>
              <a:ext uri="{FF2B5EF4-FFF2-40B4-BE49-F238E27FC236}">
                <a16:creationId xmlns:a16="http://schemas.microsoft.com/office/drawing/2014/main" id="{57054ACD-08A7-10C2-FCA3-05E9CB212A8C}"/>
              </a:ext>
            </a:extLst>
          </p:cNvPr>
          <p:cNvSpPr txBox="1"/>
          <p:nvPr/>
        </p:nvSpPr>
        <p:spPr>
          <a:xfrm>
            <a:off x="846688" y="5306496"/>
            <a:ext cx="6910964" cy="989886"/>
          </a:xfrm>
          <a:prstGeom prst="rect">
            <a:avLst/>
          </a:prstGeom>
          <a:noFill/>
        </p:spPr>
        <p:txBody>
          <a:bodyPr wrap="square" rtlCol="0">
            <a:spAutoFit/>
          </a:bodyPr>
          <a:lstStyle/>
          <a:p>
            <a:pPr>
              <a:lnSpc>
                <a:spcPct val="110000"/>
              </a:lnSpc>
              <a:spcAft>
                <a:spcPts val="300"/>
              </a:spcAft>
            </a:pPr>
            <a:r>
              <a:rPr lang="fr-FR" dirty="0" err="1"/>
              <a:t>Development</a:t>
            </a:r>
            <a:r>
              <a:rPr lang="fr-FR" dirty="0"/>
              <a:t> of the online portal </a:t>
            </a:r>
            <a:r>
              <a:rPr lang="fr-FR" dirty="0" err="1"/>
              <a:t>which</a:t>
            </a:r>
            <a:r>
              <a:rPr lang="fr-FR" dirty="0"/>
              <a:t> </a:t>
            </a:r>
            <a:r>
              <a:rPr lang="fr-FR" dirty="0" err="1"/>
              <a:t>will</a:t>
            </a:r>
            <a:r>
              <a:rPr lang="fr-FR" dirty="0"/>
              <a:t> </a:t>
            </a:r>
            <a:r>
              <a:rPr lang="fr-FR" dirty="0" err="1"/>
              <a:t>aim</a:t>
            </a:r>
            <a:r>
              <a:rPr lang="fr-FR" dirty="0"/>
              <a:t> to </a:t>
            </a:r>
            <a:r>
              <a:rPr lang="fr-FR" dirty="0" err="1"/>
              <a:t>provide</a:t>
            </a:r>
            <a:r>
              <a:rPr lang="fr-FR" dirty="0"/>
              <a:t> support to </a:t>
            </a:r>
            <a:r>
              <a:rPr lang="fr-FR" dirty="0" err="1"/>
              <a:t>individuals</a:t>
            </a:r>
            <a:r>
              <a:rPr lang="fr-FR" dirty="0"/>
              <a:t>, teams and organisations </a:t>
            </a:r>
            <a:r>
              <a:rPr lang="fr-FR" dirty="0" err="1"/>
              <a:t>using</a:t>
            </a:r>
            <a:r>
              <a:rPr lang="fr-FR" dirty="0"/>
              <a:t> profiling </a:t>
            </a:r>
            <a:r>
              <a:rPr lang="fr-FR" dirty="0" err="1"/>
              <a:t>approach</a:t>
            </a:r>
            <a:r>
              <a:rPr lang="fr-FR" dirty="0"/>
              <a:t> </a:t>
            </a:r>
            <a:r>
              <a:rPr lang="fr-FR" dirty="0" err="1"/>
              <a:t>with</a:t>
            </a:r>
            <a:r>
              <a:rPr lang="fr-FR" dirty="0"/>
              <a:t> AI</a:t>
            </a:r>
          </a:p>
        </p:txBody>
      </p:sp>
      <p:pic>
        <p:nvPicPr>
          <p:cNvPr id="15" name="Graphic 14" descr="Internet with solid fill">
            <a:extLst>
              <a:ext uri="{FF2B5EF4-FFF2-40B4-BE49-F238E27FC236}">
                <a16:creationId xmlns:a16="http://schemas.microsoft.com/office/drawing/2014/main" id="{70679066-166D-10E1-1E14-8E9A023A9D5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926798" y="4392096"/>
            <a:ext cx="869671" cy="914400"/>
          </a:xfrm>
          <a:prstGeom prst="rect">
            <a:avLst/>
          </a:prstGeom>
        </p:spPr>
      </p:pic>
      <p:sp>
        <p:nvSpPr>
          <p:cNvPr id="7" name="TextBox 6">
            <a:extLst>
              <a:ext uri="{FF2B5EF4-FFF2-40B4-BE49-F238E27FC236}">
                <a16:creationId xmlns:a16="http://schemas.microsoft.com/office/drawing/2014/main" id="{2789B412-D653-8350-5522-BF51A34E98DE}"/>
              </a:ext>
            </a:extLst>
          </p:cNvPr>
          <p:cNvSpPr txBox="1"/>
          <p:nvPr/>
        </p:nvSpPr>
        <p:spPr>
          <a:xfrm>
            <a:off x="6236098" y="3298361"/>
            <a:ext cx="5232002" cy="1200329"/>
          </a:xfrm>
          <a:prstGeom prst="rect">
            <a:avLst/>
          </a:prstGeom>
          <a:noFill/>
        </p:spPr>
        <p:txBody>
          <a:bodyPr wrap="square" rtlCol="0">
            <a:spAutoFit/>
          </a:bodyPr>
          <a:lstStyle/>
          <a:p>
            <a:pPr marL="285750" indent="-285750">
              <a:spcAft>
                <a:spcPts val="300"/>
              </a:spcAft>
              <a:buFont typeface="Arial" panose="020B0604020202020204" pitchFamily="34" charset="0"/>
              <a:buChar char="•"/>
            </a:pPr>
            <a:r>
              <a:rPr lang="en-US" dirty="0"/>
              <a:t>On nurses’ mental wellbeing using daily diary, and evaluating the impact of breathing exercises on compassion, of job crafting to reduce stress (WP4)</a:t>
            </a:r>
            <a:endParaRPr lang="en-GB" dirty="0"/>
          </a:p>
        </p:txBody>
      </p:sp>
      <p:sp>
        <p:nvSpPr>
          <p:cNvPr id="14" name="TextBox 13">
            <a:extLst>
              <a:ext uri="{FF2B5EF4-FFF2-40B4-BE49-F238E27FC236}">
                <a16:creationId xmlns:a16="http://schemas.microsoft.com/office/drawing/2014/main" id="{11760F2E-4C2E-A67C-A6F0-F62A1D3CA7D3}"/>
              </a:ext>
            </a:extLst>
          </p:cNvPr>
          <p:cNvSpPr txBox="1"/>
          <p:nvPr/>
        </p:nvSpPr>
        <p:spPr>
          <a:xfrm>
            <a:off x="825898" y="3100181"/>
            <a:ext cx="4768853" cy="923330"/>
          </a:xfrm>
          <a:prstGeom prst="rect">
            <a:avLst/>
          </a:prstGeom>
          <a:noFill/>
        </p:spPr>
        <p:txBody>
          <a:bodyPr wrap="square" rtlCol="0">
            <a:spAutoFit/>
          </a:bodyPr>
          <a:lstStyle/>
          <a:p>
            <a:pPr marL="285750" indent="-285750">
              <a:spcAft>
                <a:spcPts val="300"/>
              </a:spcAft>
              <a:buFont typeface="Arial" panose="020B0604020202020204" pitchFamily="34" charset="0"/>
              <a:buChar char="•"/>
            </a:pPr>
            <a:r>
              <a:rPr lang="en-GB" dirty="0"/>
              <a:t>On effects of nature-based VR environment to reduce stress levels at the wards and in the OR (WP3)</a:t>
            </a:r>
          </a:p>
        </p:txBody>
      </p:sp>
      <p:sp>
        <p:nvSpPr>
          <p:cNvPr id="17" name="TextBox 16">
            <a:extLst>
              <a:ext uri="{FF2B5EF4-FFF2-40B4-BE49-F238E27FC236}">
                <a16:creationId xmlns:a16="http://schemas.microsoft.com/office/drawing/2014/main" id="{312D69BF-A53E-2920-8861-866F5AFB435C}"/>
              </a:ext>
            </a:extLst>
          </p:cNvPr>
          <p:cNvSpPr txBox="1"/>
          <p:nvPr/>
        </p:nvSpPr>
        <p:spPr>
          <a:xfrm>
            <a:off x="825898" y="2314029"/>
            <a:ext cx="5130005" cy="685188"/>
          </a:xfrm>
          <a:prstGeom prst="rect">
            <a:avLst/>
          </a:prstGeom>
          <a:noFill/>
        </p:spPr>
        <p:txBody>
          <a:bodyPr wrap="square" rtlCol="0">
            <a:spAutoFit/>
          </a:bodyPr>
          <a:lstStyle/>
          <a:p>
            <a:pPr marL="285750" indent="-285750">
              <a:lnSpc>
                <a:spcPct val="110000"/>
              </a:lnSpc>
              <a:spcAft>
                <a:spcPts val="300"/>
              </a:spcAft>
              <a:buFont typeface="Arial" panose="020B0604020202020204" pitchFamily="34" charset="0"/>
              <a:buChar char="•"/>
            </a:pPr>
            <a:r>
              <a:rPr lang="fr-FR" dirty="0"/>
              <a:t>On stress, burn-out and </a:t>
            </a:r>
            <a:r>
              <a:rPr lang="fr-FR" dirty="0" err="1"/>
              <a:t>resilience</a:t>
            </a:r>
            <a:r>
              <a:rPr lang="fr-FR" dirty="0"/>
              <a:t> </a:t>
            </a:r>
            <a:r>
              <a:rPr lang="fr-FR" dirty="0" err="1"/>
              <a:t>notably</a:t>
            </a:r>
            <a:r>
              <a:rPr lang="fr-FR" dirty="0"/>
              <a:t> </a:t>
            </a:r>
            <a:r>
              <a:rPr lang="fr-FR" dirty="0" err="1"/>
              <a:t>using</a:t>
            </a:r>
            <a:r>
              <a:rPr lang="fr-FR" dirty="0"/>
              <a:t> </a:t>
            </a:r>
            <a:r>
              <a:rPr lang="fr-FR" dirty="0" err="1"/>
              <a:t>biomarkers</a:t>
            </a:r>
            <a:r>
              <a:rPr lang="fr-FR" dirty="0"/>
              <a:t> </a:t>
            </a:r>
            <a:r>
              <a:rPr lang="fr-FR" dirty="0" err="1"/>
              <a:t>with</a:t>
            </a:r>
            <a:r>
              <a:rPr lang="fr-FR" dirty="0"/>
              <a:t> </a:t>
            </a:r>
            <a:r>
              <a:rPr lang="fr-FR" dirty="0" err="1"/>
              <a:t>hexoskin</a:t>
            </a:r>
            <a:r>
              <a:rPr lang="fr-FR" dirty="0"/>
              <a:t> (WP2)</a:t>
            </a:r>
            <a:endParaRPr lang="en-GB" dirty="0"/>
          </a:p>
        </p:txBody>
      </p:sp>
      <p:sp>
        <p:nvSpPr>
          <p:cNvPr id="19" name="TextBox 18">
            <a:extLst>
              <a:ext uri="{FF2B5EF4-FFF2-40B4-BE49-F238E27FC236}">
                <a16:creationId xmlns:a16="http://schemas.microsoft.com/office/drawing/2014/main" id="{3D0B1113-6ACB-744B-BEDA-B0A0C3455D10}"/>
              </a:ext>
            </a:extLst>
          </p:cNvPr>
          <p:cNvSpPr txBox="1"/>
          <p:nvPr/>
        </p:nvSpPr>
        <p:spPr>
          <a:xfrm>
            <a:off x="6236098" y="2314029"/>
            <a:ext cx="5130004" cy="923330"/>
          </a:xfrm>
          <a:prstGeom prst="rect">
            <a:avLst/>
          </a:prstGeom>
          <a:noFill/>
        </p:spPr>
        <p:txBody>
          <a:bodyPr wrap="square" rtlCol="0">
            <a:spAutoFit/>
          </a:bodyPr>
          <a:lstStyle/>
          <a:p>
            <a:pPr marL="285750" indent="-285750">
              <a:spcAft>
                <a:spcPts val="300"/>
              </a:spcAft>
              <a:buFont typeface="Arial" panose="020B0604020202020204" pitchFamily="34" charset="0"/>
              <a:buChar char="•"/>
            </a:pPr>
            <a:r>
              <a:rPr lang="en-GB" dirty="0"/>
              <a:t>On interactions in the OR through </a:t>
            </a:r>
            <a:r>
              <a:rPr lang="en-US" dirty="0"/>
              <a:t>postoperative team debriefing using audio and video recordings </a:t>
            </a:r>
            <a:r>
              <a:rPr lang="en-GB" dirty="0"/>
              <a:t>(WP3)</a:t>
            </a:r>
          </a:p>
        </p:txBody>
      </p:sp>
    </p:spTree>
    <p:extLst>
      <p:ext uri="{BB962C8B-B14F-4D97-AF65-F5344CB8AC3E}">
        <p14:creationId xmlns:p14="http://schemas.microsoft.com/office/powerpoint/2010/main" val="174252993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98">
          <a:extLst>
            <a:ext uri="{FF2B5EF4-FFF2-40B4-BE49-F238E27FC236}">
              <a16:creationId xmlns:a16="http://schemas.microsoft.com/office/drawing/2014/main" id="{FAA6F4A1-75A2-3F0E-5969-47ED1FB82A16}"/>
            </a:ext>
          </a:extLst>
        </p:cNvPr>
        <p:cNvGrpSpPr/>
        <p:nvPr/>
      </p:nvGrpSpPr>
      <p:grpSpPr>
        <a:xfrm>
          <a:off x="0" y="0"/>
          <a:ext cx="0" cy="0"/>
          <a:chOff x="0" y="0"/>
          <a:chExt cx="0" cy="0"/>
        </a:xfrm>
      </p:grpSpPr>
      <p:sp>
        <p:nvSpPr>
          <p:cNvPr id="25" name="Rectangle: Rounded Corners 24">
            <a:extLst>
              <a:ext uri="{FF2B5EF4-FFF2-40B4-BE49-F238E27FC236}">
                <a16:creationId xmlns:a16="http://schemas.microsoft.com/office/drawing/2014/main" id="{13B55350-AC3A-325E-C0A8-548547693769}"/>
              </a:ext>
            </a:extLst>
          </p:cNvPr>
          <p:cNvSpPr/>
          <p:nvPr/>
        </p:nvSpPr>
        <p:spPr>
          <a:xfrm>
            <a:off x="6236099" y="4855130"/>
            <a:ext cx="2907902" cy="1364696"/>
          </a:xfrm>
          <a:prstGeom prst="roundRect">
            <a:avLst/>
          </a:prstGeom>
          <a:solidFill>
            <a:srgbClr val="04848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99" name="Google Shape;99;p17">
            <a:extLst>
              <a:ext uri="{FF2B5EF4-FFF2-40B4-BE49-F238E27FC236}">
                <a16:creationId xmlns:a16="http://schemas.microsoft.com/office/drawing/2014/main" id="{108DD897-F17B-9737-6083-6B928C1D695B}"/>
              </a:ext>
            </a:extLst>
          </p:cNvPr>
          <p:cNvSpPr txBox="1">
            <a:spLocks noGrp="1"/>
          </p:cNvSpPr>
          <p:nvPr>
            <p:ph type="title"/>
          </p:nvPr>
        </p:nvSpPr>
        <p:spPr>
          <a:xfrm>
            <a:off x="466400" y="261944"/>
            <a:ext cx="6655760" cy="1007600"/>
          </a:xfrm>
          <a:prstGeom prst="rect">
            <a:avLst/>
          </a:prstGeom>
        </p:spPr>
        <p:txBody>
          <a:bodyPr spcFirstLastPara="1" vert="horz" wrap="square" lIns="121900" tIns="121900" rIns="121900" bIns="121900" rtlCol="0" anchor="ctr" anchorCtr="0">
            <a:noAutofit/>
          </a:bodyPr>
          <a:lstStyle/>
          <a:p>
            <a:r>
              <a:rPr lang="en" sz="4400" dirty="0"/>
              <a:t>Where we stand as of now</a:t>
            </a:r>
            <a:endParaRPr sz="4400" dirty="0"/>
          </a:p>
        </p:txBody>
      </p:sp>
      <p:pic>
        <p:nvPicPr>
          <p:cNvPr id="9" name="Graphic 8" descr="Clipboard Partially Checked outline">
            <a:extLst>
              <a:ext uri="{FF2B5EF4-FFF2-40B4-BE49-F238E27FC236}">
                <a16:creationId xmlns:a16="http://schemas.microsoft.com/office/drawing/2014/main" id="{53F34509-8B03-BF90-CFF7-DCEC20727F58}"/>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06848" y="1561336"/>
            <a:ext cx="685189" cy="685189"/>
          </a:xfrm>
          <a:prstGeom prst="rect">
            <a:avLst/>
          </a:prstGeom>
        </p:spPr>
      </p:pic>
      <p:sp>
        <p:nvSpPr>
          <p:cNvPr id="10" name="TextBox 9">
            <a:extLst>
              <a:ext uri="{FF2B5EF4-FFF2-40B4-BE49-F238E27FC236}">
                <a16:creationId xmlns:a16="http://schemas.microsoft.com/office/drawing/2014/main" id="{F9CF81B0-99D9-5E7E-5BD9-177E4AC0E305}"/>
              </a:ext>
            </a:extLst>
          </p:cNvPr>
          <p:cNvSpPr txBox="1"/>
          <p:nvPr/>
        </p:nvSpPr>
        <p:spPr>
          <a:xfrm>
            <a:off x="1363815" y="1688487"/>
            <a:ext cx="2421331" cy="430887"/>
          </a:xfrm>
          <a:prstGeom prst="rect">
            <a:avLst/>
          </a:prstGeom>
          <a:noFill/>
        </p:spPr>
        <p:txBody>
          <a:bodyPr wrap="square" rtlCol="0">
            <a:spAutoFit/>
          </a:bodyPr>
          <a:lstStyle/>
          <a:p>
            <a:r>
              <a:rPr lang="en-US" sz="2200" dirty="0">
                <a:solidFill>
                  <a:srgbClr val="00ADEF"/>
                </a:solidFill>
                <a:latin typeface="Asap" pitchFamily="2" charset="0"/>
              </a:rPr>
              <a:t>Clinical studies</a:t>
            </a:r>
            <a:endParaRPr lang="en-BE" sz="2200" dirty="0">
              <a:solidFill>
                <a:srgbClr val="00ADEF"/>
              </a:solidFill>
              <a:latin typeface="Asap" pitchFamily="2" charset="0"/>
            </a:endParaRPr>
          </a:p>
        </p:txBody>
      </p:sp>
      <p:sp>
        <p:nvSpPr>
          <p:cNvPr id="2" name="TextBox 1">
            <a:extLst>
              <a:ext uri="{FF2B5EF4-FFF2-40B4-BE49-F238E27FC236}">
                <a16:creationId xmlns:a16="http://schemas.microsoft.com/office/drawing/2014/main" id="{9944310A-ECE3-04B9-E59A-EC991FED03BC}"/>
              </a:ext>
            </a:extLst>
          </p:cNvPr>
          <p:cNvSpPr txBox="1"/>
          <p:nvPr/>
        </p:nvSpPr>
        <p:spPr>
          <a:xfrm>
            <a:off x="1796469" y="4478425"/>
            <a:ext cx="3697664" cy="741742"/>
          </a:xfrm>
          <a:prstGeom prst="rect">
            <a:avLst/>
          </a:prstGeom>
          <a:noFill/>
        </p:spPr>
        <p:txBody>
          <a:bodyPr wrap="square" rtlCol="0">
            <a:spAutoFit/>
          </a:bodyPr>
          <a:lstStyle/>
          <a:p>
            <a:pPr>
              <a:lnSpc>
                <a:spcPct val="110000"/>
              </a:lnSpc>
              <a:spcAft>
                <a:spcPts val="300"/>
              </a:spcAft>
            </a:pPr>
            <a:r>
              <a:rPr lang="fr-FR" sz="2000" dirty="0">
                <a:solidFill>
                  <a:srgbClr val="048488"/>
                </a:solidFill>
                <a:latin typeface="Asap" pitchFamily="2" charset="0"/>
              </a:rPr>
              <a:t>Change Management Platform (WP5)</a:t>
            </a:r>
          </a:p>
        </p:txBody>
      </p:sp>
      <p:sp>
        <p:nvSpPr>
          <p:cNvPr id="12" name="TextBox 11">
            <a:extLst>
              <a:ext uri="{FF2B5EF4-FFF2-40B4-BE49-F238E27FC236}">
                <a16:creationId xmlns:a16="http://schemas.microsoft.com/office/drawing/2014/main" id="{57054ACD-08A7-10C2-FCA3-05E9CB212A8C}"/>
              </a:ext>
            </a:extLst>
          </p:cNvPr>
          <p:cNvSpPr txBox="1"/>
          <p:nvPr/>
        </p:nvSpPr>
        <p:spPr>
          <a:xfrm>
            <a:off x="846688" y="5306496"/>
            <a:ext cx="5182637" cy="989886"/>
          </a:xfrm>
          <a:prstGeom prst="rect">
            <a:avLst/>
          </a:prstGeom>
          <a:noFill/>
        </p:spPr>
        <p:txBody>
          <a:bodyPr wrap="square" rtlCol="0">
            <a:spAutoFit/>
          </a:bodyPr>
          <a:lstStyle/>
          <a:p>
            <a:pPr>
              <a:lnSpc>
                <a:spcPct val="110000"/>
              </a:lnSpc>
              <a:spcAft>
                <a:spcPts val="300"/>
              </a:spcAft>
            </a:pPr>
            <a:r>
              <a:rPr lang="fr-FR" dirty="0" err="1"/>
              <a:t>Development</a:t>
            </a:r>
            <a:r>
              <a:rPr lang="fr-FR" dirty="0"/>
              <a:t> of the online portal </a:t>
            </a:r>
            <a:r>
              <a:rPr lang="fr-FR" dirty="0" err="1"/>
              <a:t>which</a:t>
            </a:r>
            <a:r>
              <a:rPr lang="fr-FR" dirty="0"/>
              <a:t> </a:t>
            </a:r>
            <a:r>
              <a:rPr lang="fr-FR" dirty="0" err="1"/>
              <a:t>will</a:t>
            </a:r>
            <a:r>
              <a:rPr lang="fr-FR" dirty="0"/>
              <a:t> </a:t>
            </a:r>
            <a:r>
              <a:rPr lang="fr-FR" dirty="0" err="1"/>
              <a:t>aim</a:t>
            </a:r>
            <a:r>
              <a:rPr lang="fr-FR" dirty="0"/>
              <a:t> to </a:t>
            </a:r>
            <a:r>
              <a:rPr lang="fr-FR" dirty="0" err="1"/>
              <a:t>provide</a:t>
            </a:r>
            <a:r>
              <a:rPr lang="fr-FR" dirty="0"/>
              <a:t> support to </a:t>
            </a:r>
            <a:r>
              <a:rPr lang="fr-FR" dirty="0" err="1"/>
              <a:t>individuals</a:t>
            </a:r>
            <a:r>
              <a:rPr lang="fr-FR" dirty="0"/>
              <a:t>, teams and organisations </a:t>
            </a:r>
            <a:r>
              <a:rPr lang="fr-FR" dirty="0" err="1"/>
              <a:t>using</a:t>
            </a:r>
            <a:r>
              <a:rPr lang="fr-FR" dirty="0"/>
              <a:t> profiling </a:t>
            </a:r>
            <a:r>
              <a:rPr lang="fr-FR" dirty="0" err="1"/>
              <a:t>approach</a:t>
            </a:r>
            <a:endParaRPr lang="fr-FR" dirty="0"/>
          </a:p>
        </p:txBody>
      </p:sp>
      <p:pic>
        <p:nvPicPr>
          <p:cNvPr id="15" name="Graphic 14" descr="Internet with solid fill">
            <a:extLst>
              <a:ext uri="{FF2B5EF4-FFF2-40B4-BE49-F238E27FC236}">
                <a16:creationId xmlns:a16="http://schemas.microsoft.com/office/drawing/2014/main" id="{70679066-166D-10E1-1E14-8E9A023A9D51}"/>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926798" y="4392096"/>
            <a:ext cx="869671" cy="914400"/>
          </a:xfrm>
          <a:prstGeom prst="rect">
            <a:avLst/>
          </a:prstGeom>
        </p:spPr>
      </p:pic>
      <p:sp>
        <p:nvSpPr>
          <p:cNvPr id="7" name="TextBox 6">
            <a:extLst>
              <a:ext uri="{FF2B5EF4-FFF2-40B4-BE49-F238E27FC236}">
                <a16:creationId xmlns:a16="http://schemas.microsoft.com/office/drawing/2014/main" id="{2789B412-D653-8350-5522-BF51A34E98DE}"/>
              </a:ext>
            </a:extLst>
          </p:cNvPr>
          <p:cNvSpPr txBox="1"/>
          <p:nvPr/>
        </p:nvSpPr>
        <p:spPr>
          <a:xfrm>
            <a:off x="6236098" y="3298361"/>
            <a:ext cx="5232002" cy="1200329"/>
          </a:xfrm>
          <a:prstGeom prst="rect">
            <a:avLst/>
          </a:prstGeom>
          <a:noFill/>
        </p:spPr>
        <p:txBody>
          <a:bodyPr wrap="square" rtlCol="0">
            <a:spAutoFit/>
          </a:bodyPr>
          <a:lstStyle/>
          <a:p>
            <a:pPr marL="285750" indent="-285750">
              <a:spcAft>
                <a:spcPts val="300"/>
              </a:spcAft>
              <a:buFont typeface="Arial" panose="020B0604020202020204" pitchFamily="34" charset="0"/>
              <a:buChar char="•"/>
            </a:pPr>
            <a:r>
              <a:rPr lang="en-US" dirty="0"/>
              <a:t>On nurses’ mental wellbeing using daily diary, and evaluating the impact of breathing exercises on compassion, of job crafting to reduce stress (WP4)</a:t>
            </a:r>
            <a:endParaRPr lang="en-GB" dirty="0"/>
          </a:p>
        </p:txBody>
      </p:sp>
      <p:sp>
        <p:nvSpPr>
          <p:cNvPr id="14" name="TextBox 13">
            <a:extLst>
              <a:ext uri="{FF2B5EF4-FFF2-40B4-BE49-F238E27FC236}">
                <a16:creationId xmlns:a16="http://schemas.microsoft.com/office/drawing/2014/main" id="{11760F2E-4C2E-A67C-A6F0-F62A1D3CA7D3}"/>
              </a:ext>
            </a:extLst>
          </p:cNvPr>
          <p:cNvSpPr txBox="1"/>
          <p:nvPr/>
        </p:nvSpPr>
        <p:spPr>
          <a:xfrm>
            <a:off x="825898" y="3100181"/>
            <a:ext cx="4768853" cy="923330"/>
          </a:xfrm>
          <a:prstGeom prst="rect">
            <a:avLst/>
          </a:prstGeom>
          <a:noFill/>
        </p:spPr>
        <p:txBody>
          <a:bodyPr wrap="square" rtlCol="0">
            <a:spAutoFit/>
          </a:bodyPr>
          <a:lstStyle/>
          <a:p>
            <a:pPr marL="285750" indent="-285750">
              <a:spcAft>
                <a:spcPts val="300"/>
              </a:spcAft>
              <a:buFont typeface="Arial" panose="020B0604020202020204" pitchFamily="34" charset="0"/>
              <a:buChar char="•"/>
            </a:pPr>
            <a:r>
              <a:rPr lang="en-GB" dirty="0"/>
              <a:t>On effects of nature based VR environment to reduce stress levels at the wards and in the OR (WP3)</a:t>
            </a:r>
          </a:p>
        </p:txBody>
      </p:sp>
      <p:sp>
        <p:nvSpPr>
          <p:cNvPr id="17" name="TextBox 16">
            <a:extLst>
              <a:ext uri="{FF2B5EF4-FFF2-40B4-BE49-F238E27FC236}">
                <a16:creationId xmlns:a16="http://schemas.microsoft.com/office/drawing/2014/main" id="{312D69BF-A53E-2920-8861-866F5AFB435C}"/>
              </a:ext>
            </a:extLst>
          </p:cNvPr>
          <p:cNvSpPr txBox="1"/>
          <p:nvPr/>
        </p:nvSpPr>
        <p:spPr>
          <a:xfrm>
            <a:off x="825898" y="2314029"/>
            <a:ext cx="5130005" cy="685188"/>
          </a:xfrm>
          <a:prstGeom prst="rect">
            <a:avLst/>
          </a:prstGeom>
          <a:noFill/>
        </p:spPr>
        <p:txBody>
          <a:bodyPr wrap="square" rtlCol="0">
            <a:spAutoFit/>
          </a:bodyPr>
          <a:lstStyle/>
          <a:p>
            <a:pPr marL="285750" indent="-285750">
              <a:lnSpc>
                <a:spcPct val="110000"/>
              </a:lnSpc>
              <a:spcAft>
                <a:spcPts val="300"/>
              </a:spcAft>
              <a:buFont typeface="Arial" panose="020B0604020202020204" pitchFamily="34" charset="0"/>
              <a:buChar char="•"/>
            </a:pPr>
            <a:r>
              <a:rPr lang="fr-FR" dirty="0"/>
              <a:t>On stress, burn-out and </a:t>
            </a:r>
            <a:r>
              <a:rPr lang="fr-FR" dirty="0" err="1"/>
              <a:t>resilience</a:t>
            </a:r>
            <a:r>
              <a:rPr lang="fr-FR" dirty="0"/>
              <a:t> </a:t>
            </a:r>
            <a:r>
              <a:rPr lang="fr-FR" dirty="0" err="1"/>
              <a:t>notably</a:t>
            </a:r>
            <a:r>
              <a:rPr lang="fr-FR" dirty="0"/>
              <a:t> </a:t>
            </a:r>
            <a:r>
              <a:rPr lang="fr-FR" dirty="0" err="1"/>
              <a:t>using</a:t>
            </a:r>
            <a:r>
              <a:rPr lang="fr-FR" dirty="0"/>
              <a:t> </a:t>
            </a:r>
            <a:r>
              <a:rPr lang="fr-FR" dirty="0" err="1"/>
              <a:t>biomarkers</a:t>
            </a:r>
            <a:r>
              <a:rPr lang="fr-FR" dirty="0"/>
              <a:t> </a:t>
            </a:r>
            <a:r>
              <a:rPr lang="fr-FR" dirty="0" err="1"/>
              <a:t>with</a:t>
            </a:r>
            <a:r>
              <a:rPr lang="fr-FR" dirty="0"/>
              <a:t> </a:t>
            </a:r>
            <a:r>
              <a:rPr lang="fr-FR" dirty="0" err="1"/>
              <a:t>hexoskin</a:t>
            </a:r>
            <a:r>
              <a:rPr lang="fr-FR" dirty="0"/>
              <a:t> (WP2)</a:t>
            </a:r>
            <a:endParaRPr lang="en-GB" dirty="0"/>
          </a:p>
        </p:txBody>
      </p:sp>
      <p:sp>
        <p:nvSpPr>
          <p:cNvPr id="19" name="TextBox 18">
            <a:extLst>
              <a:ext uri="{FF2B5EF4-FFF2-40B4-BE49-F238E27FC236}">
                <a16:creationId xmlns:a16="http://schemas.microsoft.com/office/drawing/2014/main" id="{3D0B1113-6ACB-744B-BEDA-B0A0C3455D10}"/>
              </a:ext>
            </a:extLst>
          </p:cNvPr>
          <p:cNvSpPr txBox="1"/>
          <p:nvPr/>
        </p:nvSpPr>
        <p:spPr>
          <a:xfrm>
            <a:off x="6236098" y="2314029"/>
            <a:ext cx="5130004" cy="923330"/>
          </a:xfrm>
          <a:prstGeom prst="rect">
            <a:avLst/>
          </a:prstGeom>
          <a:noFill/>
        </p:spPr>
        <p:txBody>
          <a:bodyPr wrap="square" rtlCol="0">
            <a:spAutoFit/>
          </a:bodyPr>
          <a:lstStyle/>
          <a:p>
            <a:pPr marL="285750" indent="-285750">
              <a:spcAft>
                <a:spcPts val="300"/>
              </a:spcAft>
              <a:buFont typeface="Arial" panose="020B0604020202020204" pitchFamily="34" charset="0"/>
              <a:buChar char="•"/>
            </a:pPr>
            <a:r>
              <a:rPr lang="en-GB" dirty="0"/>
              <a:t>On interactions in the OR through </a:t>
            </a:r>
            <a:r>
              <a:rPr lang="en-US" dirty="0"/>
              <a:t>postoperative team debriefing using audio and video recordings </a:t>
            </a:r>
            <a:r>
              <a:rPr lang="en-GB" dirty="0"/>
              <a:t>(WP3)</a:t>
            </a:r>
          </a:p>
        </p:txBody>
      </p:sp>
      <p:pic>
        <p:nvPicPr>
          <p:cNvPr id="24" name="Graphic 23" descr="Video camera with solid fill">
            <a:hlinkClick r:id="rId6"/>
            <a:extLst>
              <a:ext uri="{FF2B5EF4-FFF2-40B4-BE49-F238E27FC236}">
                <a16:creationId xmlns:a16="http://schemas.microsoft.com/office/drawing/2014/main" id="{ACD49C05-BEBA-9E85-8B40-8988F0B0B300}"/>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6506557" y="5042080"/>
            <a:ext cx="914400" cy="914400"/>
          </a:xfrm>
          <a:prstGeom prst="rect">
            <a:avLst/>
          </a:prstGeom>
        </p:spPr>
      </p:pic>
      <p:sp>
        <p:nvSpPr>
          <p:cNvPr id="26" name="TextBox 25">
            <a:extLst>
              <a:ext uri="{FF2B5EF4-FFF2-40B4-BE49-F238E27FC236}">
                <a16:creationId xmlns:a16="http://schemas.microsoft.com/office/drawing/2014/main" id="{B8A4D1AB-F7EC-A42F-C81A-EFD06D972B6E}"/>
              </a:ext>
            </a:extLst>
          </p:cNvPr>
          <p:cNvSpPr txBox="1"/>
          <p:nvPr/>
        </p:nvSpPr>
        <p:spPr>
          <a:xfrm>
            <a:off x="7420957" y="5220167"/>
            <a:ext cx="1796586" cy="646331"/>
          </a:xfrm>
          <a:prstGeom prst="rect">
            <a:avLst/>
          </a:prstGeom>
          <a:noFill/>
        </p:spPr>
        <p:txBody>
          <a:bodyPr wrap="square" rtlCol="0">
            <a:spAutoFit/>
          </a:bodyPr>
          <a:lstStyle/>
          <a:p>
            <a:r>
              <a:rPr lang="en-US" b="1" dirty="0">
                <a:solidFill>
                  <a:schemeClr val="bg1"/>
                </a:solidFill>
                <a:latin typeface="Asap" pitchFamily="2" charset="0"/>
              </a:rPr>
              <a:t>CMP</a:t>
            </a:r>
          </a:p>
          <a:p>
            <a:r>
              <a:rPr lang="en-US" b="1" dirty="0">
                <a:solidFill>
                  <a:schemeClr val="bg1"/>
                </a:solidFill>
                <a:latin typeface="Asap" pitchFamily="2" charset="0"/>
              </a:rPr>
              <a:t>Presentation</a:t>
            </a:r>
            <a:endParaRPr lang="en-BE" b="1" dirty="0">
              <a:solidFill>
                <a:schemeClr val="bg1"/>
              </a:solidFill>
              <a:latin typeface="Asap" pitchFamily="2" charset="0"/>
            </a:endParaRPr>
          </a:p>
        </p:txBody>
      </p:sp>
      <p:pic>
        <p:nvPicPr>
          <p:cNvPr id="27" name="Online Media 26" title="KEEPCARING Change Management Platform: Supporting Healthcare Professional Wellbeing">
            <a:hlinkClick r:id="" action="ppaction://media"/>
            <a:extLst>
              <a:ext uri="{FF2B5EF4-FFF2-40B4-BE49-F238E27FC236}">
                <a16:creationId xmlns:a16="http://schemas.microsoft.com/office/drawing/2014/main" id="{167BDE44-425B-913B-79BD-31D9BA64EB36}"/>
              </a:ext>
            </a:extLst>
          </p:cNvPr>
          <p:cNvPicPr>
            <a:picLocks noRot="1" noChangeAspect="1"/>
          </p:cNvPicPr>
          <p:nvPr>
            <a:videoFile r:link="rId1"/>
          </p:nvPr>
        </p:nvPicPr>
        <p:blipFill>
          <a:blip r:embed="rId8"/>
          <a:stretch>
            <a:fillRect/>
          </a:stretch>
        </p:blipFill>
        <p:spPr>
          <a:xfrm>
            <a:off x="0" y="0"/>
            <a:ext cx="12192000" cy="6858000"/>
          </a:xfrm>
          <a:prstGeom prst="rect">
            <a:avLst/>
          </a:prstGeom>
        </p:spPr>
      </p:pic>
    </p:spTree>
    <p:extLst>
      <p:ext uri="{BB962C8B-B14F-4D97-AF65-F5344CB8AC3E}">
        <p14:creationId xmlns:p14="http://schemas.microsoft.com/office/powerpoint/2010/main" val="21029264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7"/>
                </p:tgtEl>
              </p:cMediaNode>
            </p:video>
            <p:seq concurrent="1" nextAc="seek">
              <p:cTn id="8" restart="whenNotActive" fill="hold" evtFilter="cancelBubble" nodeType="interactiveSeq">
                <p:stCondLst>
                  <p:cond evt="onClick" delay="0">
                    <p:tgtEl>
                      <p:spTgt spid="2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7"/>
                                        </p:tgtEl>
                                      </p:cBhvr>
                                    </p:cmd>
                                  </p:childTnLst>
                                </p:cTn>
                              </p:par>
                            </p:childTnLst>
                          </p:cTn>
                        </p:par>
                      </p:childTnLst>
                    </p:cTn>
                  </p:par>
                </p:childTnLst>
              </p:cTn>
              <p:nextCondLst>
                <p:cond evt="onClick" delay="0">
                  <p:tgtEl>
                    <p:spTgt spid="27"/>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251B2631-A2ED-C36B-A192-B8C3F99F7193}"/>
              </a:ext>
            </a:extLst>
          </p:cNvPr>
          <p:cNvSpPr txBox="1">
            <a:spLocks/>
          </p:cNvSpPr>
          <p:nvPr/>
        </p:nvSpPr>
        <p:spPr>
          <a:xfrm>
            <a:off x="1893454" y="2251359"/>
            <a:ext cx="9633527" cy="1655762"/>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a:solidFill>
                  <a:schemeClr val="bg1"/>
                </a:solidFill>
                <a:latin typeface="Alegreya Sans" panose="00000500000000000000" pitchFamily="2" charset="0"/>
              </a:rPr>
              <a:t>Thanks for your attention</a:t>
            </a:r>
            <a:endParaRPr lang="en-GB" dirty="0">
              <a:solidFill>
                <a:schemeClr val="bg1"/>
              </a:solidFill>
              <a:latin typeface="Alegreya Sans" panose="00000500000000000000" pitchFamily="2" charset="0"/>
            </a:endParaRPr>
          </a:p>
        </p:txBody>
      </p:sp>
      <p:sp>
        <p:nvSpPr>
          <p:cNvPr id="13" name="Subtitle 2">
            <a:extLst>
              <a:ext uri="{FF2B5EF4-FFF2-40B4-BE49-F238E27FC236}">
                <a16:creationId xmlns:a16="http://schemas.microsoft.com/office/drawing/2014/main" id="{3D075D72-5832-265D-9DAD-9C3065827183}"/>
              </a:ext>
            </a:extLst>
          </p:cNvPr>
          <p:cNvSpPr txBox="1">
            <a:spLocks/>
          </p:cNvSpPr>
          <p:nvPr/>
        </p:nvSpPr>
        <p:spPr>
          <a:xfrm>
            <a:off x="1893455" y="4230110"/>
            <a:ext cx="9144000" cy="125628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lvl="1" algn="l"/>
            <a:r>
              <a:rPr lang="en-GB">
                <a:solidFill>
                  <a:schemeClr val="bg1"/>
                </a:solidFill>
                <a:latin typeface="Asap" pitchFamily="2" charset="0"/>
              </a:rPr>
              <a:t>	Marc H.M. Hermans</a:t>
            </a:r>
          </a:p>
          <a:p>
            <a:pPr lvl="1" algn="l"/>
            <a:r>
              <a:rPr lang="en-GB">
                <a:solidFill>
                  <a:schemeClr val="bg1"/>
                </a:solidFill>
                <a:latin typeface="Asap" pitchFamily="2" charset="0"/>
              </a:rPr>
              <a:t>	Officer for European &amp; International Affairs</a:t>
            </a:r>
          </a:p>
          <a:p>
            <a:pPr lvl="1" algn="l"/>
            <a:r>
              <a:rPr lang="en-GB">
                <a:solidFill>
                  <a:schemeClr val="bg1"/>
                </a:solidFill>
                <a:latin typeface="Asap" pitchFamily="2" charset="0"/>
              </a:rPr>
              <a:t>	marc.uems@telenet.be</a:t>
            </a:r>
            <a:endParaRPr lang="en-GB" dirty="0">
              <a:solidFill>
                <a:schemeClr val="bg1"/>
              </a:solidFill>
              <a:latin typeface="Asap" pitchFamily="2" charset="0"/>
            </a:endParaRPr>
          </a:p>
        </p:txBody>
      </p:sp>
    </p:spTree>
    <p:extLst>
      <p:ext uri="{BB962C8B-B14F-4D97-AF65-F5344CB8AC3E}">
        <p14:creationId xmlns:p14="http://schemas.microsoft.com/office/powerpoint/2010/main" val="1672954991"/>
      </p:ext>
    </p:extLst>
  </p:cSld>
  <p:clrMapOvr>
    <a:masterClrMapping/>
  </p:clrMapOvr>
</p:sld>
</file>

<file path=ppt/theme/theme1.xml><?xml version="1.0" encoding="utf-8"?>
<a:theme xmlns:a="http://schemas.openxmlformats.org/drawingml/2006/main" name="Default Theme">
  <a:themeElements>
    <a:clrScheme name="Custom 1">
      <a:dk1>
        <a:sysClr val="windowText" lastClr="000000"/>
      </a:dk1>
      <a:lt1>
        <a:srgbClr val="FFFFFF"/>
      </a:lt1>
      <a:dk2>
        <a:srgbClr val="0065AF"/>
      </a:dk2>
      <a:lt2>
        <a:srgbClr val="FFFFFF"/>
      </a:lt2>
      <a:accent1>
        <a:srgbClr val="0065B1"/>
      </a:accent1>
      <a:accent2>
        <a:srgbClr val="002060"/>
      </a:accent2>
      <a:accent3>
        <a:srgbClr val="FFED00"/>
      </a:accent3>
      <a:accent4>
        <a:srgbClr val="007C89"/>
      </a:accent4>
      <a:accent5>
        <a:srgbClr val="00A8A8"/>
      </a:accent5>
      <a:accent6>
        <a:srgbClr val="FFFFFF"/>
      </a:accent6>
      <a:hlink>
        <a:srgbClr val="000000"/>
      </a:hlink>
      <a:folHlink>
        <a:srgbClr val="000000"/>
      </a:folHlink>
    </a:clrScheme>
    <a:fontScheme name="UEMS">
      <a:majorFont>
        <a:latin typeface="Alegreya Sans"/>
        <a:ea typeface=""/>
        <a:cs typeface=""/>
      </a:majorFont>
      <a:minorFont>
        <a:latin typeface="Noto Serif"/>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Default Theme" id="{2904AA2D-7AD6-47C4-BA78-F3E5D5BB0142}" vid="{CD8950DC-B7C7-4C71-94CD-44AA2A19B22A}"/>
    </a:ext>
  </a:extLst>
</a:theme>
</file>

<file path=ppt/theme/theme2.xml><?xml version="1.0" encoding="utf-8"?>
<a:theme xmlns:a="http://schemas.openxmlformats.org/drawingml/2006/main" name="Office Theme">
  <a:themeElements>
    <a:clrScheme name="Custom 1">
      <a:dk1>
        <a:sysClr val="windowText" lastClr="000000"/>
      </a:dk1>
      <a:lt1>
        <a:srgbClr val="FFFFFF"/>
      </a:lt1>
      <a:dk2>
        <a:srgbClr val="0065AF"/>
      </a:dk2>
      <a:lt2>
        <a:srgbClr val="FFFFFF"/>
      </a:lt2>
      <a:accent1>
        <a:srgbClr val="0065B1"/>
      </a:accent1>
      <a:accent2>
        <a:srgbClr val="002060"/>
      </a:accent2>
      <a:accent3>
        <a:srgbClr val="FFED00"/>
      </a:accent3>
      <a:accent4>
        <a:srgbClr val="007C89"/>
      </a:accent4>
      <a:accent5>
        <a:srgbClr val="00A8A8"/>
      </a:accent5>
      <a:accent6>
        <a:srgbClr val="FFFFFF"/>
      </a:accent6>
      <a:hlink>
        <a:srgbClr val="000000"/>
      </a:hlink>
      <a:folHlink>
        <a:srgbClr val="000000"/>
      </a:folHlink>
    </a:clrScheme>
    <a:fontScheme name="UEMS">
      <a:majorFont>
        <a:latin typeface="Alegreya Sans"/>
        <a:ea typeface=""/>
        <a:cs typeface=""/>
      </a:majorFont>
      <a:minorFont>
        <a:latin typeface="Noto Serif"/>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83bd27bf-f23a-4764-ba48-893866d47e01">
      <Terms xmlns="http://schemas.microsoft.com/office/infopath/2007/PartnerControls"/>
    </lcf76f155ced4ddcb4097134ff3c332f>
    <TaxCatchAll xmlns="cd7455a3-4a59-4a73-9e70-409757b3c8a1"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4194900BABD61B4BAC2F245EDF4ED39E" ma:contentTypeVersion="13" ma:contentTypeDescription="Crée un document." ma:contentTypeScope="" ma:versionID="46b35aaa08c52807dfb346c9b5123096">
  <xsd:schema xmlns:xsd="http://www.w3.org/2001/XMLSchema" xmlns:xs="http://www.w3.org/2001/XMLSchema" xmlns:p="http://schemas.microsoft.com/office/2006/metadata/properties" xmlns:ns2="83bd27bf-f23a-4764-ba48-893866d47e01" xmlns:ns3="cd7455a3-4a59-4a73-9e70-409757b3c8a1" targetNamespace="http://schemas.microsoft.com/office/2006/metadata/properties" ma:root="true" ma:fieldsID="b78ee7e9995c7132adcfcf884f045e47" ns2:_="" ns3:_="">
    <xsd:import namespace="83bd27bf-f23a-4764-ba48-893866d47e01"/>
    <xsd:import namespace="cd7455a3-4a59-4a73-9e70-409757b3c8a1"/>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GenerationTime" minOccurs="0"/>
                <xsd:element ref="ns2:MediaServiceEventHashCode" minOccurs="0"/>
                <xsd:element ref="ns2:MediaLengthInSeconds" minOccurs="0"/>
                <xsd:element ref="ns2:MediaServiceDateTaken" minOccurs="0"/>
                <xsd:element ref="ns2:lcf76f155ced4ddcb4097134ff3c332f" minOccurs="0"/>
                <xsd:element ref="ns3:TaxCatchAll"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3bd27bf-f23a-4764-ba48-893866d47e0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DateTaken" ma:index="15" nillable="true" ma:displayName="MediaServiceDateTaken" ma:hidden="true" ma:indexed="true" ma:internalName="MediaServiceDateTaken" ma:readOnly="true">
      <xsd:simpleType>
        <xsd:restriction base="dms:Text"/>
      </xsd:simpleType>
    </xsd:element>
    <xsd:element name="lcf76f155ced4ddcb4097134ff3c332f" ma:index="17" nillable="true" ma:taxonomy="true" ma:internalName="lcf76f155ced4ddcb4097134ff3c332f" ma:taxonomyFieldName="MediaServiceImageTags" ma:displayName="Balises d’images" ma:readOnly="false" ma:fieldId="{5cf76f15-5ced-4ddc-b409-7134ff3c332f}" ma:taxonomyMulti="true" ma:sspId="6de6d2fa-23a7-45f3-a64a-563df53bb5fb"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d7455a3-4a59-4a73-9e70-409757b3c8a1"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6ae12d60-d5a8-41ec-bed3-3136d3e9e081}" ma:internalName="TaxCatchAll" ma:showField="CatchAllData" ma:web="cd7455a3-4a59-4a73-9e70-409757b3c8a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5DE6BF7-DDD6-408A-8A2F-9C96550ADE80}">
  <ds:schemaRefs>
    <ds:schemaRef ds:uri="http://schemas.microsoft.com/office/2006/metadata/properties"/>
    <ds:schemaRef ds:uri="http://schemas.microsoft.com/office/infopath/2007/PartnerControls"/>
    <ds:schemaRef ds:uri="83bd27bf-f23a-4764-ba48-893866d47e01"/>
    <ds:schemaRef ds:uri="cd7455a3-4a59-4a73-9e70-409757b3c8a1"/>
  </ds:schemaRefs>
</ds:datastoreItem>
</file>

<file path=customXml/itemProps2.xml><?xml version="1.0" encoding="utf-8"?>
<ds:datastoreItem xmlns:ds="http://schemas.openxmlformats.org/officeDocument/2006/customXml" ds:itemID="{992BF746-9515-46EE-8799-F8C72F053BA9}">
  <ds:schemaRefs>
    <ds:schemaRef ds:uri="http://schemas.microsoft.com/sharepoint/v3/contenttype/forms"/>
  </ds:schemaRefs>
</ds:datastoreItem>
</file>

<file path=customXml/itemProps3.xml><?xml version="1.0" encoding="utf-8"?>
<ds:datastoreItem xmlns:ds="http://schemas.openxmlformats.org/officeDocument/2006/customXml" ds:itemID="{7AE35F14-EDC2-48DB-8273-34A0B7A6DDC3}"/>
</file>

<file path=docProps/app.xml><?xml version="1.0" encoding="utf-8"?>
<Properties xmlns="http://schemas.openxmlformats.org/officeDocument/2006/extended-properties" xmlns:vt="http://schemas.openxmlformats.org/officeDocument/2006/docPropsVTypes">
  <Template>Default Theme</Template>
  <TotalTime>0</TotalTime>
  <Words>1498</Words>
  <Application>Microsoft Office PowerPoint</Application>
  <PresentationFormat>Widescreen</PresentationFormat>
  <Paragraphs>189</Paragraphs>
  <Slides>25</Slides>
  <Notes>3</Notes>
  <HiddenSlides>0</HiddenSlides>
  <MMClips>1</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25</vt:i4>
      </vt:variant>
    </vt:vector>
  </HeadingPairs>
  <TitlesOfParts>
    <vt:vector size="30" baseType="lpstr">
      <vt:lpstr>Alegreya Sans</vt:lpstr>
      <vt:lpstr>Arial</vt:lpstr>
      <vt:lpstr>Asap</vt:lpstr>
      <vt:lpstr>Noto Serif</vt:lpstr>
      <vt:lpstr>Default Theme</vt:lpstr>
      <vt:lpstr>PowerPoint Presentation</vt:lpstr>
      <vt:lpstr>PowerPoint Presentation</vt:lpstr>
      <vt:lpstr>PowerPoint Presentation</vt:lpstr>
      <vt:lpstr>PowerPoint Presentation</vt:lpstr>
      <vt:lpstr>The Office for EU &amp; International Affairs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EU-funded projects</vt:lpstr>
      <vt:lpstr>Project overview</vt:lpstr>
      <vt:lpstr>Where we stand as of now</vt:lpstr>
      <vt:lpstr>EU-funded projects</vt:lpstr>
      <vt:lpstr>PowerPoint Presentation</vt:lpstr>
      <vt:lpstr>PowerPoint Presentation</vt:lpstr>
      <vt:lpstr>EU-funded projects</vt:lpstr>
      <vt:lpstr>Project overview</vt:lpstr>
      <vt:lpstr>Where we stand as of now</vt:lpstr>
      <vt:lpstr>Where we stand as of now</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Isabelle Dumaine</dc:creator>
  <cp:lastModifiedBy>Isabelle Dumaine</cp:lastModifiedBy>
  <cp:revision>3</cp:revision>
  <dcterms:created xsi:type="dcterms:W3CDTF">2025-10-13T11:45:10Z</dcterms:created>
  <dcterms:modified xsi:type="dcterms:W3CDTF">2026-10-13T08:34:45Z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0x0101004194900BABD61B4BAC2F245EDF4ED39E</vt:lpwstr>
  </property>
  <property fmtid="{D5CDD505-2E9C-101B-9397-08002B2CF9AE}" pid="3" name="MediaServiceImageTags">
    <vt:lpwstr/>
  </property>
</Properties>
</file>