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ETR Review Committee, reviewers and UEMS Coordination. State that the document is presented after completion of the formal review and final amendments.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the requested decision. Clarify the ETR’s scope and reassure Council regarding national competence.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Acknowledge all authors. Explain that the ETR was developed within the UEMS Division of Emergency Surgery under the Section of Surgery.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problem as one of defined integrated competence and harmonisation. Avoid implying that the ETR mandates a single national model.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ETR uses the abbreviated CanMEDS framework recommended by UEMS. Stress that roles are integrated rather than assessed in isolation.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progression from observation to independent practice. EPA sign-off connects the competence framework to real clinical work.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1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2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3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4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5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6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7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8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9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EPA 10 as a meaningful unit of work. Emphasise integrated judgement, technical performance, communication and safe escalation. Council does not need procedural detail unless asked.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the minimum two-year dedicated programme and the expectation of experience in at least two accredited units.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single test certifies competence. The judgement is triangulated across repeated workplace evidence, portfolio review and supervisor judgement.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Summarise the expected qualifications and educational capability of Programme Directors and trainers.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volumes as recommended institutional thresholds supporting sufficient breadth, supervision and competence development.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motion, pause and invite questions.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answers concise and return to the core message: a harmonised, competency-based, nationally adaptable framework.
[Sources]
- UEMS-ETR-Emergency-Surgery_ETR2025 final revision 061026.docx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24" y="320040"/>
            <a:ext cx="3879273" cy="10241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19088"/>
            <a:ext cx="12188952" cy="438912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Shape 1"/>
          <p:cNvSpPr/>
          <p:nvPr/>
        </p:nvSpPr>
        <p:spPr>
          <a:xfrm>
            <a:off x="658368" y="1600200"/>
            <a:ext cx="100584" cy="3246120"/>
          </a:xfrm>
          <a:prstGeom prst="rect">
            <a:avLst/>
          </a:prstGeom>
          <a:solidFill>
            <a:srgbClr val="D8A600"/>
          </a:solidFill>
          <a:ln w="12700">
            <a:solidFill>
              <a:srgbClr val="D8A60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960120" y="160020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17365D"/>
                </a:solidFill>
              </a:rPr>
              <a:t>European Training Requirement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960120" y="2267712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65B1"/>
                </a:solidFill>
              </a:rPr>
              <a:t>Competency in Emergency Surgery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978408" y="309067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5D6B78"/>
                </a:solidFill>
              </a:rPr>
              <a:t>Council presentation for approval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78408" y="3931920"/>
            <a:ext cx="6766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F2933"/>
                </a:solidFill>
              </a:rPr>
              <a:t>Peter Svenningsen, F.E.B.S. EmSurg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933"/>
                </a:solidFill>
              </a:rPr>
              <a:t>Lead author, on behalf of the author group, UEMS Division of Emergency Surgery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933"/>
                </a:solidFill>
              </a:rPr>
              <a:t>Brussels • 16 October 2026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01 • PURPOSE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The decision requested today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2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" y="1920240"/>
            <a:ext cx="10515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3"/>
                </a:solidFill>
              </a:rPr>
              <a:t>Council is invited to approve the European Training Requirement for Competency in Emergency Surgery.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960120" y="3246120"/>
            <a:ext cx="324612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1051560" y="3337560"/>
            <a:ext cx="3063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European reference standard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663440" y="3246120"/>
            <a:ext cx="3246120" cy="384048"/>
          </a:xfrm>
          <a:prstGeom prst="roundRect">
            <a:avLst>
              <a:gd name="adj" fmla="val 14286"/>
            </a:avLst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1" name="Text 8"/>
          <p:cNvSpPr/>
          <p:nvPr/>
        </p:nvSpPr>
        <p:spPr>
          <a:xfrm>
            <a:off x="4754880" y="3337560"/>
            <a:ext cx="3063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Competency-based framework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8366760" y="3246120"/>
            <a:ext cx="3246120" cy="384048"/>
          </a:xfrm>
          <a:prstGeom prst="roundRect">
            <a:avLst>
              <a:gd name="adj" fmla="val 14286"/>
            </a:avLst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0"/>
          <p:cNvSpPr/>
          <p:nvPr/>
        </p:nvSpPr>
        <p:spPr>
          <a:xfrm>
            <a:off x="8458200" y="3337560"/>
            <a:ext cx="3063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Reviewed and Council-ready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1143000" y="4297680"/>
            <a:ext cx="9921240" cy="868680"/>
          </a:xfrm>
          <a:prstGeom prst="roundRect">
            <a:avLst>
              <a:gd name="adj" fmla="val 5263"/>
            </a:avLst>
          </a:prstGeom>
          <a:solidFill>
            <a:srgbClr val="F3F7FA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Text 12"/>
          <p:cNvSpPr/>
          <p:nvPr/>
        </p:nvSpPr>
        <p:spPr>
          <a:xfrm>
            <a:off x="1417320" y="4590288"/>
            <a:ext cx="9372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5D6B78"/>
                </a:solidFill>
              </a:rPr>
              <a:t>The ETR defines competence and training standards. It does not create a new specialty or replace national regulation.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02 • DEVELOPMENT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Authorship and development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3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5394960" cy="3520440"/>
          </a:xfrm>
          <a:prstGeom prst="roundRect">
            <a:avLst>
              <a:gd name="adj" fmla="val 1299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8" name="Shape 5"/>
          <p:cNvSpPr/>
          <p:nvPr/>
        </p:nvSpPr>
        <p:spPr>
          <a:xfrm>
            <a:off x="685800" y="1828800"/>
            <a:ext cx="82296" cy="352044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941832" y="201168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Authors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41832" y="2487168"/>
            <a:ext cx="4919472" cy="2697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Peter Svenningsen, Lead Author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Isidro Martinez Casas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Folke Hammarqvist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Hayato Kurihara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Jonathan Tilsead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309360" y="1828800"/>
            <a:ext cx="5212080" cy="3520440"/>
          </a:xfrm>
          <a:prstGeom prst="roundRect">
            <a:avLst>
              <a:gd name="adj" fmla="val 1299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2" name="Shape 9"/>
          <p:cNvSpPr/>
          <p:nvPr/>
        </p:nvSpPr>
        <p:spPr>
          <a:xfrm>
            <a:off x="6309360" y="1828800"/>
            <a:ext cx="82296" cy="352044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0"/>
          <p:cNvSpPr/>
          <p:nvPr/>
        </p:nvSpPr>
        <p:spPr>
          <a:xfrm>
            <a:off x="6565392" y="2011680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Development pathway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565392" y="2487168"/>
            <a:ext cx="4736592" cy="2697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UEMS Division of Emergency Surgery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Section of Surgery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Multinational expert contribution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External consultation and consolidated review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Final ETR Review Committee discussion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03 • RATIONALE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Why a European ETR for Emergency Surgery?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4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58368" y="1874520"/>
            <a:ext cx="3474720" cy="3154680"/>
          </a:xfrm>
          <a:prstGeom prst="roundRect">
            <a:avLst>
              <a:gd name="adj" fmla="val 1449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8" name="Shape 5"/>
          <p:cNvSpPr/>
          <p:nvPr/>
        </p:nvSpPr>
        <p:spPr>
          <a:xfrm>
            <a:off x="658368" y="1874520"/>
            <a:ext cx="82296" cy="315468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914400" y="205740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Time-critical care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14400" y="2532888"/>
            <a:ext cx="2999232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Acute surgical disease and injury require rapid assessment, prioritisation, resuscitation and source control.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4361688" y="1874520"/>
            <a:ext cx="3474720" cy="3154680"/>
          </a:xfrm>
          <a:prstGeom prst="roundRect">
            <a:avLst>
              <a:gd name="adj" fmla="val 1449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2" name="Shape 9"/>
          <p:cNvSpPr/>
          <p:nvPr/>
        </p:nvSpPr>
        <p:spPr>
          <a:xfrm>
            <a:off x="4361688" y="1874520"/>
            <a:ext cx="82296" cy="315468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0"/>
          <p:cNvSpPr/>
          <p:nvPr/>
        </p:nvSpPr>
        <p:spPr>
          <a:xfrm>
            <a:off x="4617720" y="205740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Integrated competence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617720" y="2532888"/>
            <a:ext cx="2999232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Emergency practice combines operative care, critical care, teamwork, leadership and ethical decisions.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8065008" y="1874520"/>
            <a:ext cx="3474720" cy="3154680"/>
          </a:xfrm>
          <a:prstGeom prst="roundRect">
            <a:avLst>
              <a:gd name="adj" fmla="val 1449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6" name="Shape 13"/>
          <p:cNvSpPr/>
          <p:nvPr/>
        </p:nvSpPr>
        <p:spPr>
          <a:xfrm>
            <a:off x="8065008" y="1874520"/>
            <a:ext cx="82296" cy="315468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4"/>
          <p:cNvSpPr/>
          <p:nvPr/>
        </p:nvSpPr>
        <p:spPr>
          <a:xfrm>
            <a:off x="8321040" y="205740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European harmonisation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321040" y="2532888"/>
            <a:ext cx="2999232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A shared reference supports comparable expectations while allowing national adaptation.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04 • FRAMEWORK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The competency architecture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5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03504" y="1828800"/>
            <a:ext cx="2395728" cy="1234440"/>
          </a:xfrm>
          <a:prstGeom prst="roundRect">
            <a:avLst>
              <a:gd name="adj" fmla="val 3704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68096" y="2267712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Medical expert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419856" y="1828800"/>
            <a:ext cx="2395728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3584448" y="2267712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65D"/>
                </a:solidFill>
              </a:rPr>
              <a:t>Communicator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236208" y="1828800"/>
            <a:ext cx="2395728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6400800" y="2267712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65D"/>
                </a:solidFill>
              </a:rPr>
              <a:t>Collaborator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9052560" y="1828800"/>
            <a:ext cx="2395728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1"/>
          <p:cNvSpPr/>
          <p:nvPr/>
        </p:nvSpPr>
        <p:spPr>
          <a:xfrm>
            <a:off x="9217152" y="2267712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65D"/>
                </a:solidFill>
              </a:rPr>
              <a:t>Leader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03504" y="3749040"/>
            <a:ext cx="2395728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768096" y="4187952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65D"/>
                </a:solidFill>
              </a:rPr>
              <a:t>Health advocate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3419856" y="3749040"/>
            <a:ext cx="2395728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8" name="Text 15"/>
          <p:cNvSpPr/>
          <p:nvPr/>
        </p:nvSpPr>
        <p:spPr>
          <a:xfrm>
            <a:off x="3584448" y="4187952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65D"/>
                </a:solidFill>
              </a:rPr>
              <a:t>Scholar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236208" y="3749040"/>
            <a:ext cx="2395728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0" name="Text 17"/>
          <p:cNvSpPr/>
          <p:nvPr/>
        </p:nvSpPr>
        <p:spPr>
          <a:xfrm>
            <a:off x="6400800" y="4187952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65D"/>
                </a:solidFill>
              </a:rPr>
              <a:t>Professional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2103120" y="5394960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5D6B78"/>
                </a:solidFill>
              </a:rPr>
              <a:t>CanMEDS roles are integrated into clinical assignments and EPAs.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04 • FRAMEWORK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Progression through four levels of competence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6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2514600" cy="2286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1444752" y="242316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65B1"/>
                </a:solidFill>
              </a:rPr>
              <a:t>1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914400" y="32461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3"/>
                </a:solidFill>
              </a:rPr>
              <a:t>Observe, know and describe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520440" y="2148840"/>
            <a:ext cx="2514600" cy="2286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1" name="Text 8"/>
          <p:cNvSpPr/>
          <p:nvPr/>
        </p:nvSpPr>
        <p:spPr>
          <a:xfrm>
            <a:off x="4325112" y="242316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65B1"/>
                </a:solidFill>
              </a:rPr>
              <a:t>2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3794760" y="32461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3"/>
                </a:solidFill>
              </a:rPr>
              <a:t>Perform under direct supervision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400800" y="2148840"/>
            <a:ext cx="2514600" cy="2286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1"/>
          <p:cNvSpPr/>
          <p:nvPr/>
        </p:nvSpPr>
        <p:spPr>
          <a:xfrm>
            <a:off x="7205472" y="242316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65B1"/>
                </a:solidFill>
              </a:rPr>
              <a:t>3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6675120" y="32461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933"/>
                </a:solidFill>
              </a:rPr>
              <a:t>Perform under indirect supervision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9281160" y="2148840"/>
            <a:ext cx="2514600" cy="2286000"/>
          </a:xfrm>
          <a:prstGeom prst="roundRect">
            <a:avLst>
              <a:gd name="adj" fmla="val 2000"/>
            </a:avLst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4"/>
          <p:cNvSpPr/>
          <p:nvPr/>
        </p:nvSpPr>
        <p:spPr>
          <a:xfrm>
            <a:off x="10085832" y="242316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4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9555480" y="32461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Independent practice and supervision of others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234440" y="5029200"/>
            <a:ext cx="9738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65D"/>
                </a:solidFill>
              </a:rPr>
              <a:t>Entrustment is based on demonstrated performance and evidence, not time alone.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1: Assessment, Resuscitation, and Initial Management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7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Recognition, assessment, stabilisation and prioritisation of acute surgical illness or injury, including airway, breathing, circulation, analgesia, investigations and risk.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Make timely decisions on operative care, non-operative management, interventional radiology, intensive care, transfer and escalation.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Emergency medicine, anaesthesia, traumatology, critical care and radiology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2: Acute Abdominal Pain and Surgical Sepsis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8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2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Acute abdomen, obstruction, perforation, peritonitis, ischaemia, appendicitis, diverticulitis, hepatobiliary emergencies, pancreatitis and intra-abdominal sepsis.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Integrate examination, laboratory findings, imaging and multidisciplinary input into safe operative, endoscopic, radiological or non-operative treatment.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Radiology, gastroenterology, anaesthesia and critical care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3: Gastrointestinal Haemorrhage and Surgical Bleeding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9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3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Assessment, resuscitation and definitive management of gastrointestinal bleeding and other emergency surgical haemorrhage, including coagulopathy.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Coordinate haemostatic resuscitation, transfusion, endoscopy, interventional radiology, damage-control measures and operative haemorrhage control.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Blood bank, gastroenterology, interventional radiology, anaesthesia and critical care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4: Operative and Non-Operative Trauma Management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10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4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Comprehensive management of blunt, penetrating, blast and complex injuries, including prioritisation, haemorrhage control and postoperative care.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Lead trauma care and select operative, non-operative or damage-control strategies while coordinating specialist treatment and transfer.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Emergency medicine, orthopaedics, vascular, thoracic, neurosurgery, plastics and rehabilitation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5: Soft Tissue, Abdominal Wall, and Necrotising Infection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11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5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Complex wounds, abdominal wall emergencies, compartment syndromes, necrotising soft-tissue infection and urgent surgical source control.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Recognise severity, perform timely debridement, plan repeat intervention and wound care, and integrate antimicrobial and reconstruction strategies.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Infectious diseases, plastics, abdominal wall surgery and critical care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6: Thoracic, Vascular, Urological, and Gynaecological Emergencies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12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6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Initial assessment and treatment of acute thoracic and vascular conditions, obstructive uropathy, urological sepsis, scrotal and gynaecological emergencies.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Recognise conditions requiring immediate intervention, provide safe initial management and secure specialist collaboration or transfer.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Thoracic surgery, vascular surgery, urology, gynaecology, radiology and critical care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7: Surgical Critical Care and Postoperative Management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13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7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Management before and after emergency intervention, including organ support, nutrition, sepsis, postoperative deterioration, complications and rehabilitation.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Detect deterioration, institute evidence-based support, prevent complications and coordinate recovery across the perioperative pathway.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Intensive care, anaesthesia, nutrition, rehabilitation and allied health professions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8: Leadership and Multidisciplinary Decision-Making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14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Leadership of trauma calls, emergency theatre pathways, multidisciplinary discussion, crisis resource management and transfers, including low-resource contexts.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Demonstrate situational awareness, prioritisation, communication, supervision and coordinated decisions under time pressure.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The full multidisciplinary emergency surgical team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9: Core Emergency Surgical Procedures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15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9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Independent performance and integration of core procedures such as emergency laparotomy, bowel surgery, stoma, drainage, damage-control surgery, thoracostomy and temporary abdominal closure.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Apply indications, planning, technique, complication management and postoperative care while recognising when specialist referral is required.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Operating theatre team, anaesthesia, critical care and relevant surgical specialties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ENTRUSTABLE PROFESSIONAL ACTIVITIES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EPA 10: Patient-Centred Care, Ethics, and Shared Decisions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16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1143000" cy="384048"/>
          </a:xfrm>
          <a:prstGeom prst="roundRect">
            <a:avLst>
              <a:gd name="adj" fmla="val 14286"/>
            </a:avLst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777240" y="1920240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EPA 10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057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D6B78"/>
                </a:solidFill>
              </a:rPr>
              <a:t>Integrated professional practice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514600"/>
            <a:ext cx="534924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685800" y="2514600"/>
            <a:ext cx="82296" cy="265176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941832" y="269748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Scope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1832" y="3172968"/>
            <a:ext cx="487375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Consent in emergencies, capacity, proportionality, escalation planning, palliative and end-of-life decisions, cultural sensitivity and uncertainty.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63640" y="2514600"/>
            <a:ext cx="5257800" cy="2651760"/>
          </a:xfrm>
          <a:prstGeom prst="roundRect">
            <a:avLst>
              <a:gd name="adj" fmla="val 1724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5" name="Shape 12"/>
          <p:cNvSpPr/>
          <p:nvPr/>
        </p:nvSpPr>
        <p:spPr>
          <a:xfrm>
            <a:off x="6263640" y="2514600"/>
            <a:ext cx="82296" cy="26517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6" name="Text 13"/>
          <p:cNvSpPr/>
          <p:nvPr/>
        </p:nvSpPr>
        <p:spPr>
          <a:xfrm>
            <a:off x="6519672" y="26974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Entrustment focus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19672" y="3172968"/>
            <a:ext cx="4782312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Deliver equitable and personalised care, communicate with patients and families, support autonomy and use shared decision-making whenever feasible.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68680" y="553212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5D6B78"/>
                </a:solidFill>
              </a:rPr>
              <a:t>Key interfaces: Patients, families, nursing, geriatrics, paediatrics, palliative care and ethics support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05 • DELIVERY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Training pathway and programme structure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17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31520" y="18745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6B78"/>
                </a:solidFill>
              </a:rPr>
              <a:t>Minimum dedicated subspecialty training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" y="228600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065B1"/>
                </a:solidFill>
              </a:rPr>
              <a:t>2 years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731520" y="3108960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65D"/>
                </a:solidFill>
              </a:rPr>
              <a:t>in at least two accredited Emergency Surgery units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0" y="1828800"/>
            <a:ext cx="5715000" cy="3566160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1" name="Shape 8"/>
          <p:cNvSpPr/>
          <p:nvPr/>
        </p:nvSpPr>
        <p:spPr>
          <a:xfrm>
            <a:off x="5486400" y="1828800"/>
            <a:ext cx="82296" cy="356616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5742432" y="2011680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Programme essentials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742432" y="2487168"/>
            <a:ext cx="5239512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Progressive responsibility and autonomy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Protected teaching, study and simulation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Multidisciplinary rotations and exposure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Research, audit and quality improvement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Portfolio, logbook and regular supervision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31520" y="574243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D6B78"/>
                </a:solidFill>
              </a:rPr>
              <a:t>Training should normally be completed within five years of commencing the fellowship programme.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06 • ASSURANCE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Assessment and certification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18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8" name="Shape 5"/>
          <p:cNvSpPr/>
          <p:nvPr/>
        </p:nvSpPr>
        <p:spPr>
          <a:xfrm>
            <a:off x="685800" y="1828800"/>
            <a:ext cx="82296" cy="141732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941832" y="20116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Formative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41832" y="248716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DOPS, OSATS/VOT, CbD, mini-CEX, MSF, feedback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6217920" y="182880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2" name="Shape 9"/>
          <p:cNvSpPr/>
          <p:nvPr/>
        </p:nvSpPr>
        <p:spPr>
          <a:xfrm>
            <a:off x="6217920" y="1828800"/>
            <a:ext cx="82296" cy="141732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0"/>
          <p:cNvSpPr/>
          <p:nvPr/>
        </p:nvSpPr>
        <p:spPr>
          <a:xfrm>
            <a:off x="6473952" y="20116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Evidence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473952" y="248716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Validated logbook, portfolio, clinical exposure and scholarly activity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85800" y="384048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6" name="Shape 13"/>
          <p:cNvSpPr/>
          <p:nvPr/>
        </p:nvSpPr>
        <p:spPr>
          <a:xfrm>
            <a:off x="685800" y="3840480"/>
            <a:ext cx="82296" cy="141732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4"/>
          <p:cNvSpPr/>
          <p:nvPr/>
        </p:nvSpPr>
        <p:spPr>
          <a:xfrm>
            <a:off x="941832" y="402336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Summative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941832" y="449884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Review of competencies, EPAs, performance and readiness for practice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17920" y="384048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20" name="Shape 17"/>
          <p:cNvSpPr/>
          <p:nvPr/>
        </p:nvSpPr>
        <p:spPr>
          <a:xfrm>
            <a:off x="6217920" y="3840480"/>
            <a:ext cx="82296" cy="141732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1" name="Text 18"/>
          <p:cNvSpPr/>
          <p:nvPr/>
        </p:nvSpPr>
        <p:spPr>
          <a:xfrm>
            <a:off x="6473952" y="402336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Attestation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473952" y="449884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Formal attestation by Programme Director and Educational Supervisor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07 • QUALITY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Requirements for trainers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19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3474720" cy="3383280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8" name="Shape 5"/>
          <p:cNvSpPr/>
          <p:nvPr/>
        </p:nvSpPr>
        <p:spPr>
          <a:xfrm>
            <a:off x="685800" y="1828800"/>
            <a:ext cx="82296" cy="338328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941832" y="201168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Programme Director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41832" y="2487168"/>
            <a:ext cx="2999232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Recognised Emergency Surgery specialist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F.E.B.S. </a:t>
            </a:r>
            <a:r>
              <a:rPr lang="en-US" sz="2000" dirty="0" err="1">
                <a:solidFill>
                  <a:srgbClr val="1F2933"/>
                </a:solidFill>
              </a:rPr>
              <a:t>EmSurg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At least 5 years independent practice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Educational and leadership competence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4319560" y="1828800"/>
            <a:ext cx="3474720" cy="3383280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2" name="Shape 9"/>
          <p:cNvSpPr/>
          <p:nvPr/>
        </p:nvSpPr>
        <p:spPr>
          <a:xfrm>
            <a:off x="4361688" y="1828800"/>
            <a:ext cx="82296" cy="3383280"/>
          </a:xfrm>
          <a:prstGeom prst="rect">
            <a:avLst/>
          </a:prstGeom>
          <a:solidFill>
            <a:srgbClr val="2E85B8"/>
          </a:solidFill>
          <a:ln w="12700">
            <a:solidFill>
              <a:srgbClr val="2E85B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0"/>
          <p:cNvSpPr/>
          <p:nvPr/>
        </p:nvSpPr>
        <p:spPr>
          <a:xfrm>
            <a:off x="4617720" y="201168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Trainers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617720" y="2487168"/>
            <a:ext cx="2999232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Relevant specialist expertise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F.E.B.S. EmSurg or equivalent recommended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At least 3 years independent practice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Current assessment and supervision skills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8037576" y="1828800"/>
            <a:ext cx="3474720" cy="3383280"/>
          </a:xfrm>
          <a:prstGeom prst="roundRect">
            <a:avLst>
              <a:gd name="adj" fmla="val 1351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6" name="Shape 13"/>
          <p:cNvSpPr/>
          <p:nvPr/>
        </p:nvSpPr>
        <p:spPr>
          <a:xfrm>
            <a:off x="8037576" y="1828800"/>
            <a:ext cx="82296" cy="338328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4"/>
          <p:cNvSpPr/>
          <p:nvPr/>
        </p:nvSpPr>
        <p:spPr>
          <a:xfrm>
            <a:off x="8293608" y="201168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Faculty culture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293608" y="2487168"/>
            <a:ext cx="2999232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Patient safety and feedback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Training the Trainers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Research, audit and governance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Support for trainees in difficulty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07 • QUALITY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Requirements for training institutions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20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85800" y="182880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8" name="Shape 5"/>
          <p:cNvSpPr/>
          <p:nvPr/>
        </p:nvSpPr>
        <p:spPr>
          <a:xfrm>
            <a:off x="685800" y="1828800"/>
            <a:ext cx="82296" cy="141732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941832" y="20116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24/7 service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41832" y="248716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Senior specialist-led emergency surgical care and dedicated theatre access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6217920" y="182880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2" name="Shape 9"/>
          <p:cNvSpPr/>
          <p:nvPr/>
        </p:nvSpPr>
        <p:spPr>
          <a:xfrm>
            <a:off x="6217920" y="1828800"/>
            <a:ext cx="82296" cy="1417320"/>
          </a:xfrm>
          <a:prstGeom prst="rect">
            <a:avLst/>
          </a:prstGeom>
          <a:solidFill>
            <a:srgbClr val="D8A600"/>
          </a:solidFill>
          <a:ln w="12700">
            <a:solidFill>
              <a:srgbClr val="D8A600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0"/>
          <p:cNvSpPr/>
          <p:nvPr/>
        </p:nvSpPr>
        <p:spPr>
          <a:xfrm>
            <a:off x="6473952" y="201168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Clinical volume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473952" y="248716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≥1,000 admissions; ≥500 major emergency operations; ≥100 emergency laparotomies/laparoscopies annually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85800" y="379476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6" name="Shape 13"/>
          <p:cNvSpPr/>
          <p:nvPr/>
        </p:nvSpPr>
        <p:spPr>
          <a:xfrm>
            <a:off x="685800" y="3794760"/>
            <a:ext cx="82296" cy="141732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4"/>
          <p:cNvSpPr/>
          <p:nvPr/>
        </p:nvSpPr>
        <p:spPr>
          <a:xfrm>
            <a:off x="941832" y="397764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Multidisciplinary access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941832" y="445312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Critical care, imaging, interventional radiology, endoscopy and related surgical specialties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17920" y="3794760"/>
            <a:ext cx="525780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20" name="Shape 17"/>
          <p:cNvSpPr/>
          <p:nvPr/>
        </p:nvSpPr>
        <p:spPr>
          <a:xfrm>
            <a:off x="6217920" y="3794760"/>
            <a:ext cx="82296" cy="141732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1" name="Text 18"/>
          <p:cNvSpPr/>
          <p:nvPr/>
        </p:nvSpPr>
        <p:spPr>
          <a:xfrm>
            <a:off x="6473952" y="3977640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Education &amp; governance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473952" y="4453128"/>
            <a:ext cx="4782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933"/>
                </a:solidFill>
              </a:rPr>
              <a:t>Simulation, supervision, audit, registries, research and continuous quality assurance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09 • COUNCIL DECISION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Motion for approval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22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868680" y="1828800"/>
            <a:ext cx="10469880" cy="2240280"/>
          </a:xfrm>
          <a:prstGeom prst="roundRect">
            <a:avLst>
              <a:gd name="adj" fmla="val 2449"/>
            </a:avLst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1371600" y="2414016"/>
            <a:ext cx="9464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The UEMS Council is invited to approve the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European Training Requirement for Competency in Emergency Surgery.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2560320" y="4617720"/>
            <a:ext cx="704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47A55"/>
                </a:solidFill>
              </a:rPr>
              <a:t>Reviewed • Revised • Ready for adoption</a:t>
            </a:r>
            <a:endParaRPr lang="en-US" sz="1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28016"/>
            <a:ext cx="3048000" cy="804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35440" y="292608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00" dirty="0">
                <a:solidFill>
                  <a:srgbClr val="5D6B78"/>
                </a:solidFill>
              </a:rPr>
              <a:t>APPENDIX • Q&amp;A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411480" y="1024128"/>
            <a:ext cx="11338560" cy="1"/>
          </a:xfrm>
          <a:prstGeom prst="line">
            <a:avLst/>
          </a:prstGeom>
          <a:noFill/>
          <a:ln w="12700">
            <a:solidFill>
              <a:srgbClr val="DCE5EC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21792" y="1188720"/>
            <a:ext cx="10789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65D"/>
                </a:solidFill>
              </a:rPr>
              <a:t>Anticipated Council questions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3A0"/>
                </a:solidFill>
              </a:rPr>
              <a:t>23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658368" y="1783080"/>
            <a:ext cx="5330952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8" name="Shape 5"/>
          <p:cNvSpPr/>
          <p:nvPr/>
        </p:nvSpPr>
        <p:spPr>
          <a:xfrm>
            <a:off x="658368" y="1783080"/>
            <a:ext cx="82296" cy="160020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6"/>
          <p:cNvSpPr/>
          <p:nvPr/>
        </p:nvSpPr>
        <p:spPr>
          <a:xfrm>
            <a:off x="914400" y="1965960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Does this create a new specialty?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14400" y="2441448"/>
            <a:ext cx="485546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No. It defines competence and training expectations without changing national regulation.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199632" y="1783080"/>
            <a:ext cx="5330952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2" name="Shape 9"/>
          <p:cNvSpPr/>
          <p:nvPr/>
        </p:nvSpPr>
        <p:spPr>
          <a:xfrm>
            <a:off x="6199632" y="1783080"/>
            <a:ext cx="82296" cy="160020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10"/>
          <p:cNvSpPr/>
          <p:nvPr/>
        </p:nvSpPr>
        <p:spPr>
          <a:xfrm>
            <a:off x="6455664" y="1965960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Is implementation mandatory?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455664" y="2441448"/>
            <a:ext cx="485546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The ETR is a European reference; national competent authorities decide implementation.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58368" y="3858768"/>
            <a:ext cx="5330952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16" name="Shape 13"/>
          <p:cNvSpPr/>
          <p:nvPr/>
        </p:nvSpPr>
        <p:spPr>
          <a:xfrm>
            <a:off x="658368" y="3858768"/>
            <a:ext cx="82296" cy="1600200"/>
          </a:xfrm>
          <a:prstGeom prst="rect">
            <a:avLst/>
          </a:prstGeom>
          <a:solidFill>
            <a:srgbClr val="0065B1"/>
          </a:solidFill>
          <a:ln w="12700">
            <a:solidFill>
              <a:srgbClr val="0065B1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14"/>
          <p:cNvSpPr/>
          <p:nvPr/>
        </p:nvSpPr>
        <p:spPr>
          <a:xfrm>
            <a:off x="914400" y="4041648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Why ten EPAs?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914400" y="4517136"/>
            <a:ext cx="485546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Together the EPAs cover the integrated work expected in independent Emergency Surgery practice.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199632" y="3858768"/>
            <a:ext cx="5330952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CE5EC"/>
            </a:solidFill>
            <a:prstDash val="solid"/>
          </a:ln>
          <a:effectLst>
            <a:outerShdw blurRad="12700" dist="50800" dir="2700000" algn="bl" rotWithShape="0">
              <a:srgbClr val="C5CFD8">
                <a:alpha val="17000"/>
              </a:srgbClr>
            </a:outerShdw>
          </a:effectLst>
        </p:spPr>
        <p:txBody>
          <a:bodyPr/>
          <a:lstStyle/>
          <a:p>
            <a:endParaRPr lang="da-DK"/>
          </a:p>
        </p:txBody>
      </p:sp>
      <p:sp>
        <p:nvSpPr>
          <p:cNvPr id="20" name="Shape 17"/>
          <p:cNvSpPr/>
          <p:nvPr/>
        </p:nvSpPr>
        <p:spPr>
          <a:xfrm>
            <a:off x="6199632" y="3858768"/>
            <a:ext cx="82296" cy="1600200"/>
          </a:xfrm>
          <a:prstGeom prst="rect">
            <a:avLst/>
          </a:prstGeom>
          <a:solidFill>
            <a:srgbClr val="247A55"/>
          </a:solidFill>
          <a:ln w="12700">
            <a:solidFill>
              <a:srgbClr val="247A55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1" name="Text 18"/>
          <p:cNvSpPr/>
          <p:nvPr/>
        </p:nvSpPr>
        <p:spPr>
          <a:xfrm>
            <a:off x="6455664" y="4041648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</a:rPr>
              <a:t>Has review feedback been addressed?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455664" y="4517136"/>
            <a:ext cx="485546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</a:rPr>
              <a:t>Yes. Substantive comments and the Committee’s final three requests are incorporated.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B7ADE3CC-D84C-4D5B-8A57-0FD0EC3ADB3D}"/>
</file>

<file path=customXml/itemProps2.xml><?xml version="1.0" encoding="utf-8"?>
<ds:datastoreItem xmlns:ds="http://schemas.openxmlformats.org/officeDocument/2006/customXml" ds:itemID="{76FCA1A9-D42B-4507-A483-A865F1D0B36A}"/>
</file>

<file path=customXml/itemProps3.xml><?xml version="1.0" encoding="utf-8"?>
<ds:datastoreItem xmlns:ds="http://schemas.openxmlformats.org/officeDocument/2006/customXml" ds:itemID="{8D2C8AD8-F240-4CE3-BE75-811137053299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2310</Words>
  <Application>Microsoft Office PowerPoint</Application>
  <PresentationFormat>Widescreen</PresentationFormat>
  <Paragraphs>275</Paragraphs>
  <Slides>22</Slides>
  <Notes>22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22</vt:i4>
      </vt:variant>
    </vt:vector>
  </HeadingPairs>
  <TitlesOfParts>
    <vt:vector size="25" baseType="lpstr">
      <vt:lpstr>Aptos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UEMS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ETR for Competency in Emergency Surgery</dc:title>
  <dc:subject>UEMS Council, Brussels 2026</dc:subject>
  <dc:creator>Peter Olsen Svenningsen</dc:creator>
  <cp:lastModifiedBy>Peter Olsen Svenningsen</cp:lastModifiedBy>
  <cp:revision>2</cp:revision>
  <dcterms:created xsi:type="dcterms:W3CDTF">2026-10-06T12:36:02Z</dcterms:created>
  <dcterms:modified xsi:type="dcterms:W3CDTF">2026-10-06T12:53:53Z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