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972" r:id="rId3"/>
    <p:sldId id="976" r:id="rId4"/>
    <p:sldId id="550" r:id="rId5"/>
    <p:sldId id="554" r:id="rId6"/>
    <p:sldId id="261" r:id="rId7"/>
    <p:sldId id="551" r:id="rId8"/>
    <p:sldId id="552" r:id="rId9"/>
    <p:sldId id="553" r:id="rId10"/>
    <p:sldId id="975" r:id="rId11"/>
    <p:sldId id="434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6D97F1-BCDA-4AB8-90FD-88B0F57C9307}" v="4" dt="2026-10-08T17:39:56.9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69" autoAdjust="0"/>
    <p:restoredTop sz="93384" autoAdjust="0"/>
  </p:normalViewPr>
  <p:slideViewPr>
    <p:cSldViewPr snapToGrid="0">
      <p:cViewPr varScale="1">
        <p:scale>
          <a:sx n="103" d="100"/>
          <a:sy n="103" d="100"/>
        </p:scale>
        <p:origin x="960" y="10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Relationship Id="rId22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maso Aversa" userId="18f3e832-bbfc-4f9c-aee3-b48698000785" providerId="ADAL" clId="{1A3696B9-24D5-43E2-B875-19FCE4B8773D}"/>
    <pc:docChg chg="undo custSel modSld">
      <pc:chgData name="Tommaso Aversa" userId="18f3e832-bbfc-4f9c-aee3-b48698000785" providerId="ADAL" clId="{1A3696B9-24D5-43E2-B875-19FCE4B8773D}" dt="2026-10-08T17:39:56.936" v="10" actId="1076"/>
      <pc:docMkLst>
        <pc:docMk/>
      </pc:docMkLst>
      <pc:sldChg chg="modSp">
        <pc:chgData name="Tommaso Aversa" userId="18f3e832-bbfc-4f9c-aee3-b48698000785" providerId="ADAL" clId="{1A3696B9-24D5-43E2-B875-19FCE4B8773D}" dt="2026-10-08T17:39:56.936" v="10" actId="1076"/>
        <pc:sldMkLst>
          <pc:docMk/>
          <pc:sldMk cId="70494749" sldId="434"/>
        </pc:sldMkLst>
        <pc:picChg chg="mod">
          <ac:chgData name="Tommaso Aversa" userId="18f3e832-bbfc-4f9c-aee3-b48698000785" providerId="ADAL" clId="{1A3696B9-24D5-43E2-B875-19FCE4B8773D}" dt="2026-10-08T17:39:56.936" v="10" actId="1076"/>
          <ac:picMkLst>
            <pc:docMk/>
            <pc:sldMk cId="70494749" sldId="434"/>
            <ac:picMk id="3" creationId="{945F85EC-7A51-9D1E-5FF2-4DB439324D94}"/>
          </ac:picMkLst>
        </pc:picChg>
      </pc:sldChg>
      <pc:sldChg chg="modSp mod">
        <pc:chgData name="Tommaso Aversa" userId="18f3e832-bbfc-4f9c-aee3-b48698000785" providerId="ADAL" clId="{1A3696B9-24D5-43E2-B875-19FCE4B8773D}" dt="2026-10-08T17:35:58.661" v="6" actId="20577"/>
        <pc:sldMkLst>
          <pc:docMk/>
          <pc:sldMk cId="4153449910" sldId="976"/>
        </pc:sldMkLst>
        <pc:spChg chg="mod">
          <ac:chgData name="Tommaso Aversa" userId="18f3e832-bbfc-4f9c-aee3-b48698000785" providerId="ADAL" clId="{1A3696B9-24D5-43E2-B875-19FCE4B8773D}" dt="2026-10-08T17:35:58.661" v="6" actId="20577"/>
          <ac:spMkLst>
            <pc:docMk/>
            <pc:sldMk cId="4153449910" sldId="976"/>
            <ac:spMk id="3" creationId="{039D2BEA-61B8-808C-486E-E7CB249C65B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DD352D-9213-4474-9CC3-0CAF2742CDA5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383B27-3B22-4C8E-8502-1943240F52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3278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761D2-FB4A-13F4-DFB2-E30CD6A1A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3E8D73-E982-73F1-6BBF-C7DEF2EB7E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8C3FD0-6A7F-05C9-BD8B-CD31F3E6C9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1DA36-D8ED-5568-4842-63F5DB2167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412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F028A-6BE0-EAF0-9A58-FD266655F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E4D015-400F-0686-307D-9A60B5D242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0526DD-0CAD-CEAC-5DBD-0E67E58ED2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3F8BDA-27DC-39A9-D759-DB07E1C130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864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AF9CF-1253-D6AE-B9CD-5AD983413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3EBA9D-281A-B15F-8A13-A1591478F8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1E08A0-BECA-05A8-80EB-C1235DCE8C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6ADEB-FCE1-463E-8E95-83F69F3192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630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0F7A9-4D00-AD72-1DE4-CB06B1983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DEA4BA-9407-2690-A13E-1D8FBE7649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E1C624-F2B3-D1E3-2673-E9E6D3CBCA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232743-6C6C-97D1-5F3D-4093384777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8114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4AD37-DF7D-EDF0-253A-181D765BE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DE2DAE-8088-D9D2-AAEE-E31DDC209D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444729-DB11-01D3-864B-77CFACEB76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68167E-86D5-AAAC-4D34-C8F50980AA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570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244AA1-CDA3-4843-841C-2BE0668569BE}" type="slidenum">
              <a:rPr lang="it-IT" altLang="it-IT"/>
              <a:pPr/>
              <a:t>10</a:t>
            </a:fld>
            <a:endParaRPr lang="it-IT" altLang="it-IT"/>
          </a:p>
        </p:txBody>
      </p:sp>
      <p:sp>
        <p:nvSpPr>
          <p:cNvPr id="30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0383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244AA1-CDA3-4843-841C-2BE0668569BE}" type="slidenum">
              <a:rPr lang="it-IT" altLang="it-IT"/>
              <a:pPr/>
              <a:t>11</a:t>
            </a:fld>
            <a:endParaRPr lang="it-IT" altLang="it-IT"/>
          </a:p>
        </p:txBody>
      </p:sp>
      <p:sp>
        <p:nvSpPr>
          <p:cNvPr id="30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0383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CD87D4-974A-CC89-CE65-7830C3C385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084D9AE-2E47-7E74-F8A5-78C9FE311A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06C1E7-5E0F-EDD3-D22A-9ED625D70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B9C7-408A-4A2D-BF42-A7CAD3B883E2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AE255CE-D0BF-78F9-D390-375C6E71E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5B39878-DFC2-3303-3102-C4794612B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E6FE1-CE12-4A70-A57C-B63B63EF0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3881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B49E8E-C9F4-ED14-F867-C05F30819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D10AF29-6414-0043-D4CF-CBAF067BA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8AD17F-6532-3A89-C67B-1E66BE95D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B9C7-408A-4A2D-BF42-A7CAD3B883E2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0D69C12-7A50-E39D-8383-2A14D5CBB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48FABA-A2B1-B514-D57F-526742AF1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E6FE1-CE12-4A70-A57C-B63B63EF0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550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A262F1-39EF-91FD-75E7-22AC0505A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E085AB5-BA35-BEE0-409A-7559FF4A5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35582B2-C355-FF36-9320-C95977B86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B9C7-408A-4A2D-BF42-A7CAD3B883E2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C50BFA7-823C-A2B1-2BBE-C2416A5EB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6B677DF-BD84-B221-EFDB-B7A30FEF7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E6FE1-CE12-4A70-A57C-B63B63EF0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9569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D96792-8B0B-5A97-B7FE-3023E81B2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602FA88-9AA6-B848-5276-4AF5DFDB35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2D76B98-44DC-4215-FB4E-E1EB0FF329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26D283B-E56A-97A3-0488-4F0EE1A35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B9C7-408A-4A2D-BF42-A7CAD3B883E2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12ED2F6-0970-C6A3-F2AB-9A5FD0F47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F228C3D-2D2E-DB32-0CDA-E9BF25AC1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E6FE1-CE12-4A70-A57C-B63B63EF0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816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B8F72A-5153-926C-867F-65597DE83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A66B65E-45C3-F079-F146-089F45961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946D65F-567C-7E44-BB8E-E69F6ACA59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5D01E5B-10E8-AFC7-D924-4DBD1E81FF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AD40DF7-2F03-8FAB-107A-751D11D8D9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74A3B50-AC99-6287-88EC-F335A3BFE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B9C7-408A-4A2D-BF42-A7CAD3B883E2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2330CFF-1BCD-E084-631A-666C96E64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FE2B5EF-0647-BE6A-6F4C-C5DC6B79F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E6FE1-CE12-4A70-A57C-B63B63EF0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6552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CB0AAA-DF71-1A8C-6F7B-447898070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FC00AB8-370D-137D-D71F-E72E126FE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B9C7-408A-4A2D-BF42-A7CAD3B883E2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A4EFE87-88A6-EDBF-8808-80715EA0C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BC7E49A-4921-4E08-6F20-98643E9DE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E6FE1-CE12-4A70-A57C-B63B63EF0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1979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96CC985-2BCD-64CA-1125-AC0A4604E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B9C7-408A-4A2D-BF42-A7CAD3B883E2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5E5A302-60DA-D4A7-E9FF-DD4777BFB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7899573-0EFE-525D-0C3B-E0B9D7750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E6FE1-CE12-4A70-A57C-B63B63EF0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5712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2CAB2A-2F75-7ED6-8126-62F03F7E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FB737EA-140C-0386-A7BB-966CF5B9C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DFA58E9-920D-1A16-4FA8-79848EE4E3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25FE041-E252-2997-8ABD-F36EE0805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B9C7-408A-4A2D-BF42-A7CAD3B883E2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C909E6A-E268-B047-EED1-0DB97DC18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E56BBEB-7063-F225-7178-66E956C0F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E6FE1-CE12-4A70-A57C-B63B63EF0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8873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2FA811-D521-2A74-9125-275CCB5AF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DC6CFD8-3890-8645-1B3B-1C6B025E90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C54FECB-B99B-2AF5-633F-6C59C5AB8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84B66C9-8AA4-0AC8-8338-8EA15DA48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B9C7-408A-4A2D-BF42-A7CAD3B883E2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0C269CA-0286-0F51-1BFD-C0A84672C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9BBAEB4-9574-5D7F-215F-B5FB5F7C8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E6FE1-CE12-4A70-A57C-B63B63EF0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9002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73EF50-38A9-3532-27F7-8D8073F22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C9082A1-EB24-E9F6-DD07-629882A0B4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FFA6F6A-CD99-A890-21C1-031CD45D3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B9C7-408A-4A2D-BF42-A7CAD3B883E2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141CB18-8973-7871-4EDC-C8984558B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260A876-F1A7-EEA0-50DD-D62E059A0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E6FE1-CE12-4A70-A57C-B63B63EF0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0740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2906B8D-D299-FE66-E38C-528221D7EA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AA586D6-52D2-97ED-D753-4641508B6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F79132B-54A0-987B-418E-A957BE4DE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6B9C7-408A-4A2D-BF42-A7CAD3B883E2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5A3650-2963-2B26-C28F-2AA0A9759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B317FCA-58DD-E33C-2DA7-CA29080DA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E6FE1-CE12-4A70-A57C-B63B63EF0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46890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735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6DFB47D-82A3-7A7A-BBF4-ED165D01C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FE21F45-D35E-1C03-9F74-020597719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092307D-9817-C9A1-69CA-C9D56B49E4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16B9C7-408A-4A2D-BF42-A7CAD3B883E2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AB348DA-F7A9-099E-4543-15D5F3FF59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496F91E-383A-33DD-EADA-F52B837273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CE6FE1-CE12-4A70-A57C-B63B63EF0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3234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/>
          <p:cNvSpPr/>
          <p:nvPr/>
        </p:nvSpPr>
        <p:spPr>
          <a:xfrm>
            <a:off x="799011" y="1875609"/>
            <a:ext cx="10789920" cy="12572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ESPE 2026 European Training Requirements (ETR)</a:t>
            </a:r>
          </a:p>
          <a:p>
            <a:pPr marL="0" indent="0">
              <a:lnSpc>
                <a:spcPct val="105000"/>
              </a:lnSpc>
              <a:buNone/>
            </a:pPr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Competence in </a:t>
            </a:r>
            <a:r>
              <a:rPr lang="en-US" sz="32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Paediatric</a:t>
            </a:r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Endocrinology &amp; Diabetes (PED)</a:t>
            </a:r>
            <a:endParaRPr lang="en-US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 3">
            <a:extLst>
              <a:ext uri="{FF2B5EF4-FFF2-40B4-BE49-F238E27FC236}">
                <a16:creationId xmlns:a16="http://schemas.microsoft.com/office/drawing/2014/main" id="{5EFD69FA-50D8-3824-99FB-1126A71C232C}"/>
              </a:ext>
            </a:extLst>
          </p:cNvPr>
          <p:cNvSpPr/>
          <p:nvPr/>
        </p:nvSpPr>
        <p:spPr>
          <a:xfrm>
            <a:off x="799011" y="3276599"/>
            <a:ext cx="9704070" cy="30060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b="1" kern="0" spc="200" dirty="0">
                <a:solidFill>
                  <a:srgbClr val="1B5FA8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Prof. Tommaso Aversa, </a:t>
            </a:r>
            <a:r>
              <a:rPr lang="en-US" sz="2000" kern="0" spc="200" dirty="0">
                <a:solidFill>
                  <a:srgbClr val="1B5FA8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Representing </a:t>
            </a:r>
            <a:r>
              <a:rPr lang="en-US" kern="0" spc="200" dirty="0">
                <a:solidFill>
                  <a:srgbClr val="1B5F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2026 ETR Taskforce,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kern="0" spc="200" dirty="0">
                <a:solidFill>
                  <a:srgbClr val="1B5F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Consultant </a:t>
            </a:r>
            <a:r>
              <a:rPr lang="en-US" kern="0" spc="200" dirty="0" err="1">
                <a:solidFill>
                  <a:srgbClr val="1B5F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Paediatric</a:t>
            </a:r>
            <a:r>
              <a:rPr lang="en-US" kern="0" spc="200" dirty="0">
                <a:solidFill>
                  <a:srgbClr val="1B5F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Endocrinologist, Italy</a:t>
            </a:r>
          </a:p>
          <a:p>
            <a:pPr marL="0" indent="0">
              <a:spcAft>
                <a:spcPts val="600"/>
              </a:spcAft>
              <a:buNone/>
            </a:pPr>
            <a:endParaRPr lang="en-US" sz="1800" kern="0" spc="200" dirty="0">
              <a:solidFill>
                <a:srgbClr val="1B5FA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Aft>
                <a:spcPts val="600"/>
              </a:spcAft>
            </a:pPr>
            <a:r>
              <a:rPr lang="en-US" kern="0" spc="200" dirty="0">
                <a:solidFill>
                  <a:srgbClr val="1B5F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Taskforce members: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Prof. Leena Patel (UK)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Dr. Tiago Jeronimo (Spain)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Prof. Melek Yildiz (Turkey)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Dr. Floris Levy-Khademi (Israel)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Dr. Elham Atiq (Oman)</a:t>
            </a:r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5D5E6D48-81B8-D4C0-077D-F2CC4928C333}"/>
              </a:ext>
            </a:extLst>
          </p:cNvPr>
          <p:cNvSpPr/>
          <p:nvPr/>
        </p:nvSpPr>
        <p:spPr>
          <a:xfrm>
            <a:off x="6096000" y="4404358"/>
            <a:ext cx="5589270" cy="17830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kern="0" spc="200" dirty="0">
                <a:solidFill>
                  <a:srgbClr val="1B5F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Contributions from and sincere thanks also to</a:t>
            </a:r>
            <a:r>
              <a:rPr lang="en-US" sz="1800" kern="0" spc="200" dirty="0">
                <a:solidFill>
                  <a:srgbClr val="1B5F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Prof. Violeta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Iotova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Dr. Michael Hauschild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Dr. Kay Miller</a:t>
            </a:r>
          </a:p>
        </p:txBody>
      </p:sp>
      <p:pic>
        <p:nvPicPr>
          <p:cNvPr id="1031" name="Picture 1">
            <a:extLst>
              <a:ext uri="{FF2B5EF4-FFF2-40B4-BE49-F238E27FC236}">
                <a16:creationId xmlns:a16="http://schemas.microsoft.com/office/drawing/2014/main" id="{1277FDC4-6385-A943-CE38-EEEC3FD75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9386" y="228599"/>
            <a:ext cx="1350363" cy="135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362455F-FCE0-DA23-5A0E-2DC4242EE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B8B5C7-9ED6-198C-3558-AE8B0170A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2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it-IT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		</a:t>
            </a:r>
            <a:endParaRPr kumimoji="0" lang="en-GB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942EF1-C9DA-6728-8CBF-36F676DB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668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it-IT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		</a:t>
            </a:r>
            <a:endParaRPr kumimoji="0" lang="en-GB" alt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4A6C76A-7F7E-5D20-BCDE-22BB0515974A}"/>
              </a:ext>
            </a:extLst>
          </p:cNvPr>
          <p:cNvSpPr txBox="1"/>
          <p:nvPr/>
        </p:nvSpPr>
        <p:spPr>
          <a:xfrm>
            <a:off x="8696503" y="6380660"/>
            <a:ext cx="298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Bruxelles, 16-17 October 2026</a:t>
            </a:r>
          </a:p>
        </p:txBody>
      </p:sp>
      <p:pic>
        <p:nvPicPr>
          <p:cNvPr id="2" name="Immagine 1" descr="European Society for Paediatric Endocrinology (ESPE) (@EuroSPE) • Facebook">
            <a:extLst>
              <a:ext uri="{FF2B5EF4-FFF2-40B4-BE49-F238E27FC236}">
                <a16:creationId xmlns:a16="http://schemas.microsoft.com/office/drawing/2014/main" id="{7339C25E-9583-0F8C-A33F-ADF47ADD5B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517" b="18326"/>
          <a:stretch>
            <a:fillRect/>
          </a:stretch>
        </p:blipFill>
        <p:spPr>
          <a:xfrm>
            <a:off x="720090" y="189546"/>
            <a:ext cx="2044881" cy="1352824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4CC366D8-BCE8-5E36-8F1E-8737D9C084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508" y="519418"/>
            <a:ext cx="4061990" cy="7264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85800" y="308360"/>
            <a:ext cx="11029950" cy="7159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 for developing the 2026 ETR</a:t>
            </a:r>
            <a:endParaRPr lang="en-US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0FE8E0ED-1AC0-540B-980E-6FC7FA8BB675}"/>
              </a:ext>
            </a:extLst>
          </p:cNvPr>
          <p:cNvSpPr txBox="1">
            <a:spLocks/>
          </p:cNvSpPr>
          <p:nvPr/>
        </p:nvSpPr>
        <p:spPr>
          <a:xfrm>
            <a:off x="661034" y="1227848"/>
            <a:ext cx="11054715" cy="506627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Jan 2025 – Taskforce established &amp; began to review 2021 ETR, new UEMS template, Curricula from Netherlands &amp; Turkey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July 2025 – 1</a:t>
            </a:r>
            <a:r>
              <a:rPr lang="en-GB" sz="20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draft, &amp; comments invited from ETC, ESPE Council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Sept 2025 to Jan 2026 – Comments received &amp; ETR revised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Mar 2026 – Approved by ESPE Council, submitted to EAP &amp; EBP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May 2026 – Approved by EAP &amp; EBP at Spring meeting in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Talinn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June 2026 – Submitted to UEMS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14 Aug 2026 – Comments &amp; 60 recommendations received from UEMS reviewers. ETR revised based on all recommendations &amp; submitted before the deadline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15 Sep 2026 – Deadline to submit revised ETR to UEMS for approval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16-17 Oct 2026 – UEMS Autumn Council meeting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F7721-CBFB-F39B-E8C1-F2A17010C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CBC0F6-1F6E-859E-3B6C-788BD7AE0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538"/>
            <a:ext cx="10515600" cy="763036"/>
          </a:xfrm>
        </p:spPr>
        <p:txBody>
          <a:bodyPr>
            <a:normAutofit fontScale="90000"/>
          </a:bodyPr>
          <a:lstStyle/>
          <a:p>
            <a:r>
              <a:rPr lang="en-US" sz="3200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Aim and scope of ETR in </a:t>
            </a:r>
            <a:r>
              <a:rPr lang="en-US" sz="3200" b="1" noProof="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Paediatric</a:t>
            </a:r>
            <a:r>
              <a:rPr lang="en-US" sz="3200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Endocrinology &amp; Diabetes (PED)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9D2BEA-61B8-808C-486E-E7CB249C6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9049"/>
            <a:ext cx="10683240" cy="5500413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PED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a non-surgical subspecialty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Basic paediatric training for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minimum 3 years duration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a pre-requisite to subspeciality training in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PED.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Subspecialty PED training begins where general paediatric competence ends.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ETR defines the standards for training and the content for training required to practise independently as a specialist in PED in a tertiary care centre. 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However, the ETR is also applicable to those specialists who deliver PED care in secondary care centres.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organisation of PED services differs across Europe and in some member states, particularly smaller and mid-sized countries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standards in this ETR aim to promote harmonisation and continuous improvement in PED training across Europe.</a:t>
            </a: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449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580DC-3F2C-C843-489A-C29635378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13DB5834-7833-8EA9-EDFD-925641875843}"/>
              </a:ext>
            </a:extLst>
          </p:cNvPr>
          <p:cNvSpPr/>
          <p:nvPr/>
        </p:nvSpPr>
        <p:spPr>
          <a:xfrm>
            <a:off x="563880" y="291846"/>
            <a:ext cx="10957560" cy="768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Major changes in the 2026 ETR compared to 2021 ETR</a:t>
            </a:r>
            <a:endParaRPr lang="en-US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61A231BE-C488-CCD8-7CFB-1B753F9F0E75}"/>
              </a:ext>
            </a:extLst>
          </p:cNvPr>
          <p:cNvSpPr/>
          <p:nvPr/>
        </p:nvSpPr>
        <p:spPr>
          <a:xfrm>
            <a:off x="670561" y="1060704"/>
            <a:ext cx="10957559" cy="5408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Entrustable</a:t>
            </a:r>
            <a:r>
              <a:rPr lang="en-US" sz="22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Professional Activities (EPAs) specified – 8 EPAs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Up-to-date curriculum content (syllabus) and latest references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tables detailing competences, subdivided as ‘Core essential’ and ‘Desirable’</a:t>
            </a:r>
          </a:p>
          <a:p>
            <a:pPr marL="800100" lvl="1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biomedical and Clinical PED knowledge – A to Q</a:t>
            </a:r>
          </a:p>
          <a:p>
            <a:pPr marL="800100" lvl="1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Clinical, practical &amp; professional skills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levels of competence as required by UEMS (there were 5 levels in the 2021 ETR), applicable for tertiary care as well as secondary care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 minimum no. of encounters at competence level 4 (readiness for independent practice)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details for Work-Based assessments (WBA)</a:t>
            </a:r>
          </a:p>
        </p:txBody>
      </p:sp>
    </p:spTree>
    <p:extLst>
      <p:ext uri="{BB962C8B-B14F-4D97-AF65-F5344CB8AC3E}">
        <p14:creationId xmlns:p14="http://schemas.microsoft.com/office/powerpoint/2010/main" val="306901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B4844-793A-95D1-7586-673A67EA8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77EC0B76-3EFA-9E54-D6B2-9A991B84D90E}"/>
              </a:ext>
            </a:extLst>
          </p:cNvPr>
          <p:cNvSpPr/>
          <p:nvPr/>
        </p:nvSpPr>
        <p:spPr>
          <a:xfrm>
            <a:off x="563878" y="264137"/>
            <a:ext cx="10957560" cy="5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Recommended minimum no. of encounters. e.g.</a:t>
            </a:r>
            <a:endParaRPr lang="en-US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0627BCB-11E3-C12D-6918-3BB8EE5BE7EB}"/>
              </a:ext>
            </a:extLst>
          </p:cNvPr>
          <p:cNvGraphicFramePr>
            <a:graphicFrameLocks noGrp="1"/>
          </p:cNvGraphicFramePr>
          <p:nvPr/>
        </p:nvGraphicFramePr>
        <p:xfrm>
          <a:off x="563879" y="845127"/>
          <a:ext cx="10957559" cy="58774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7929">
                  <a:extLst>
                    <a:ext uri="{9D8B030D-6E8A-4147-A177-3AD203B41FA5}">
                      <a16:colId xmlns:a16="http://schemas.microsoft.com/office/drawing/2014/main" val="2734109356"/>
                    </a:ext>
                  </a:extLst>
                </a:gridCol>
                <a:gridCol w="6100805">
                  <a:extLst>
                    <a:ext uri="{9D8B030D-6E8A-4147-A177-3AD203B41FA5}">
                      <a16:colId xmlns:a16="http://schemas.microsoft.com/office/drawing/2014/main" val="855197222"/>
                    </a:ext>
                  </a:extLst>
                </a:gridCol>
                <a:gridCol w="1602851">
                  <a:extLst>
                    <a:ext uri="{9D8B030D-6E8A-4147-A177-3AD203B41FA5}">
                      <a16:colId xmlns:a16="http://schemas.microsoft.com/office/drawing/2014/main" val="2619783899"/>
                    </a:ext>
                  </a:extLst>
                </a:gridCol>
                <a:gridCol w="2585974">
                  <a:extLst>
                    <a:ext uri="{9D8B030D-6E8A-4147-A177-3AD203B41FA5}">
                      <a16:colId xmlns:a16="http://schemas.microsoft.com/office/drawing/2014/main" val="3481877098"/>
                    </a:ext>
                  </a:extLst>
                </a:gridCol>
              </a:tblGrid>
              <a:tr h="9700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4A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PAEDIATRIC ENDOCRINE AND DIABETES EMERGENCIES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Applied clinical knowledge domains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Recommended minimum number of encounters at competence level 4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494641"/>
                  </a:ext>
                </a:extLst>
              </a:tr>
              <a:tr h="231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Adrenal crisis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C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3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899044"/>
                  </a:ext>
                </a:extLst>
              </a:tr>
              <a:tr h="231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Diabetic ketoacidosis 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C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5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3414063"/>
                  </a:ext>
                </a:extLst>
              </a:tr>
              <a:tr h="789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3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Diabetes hyperglycaemic hyperosmolar state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 i="1" dirty="0">
                          <a:effectLst/>
                        </a:rPr>
                        <a:t>Although rare, this is life-threatening and increasingly relevant with paediatric type 2 diabetes. Therefore knowledge is deemed ‘core’.</a:t>
                      </a:r>
                      <a:endParaRPr lang="en-GB" sz="1600" i="1" dirty="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C (knowledge)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NA (</a:t>
                      </a:r>
                      <a:r>
                        <a:rPr lang="en-GB" sz="1600" i="1" dirty="0">
                          <a:effectLst/>
                        </a:rPr>
                        <a:t>direct clinical exposure may not be achievable)</a:t>
                      </a:r>
                      <a:endParaRPr lang="en-GB" sz="1600" i="1" dirty="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8169213"/>
                  </a:ext>
                </a:extLst>
              </a:tr>
              <a:tr h="231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4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AVP deficiency (formerly diabetes Insipidus)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C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4078868"/>
                  </a:ext>
                </a:extLst>
              </a:tr>
              <a:tr h="231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5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Hyperkalaemia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C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5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6801365"/>
                  </a:ext>
                </a:extLst>
              </a:tr>
              <a:tr h="231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6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Hyponatraemia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C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5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4643859"/>
                  </a:ext>
                </a:extLst>
              </a:tr>
              <a:tr h="231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7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Hypernatraemia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C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3830162"/>
                  </a:ext>
                </a:extLst>
              </a:tr>
              <a:tr h="231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8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Hypocalcaemia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C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5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1588347"/>
                  </a:ext>
                </a:extLst>
              </a:tr>
              <a:tr h="231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9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Hypercalcaemia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C, D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096902"/>
                  </a:ext>
                </a:extLst>
              </a:tr>
              <a:tr h="231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10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Hypoglycaemia in diabetes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C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4725897"/>
                  </a:ext>
                </a:extLst>
              </a:tr>
              <a:tr h="231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11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Hypoglycaemia in non-diabetes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C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15160462"/>
                  </a:ext>
                </a:extLst>
              </a:tr>
              <a:tr h="4777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12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Pituitary lesion with/without pituitary hormone deficiencies (craniopharyngioma) or excess (prolactinoma)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C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0292151"/>
                  </a:ext>
                </a:extLst>
              </a:tr>
              <a:tr h="231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13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Thyroid storm/crisis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D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NA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2617724"/>
                  </a:ext>
                </a:extLst>
              </a:tr>
              <a:tr h="231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14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Newborn with atypical genitalia 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C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2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1522571"/>
                  </a:ext>
                </a:extLst>
              </a:tr>
              <a:tr h="2316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15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Abnormal vaginal bleeding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C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1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4160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6083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65043" y="365759"/>
            <a:ext cx="11713597" cy="7122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kern="0" spc="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COMPETENCIES VS ENTRUSTABLE ACTIVITIES – two complementary concepts</a:t>
            </a:r>
            <a:endParaRPr lang="en-US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278176"/>
            <a:ext cx="5349240" cy="4233672"/>
          </a:xfrm>
          <a:prstGeom prst="roundRect">
            <a:avLst>
              <a:gd name="adj" fmla="val 2727"/>
            </a:avLst>
          </a:prstGeom>
          <a:solidFill>
            <a:srgbClr val="EAF2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68680" y="1584963"/>
            <a:ext cx="685800" cy="685800"/>
          </a:xfrm>
          <a:prstGeom prst="ellipse">
            <a:avLst/>
          </a:prstGeom>
          <a:solidFill>
            <a:srgbClr val="1B5FA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15849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737360" y="1658112"/>
            <a:ext cx="3886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05840" y="2586688"/>
            <a:ext cx="47091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0000"/>
              </a:lnSpc>
              <a:spcAft>
                <a:spcPts val="600"/>
              </a:spcAft>
              <a:buSzPct val="100000"/>
              <a:buChar char="●"/>
            </a:pP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Qualities &amp; abilities of the Dr.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SzPct val="100000"/>
              <a:buChar char="●"/>
            </a:pPr>
            <a:r>
              <a:rPr lang="en-US" sz="2000" dirty="0">
                <a:solidFill>
                  <a:srgbClr val="16232B"/>
                </a:solidFill>
                <a:latin typeface="Calibri" pitchFamily="34" charset="0"/>
                <a:cs typeface="Calibri" pitchFamily="34" charset="-120"/>
              </a:rPr>
              <a:t>Ask: “What qualities must this Dr demonstrate?”</a:t>
            </a:r>
            <a:endParaRPr lang="en-US" sz="2000" dirty="0"/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“</a:t>
            </a:r>
            <a:r>
              <a:rPr lang="en-US" sz="2000" i="1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a growth assessment</a:t>
            </a:r>
            <a:r>
              <a:rPr lang="en-US" sz="20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”, “</a:t>
            </a:r>
            <a:r>
              <a:rPr lang="en-US" sz="2000" i="1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communicates effectively</a:t>
            </a:r>
            <a:r>
              <a:rPr lang="en-US" sz="20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</a:t>
            </a:r>
            <a:endParaRPr lang="en-US" sz="2000" dirty="0"/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217920" y="1278176"/>
            <a:ext cx="5349240" cy="4233672"/>
          </a:xfrm>
          <a:prstGeom prst="roundRect">
            <a:avLst>
              <a:gd name="adj" fmla="val 2727"/>
            </a:avLst>
          </a:prstGeom>
          <a:solidFill>
            <a:srgbClr val="1B5FA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537960" y="1584963"/>
            <a:ext cx="685800" cy="685800"/>
          </a:xfrm>
          <a:prstGeom prst="ellipse">
            <a:avLst/>
          </a:prstGeom>
          <a:solidFill>
            <a:srgbClr val="0B2F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537960" y="15849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406640" y="1658112"/>
            <a:ext cx="3886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Entrustable Activities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6583680" y="2366288"/>
            <a:ext cx="4709160" cy="2986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0000"/>
              </a:lnSpc>
              <a:spcAft>
                <a:spcPts val="600"/>
              </a:spcAft>
              <a:buSzPct val="100000"/>
              <a:buChar char="●"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Units of real clinical work, real professional practice.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SzPct val="100000"/>
              <a:buChar char="●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Ask: “Can we trust this Dr to do this with less/no supervision?”</a:t>
            </a:r>
            <a:endParaRPr lang="en-US" sz="2000" dirty="0"/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“</a:t>
            </a: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recognize, assess &amp; manage an acutely unwell child with DKA</a:t>
            </a: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”, “</a:t>
            </a: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a resuscitation</a:t>
            </a: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</a:t>
            </a:r>
            <a:endParaRPr lang="en-US" sz="2000" dirty="0"/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Integrates competencies into safety &amp; trust.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48640" y="6234200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ten Cate O. Med Educ 2005;39:1176-1177; ten Cate O. Adv Health Sci Educ Theory </a:t>
            </a:r>
            <a:r>
              <a:rPr lang="en-US" sz="1800" i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Pract</a:t>
            </a:r>
            <a:r>
              <a:rPr lang="en-US" sz="18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2022;27(2):491-499.</a:t>
            </a:r>
            <a:endParaRPr lang="en-US" sz="1800" dirty="0"/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E088D173-1AC7-DB49-9F85-2310B2C52F83}"/>
              </a:ext>
            </a:extLst>
          </p:cNvPr>
          <p:cNvSpPr/>
          <p:nvPr/>
        </p:nvSpPr>
        <p:spPr>
          <a:xfrm>
            <a:off x="3685761" y="5668237"/>
            <a:ext cx="8064279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EPA = task + context + expected outcome + supervision level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EB427-17FA-75D0-948F-AAE4BAAF5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E57A97B8-F501-F0AF-7D1D-E4DFDF19E28F}"/>
              </a:ext>
            </a:extLst>
          </p:cNvPr>
          <p:cNvSpPr/>
          <p:nvPr/>
        </p:nvSpPr>
        <p:spPr>
          <a:xfrm>
            <a:off x="563880" y="291846"/>
            <a:ext cx="10957560" cy="768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8 EPAs</a:t>
            </a:r>
            <a:endParaRPr lang="en-US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638F344D-58FC-AF76-64FE-5E2A05B8822A}"/>
              </a:ext>
            </a:extLst>
          </p:cNvPr>
          <p:cNvSpPr/>
          <p:nvPr/>
        </p:nvSpPr>
        <p:spPr>
          <a:xfrm>
            <a:off x="769620" y="1026899"/>
            <a:ext cx="10546080" cy="53606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Recognise</a:t>
            </a: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assess and manage PED emergencies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and interpret </a:t>
            </a:r>
            <a:r>
              <a:rPr lang="en-US" sz="2400" dirty="0" err="1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specialised</a:t>
            </a: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PED investigations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and manage otherwise healthy CYP with concerns about growth and puberty (new presentations, normal variant to pathology).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and manage common uncomplicated PED presentations (excluding growth, puberty and diabetes),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CYP with type 1, type 2 and less common forms of diabetes. 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established chronic PED conditions, other than diabetes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and manage complex, atypical or diagnostically challenging new PED problems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longitudinal care across the conditions managed in EPAs 3–7 and plan structured transition to adult services</a:t>
            </a:r>
          </a:p>
        </p:txBody>
      </p:sp>
    </p:spTree>
    <p:extLst>
      <p:ext uri="{BB962C8B-B14F-4D97-AF65-F5344CB8AC3E}">
        <p14:creationId xmlns:p14="http://schemas.microsoft.com/office/powerpoint/2010/main" val="1696151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D2D58-0C8C-2D3A-207B-4B7F302F4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19FCEBBE-6CEB-C7B1-A42B-D4D9A14117C0}"/>
              </a:ext>
            </a:extLst>
          </p:cNvPr>
          <p:cNvSpPr/>
          <p:nvPr/>
        </p:nvSpPr>
        <p:spPr>
          <a:xfrm>
            <a:off x="769620" y="382891"/>
            <a:ext cx="10957560" cy="768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UEMS comments &amp; recommendations received from</a:t>
            </a:r>
            <a:endParaRPr lang="en-US" sz="3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300B509A-4FD9-99C2-3738-3F0B9AFEE8F4}"/>
              </a:ext>
            </a:extLst>
          </p:cNvPr>
          <p:cNvSpPr/>
          <p:nvPr/>
        </p:nvSpPr>
        <p:spPr>
          <a:xfrm>
            <a:off x="769620" y="1046849"/>
            <a:ext cx="10957560" cy="56587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ETR Review Committee (Lina </a:t>
            </a:r>
            <a:r>
              <a:rPr lang="en-US" sz="2400" dirty="0" err="1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Zabuliene</a:t>
            </a: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Maryna </a:t>
            </a:r>
            <a:r>
              <a:rPr lang="en-US" sz="2400" dirty="0" err="1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Dolzhenko</a:t>
            </a: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29/7/2026)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Dutch Society of Radiology (Liesbeth Peters-Bax, 1/7/2026)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Secretary Radiology Division of UEMS (Colin Cantwell, 11/7/2026)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Obstetrics and </a:t>
            </a:r>
            <a:r>
              <a:rPr lang="en-US" sz="2400" dirty="0" err="1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Gynaecology</a:t>
            </a: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EURAPAG (Zoran Stankovic, Paul Wood, Ozlem Durai, 11/8/2026)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Hellenic Endocrine Society Committee on </a:t>
            </a:r>
            <a:r>
              <a:rPr lang="en-US" sz="2400" dirty="0" err="1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Paediatric</a:t>
            </a: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Endocrinology (Ioanna </a:t>
            </a:r>
            <a:r>
              <a:rPr lang="en-US" sz="2400" dirty="0" err="1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Kosteria</a:t>
            </a: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Maria Karatza, Evangelia </a:t>
            </a:r>
            <a:r>
              <a:rPr lang="en-US" sz="2400" dirty="0" err="1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Charmandari</a:t>
            </a: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3/8/2026)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Medical Genetics (Karin </a:t>
            </a:r>
            <a:r>
              <a:rPr lang="en-US" sz="2400" dirty="0" err="1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Writzl</a:t>
            </a: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13/8/2026)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UEMS Section of Laboratory Medicine / Medical Biopathology (Verna </a:t>
            </a:r>
            <a:r>
              <a:rPr lang="en-US" sz="2400" dirty="0" err="1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Kusec</a:t>
            </a:r>
            <a:r>
              <a:rPr lang="en-US" sz="24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14/8/2026)</a:t>
            </a:r>
          </a:p>
          <a:p>
            <a:pPr algn="ctr">
              <a:lnSpc>
                <a:spcPct val="110000"/>
              </a:lnSpc>
            </a:pPr>
            <a:r>
              <a:rPr lang="en-US" sz="2400" b="1" i="1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 Taskforce &amp; ESPE convey our special thanks to all reviewers</a:t>
            </a:r>
          </a:p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US" sz="2400" b="1" i="1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these helpful comments &amp;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164594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24C7C-2399-79AA-E304-6505A9127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4575F5D3-1077-257F-BA98-2C1B2344EECC}"/>
              </a:ext>
            </a:extLst>
          </p:cNvPr>
          <p:cNvSpPr/>
          <p:nvPr/>
        </p:nvSpPr>
        <p:spPr>
          <a:xfrm>
            <a:off x="525241" y="129090"/>
            <a:ext cx="11340444" cy="64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Summary of principal changes from the 60 UEMS recommendations</a:t>
            </a:r>
            <a:endParaRPr lang="en-US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70447B11-F7BA-D4FE-26F9-2F3ADD3CD4DD}"/>
              </a:ext>
            </a:extLst>
          </p:cNvPr>
          <p:cNvSpPr/>
          <p:nvPr/>
        </p:nvSpPr>
        <p:spPr>
          <a:xfrm>
            <a:off x="525241" y="897948"/>
            <a:ext cx="11340444" cy="5502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of practice across secondary and tertiary care (recs A3, A4).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on clinical overlap with General </a:t>
            </a:r>
            <a:r>
              <a:rPr lang="en-US" sz="2000" dirty="0" err="1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Paediatrics</a:t>
            </a:r>
            <a:r>
              <a:rPr lang="en-US" sz="20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adult endocrinology, </a:t>
            </a:r>
            <a:r>
              <a:rPr lang="en-US" sz="2000" dirty="0" err="1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paediatric</a:t>
            </a:r>
            <a:r>
              <a:rPr lang="en-US" sz="20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adolescent </a:t>
            </a:r>
            <a:r>
              <a:rPr lang="en-US" sz="2000" dirty="0" err="1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gynaecology</a:t>
            </a:r>
            <a:r>
              <a:rPr lang="en-US" sz="20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clinical genetics, radiology, biochemistry </a:t>
            </a:r>
            <a:r>
              <a:rPr lang="en-US" sz="2000" dirty="0" err="1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paediatric</a:t>
            </a:r>
            <a:r>
              <a:rPr lang="en-US" sz="20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surgery (recs A2, C1).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r>
              <a:rPr lang="en-US" sz="2000" baseline="300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</a:t>
            </a:r>
            <a:r>
              <a:rPr lang="en-US" sz="20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competence domain distinguishing autonomy in secondary from tertiary care practice (recs A4, A9).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Appendix 1 &amp; 2 with details of the 8 EPAs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EPA 5 rewritten around automated insulin delivery and advanced CGM metrics; EPA 8 rewritten around structured transition using the TRAQ (recs A5, A6, A11, D14).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Consolidated TPD section in II.3.d (recs A19, A22).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section IV.2.i covering working hours, wellbeing, psychological safety an independent confidential reporting pathway for trainees (recs A31, A32).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Mandatory anonymous trainee evaluation of trainers, mandatory faculty development, and protected educational time in job plans (recs A21, A24, A25).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5-year roadmap towards a pan-European assessment framework (rec A18).</a:t>
            </a:r>
          </a:p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>
                <a:solidFill>
                  <a:srgbClr val="1623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Clarification under 3.b. of what counts as an encounter &amp; minimum no. mean (recs D1, D14, D16).</a:t>
            </a:r>
          </a:p>
        </p:txBody>
      </p:sp>
    </p:spTree>
    <p:extLst>
      <p:ext uri="{BB962C8B-B14F-4D97-AF65-F5344CB8AC3E}">
        <p14:creationId xmlns:p14="http://schemas.microsoft.com/office/powerpoint/2010/main" val="925560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11B2FC6-B813-C2F1-5C78-6FFF59FC756A}"/>
              </a:ext>
            </a:extLst>
          </p:cNvPr>
          <p:cNvSpPr txBox="1">
            <a:spLocks noChangeArrowheads="1"/>
          </p:cNvSpPr>
          <p:nvPr/>
        </p:nvSpPr>
        <p:spPr>
          <a:xfrm>
            <a:off x="1889420" y="231278"/>
            <a:ext cx="8229600" cy="8383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kern="0" spc="200" dirty="0">
                <a:solidFill>
                  <a:srgbClr val="C00000"/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Acknowledgements</a:t>
            </a:r>
            <a:endParaRPr lang="it-IT" altLang="it-IT" sz="40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73DE2DC-5779-127A-9533-47BF75BA513E}"/>
              </a:ext>
            </a:extLst>
          </p:cNvPr>
          <p:cNvSpPr txBox="1"/>
          <p:nvPr/>
        </p:nvSpPr>
        <p:spPr>
          <a:xfrm>
            <a:off x="513996" y="2634312"/>
            <a:ext cx="3648653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b="1" kern="0" spc="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Leena Patel (Chair – UK)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b="1" kern="0" spc="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Tommaso Aversa (Italy)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b="1" kern="0" spc="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Tiago Jeronimo (Spain)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b="1" kern="0" spc="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Melek Yildiz (Turkey)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b="1" kern="0" spc="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Floris Levy-Khademi (Israel)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b="1" kern="0" spc="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Elham Atiq (Oman)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CC4DF4E-F08B-0523-4487-7CC50035C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719" y="2345878"/>
            <a:ext cx="5585793" cy="99898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DBC5BE1E-F75D-FF9F-5D60-4C33347E7517}"/>
              </a:ext>
            </a:extLst>
          </p:cNvPr>
          <p:cNvSpPr txBox="1"/>
          <p:nvPr/>
        </p:nvSpPr>
        <p:spPr>
          <a:xfrm>
            <a:off x="7051574" y="3951706"/>
            <a:ext cx="4051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i="0" dirty="0" err="1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European</a:t>
            </a:r>
            <a:r>
              <a:rPr lang="it-IT" sz="2000" b="1" i="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Board of </a:t>
            </a:r>
            <a:r>
              <a:rPr lang="it-IT" sz="2000" b="1" i="0" dirty="0" err="1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Paediatrics</a:t>
            </a:r>
            <a:r>
              <a:rPr lang="it-IT" sz="2000" b="1" i="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(EBP)</a:t>
            </a:r>
            <a:endParaRPr lang="it-IT" sz="2000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6020B70-CF87-B39A-809D-A66130B01A61}"/>
              </a:ext>
            </a:extLst>
          </p:cNvPr>
          <p:cNvSpPr txBox="1"/>
          <p:nvPr/>
        </p:nvSpPr>
        <p:spPr>
          <a:xfrm>
            <a:off x="7051572" y="4522230"/>
            <a:ext cx="4051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kern="0" spc="2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UEMS ETR </a:t>
            </a:r>
            <a:r>
              <a:rPr lang="it-IT" sz="2000" b="1" i="0" dirty="0">
                <a:solidFill>
                  <a:schemeClr val="accent4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Review Committee</a:t>
            </a:r>
            <a:endParaRPr lang="it-IT" sz="20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895B95B-52CE-E44C-2EE2-A9E8B2A4AE12}"/>
              </a:ext>
            </a:extLst>
          </p:cNvPr>
          <p:cNvSpPr txBox="1"/>
          <p:nvPr/>
        </p:nvSpPr>
        <p:spPr>
          <a:xfrm>
            <a:off x="318052" y="2207003"/>
            <a:ext cx="36486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kern="0" spc="20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ESPE ETR 2026 Task Force</a:t>
            </a:r>
            <a:endParaRPr lang="it-IT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C0F88B6-64A5-B8E0-943E-F9BD34CA33EB}"/>
              </a:ext>
            </a:extLst>
          </p:cNvPr>
          <p:cNvSpPr txBox="1"/>
          <p:nvPr/>
        </p:nvSpPr>
        <p:spPr>
          <a:xfrm>
            <a:off x="318052" y="5250981"/>
            <a:ext cx="25363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kern="0" spc="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ESPE Council</a:t>
            </a:r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DE0BF9E1-A1C2-043D-BFA0-8D84D35DD056}"/>
              </a:ext>
            </a:extLst>
          </p:cNvPr>
          <p:cNvSpPr txBox="1"/>
          <p:nvPr/>
        </p:nvSpPr>
        <p:spPr>
          <a:xfrm>
            <a:off x="318052" y="6099707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kern="0" spc="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ESPE Education and Training Committee</a:t>
            </a:r>
            <a:endParaRPr lang="it-IT" dirty="0"/>
          </a:p>
        </p:txBody>
      </p:sp>
      <p:pic>
        <p:nvPicPr>
          <p:cNvPr id="17" name="image1.png">
            <a:extLst>
              <a:ext uri="{FF2B5EF4-FFF2-40B4-BE49-F238E27FC236}">
                <a16:creationId xmlns:a16="http://schemas.microsoft.com/office/drawing/2014/main" id="{0AB52874-7E85-8809-A592-8DDC748F5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52" y="1252991"/>
            <a:ext cx="3197932" cy="79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">
            <a:extLst>
              <a:ext uri="{FF2B5EF4-FFF2-40B4-BE49-F238E27FC236}">
                <a16:creationId xmlns:a16="http://schemas.microsoft.com/office/drawing/2014/main" id="{EE3B7E4A-5315-DE24-95E9-F4E457732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195" y="3976531"/>
            <a:ext cx="998986" cy="998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40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11B2FC6-B813-C2F1-5C78-6FFF59FC756A}"/>
              </a:ext>
            </a:extLst>
          </p:cNvPr>
          <p:cNvSpPr txBox="1">
            <a:spLocks noChangeArrowheads="1"/>
          </p:cNvSpPr>
          <p:nvPr/>
        </p:nvSpPr>
        <p:spPr>
          <a:xfrm>
            <a:off x="444934" y="125706"/>
            <a:ext cx="8229600" cy="854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4000" b="1" dirty="0">
                <a:solidFill>
                  <a:srgbClr val="C00000"/>
                </a:solidFill>
                <a:latin typeface="Calibri" panose="020F0502020204030204" pitchFamily="34" charset="0"/>
              </a:rPr>
              <a:t>Many thanks for </a:t>
            </a:r>
            <a:r>
              <a:rPr lang="it-IT" altLang="it-IT" sz="40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your</a:t>
            </a:r>
            <a:r>
              <a:rPr lang="it-IT" altLang="it-IT" sz="40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it-IT" altLang="it-IT" sz="4000" b="1" dirty="0" err="1">
                <a:solidFill>
                  <a:srgbClr val="C00000"/>
                </a:solidFill>
                <a:latin typeface="Calibri" panose="020F0502020204030204" pitchFamily="34" charset="0"/>
              </a:rPr>
              <a:t>attention</a:t>
            </a:r>
            <a:endParaRPr lang="it-IT" altLang="it-IT" sz="40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68766023-D9B6-474E-4199-9C15360D0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34" y="6158404"/>
            <a:ext cx="357764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2400" i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tommaso.aversa@unime.it</a:t>
            </a:r>
          </a:p>
        </p:txBody>
      </p:sp>
      <p:pic>
        <p:nvPicPr>
          <p:cNvPr id="3" name="Picture 4" descr="DSC_2454">
            <a:extLst>
              <a:ext uri="{FF2B5EF4-FFF2-40B4-BE49-F238E27FC236}">
                <a16:creationId xmlns:a16="http://schemas.microsoft.com/office/drawing/2014/main" id="{945F85EC-7A51-9D1E-5FF2-4DB439324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339" y="1090357"/>
            <a:ext cx="9561321" cy="4677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170CC5AD-E25A-F98D-50CB-46880B5869BD}"/>
              </a:ext>
            </a:extLst>
          </p:cNvPr>
          <p:cNvSpPr txBox="1">
            <a:spLocks noChangeArrowheads="1"/>
          </p:cNvSpPr>
          <p:nvPr/>
        </p:nvSpPr>
        <p:spPr>
          <a:xfrm>
            <a:off x="7847219" y="5767642"/>
            <a:ext cx="3713409" cy="522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Strait of Messina (Italy)</a:t>
            </a:r>
          </a:p>
        </p:txBody>
      </p:sp>
    </p:spTree>
    <p:extLst>
      <p:ext uri="{BB962C8B-B14F-4D97-AF65-F5344CB8AC3E}">
        <p14:creationId xmlns:p14="http://schemas.microsoft.com/office/powerpoint/2010/main" val="704947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3" ma:contentTypeDescription="Crée un document." ma:contentTypeScope="" ma:versionID="46b35aaa08c52807dfb346c9b5123096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b78ee7e9995c7132adcfcf884f045e47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d27bf-f23a-4764-ba48-893866d47e01">
      <Terms xmlns="http://schemas.microsoft.com/office/infopath/2007/PartnerControls"/>
    </lcf76f155ced4ddcb4097134ff3c332f>
    <TaxCatchAll xmlns="cd7455a3-4a59-4a73-9e70-409757b3c8a1" xsi:nil="true"/>
  </documentManagement>
</p:properties>
</file>

<file path=customXml/itemProps1.xml><?xml version="1.0" encoding="utf-8"?>
<ds:datastoreItem xmlns:ds="http://schemas.openxmlformats.org/officeDocument/2006/customXml" ds:itemID="{C002E17E-023C-4A7D-8800-B441FFE85B6B}"/>
</file>

<file path=customXml/itemProps2.xml><?xml version="1.0" encoding="utf-8"?>
<ds:datastoreItem xmlns:ds="http://schemas.openxmlformats.org/officeDocument/2006/customXml" ds:itemID="{0F758AC4-9F7C-46A5-A2CA-478E4C744BE9}"/>
</file>

<file path=customXml/itemProps3.xml><?xml version="1.0" encoding="utf-8"?>
<ds:datastoreItem xmlns:ds="http://schemas.openxmlformats.org/officeDocument/2006/customXml" ds:itemID="{E8CE0277-96AC-4ED2-8B80-13863E355E21}"/>
</file>

<file path=docMetadata/LabelInfo.xml><?xml version="1.0" encoding="utf-8"?>
<clbl:labelList xmlns:clbl="http://schemas.microsoft.com/office/2020/mipLabelMetadata">
  <clbl:label id="{84679d45-8346-4e23-8c84-a7304edba77f}" enabled="0" method="" siteId="{84679d45-8346-4e23-8c84-a7304edba77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1294</Words>
  <Application>Microsoft Office PowerPoint</Application>
  <PresentationFormat>Widescreen</PresentationFormat>
  <Paragraphs>180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Tema di Office</vt:lpstr>
      <vt:lpstr>Presentazione standard di PowerPoint</vt:lpstr>
      <vt:lpstr>Presentazione standard di PowerPoint</vt:lpstr>
      <vt:lpstr>Aim and scope of ETR in Paediatric Endocrinology &amp; Diabetes (PED)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Tommaso Aversa</dc:creator>
  <cp:lastModifiedBy>Tommaso Aversa</cp:lastModifiedBy>
  <cp:revision>10</cp:revision>
  <dcterms:created xsi:type="dcterms:W3CDTF">2025-11-07T08:28:52Z</dcterms:created>
  <dcterms:modified xsi:type="dcterms:W3CDTF">2026-10-08T17:39:58Z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0x0101004194900BABD61B4BAC2F245EDF4ED39E</vt:lpwstr>
  </property>
</Properties>
</file>