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</p:sldIdLst>
  <p:sldSz cx="18288000" cy="10287000"/>
  <p:notesSz cx="6858000" cy="9144000"/>
  <p:embeddedFontLst>
    <p:embeddedFont>
      <p:font typeface="Asap" panose="020B0604020202020204" charset="0"/>
      <p:regular r:id="rId4"/>
    </p:embeddedFont>
    <p:embeddedFont>
      <p:font typeface="Asap Bold" panose="020B0604020202020204" charset="0"/>
      <p:regular r:id="rId5"/>
    </p:embeddedFont>
    <p:embeddedFont>
      <p:font typeface="Asap Italics" panose="020B0604020202020204" charset="0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Open Sans Bold" panose="020B0806030504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3067" y="0"/>
            <a:ext cx="15974933" cy="10287000"/>
            <a:chOff x="0" y="0"/>
            <a:chExt cx="420739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07390" cy="2709333"/>
            </a:xfrm>
            <a:custGeom>
              <a:avLst/>
              <a:gdLst/>
              <a:ahLst/>
              <a:cxnLst/>
              <a:rect l="l" t="t" r="r" b="b"/>
              <a:pathLst>
                <a:path w="4207390" h="2709333">
                  <a:moveTo>
                    <a:pt x="0" y="0"/>
                  </a:moveTo>
                  <a:lnTo>
                    <a:pt x="4207390" y="0"/>
                  </a:lnTo>
                  <a:lnTo>
                    <a:pt x="420739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65B1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0739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76172" y="5953949"/>
            <a:ext cx="15283128" cy="114300"/>
            <a:chOff x="0" y="0"/>
            <a:chExt cx="4025186" cy="301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25186" cy="30104"/>
            </a:xfrm>
            <a:custGeom>
              <a:avLst/>
              <a:gdLst/>
              <a:ahLst/>
              <a:cxnLst/>
              <a:rect l="l" t="t" r="r" b="b"/>
              <a:pathLst>
                <a:path w="4025186" h="30104">
                  <a:moveTo>
                    <a:pt x="0" y="0"/>
                  </a:moveTo>
                  <a:lnTo>
                    <a:pt x="4025186" y="0"/>
                  </a:lnTo>
                  <a:lnTo>
                    <a:pt x="4025186" y="30104"/>
                  </a:lnTo>
                  <a:lnTo>
                    <a:pt x="0" y="30104"/>
                  </a:lnTo>
                  <a:close/>
                </a:path>
              </a:pathLst>
            </a:custGeom>
            <a:solidFill>
              <a:srgbClr val="FFED00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025186" cy="682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8" name="Freeform 8"/>
          <p:cNvSpPr/>
          <p:nvPr/>
        </p:nvSpPr>
        <p:spPr>
          <a:xfrm>
            <a:off x="237393" y="264002"/>
            <a:ext cx="1811672" cy="1811672"/>
          </a:xfrm>
          <a:custGeom>
            <a:avLst/>
            <a:gdLst/>
            <a:ahLst/>
            <a:cxnLst/>
            <a:rect l="l" t="t" r="r" b="b"/>
            <a:pathLst>
              <a:path w="1811672" h="1811672">
                <a:moveTo>
                  <a:pt x="0" y="0"/>
                </a:moveTo>
                <a:lnTo>
                  <a:pt x="1811672" y="0"/>
                </a:lnTo>
                <a:lnTo>
                  <a:pt x="1811672" y="1811671"/>
                </a:lnTo>
                <a:lnTo>
                  <a:pt x="0" y="18116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15" t="-2694" r="-2636" b="-2460"/>
            </a:stretch>
          </a:blipFill>
        </p:spPr>
        <p:txBody>
          <a:bodyPr/>
          <a:lstStyle/>
          <a:p>
            <a:endParaRPr lang="fr-BE" dirty="0"/>
          </a:p>
        </p:txBody>
      </p:sp>
      <p:grpSp>
        <p:nvGrpSpPr>
          <p:cNvPr id="9" name="Group 9"/>
          <p:cNvGrpSpPr/>
          <p:nvPr/>
        </p:nvGrpSpPr>
        <p:grpSpPr>
          <a:xfrm>
            <a:off x="2540289" y="560427"/>
            <a:ext cx="4250554" cy="1150563"/>
            <a:chOff x="0" y="0"/>
            <a:chExt cx="5667405" cy="1534084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57150"/>
              <a:ext cx="5504555" cy="578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 spc="26" dirty="0">
                  <a:solidFill>
                    <a:srgbClr val="FFFFFF"/>
                  </a:solidFill>
                  <a:latin typeface="Asap"/>
                  <a:ea typeface="Asap"/>
                  <a:cs typeface="Asap"/>
                  <a:sym typeface="Asap"/>
                </a:rPr>
                <a:t>EUROPEAN UNION OF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26183"/>
              <a:ext cx="5504555" cy="5785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 b="1" spc="46" dirty="0">
                  <a:solidFill>
                    <a:srgbClr val="FFFFFF"/>
                  </a:solidFill>
                  <a:latin typeface="Asap Bold"/>
                  <a:ea typeface="Asap Bold"/>
                  <a:cs typeface="Asap Bold"/>
                  <a:sym typeface="Asap Bold"/>
                </a:rPr>
                <a:t>MEDICAL SPECIALISTS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112981"/>
              <a:ext cx="5667405" cy="4211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00"/>
                </a:lnSpc>
              </a:pPr>
              <a:r>
                <a:rPr lang="en-US" sz="2000" i="1" spc="30" dirty="0">
                  <a:solidFill>
                    <a:srgbClr val="FFFFFF"/>
                  </a:solidFill>
                  <a:latin typeface="Asap Italics"/>
                  <a:ea typeface="Asap Italics"/>
                  <a:cs typeface="Asap Italics"/>
                  <a:sym typeface="Asap Italics"/>
                </a:rPr>
                <a:t>The advocate of medical specialists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891504" y="5048250"/>
            <a:ext cx="11186696" cy="26271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Autumn Council Meeting </a:t>
            </a:r>
          </a:p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UEMS Working Group for Ukraine</a:t>
            </a:r>
          </a:p>
          <a:p>
            <a:pPr algn="ctr">
              <a:lnSpc>
                <a:spcPts val="6299"/>
              </a:lnSpc>
            </a:pPr>
            <a:r>
              <a:rPr lang="en-US" sz="44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14575" cy="10287000"/>
            <a:chOff x="0" y="0"/>
            <a:chExt cx="60960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9600" cy="2709333"/>
            </a:xfrm>
            <a:custGeom>
              <a:avLst/>
              <a:gdLst/>
              <a:ahLst/>
              <a:cxnLst/>
              <a:rect l="l" t="t" r="r" b="b"/>
              <a:pathLst>
                <a:path w="609600" h="2709333">
                  <a:moveTo>
                    <a:pt x="0" y="0"/>
                  </a:moveTo>
                  <a:lnTo>
                    <a:pt x="609600" y="0"/>
                  </a:lnTo>
                  <a:lnTo>
                    <a:pt x="6096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65B1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0960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252412" y="258592"/>
            <a:ext cx="1809750" cy="1809750"/>
          </a:xfrm>
          <a:custGeom>
            <a:avLst/>
            <a:gdLst/>
            <a:ahLst/>
            <a:cxnLst/>
            <a:rect l="l" t="t" r="r" b="b"/>
            <a:pathLst>
              <a:path w="1809750" h="1809750">
                <a:moveTo>
                  <a:pt x="0" y="0"/>
                </a:moveTo>
                <a:lnTo>
                  <a:pt x="1809750" y="0"/>
                </a:lnTo>
                <a:lnTo>
                  <a:pt x="1809750" y="1809750"/>
                </a:lnTo>
                <a:lnTo>
                  <a:pt x="0" y="1809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7" name="TextBox 7"/>
          <p:cNvSpPr txBox="1"/>
          <p:nvPr/>
        </p:nvSpPr>
        <p:spPr>
          <a:xfrm>
            <a:off x="4114800" y="266700"/>
            <a:ext cx="11364084" cy="1198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8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65B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WG Ukraine Activities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64582C-5A52-4321-BF3A-7EC3460470E8}"/>
              </a:ext>
            </a:extLst>
          </p:cNvPr>
          <p:cNvSpPr txBox="1"/>
          <p:nvPr/>
        </p:nvSpPr>
        <p:spPr>
          <a:xfrm>
            <a:off x="2566987" y="1464913"/>
            <a:ext cx="15673388" cy="8330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ea typeface="Calibri" panose="020F0502020204030204" pitchFamily="34" charset="0"/>
                <a:cs typeface="Times New Roman" panose="02020603050405020304" pitchFamily="18" charset="0"/>
              </a:rPr>
              <a:t>May UEMS Congress, Leuven – session with 5 speakers. Very well received. </a:t>
            </a:r>
            <a:endParaRPr lang="en-GB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Lancet Commission for the Future of Ukraine Healthcare - a meeting took place earlier this year, further meetings to follow. 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ea typeface="Calibri" panose="020F0502020204030204" pitchFamily="34" charset="0"/>
                <a:cs typeface="Times New Roman" panose="02020603050405020304" pitchFamily="18" charset="0"/>
              </a:rPr>
              <a:t>Infectious disease antimicrobial stewardship questionnaire has been finalised. We are awaiting formal permission from Ministry for Health Ukraine.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Engagement of Ukrainian Specialists in the Sections – the WG is proposing a questionnaire and greater engagement with Ukrainian Specialists in the Sections. </a:t>
            </a:r>
            <a:endParaRPr lang="en-IE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MJC in Disaster Med</a:t>
            </a:r>
            <a:r>
              <a:rPr lang="en-IE" sz="3000" dirty="0">
                <a:ea typeface="Calibri" panose="020F0502020204030204" pitchFamily="34" charset="0"/>
                <a:cs typeface="Times New Roman" panose="02020603050405020304" pitchFamily="18" charset="0"/>
              </a:rPr>
              <a:t>icine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WG w</a:t>
            </a:r>
            <a:r>
              <a:rPr lang="en-IE" sz="3000" dirty="0">
                <a:ea typeface="Calibri" panose="020F0502020204030204" pitchFamily="34" charset="0"/>
                <a:cs typeface="Times New Roman" panose="02020603050405020304" pitchFamily="18" charset="0"/>
              </a:rPr>
              <a:t>ould encourage all Sections to have Ukrainian Specialists to speak at European local or national meetings.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WG would like to thank and acknowledge the work and support of all its members, and the help and support of the Secretariat of the UEMS. </a:t>
            </a:r>
            <a:endParaRPr lang="en-GB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EBF8A845-3922-4921-B5B9-A22F3A1AE771}"/>
</file>

<file path=customXml/itemProps2.xml><?xml version="1.0" encoding="utf-8"?>
<ds:datastoreItem xmlns:ds="http://schemas.openxmlformats.org/officeDocument/2006/customXml" ds:itemID="{A509171E-4739-4431-9D90-4BD364469E7A}"/>
</file>

<file path=customXml/itemProps3.xml><?xml version="1.0" encoding="utf-8"?>
<ds:datastoreItem xmlns:ds="http://schemas.openxmlformats.org/officeDocument/2006/customXml" ds:itemID="{FE7F0488-AC6F-4AC4-9778-1173919CF8C9}"/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155</Words>
  <Application>Microsoft Office PowerPoint</Application>
  <PresentationFormat>Custom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Open Sans Bold</vt:lpstr>
      <vt:lpstr>Arial</vt:lpstr>
      <vt:lpstr>Asap Italics</vt:lpstr>
      <vt:lpstr>Calibri</vt:lpstr>
      <vt:lpstr>Asap Bold</vt:lpstr>
      <vt:lpstr>Asap</vt:lpstr>
      <vt:lpstr>Open Sans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Template prez page3</dc:title>
  <dc:creator>Lisa O'Reilly</dc:creator>
  <cp:lastModifiedBy>Lisa O'Reilly</cp:lastModifiedBy>
  <cp:revision>14</cp:revision>
  <dcterms:created xsi:type="dcterms:W3CDTF">2006-08-16T00:00:00Z</dcterms:created>
  <dcterms:modified xsi:type="dcterms:W3CDTF">2026-10-09T10:24:15Z</dcterms:modified>
  <dc:identifier>DAG0dNTBNig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