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7" r:id="rId4"/>
    <p:sldId id="259" r:id="rId5"/>
    <p:sldId id="266" r:id="rId6"/>
    <p:sldId id="262" r:id="rId7"/>
    <p:sldId id="258" r:id="rId8"/>
    <p:sldId id="263" r:id="rId9"/>
    <p:sldId id="268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F8FA"/>
    <a:srgbClr val="0D5D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213"/>
    <p:restoredTop sz="92007"/>
  </p:normalViewPr>
  <p:slideViewPr>
    <p:cSldViewPr snapToGrid="0">
      <p:cViewPr varScale="1">
        <p:scale>
          <a:sx n="97" d="100"/>
          <a:sy n="97" d="100"/>
        </p:scale>
        <p:origin x="4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fan Ebmeier" userId="f5e3053e-1f39-4583-99df-37807454ffa1" providerId="ADAL" clId="{2C1FA4AC-F936-5451-9E6B-9DD72051C930}"/>
    <pc:docChg chg="undo custSel modSld">
      <pc:chgData name="Stefan Ebmeier" userId="f5e3053e-1f39-4583-99df-37807454ffa1" providerId="ADAL" clId="{2C1FA4AC-F936-5451-9E6B-9DD72051C930}" dt="2026-10-01T14:46:29.700" v="58" actId="20577"/>
      <pc:docMkLst>
        <pc:docMk/>
      </pc:docMkLst>
      <pc:sldChg chg="addSp modSp mod">
        <pc:chgData name="Stefan Ebmeier" userId="f5e3053e-1f39-4583-99df-37807454ffa1" providerId="ADAL" clId="{2C1FA4AC-F936-5451-9E6B-9DD72051C930}" dt="2026-10-01T14:46:29.700" v="58" actId="20577"/>
        <pc:sldMkLst>
          <pc:docMk/>
          <pc:sldMk cId="1065324925" sldId="266"/>
        </pc:sldMkLst>
        <pc:spChg chg="add mod">
          <ac:chgData name="Stefan Ebmeier" userId="f5e3053e-1f39-4583-99df-37807454ffa1" providerId="ADAL" clId="{2C1FA4AC-F936-5451-9E6B-9DD72051C930}" dt="2026-10-01T14:46:29.700" v="58" actId="20577"/>
          <ac:spMkLst>
            <pc:docMk/>
            <pc:sldMk cId="1065324925" sldId="266"/>
            <ac:spMk id="2" creationId="{963C7CA5-D0EC-D463-A1DE-52310F8AFF32}"/>
          </ac:spMkLst>
        </pc:spChg>
        <pc:spChg chg="mod">
          <ac:chgData name="Stefan Ebmeier" userId="f5e3053e-1f39-4583-99df-37807454ffa1" providerId="ADAL" clId="{2C1FA4AC-F936-5451-9E6B-9DD72051C930}" dt="2026-10-01T14:43:39.816" v="54" actId="255"/>
          <ac:spMkLst>
            <pc:docMk/>
            <pc:sldMk cId="1065324925" sldId="266"/>
            <ac:spMk id="5" creationId="{00000000-0000-0000-0000-000000000000}"/>
          </ac:spMkLst>
        </pc:spChg>
        <pc:spChg chg="add mod">
          <ac:chgData name="Stefan Ebmeier" userId="f5e3053e-1f39-4583-99df-37807454ffa1" providerId="ADAL" clId="{2C1FA4AC-F936-5451-9E6B-9DD72051C930}" dt="2026-10-01T14:43:21.490" v="51" actId="1076"/>
          <ac:spMkLst>
            <pc:docMk/>
            <pc:sldMk cId="1065324925" sldId="266"/>
            <ac:spMk id="7" creationId="{A9973EA3-7D4A-1B07-8982-3E9A9A343A6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56BA9D-618D-F741-9C5A-BFFEF5C4E2B0}" type="datetimeFigureOut">
              <a:rPr lang="en-US" smtClean="0"/>
              <a:t>10/1/26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89A17A-87BC-914C-B1C9-C2E5AD975A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637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89A17A-87BC-914C-B1C9-C2E5AD975AB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4408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650A9-1C3B-7FD2-8A59-3D0A7FDEDF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7F2C05-A891-BB07-DC32-0AAA13209B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4292F5-F337-3D2F-1814-C838C812A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BFD47-A72D-B94B-B319-24C95C4434EE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27D44D-EA32-57ED-C7A0-1DF870B3F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F6F7FF-2DB7-C90F-7701-DC0E0CEE1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A4E19-6165-7044-97CA-A418AAFFFB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073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3B069-6B36-5BA8-3713-7A7C81A2D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50B3D6-2D7B-B6C2-2ED8-CEDAD2A772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56DB0-C085-EED1-E8E6-14B0AF33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BFD47-A72D-B94B-B319-24C95C4434EE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B668CD-B4BA-8BE2-CBE9-FCADCF9DB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AC7342-98B2-D9B8-CD47-9E5950351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A4E19-6165-7044-97CA-A418AAFFFB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141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E54EE-D851-777E-4161-E0EC7CF07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5003CF-A390-90EA-1B39-94184EF626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E1EB8C-CB0A-98FD-8B0C-9CCF8680A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BFD47-A72D-B94B-B319-24C95C4434EE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654D1C-0021-126A-3D40-554435204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F8A73-CD2B-23F3-B5A3-C7B16D271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A4E19-6165-7044-97CA-A418AAFFFB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486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AEC19-A376-D638-49D3-ECA0031B7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38780B-2106-5BB1-B4B2-697B46E05C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A69EB5-5181-1624-B1EE-FCE98E2207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0E198B-1907-0260-067B-2BDC40267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BFD47-A72D-B94B-B319-24C95C4434EE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F5CEFC-3019-14E3-9DA5-18287815D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B0D1AE-BEFB-ABC9-99B1-F0862FFC8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A4E19-6165-7044-97CA-A418AAFFFB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86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BCE93-C247-B122-2E8E-53B7A4BF5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0173FD-F291-149E-7D47-63A1341F7B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5F572F-5CCB-01B0-196B-22917135BE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AC3508-5994-C410-3352-81B63E3EEA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ABB646-D557-C7A2-7DEE-B9E671AD04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70637D-0089-F0ED-82F3-9B4471992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BFD47-A72D-B94B-B319-24C95C4434EE}" type="datetimeFigureOut">
              <a:rPr lang="en-US" smtClean="0"/>
              <a:t>10/1/26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C5969C-EA4F-FC80-FAAF-55EBDB47A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CC50C3-84C9-92AC-49EA-A07E59261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A4E19-6165-7044-97CA-A418AAFFFB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72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CC6DA-30CE-1ECB-B57F-F10B5ED01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1EFD10-AC2C-F1AE-2A7F-2D42DC363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BFD47-A72D-B94B-B319-24C95C4434EE}" type="datetimeFigureOut">
              <a:rPr lang="en-US" smtClean="0"/>
              <a:t>10/1/26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E61317-2681-2CE4-B36D-54B783999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849E6D-5C61-FCFD-9551-9E4DCE024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A4E19-6165-7044-97CA-A418AAFFFB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782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420E8C-DB39-02A6-707E-3DEB14E07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BFD47-A72D-B94B-B319-24C95C4434EE}" type="datetimeFigureOut">
              <a:rPr lang="en-US" smtClean="0"/>
              <a:t>10/1/26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56ABF3-0FF8-5400-B21F-91CF11883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2D6FDC-931E-D59B-9D53-B85C7075D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A4E19-6165-7044-97CA-A418AAFFFB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16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B7649-AB23-2053-0AC7-49309B6F0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1B428-A12C-346C-8C66-04B83C90AF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D86DFF-09EC-D046-3A2A-B1C41D75DE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E82EEE-12A9-5319-FEFC-D1F53D8FB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BFD47-A72D-B94B-B319-24C95C4434EE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D20CED-E9FE-F626-6251-9D57F11CB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D6396A-320C-485F-3A0C-9B62FEC5D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A4E19-6165-7044-97CA-A418AAFFFB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271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9272D-9EBD-CB37-3330-1158C1E72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CC50FE-69B1-31E0-AAA9-344F9F6D4354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115C6E-D83F-787B-E529-FB215F9C07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C144F3-8959-CBD0-EE73-60991161F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BFD47-A72D-B94B-B319-24C95C4434EE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732E71-16AA-3995-E7C4-7435432C6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97393C-204F-7AEB-775F-171BBAD23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A4E19-6165-7044-97CA-A418AAFFFB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629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407D5-F8D0-C452-E052-737D19888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E7F1B1-5E4F-BD9B-2CF2-A7FC17A6B5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85B88C-6BE5-CD6F-ED2B-850BD660B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BFD47-A72D-B94B-B319-24C95C4434EE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D32FCD-96A8-1A71-9DFF-27D0FE5B5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FC68B9-12A7-F1E5-CFAC-F039C715B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A4E19-6165-7044-97CA-A418AAFFFB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149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EEFD9E-B5DA-9B03-D0F5-DB5D3DC865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640C11-77C3-765C-CE95-C170DC0E7D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323217-6E5C-1DE0-32CF-191AFCC2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BFD47-A72D-B94B-B319-24C95C4434EE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1900CB-9C9D-CAC5-6CA3-2E628A229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5F6F3D-4B74-3FFB-F994-FFA038CE4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A4E19-6165-7044-97CA-A418AAFFFB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368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5FE0D1-4E08-9731-35E5-AD0B6CB3E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E5C56D-B498-50BC-A0CB-12E567E593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BE8F25-1843-EC95-0206-869CC2A48C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FBBFD47-A72D-B94B-B319-24C95C4434EE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2B9DBA-3930-23A6-5C58-67B178ADD0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FE27-E137-6D8D-BA1C-1F57EC4059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6A4E19-6165-7044-97CA-A418AAFFFB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598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8C95"/>
          </a:solidFill>
          <a:ln w="12700">
            <a:noFill/>
          </a:ln>
        </p:spPr>
        <p:txBody>
          <a:bodyPr lIns="0" tIns="0" rIns="0" bIns="0" anchor="ctr"/>
          <a:lstStyle/>
          <a:p>
            <a:pPr marL="0" indent="0" algn="l"/>
            <a:endParaRPr lang="en-GB"/>
          </a:p>
        </p:txBody>
      </p:sp>
      <p:sp>
        <p:nvSpPr>
          <p:cNvPr id="4" name="Shape 4"/>
          <p:cNvSpPr/>
          <p:nvPr/>
        </p:nvSpPr>
        <p:spPr>
          <a:xfrm>
            <a:off x="749808" y="1005840"/>
            <a:ext cx="1143000" cy="91440"/>
          </a:xfrm>
          <a:prstGeom prst="rect">
            <a:avLst/>
          </a:prstGeom>
          <a:solidFill>
            <a:srgbClr val="008C95"/>
          </a:solidFill>
          <a:ln w="12700">
            <a:noFill/>
          </a:ln>
        </p:spPr>
        <p:txBody>
          <a:bodyPr lIns="0" tIns="0" rIns="0" bIns="0" anchor="ctr"/>
          <a:lstStyle/>
          <a:p>
            <a:pPr marL="0" indent="0" algn="l"/>
            <a:endParaRPr lang="en-GB"/>
          </a:p>
        </p:txBody>
      </p:sp>
      <p:sp>
        <p:nvSpPr>
          <p:cNvPr id="5" name="Shape 5"/>
          <p:cNvSpPr/>
          <p:nvPr/>
        </p:nvSpPr>
        <p:spPr>
          <a:xfrm>
            <a:off x="749808" y="1325880"/>
            <a:ext cx="9875520" cy="1417320"/>
          </a:xfrm>
          <a:prstGeom prst="rect">
            <a:avLst/>
          </a:prstGeom>
          <a:noFill/>
          <a:ln w="12700">
            <a:noFill/>
          </a:ln>
        </p:spPr>
        <p:txBody>
          <a:bodyPr lIns="0" tIns="0" rIns="0" bIns="0" anchor="t"/>
          <a:lstStyle/>
          <a:p>
            <a:pPr marL="0" indent="0" algn="l"/>
            <a:r>
              <a:rPr lang="en-GB" sz="3600" b="1" dirty="0">
                <a:solidFill>
                  <a:srgbClr val="15324A"/>
                </a:solidFill>
                <a:latin typeface="Aptos"/>
              </a:rPr>
              <a:t>European Training Requirements for Paediatric Infectious Diseases</a:t>
            </a:r>
            <a:endParaRPr lang="en-GB" sz="3600" dirty="0"/>
          </a:p>
        </p:txBody>
      </p:sp>
      <p:sp>
        <p:nvSpPr>
          <p:cNvPr id="6" name="Shape 6"/>
          <p:cNvSpPr/>
          <p:nvPr/>
        </p:nvSpPr>
        <p:spPr>
          <a:xfrm>
            <a:off x="768096" y="3182112"/>
            <a:ext cx="9966960" cy="1051560"/>
          </a:xfrm>
          <a:prstGeom prst="rect">
            <a:avLst/>
          </a:prstGeom>
          <a:noFill/>
          <a:ln w="12700">
            <a:noFill/>
          </a:ln>
        </p:spPr>
        <p:txBody>
          <a:bodyPr lIns="0" tIns="0" rIns="0" bIns="0" anchor="t"/>
          <a:lstStyle/>
          <a:p>
            <a:pPr marL="0" indent="0" algn="l"/>
            <a:r>
              <a:rPr lang="en-GB" sz="2400" dirty="0">
                <a:solidFill>
                  <a:srgbClr val="172B3A"/>
                </a:solidFill>
                <a:latin typeface="Aptos"/>
              </a:rPr>
              <a:t>Dr Stefan Ebmeier, Dr Stéphane Paulus, Dr Olaf Neth, Dr Michael Buettcher, Dr Simon Drysdale, Prof Adilia Warris</a:t>
            </a:r>
            <a:endParaRPr lang="en-GB" sz="2400" dirty="0"/>
          </a:p>
          <a:p>
            <a:pPr marL="0" indent="0" algn="l"/>
            <a:r>
              <a:rPr lang="en-GB" sz="2400" b="1" dirty="0">
                <a:solidFill>
                  <a:srgbClr val="008C95"/>
                </a:solidFill>
                <a:latin typeface="Aptos"/>
              </a:rPr>
              <a:t>UEMS Autumn Council 2026</a:t>
            </a:r>
            <a:endParaRPr lang="en-GB" sz="2400" dirty="0"/>
          </a:p>
        </p:txBody>
      </p:sp>
      <p:pic>
        <p:nvPicPr>
          <p:cNvPr id="7" name="Picture 3" descr="ESPID">
            <a:extLst>
              <a:ext uri="{FF2B5EF4-FFF2-40B4-BE49-F238E27FC236}">
                <a16:creationId xmlns:a16="http://schemas.microsoft.com/office/drawing/2014/main" id="{21D50A46-08E3-0B20-6DC1-BD2FB5D269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429" y="5001080"/>
            <a:ext cx="4045142" cy="10985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548372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/>
        </p:nvSpPr>
        <p:spPr>
          <a:xfrm>
            <a:off x="621792" y="438912"/>
            <a:ext cx="10881360" cy="566928"/>
          </a:xfrm>
          <a:prstGeom prst="rect">
            <a:avLst/>
          </a:prstGeom>
          <a:noFill/>
          <a:ln w="12700">
            <a:noFill/>
          </a:ln>
        </p:spPr>
        <p:txBody>
          <a:bodyPr lIns="0" tIns="0" rIns="0" bIns="0" anchor="ctr"/>
          <a:lstStyle/>
          <a:p>
            <a:pPr marL="0" indent="0" algn="l"/>
            <a:r>
              <a:rPr lang="en-GB" sz="3600" b="1" dirty="0">
                <a:solidFill>
                  <a:srgbClr val="15324A"/>
                </a:solidFill>
                <a:latin typeface="Aptos"/>
              </a:rPr>
              <a:t>Overview</a:t>
            </a:r>
            <a:endParaRPr lang="en-GB" sz="3600" dirty="0"/>
          </a:p>
        </p:txBody>
      </p:sp>
      <p:sp>
        <p:nvSpPr>
          <p:cNvPr id="4" name="Shape 4"/>
          <p:cNvSpPr/>
          <p:nvPr/>
        </p:nvSpPr>
        <p:spPr>
          <a:xfrm>
            <a:off x="621792" y="1069848"/>
            <a:ext cx="960120" cy="54864"/>
          </a:xfrm>
          <a:prstGeom prst="rect">
            <a:avLst/>
          </a:prstGeom>
          <a:solidFill>
            <a:srgbClr val="008C95"/>
          </a:solidFill>
          <a:ln w="12700">
            <a:noFill/>
          </a:ln>
        </p:spPr>
        <p:txBody>
          <a:bodyPr lIns="0" tIns="0" rIns="0" bIns="0" anchor="ctr"/>
          <a:lstStyle/>
          <a:p>
            <a:pPr marL="0" indent="0" algn="l"/>
            <a:endParaRPr lang="en-GB"/>
          </a:p>
        </p:txBody>
      </p:sp>
      <p:sp>
        <p:nvSpPr>
          <p:cNvPr id="5" name="Shape 5"/>
          <p:cNvSpPr/>
          <p:nvPr/>
        </p:nvSpPr>
        <p:spPr>
          <a:xfrm>
            <a:off x="749808" y="1481328"/>
            <a:ext cx="384048" cy="384048"/>
          </a:xfrm>
          <a:prstGeom prst="roundRect">
            <a:avLst/>
          </a:prstGeom>
          <a:solidFill>
            <a:srgbClr val="EAF4F4"/>
          </a:solidFill>
          <a:ln w="12700">
            <a:noFill/>
          </a:ln>
        </p:spPr>
        <p:txBody>
          <a:bodyPr lIns="27432" tIns="27432" rIns="27432" bIns="27432" anchor="ctr"/>
          <a:lstStyle/>
          <a:p>
            <a:pPr marL="0" indent="0" algn="ctr"/>
            <a:endParaRPr lang="en-GB"/>
          </a:p>
        </p:txBody>
      </p:sp>
      <p:sp>
        <p:nvSpPr>
          <p:cNvPr id="6" name="Shape 6"/>
          <p:cNvSpPr/>
          <p:nvPr/>
        </p:nvSpPr>
        <p:spPr>
          <a:xfrm>
            <a:off x="1353312" y="1472184"/>
            <a:ext cx="9692640" cy="402336"/>
          </a:xfrm>
          <a:prstGeom prst="rect">
            <a:avLst/>
          </a:prstGeom>
          <a:noFill/>
          <a:ln w="12700">
            <a:noFill/>
          </a:ln>
        </p:spPr>
        <p:txBody>
          <a:bodyPr lIns="0" tIns="0" rIns="0" bIns="0" anchor="ctr"/>
          <a:lstStyle/>
          <a:p>
            <a:pPr marL="0" indent="0" algn="l"/>
            <a:r>
              <a:rPr lang="en-GB" sz="2400" dirty="0">
                <a:solidFill>
                  <a:srgbClr val="15324A"/>
                </a:solidFill>
                <a:latin typeface="Aptos"/>
              </a:rPr>
              <a:t>Aims of the Specialty</a:t>
            </a:r>
            <a:endParaRPr lang="en-GB" sz="2400" dirty="0"/>
          </a:p>
        </p:txBody>
      </p:sp>
      <p:sp>
        <p:nvSpPr>
          <p:cNvPr id="7" name="Shape 7"/>
          <p:cNvSpPr/>
          <p:nvPr/>
        </p:nvSpPr>
        <p:spPr>
          <a:xfrm>
            <a:off x="749808" y="2139696"/>
            <a:ext cx="384048" cy="384048"/>
          </a:xfrm>
          <a:prstGeom prst="roundRect">
            <a:avLst/>
          </a:prstGeom>
          <a:solidFill>
            <a:srgbClr val="EAF4F4"/>
          </a:solidFill>
          <a:ln w="12700">
            <a:noFill/>
          </a:ln>
        </p:spPr>
        <p:txBody>
          <a:bodyPr lIns="27432" tIns="27432" rIns="27432" bIns="27432" anchor="ctr"/>
          <a:lstStyle/>
          <a:p>
            <a:pPr marL="0" indent="0" algn="ctr"/>
            <a:endParaRPr lang="en-GB"/>
          </a:p>
        </p:txBody>
      </p:sp>
      <p:sp>
        <p:nvSpPr>
          <p:cNvPr id="8" name="Shape 8"/>
          <p:cNvSpPr/>
          <p:nvPr/>
        </p:nvSpPr>
        <p:spPr>
          <a:xfrm>
            <a:off x="1353312" y="2130552"/>
            <a:ext cx="9692640" cy="402336"/>
          </a:xfrm>
          <a:prstGeom prst="rect">
            <a:avLst/>
          </a:prstGeom>
          <a:noFill/>
          <a:ln w="12700">
            <a:noFill/>
          </a:ln>
        </p:spPr>
        <p:txBody>
          <a:bodyPr lIns="0" tIns="0" rIns="0" bIns="0" anchor="ctr"/>
          <a:lstStyle/>
          <a:p>
            <a:pPr marL="0" indent="0" algn="l"/>
            <a:r>
              <a:rPr lang="en-GB" sz="2400" dirty="0">
                <a:solidFill>
                  <a:srgbClr val="15324A"/>
                </a:solidFill>
                <a:latin typeface="Aptos"/>
              </a:rPr>
              <a:t>How the 2017 ETR was revised</a:t>
            </a:r>
            <a:endParaRPr lang="en-GB" sz="2400" dirty="0"/>
          </a:p>
        </p:txBody>
      </p:sp>
      <p:sp>
        <p:nvSpPr>
          <p:cNvPr id="9" name="Shape 9"/>
          <p:cNvSpPr/>
          <p:nvPr/>
        </p:nvSpPr>
        <p:spPr>
          <a:xfrm>
            <a:off x="749808" y="2798063"/>
            <a:ext cx="384048" cy="384048"/>
          </a:xfrm>
          <a:prstGeom prst="roundRect">
            <a:avLst/>
          </a:prstGeom>
          <a:solidFill>
            <a:srgbClr val="EAF4F4"/>
          </a:solidFill>
          <a:ln w="12700">
            <a:noFill/>
          </a:ln>
        </p:spPr>
        <p:txBody>
          <a:bodyPr lIns="27432" tIns="27432" rIns="27432" bIns="27432" anchor="ctr"/>
          <a:lstStyle/>
          <a:p>
            <a:pPr marL="0" indent="0" algn="ctr"/>
            <a:endParaRPr lang="en-GB"/>
          </a:p>
        </p:txBody>
      </p:sp>
      <p:sp>
        <p:nvSpPr>
          <p:cNvPr id="10" name="Shape 10"/>
          <p:cNvSpPr/>
          <p:nvPr/>
        </p:nvSpPr>
        <p:spPr>
          <a:xfrm>
            <a:off x="1353312" y="2788920"/>
            <a:ext cx="9692640" cy="402336"/>
          </a:xfrm>
          <a:prstGeom prst="rect">
            <a:avLst/>
          </a:prstGeom>
          <a:noFill/>
          <a:ln w="12700">
            <a:noFill/>
          </a:ln>
        </p:spPr>
        <p:txBody>
          <a:bodyPr lIns="0" tIns="0" rIns="0" bIns="0" anchor="ctr"/>
          <a:lstStyle/>
          <a:p>
            <a:pPr marL="0" indent="0" algn="l"/>
            <a:r>
              <a:rPr lang="en-GB" sz="2400" dirty="0">
                <a:solidFill>
                  <a:srgbClr val="15324A"/>
                </a:solidFill>
                <a:latin typeface="Aptos"/>
              </a:rPr>
              <a:t>Training requirements for trainees</a:t>
            </a:r>
            <a:endParaRPr lang="en-GB" sz="2400" dirty="0"/>
          </a:p>
        </p:txBody>
      </p:sp>
      <p:sp>
        <p:nvSpPr>
          <p:cNvPr id="11" name="Shape 11"/>
          <p:cNvSpPr/>
          <p:nvPr/>
        </p:nvSpPr>
        <p:spPr>
          <a:xfrm>
            <a:off x="749808" y="3456431"/>
            <a:ext cx="384048" cy="384048"/>
          </a:xfrm>
          <a:prstGeom prst="roundRect">
            <a:avLst/>
          </a:prstGeom>
          <a:solidFill>
            <a:srgbClr val="EAF4F4"/>
          </a:solidFill>
          <a:ln w="12700">
            <a:noFill/>
          </a:ln>
        </p:spPr>
        <p:txBody>
          <a:bodyPr lIns="27432" tIns="27432" rIns="27432" bIns="27432" anchor="ctr"/>
          <a:lstStyle/>
          <a:p>
            <a:pPr marL="0" indent="0" algn="ctr"/>
            <a:endParaRPr lang="en-GB"/>
          </a:p>
        </p:txBody>
      </p:sp>
      <p:sp>
        <p:nvSpPr>
          <p:cNvPr id="12" name="Shape 12"/>
          <p:cNvSpPr/>
          <p:nvPr/>
        </p:nvSpPr>
        <p:spPr>
          <a:xfrm>
            <a:off x="1353312" y="3447287"/>
            <a:ext cx="9692640" cy="402336"/>
          </a:xfrm>
          <a:prstGeom prst="rect">
            <a:avLst/>
          </a:prstGeom>
          <a:noFill/>
          <a:ln w="12700">
            <a:noFill/>
          </a:ln>
        </p:spPr>
        <p:txBody>
          <a:bodyPr lIns="0" tIns="0" rIns="0" bIns="0" anchor="ctr"/>
          <a:lstStyle/>
          <a:p>
            <a:pPr marL="0" indent="0" algn="l"/>
            <a:r>
              <a:rPr lang="en-GB" sz="2400" dirty="0">
                <a:solidFill>
                  <a:srgbClr val="15324A"/>
                </a:solidFill>
                <a:latin typeface="Aptos"/>
              </a:rPr>
              <a:t>Five core Entrustable Professional Activities (EPAs)</a:t>
            </a:r>
            <a:endParaRPr lang="en-GB" sz="2400" dirty="0"/>
          </a:p>
        </p:txBody>
      </p:sp>
      <p:sp>
        <p:nvSpPr>
          <p:cNvPr id="13" name="Shape 13"/>
          <p:cNvSpPr/>
          <p:nvPr/>
        </p:nvSpPr>
        <p:spPr>
          <a:xfrm>
            <a:off x="749808" y="4114799"/>
            <a:ext cx="384048" cy="384048"/>
          </a:xfrm>
          <a:prstGeom prst="roundRect">
            <a:avLst/>
          </a:prstGeom>
          <a:solidFill>
            <a:srgbClr val="EAF4F4"/>
          </a:solidFill>
          <a:ln w="12700">
            <a:noFill/>
          </a:ln>
        </p:spPr>
        <p:txBody>
          <a:bodyPr lIns="27432" tIns="27432" rIns="27432" bIns="27432" anchor="ctr"/>
          <a:lstStyle/>
          <a:p>
            <a:pPr marL="0" indent="0" algn="ctr"/>
            <a:endParaRPr lang="en-GB"/>
          </a:p>
        </p:txBody>
      </p:sp>
      <p:sp>
        <p:nvSpPr>
          <p:cNvPr id="14" name="Shape 14"/>
          <p:cNvSpPr/>
          <p:nvPr/>
        </p:nvSpPr>
        <p:spPr>
          <a:xfrm>
            <a:off x="1353312" y="4105655"/>
            <a:ext cx="9692640" cy="402336"/>
          </a:xfrm>
          <a:prstGeom prst="rect">
            <a:avLst/>
          </a:prstGeom>
          <a:noFill/>
          <a:ln w="12700">
            <a:noFill/>
          </a:ln>
        </p:spPr>
        <p:txBody>
          <a:bodyPr lIns="0" tIns="0" rIns="0" bIns="0" anchor="ctr"/>
          <a:lstStyle/>
          <a:p>
            <a:pPr marL="0" indent="0" algn="l"/>
            <a:r>
              <a:rPr lang="en-GB" sz="2400" dirty="0">
                <a:solidFill>
                  <a:srgbClr val="15324A"/>
                </a:solidFill>
                <a:latin typeface="Aptos"/>
              </a:rPr>
              <a:t>Training requirements for trainers</a:t>
            </a:r>
            <a:endParaRPr lang="en-GB" sz="2400" dirty="0"/>
          </a:p>
        </p:txBody>
      </p:sp>
      <p:sp>
        <p:nvSpPr>
          <p:cNvPr id="15" name="Shape 15"/>
          <p:cNvSpPr/>
          <p:nvPr/>
        </p:nvSpPr>
        <p:spPr>
          <a:xfrm>
            <a:off x="749808" y="4773167"/>
            <a:ext cx="384048" cy="384048"/>
          </a:xfrm>
          <a:prstGeom prst="roundRect">
            <a:avLst/>
          </a:prstGeom>
          <a:solidFill>
            <a:srgbClr val="EAF4F4"/>
          </a:solidFill>
          <a:ln w="12700">
            <a:noFill/>
          </a:ln>
        </p:spPr>
        <p:txBody>
          <a:bodyPr lIns="27432" tIns="27432" rIns="27432" bIns="27432" anchor="ctr"/>
          <a:lstStyle/>
          <a:p>
            <a:pPr marL="0" indent="0" algn="ctr"/>
            <a:endParaRPr lang="en-GB"/>
          </a:p>
        </p:txBody>
      </p:sp>
      <p:sp>
        <p:nvSpPr>
          <p:cNvPr id="16" name="Shape 16"/>
          <p:cNvSpPr/>
          <p:nvPr/>
        </p:nvSpPr>
        <p:spPr>
          <a:xfrm>
            <a:off x="1353312" y="4764023"/>
            <a:ext cx="9692640" cy="402336"/>
          </a:xfrm>
          <a:prstGeom prst="rect">
            <a:avLst/>
          </a:prstGeom>
          <a:noFill/>
          <a:ln w="12700">
            <a:noFill/>
          </a:ln>
        </p:spPr>
        <p:txBody>
          <a:bodyPr lIns="0" tIns="0" rIns="0" bIns="0" anchor="ctr"/>
          <a:lstStyle/>
          <a:p>
            <a:pPr marL="0" indent="0" algn="l"/>
            <a:r>
              <a:rPr lang="en-GB" sz="2400" dirty="0">
                <a:solidFill>
                  <a:srgbClr val="15324A"/>
                </a:solidFill>
                <a:latin typeface="Aptos"/>
              </a:rPr>
              <a:t>Training requirements for training institutions</a:t>
            </a:r>
            <a:endParaRPr lang="en-GB" sz="2400" dirty="0"/>
          </a:p>
        </p:txBody>
      </p:sp>
      <p:sp>
        <p:nvSpPr>
          <p:cNvPr id="17" name="Shape 17"/>
          <p:cNvSpPr/>
          <p:nvPr/>
        </p:nvSpPr>
        <p:spPr>
          <a:xfrm>
            <a:off x="749808" y="5431535"/>
            <a:ext cx="384048" cy="384048"/>
          </a:xfrm>
          <a:prstGeom prst="roundRect">
            <a:avLst/>
          </a:prstGeom>
          <a:solidFill>
            <a:srgbClr val="EAF4F4"/>
          </a:solidFill>
          <a:ln w="12700">
            <a:noFill/>
          </a:ln>
        </p:spPr>
        <p:txBody>
          <a:bodyPr lIns="27432" tIns="27432" rIns="27432" bIns="27432" anchor="ctr"/>
          <a:lstStyle/>
          <a:p>
            <a:pPr marL="0" indent="0" algn="ctr"/>
            <a:endParaRPr lang="en-GB"/>
          </a:p>
        </p:txBody>
      </p:sp>
      <p:sp>
        <p:nvSpPr>
          <p:cNvPr id="18" name="Shape 18"/>
          <p:cNvSpPr/>
          <p:nvPr/>
        </p:nvSpPr>
        <p:spPr>
          <a:xfrm>
            <a:off x="1353312" y="5422391"/>
            <a:ext cx="9692640" cy="402336"/>
          </a:xfrm>
          <a:prstGeom prst="rect">
            <a:avLst/>
          </a:prstGeom>
          <a:noFill/>
          <a:ln w="12700">
            <a:noFill/>
          </a:ln>
        </p:spPr>
        <p:txBody>
          <a:bodyPr lIns="0" tIns="0" rIns="0" bIns="0" anchor="ctr"/>
          <a:lstStyle/>
          <a:p>
            <a:pPr marL="0" indent="0" algn="l"/>
            <a:r>
              <a:rPr lang="en-GB" sz="2400" dirty="0">
                <a:solidFill>
                  <a:srgbClr val="15324A"/>
                </a:solidFill>
                <a:latin typeface="Aptos"/>
              </a:rPr>
              <a:t>Summary</a:t>
            </a:r>
            <a:endParaRPr lang="en-GB" sz="2400" dirty="0"/>
          </a:p>
        </p:txBody>
      </p:sp>
      <p:sp>
        <p:nvSpPr>
          <p:cNvPr id="19" name="Shape 19"/>
          <p:cNvSpPr/>
          <p:nvPr/>
        </p:nvSpPr>
        <p:spPr>
          <a:xfrm>
            <a:off x="621792" y="6519672"/>
            <a:ext cx="10927080" cy="18288"/>
          </a:xfrm>
          <a:prstGeom prst="rect">
            <a:avLst/>
          </a:prstGeom>
          <a:solidFill>
            <a:srgbClr val="D7E0E5"/>
          </a:solidFill>
          <a:ln w="12700">
            <a:noFill/>
          </a:ln>
        </p:spPr>
        <p:txBody>
          <a:bodyPr lIns="0" tIns="0" rIns="0" bIns="0" anchor="ctr"/>
          <a:lstStyle/>
          <a:p>
            <a:pPr marL="0" indent="0" algn="l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7943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/>
        </p:nvSpPr>
        <p:spPr>
          <a:xfrm>
            <a:off x="621792" y="438912"/>
            <a:ext cx="10881360" cy="566928"/>
          </a:xfrm>
          <a:prstGeom prst="rect">
            <a:avLst/>
          </a:prstGeom>
          <a:noFill/>
          <a:ln w="12700">
            <a:noFill/>
          </a:ln>
        </p:spPr>
        <p:txBody>
          <a:bodyPr lIns="0" tIns="0" rIns="0" bIns="0" anchor="ctr"/>
          <a:lstStyle/>
          <a:p>
            <a:pPr marL="0" indent="0" algn="l"/>
            <a:r>
              <a:rPr lang="en-GB" sz="3600" b="1" dirty="0">
                <a:solidFill>
                  <a:srgbClr val="15324A"/>
                </a:solidFill>
                <a:latin typeface="Aptos"/>
              </a:rPr>
              <a:t>Aims of the specialty</a:t>
            </a:r>
            <a:endParaRPr lang="en-GB" sz="3600" dirty="0"/>
          </a:p>
        </p:txBody>
      </p:sp>
      <p:sp>
        <p:nvSpPr>
          <p:cNvPr id="4" name="Shape 4"/>
          <p:cNvSpPr/>
          <p:nvPr/>
        </p:nvSpPr>
        <p:spPr>
          <a:xfrm>
            <a:off x="621792" y="1069848"/>
            <a:ext cx="960120" cy="54864"/>
          </a:xfrm>
          <a:prstGeom prst="rect">
            <a:avLst/>
          </a:prstGeom>
          <a:solidFill>
            <a:srgbClr val="008C95"/>
          </a:solidFill>
          <a:ln w="12700">
            <a:noFill/>
          </a:ln>
        </p:spPr>
        <p:txBody>
          <a:bodyPr lIns="0" tIns="0" rIns="0" bIns="0" anchor="ctr"/>
          <a:lstStyle/>
          <a:p>
            <a:pPr marL="0" indent="0" algn="l"/>
            <a:endParaRPr lang="en-GB"/>
          </a:p>
        </p:txBody>
      </p:sp>
      <p:sp>
        <p:nvSpPr>
          <p:cNvPr id="5" name="Shape 5"/>
          <p:cNvSpPr/>
          <p:nvPr/>
        </p:nvSpPr>
        <p:spPr>
          <a:xfrm>
            <a:off x="749808" y="1444752"/>
            <a:ext cx="10058400" cy="566928"/>
          </a:xfrm>
          <a:prstGeom prst="rect">
            <a:avLst/>
          </a:prstGeom>
          <a:noFill/>
          <a:ln w="12700">
            <a:noFill/>
          </a:ln>
        </p:spPr>
        <p:txBody>
          <a:bodyPr lIns="0" tIns="0" rIns="0" bIns="0" anchor="ctr"/>
          <a:lstStyle/>
          <a:p>
            <a:pPr marL="0" indent="0" algn="l"/>
            <a:r>
              <a:rPr lang="en-GB" sz="2400" dirty="0">
                <a:solidFill>
                  <a:srgbClr val="15324A"/>
                </a:solidFill>
                <a:latin typeface="Aptos"/>
              </a:rPr>
              <a:t>To provide expert clinical leadership and guidance on:</a:t>
            </a:r>
            <a:endParaRPr lang="en-GB" sz="2400" dirty="0"/>
          </a:p>
        </p:txBody>
      </p:sp>
      <p:sp>
        <p:nvSpPr>
          <p:cNvPr id="6" name="Shape 6"/>
          <p:cNvSpPr/>
          <p:nvPr/>
        </p:nvSpPr>
        <p:spPr>
          <a:xfrm>
            <a:off x="749808" y="2267712"/>
            <a:ext cx="502920" cy="502920"/>
          </a:xfrm>
          <a:prstGeom prst="roundRect">
            <a:avLst/>
          </a:prstGeom>
          <a:solidFill>
            <a:srgbClr val="008C95"/>
          </a:solidFill>
          <a:ln w="12700">
            <a:noFill/>
          </a:ln>
        </p:spPr>
        <p:txBody>
          <a:bodyPr lIns="18288" tIns="18288" rIns="18288" bIns="18288" anchor="ctr"/>
          <a:lstStyle/>
          <a:p>
            <a:pPr marL="0" indent="0" algn="ctr"/>
            <a:endParaRPr lang="en-GB"/>
          </a:p>
        </p:txBody>
      </p:sp>
      <p:sp>
        <p:nvSpPr>
          <p:cNvPr id="7" name="Shape 7"/>
          <p:cNvSpPr/>
          <p:nvPr/>
        </p:nvSpPr>
        <p:spPr>
          <a:xfrm>
            <a:off x="1481328" y="2249424"/>
            <a:ext cx="9464040" cy="1024128"/>
          </a:xfrm>
          <a:prstGeom prst="roundRect">
            <a:avLst/>
          </a:prstGeom>
          <a:solidFill>
            <a:srgbClr val="F4F7F9"/>
          </a:solidFill>
          <a:ln w="12700">
            <a:noFill/>
          </a:ln>
        </p:spPr>
        <p:txBody>
          <a:bodyPr lIns="201168" tIns="201168" rIns="201168" bIns="201168" anchor="ctr"/>
          <a:lstStyle/>
          <a:p>
            <a:pPr marL="0" indent="0" algn="l"/>
            <a:r>
              <a:rPr lang="en-GB" sz="2400" dirty="0">
                <a:solidFill>
                  <a:srgbClr val="172B3A"/>
                </a:solidFill>
                <a:latin typeface="Aptos"/>
              </a:rPr>
              <a:t>- the investigation, diagnosis, and management of children with suspected or confirmed infectious diseases </a:t>
            </a:r>
            <a:endParaRPr lang="en-GB" sz="2400" dirty="0"/>
          </a:p>
        </p:txBody>
      </p:sp>
      <p:sp>
        <p:nvSpPr>
          <p:cNvPr id="8" name="Shape 8"/>
          <p:cNvSpPr/>
          <p:nvPr/>
        </p:nvSpPr>
        <p:spPr>
          <a:xfrm>
            <a:off x="749808" y="3685032"/>
            <a:ext cx="502920" cy="502920"/>
          </a:xfrm>
          <a:prstGeom prst="roundRect">
            <a:avLst/>
          </a:prstGeom>
          <a:solidFill>
            <a:srgbClr val="008C95"/>
          </a:solidFill>
          <a:ln w="12700">
            <a:noFill/>
          </a:ln>
        </p:spPr>
        <p:txBody>
          <a:bodyPr lIns="18288" tIns="18288" rIns="18288" bIns="18288" anchor="ctr"/>
          <a:lstStyle/>
          <a:p>
            <a:pPr marL="0" indent="0" algn="ctr"/>
            <a:endParaRPr lang="en-GB"/>
          </a:p>
        </p:txBody>
      </p:sp>
      <p:sp>
        <p:nvSpPr>
          <p:cNvPr id="9" name="Shape 9"/>
          <p:cNvSpPr/>
          <p:nvPr/>
        </p:nvSpPr>
        <p:spPr>
          <a:xfrm>
            <a:off x="1481328" y="3666744"/>
            <a:ext cx="9464040" cy="1024128"/>
          </a:xfrm>
          <a:prstGeom prst="roundRect">
            <a:avLst/>
          </a:prstGeom>
          <a:solidFill>
            <a:srgbClr val="F4F7F9"/>
          </a:solidFill>
          <a:ln w="12700">
            <a:noFill/>
          </a:ln>
        </p:spPr>
        <p:txBody>
          <a:bodyPr lIns="201168" tIns="201168" rIns="201168" bIns="201168" anchor="ctr"/>
          <a:lstStyle/>
          <a:p>
            <a:pPr marL="0" indent="0" algn="l"/>
            <a:r>
              <a:rPr lang="en-GB" sz="2400" dirty="0">
                <a:solidFill>
                  <a:srgbClr val="172B3A"/>
                </a:solidFill>
                <a:latin typeface="Aptos"/>
              </a:rPr>
              <a:t>- the prevention of infection in children, in particular for those with increased risk for severe infection, such as children with immunodeficiencies</a:t>
            </a:r>
            <a:endParaRPr lang="en-GB" sz="2400" dirty="0"/>
          </a:p>
        </p:txBody>
      </p:sp>
      <p:sp>
        <p:nvSpPr>
          <p:cNvPr id="10" name="Shape 10"/>
          <p:cNvSpPr/>
          <p:nvPr/>
        </p:nvSpPr>
        <p:spPr>
          <a:xfrm>
            <a:off x="621792" y="6519672"/>
            <a:ext cx="10927080" cy="18288"/>
          </a:xfrm>
          <a:prstGeom prst="rect">
            <a:avLst/>
          </a:prstGeom>
          <a:solidFill>
            <a:srgbClr val="D7E0E5"/>
          </a:solidFill>
          <a:ln w="12700">
            <a:noFill/>
          </a:ln>
        </p:spPr>
        <p:txBody>
          <a:bodyPr lIns="0" tIns="0" rIns="0" bIns="0" anchor="ctr"/>
          <a:lstStyle/>
          <a:p>
            <a:pPr marL="0" indent="0" algn="l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8677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/>
        </p:nvSpPr>
        <p:spPr>
          <a:xfrm>
            <a:off x="621792" y="438912"/>
            <a:ext cx="10881360" cy="566928"/>
          </a:xfrm>
          <a:prstGeom prst="rect">
            <a:avLst/>
          </a:prstGeom>
          <a:noFill/>
          <a:ln w="12700">
            <a:noFill/>
          </a:ln>
        </p:spPr>
        <p:txBody>
          <a:bodyPr lIns="0" tIns="0" rIns="0" bIns="0" anchor="ctr"/>
          <a:lstStyle/>
          <a:p>
            <a:pPr marL="0" indent="0" algn="l"/>
            <a:r>
              <a:rPr lang="en-GB" sz="3600" b="1" dirty="0">
                <a:solidFill>
                  <a:srgbClr val="15324A"/>
                </a:solidFill>
                <a:latin typeface="Aptos"/>
              </a:rPr>
              <a:t>Procedure for ETR revision</a:t>
            </a:r>
            <a:endParaRPr lang="en-GB" sz="3600" dirty="0"/>
          </a:p>
        </p:txBody>
      </p:sp>
      <p:sp>
        <p:nvSpPr>
          <p:cNvPr id="4" name="Shape 4"/>
          <p:cNvSpPr/>
          <p:nvPr/>
        </p:nvSpPr>
        <p:spPr>
          <a:xfrm>
            <a:off x="621792" y="1069848"/>
            <a:ext cx="960120" cy="54864"/>
          </a:xfrm>
          <a:prstGeom prst="rect">
            <a:avLst/>
          </a:prstGeom>
          <a:solidFill>
            <a:srgbClr val="008C95"/>
          </a:solidFill>
          <a:ln w="12700">
            <a:noFill/>
          </a:ln>
        </p:spPr>
        <p:txBody>
          <a:bodyPr lIns="0" tIns="0" rIns="0" bIns="0" anchor="ctr"/>
          <a:lstStyle/>
          <a:p>
            <a:pPr marL="0" indent="0" algn="l"/>
            <a:endParaRPr lang="en-GB"/>
          </a:p>
        </p:txBody>
      </p:sp>
      <p:sp>
        <p:nvSpPr>
          <p:cNvPr id="5" name="Shape 5"/>
          <p:cNvSpPr/>
          <p:nvPr/>
        </p:nvSpPr>
        <p:spPr>
          <a:xfrm>
            <a:off x="859536" y="1572768"/>
            <a:ext cx="292608" cy="292608"/>
          </a:xfrm>
          <a:prstGeom prst="roundRect">
            <a:avLst/>
          </a:prstGeom>
          <a:solidFill>
            <a:srgbClr val="008C95"/>
          </a:solidFill>
          <a:ln w="12700">
            <a:noFill/>
          </a:ln>
        </p:spPr>
        <p:txBody>
          <a:bodyPr lIns="9144" tIns="9144" rIns="9144" bIns="9144" anchor="ctr"/>
          <a:lstStyle/>
          <a:p>
            <a:pPr marL="0" indent="0" algn="ctr"/>
            <a:endParaRPr lang="en-GB"/>
          </a:p>
        </p:txBody>
      </p:sp>
      <p:sp>
        <p:nvSpPr>
          <p:cNvPr id="6" name="Shape 6"/>
          <p:cNvSpPr/>
          <p:nvPr/>
        </p:nvSpPr>
        <p:spPr>
          <a:xfrm>
            <a:off x="1325880" y="1527048"/>
            <a:ext cx="9646920" cy="438912"/>
          </a:xfrm>
          <a:prstGeom prst="rect">
            <a:avLst/>
          </a:prstGeom>
          <a:noFill/>
          <a:ln w="12700">
            <a:noFill/>
          </a:ln>
        </p:spPr>
        <p:txBody>
          <a:bodyPr lIns="0" tIns="0" rIns="0" bIns="0" anchor="ctr"/>
          <a:lstStyle/>
          <a:p>
            <a:pPr marL="0" indent="0" algn="l"/>
            <a:r>
              <a:rPr lang="en-GB" sz="2400" dirty="0">
                <a:solidFill>
                  <a:srgbClr val="15324A"/>
                </a:solidFill>
                <a:latin typeface="Aptos"/>
              </a:rPr>
              <a:t>Built on the 2017 ETR</a:t>
            </a:r>
            <a:endParaRPr lang="en-GB" sz="2400" dirty="0"/>
          </a:p>
        </p:txBody>
      </p:sp>
      <p:sp>
        <p:nvSpPr>
          <p:cNvPr id="7" name="Shape 7"/>
          <p:cNvSpPr/>
          <p:nvPr/>
        </p:nvSpPr>
        <p:spPr>
          <a:xfrm>
            <a:off x="987552" y="1929384"/>
            <a:ext cx="27432" cy="621792"/>
          </a:xfrm>
          <a:prstGeom prst="rect">
            <a:avLst/>
          </a:prstGeom>
          <a:solidFill>
            <a:srgbClr val="D7E0E5"/>
          </a:solidFill>
          <a:ln w="12700">
            <a:noFill/>
          </a:ln>
        </p:spPr>
        <p:txBody>
          <a:bodyPr lIns="0" tIns="0" rIns="0" bIns="0" anchor="ctr"/>
          <a:lstStyle/>
          <a:p>
            <a:pPr marL="0" indent="0" algn="l"/>
            <a:endParaRPr lang="en-GB"/>
          </a:p>
        </p:txBody>
      </p:sp>
      <p:sp>
        <p:nvSpPr>
          <p:cNvPr id="8" name="Shape 8"/>
          <p:cNvSpPr/>
          <p:nvPr/>
        </p:nvSpPr>
        <p:spPr>
          <a:xfrm>
            <a:off x="859536" y="2651760"/>
            <a:ext cx="292608" cy="292608"/>
          </a:xfrm>
          <a:prstGeom prst="roundRect">
            <a:avLst/>
          </a:prstGeom>
          <a:solidFill>
            <a:srgbClr val="008C95"/>
          </a:solidFill>
          <a:ln w="12700">
            <a:noFill/>
          </a:ln>
        </p:spPr>
        <p:txBody>
          <a:bodyPr lIns="9144" tIns="9144" rIns="9144" bIns="9144" anchor="ctr"/>
          <a:lstStyle/>
          <a:p>
            <a:pPr marL="0" indent="0" algn="ctr"/>
            <a:endParaRPr lang="en-GB"/>
          </a:p>
        </p:txBody>
      </p:sp>
      <p:sp>
        <p:nvSpPr>
          <p:cNvPr id="9" name="Shape 9"/>
          <p:cNvSpPr/>
          <p:nvPr/>
        </p:nvSpPr>
        <p:spPr>
          <a:xfrm>
            <a:off x="1325880" y="2606040"/>
            <a:ext cx="9646920" cy="438912"/>
          </a:xfrm>
          <a:prstGeom prst="rect">
            <a:avLst/>
          </a:prstGeom>
          <a:noFill/>
          <a:ln w="12700">
            <a:noFill/>
          </a:ln>
        </p:spPr>
        <p:txBody>
          <a:bodyPr lIns="0" tIns="0" rIns="0" bIns="0" anchor="ctr"/>
          <a:lstStyle/>
          <a:p>
            <a:pPr marL="0" indent="0" algn="l"/>
            <a:r>
              <a:rPr lang="en-GB" sz="2400" dirty="0">
                <a:solidFill>
                  <a:srgbClr val="15324A"/>
                </a:solidFill>
                <a:latin typeface="Aptos"/>
              </a:rPr>
              <a:t>Led by the ESPID syllabus subcommittee</a:t>
            </a:r>
            <a:endParaRPr lang="en-GB" sz="2400" dirty="0"/>
          </a:p>
        </p:txBody>
      </p:sp>
      <p:sp>
        <p:nvSpPr>
          <p:cNvPr id="10" name="Shape 10"/>
          <p:cNvSpPr/>
          <p:nvPr/>
        </p:nvSpPr>
        <p:spPr>
          <a:xfrm>
            <a:off x="987552" y="3008376"/>
            <a:ext cx="27432" cy="621792"/>
          </a:xfrm>
          <a:prstGeom prst="rect">
            <a:avLst/>
          </a:prstGeom>
          <a:solidFill>
            <a:srgbClr val="D7E0E5"/>
          </a:solidFill>
          <a:ln w="12700">
            <a:noFill/>
          </a:ln>
        </p:spPr>
        <p:txBody>
          <a:bodyPr lIns="0" tIns="0" rIns="0" bIns="0" anchor="ctr"/>
          <a:lstStyle/>
          <a:p>
            <a:pPr marL="0" indent="0" algn="l"/>
            <a:endParaRPr lang="en-GB"/>
          </a:p>
        </p:txBody>
      </p:sp>
      <p:sp>
        <p:nvSpPr>
          <p:cNvPr id="11" name="Shape 11"/>
          <p:cNvSpPr/>
          <p:nvPr/>
        </p:nvSpPr>
        <p:spPr>
          <a:xfrm>
            <a:off x="859536" y="3730752"/>
            <a:ext cx="292608" cy="292608"/>
          </a:xfrm>
          <a:prstGeom prst="roundRect">
            <a:avLst/>
          </a:prstGeom>
          <a:solidFill>
            <a:srgbClr val="008C95"/>
          </a:solidFill>
          <a:ln w="12700">
            <a:noFill/>
          </a:ln>
        </p:spPr>
        <p:txBody>
          <a:bodyPr lIns="9144" tIns="9144" rIns="9144" bIns="9144" anchor="ctr"/>
          <a:lstStyle/>
          <a:p>
            <a:pPr marL="0" indent="0" algn="ctr"/>
            <a:endParaRPr lang="en-GB"/>
          </a:p>
        </p:txBody>
      </p:sp>
      <p:sp>
        <p:nvSpPr>
          <p:cNvPr id="12" name="Shape 12"/>
          <p:cNvSpPr/>
          <p:nvPr/>
        </p:nvSpPr>
        <p:spPr>
          <a:xfrm>
            <a:off x="1325880" y="3685032"/>
            <a:ext cx="9646920" cy="438912"/>
          </a:xfrm>
          <a:prstGeom prst="rect">
            <a:avLst/>
          </a:prstGeom>
          <a:noFill/>
          <a:ln w="12700">
            <a:noFill/>
          </a:ln>
        </p:spPr>
        <p:txBody>
          <a:bodyPr lIns="0" tIns="0" rIns="0" bIns="0" anchor="ctr"/>
          <a:lstStyle/>
          <a:p>
            <a:pPr marL="0" indent="0" algn="l"/>
            <a:r>
              <a:rPr lang="en-GB" sz="2400" dirty="0">
                <a:solidFill>
                  <a:srgbClr val="15324A"/>
                </a:solidFill>
                <a:latin typeface="Aptos"/>
              </a:rPr>
              <a:t>Informed by review of national PID curricula and current UEMS frameworks</a:t>
            </a:r>
            <a:endParaRPr lang="en-GB" sz="2400" dirty="0"/>
          </a:p>
        </p:txBody>
      </p:sp>
      <p:sp>
        <p:nvSpPr>
          <p:cNvPr id="13" name="Shape 13"/>
          <p:cNvSpPr/>
          <p:nvPr/>
        </p:nvSpPr>
        <p:spPr>
          <a:xfrm>
            <a:off x="987552" y="4087368"/>
            <a:ext cx="27432" cy="621792"/>
          </a:xfrm>
          <a:prstGeom prst="rect">
            <a:avLst/>
          </a:prstGeom>
          <a:solidFill>
            <a:srgbClr val="D7E0E5"/>
          </a:solidFill>
          <a:ln w="12700">
            <a:noFill/>
          </a:ln>
        </p:spPr>
        <p:txBody>
          <a:bodyPr lIns="0" tIns="0" rIns="0" bIns="0" anchor="ctr"/>
          <a:lstStyle/>
          <a:p>
            <a:pPr marL="0" indent="0" algn="l"/>
            <a:endParaRPr lang="en-GB"/>
          </a:p>
        </p:txBody>
      </p:sp>
      <p:sp>
        <p:nvSpPr>
          <p:cNvPr id="14" name="Shape 14"/>
          <p:cNvSpPr/>
          <p:nvPr/>
        </p:nvSpPr>
        <p:spPr>
          <a:xfrm>
            <a:off x="859536" y="4809744"/>
            <a:ext cx="292608" cy="292608"/>
          </a:xfrm>
          <a:prstGeom prst="roundRect">
            <a:avLst/>
          </a:prstGeom>
          <a:solidFill>
            <a:srgbClr val="008C95"/>
          </a:solidFill>
          <a:ln w="12700">
            <a:noFill/>
          </a:ln>
        </p:spPr>
        <p:txBody>
          <a:bodyPr lIns="9144" tIns="9144" rIns="9144" bIns="9144" anchor="ctr"/>
          <a:lstStyle/>
          <a:p>
            <a:pPr marL="0" indent="0" algn="ctr"/>
            <a:endParaRPr lang="en-GB"/>
          </a:p>
        </p:txBody>
      </p:sp>
      <p:sp>
        <p:nvSpPr>
          <p:cNvPr id="15" name="Shape 15"/>
          <p:cNvSpPr/>
          <p:nvPr/>
        </p:nvSpPr>
        <p:spPr>
          <a:xfrm>
            <a:off x="1325880" y="4764024"/>
            <a:ext cx="9646920" cy="438912"/>
          </a:xfrm>
          <a:prstGeom prst="rect">
            <a:avLst/>
          </a:prstGeom>
          <a:noFill/>
          <a:ln w="12700">
            <a:noFill/>
          </a:ln>
        </p:spPr>
        <p:txBody>
          <a:bodyPr lIns="0" tIns="0" rIns="0" bIns="0" anchor="ctr"/>
          <a:lstStyle/>
          <a:p>
            <a:pPr marL="0" indent="0" algn="l"/>
            <a:r>
              <a:rPr lang="en-GB" sz="2400" dirty="0">
                <a:solidFill>
                  <a:srgbClr val="15324A"/>
                </a:solidFill>
                <a:latin typeface="Aptos"/>
              </a:rPr>
              <a:t>Iterative drafting, consultation, and multiple rounds of review</a:t>
            </a:r>
            <a:endParaRPr lang="en-GB" sz="2400" dirty="0"/>
          </a:p>
        </p:txBody>
      </p:sp>
      <p:sp>
        <p:nvSpPr>
          <p:cNvPr id="16" name="Shape 16"/>
          <p:cNvSpPr/>
          <p:nvPr/>
        </p:nvSpPr>
        <p:spPr>
          <a:xfrm>
            <a:off x="621792" y="6519672"/>
            <a:ext cx="10927080" cy="18288"/>
          </a:xfrm>
          <a:prstGeom prst="rect">
            <a:avLst/>
          </a:prstGeom>
          <a:solidFill>
            <a:srgbClr val="D7E0E5"/>
          </a:solidFill>
          <a:ln w="12700">
            <a:noFill/>
          </a:ln>
        </p:spPr>
        <p:txBody>
          <a:bodyPr lIns="0" tIns="0" rIns="0" bIns="0" anchor="ctr"/>
          <a:lstStyle/>
          <a:p>
            <a:pPr marL="0" indent="0" algn="l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7775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5">
            <a:extLst>
              <a:ext uri="{FF2B5EF4-FFF2-40B4-BE49-F238E27FC236}">
                <a16:creationId xmlns:a16="http://schemas.microsoft.com/office/drawing/2014/main" id="{A9973EA3-7D4A-1B07-8982-3E9A9A343A68}"/>
              </a:ext>
            </a:extLst>
          </p:cNvPr>
          <p:cNvSpPr/>
          <p:nvPr/>
        </p:nvSpPr>
        <p:spPr>
          <a:xfrm>
            <a:off x="902208" y="1918384"/>
            <a:ext cx="10539984" cy="4297680"/>
          </a:xfrm>
          <a:prstGeom prst="roundRect">
            <a:avLst/>
          </a:prstGeom>
          <a:solidFill>
            <a:srgbClr val="F4F7F9"/>
          </a:solidFill>
          <a:ln w="12700">
            <a:noFill/>
          </a:ln>
        </p:spPr>
        <p:txBody>
          <a:bodyPr lIns="310896" tIns="310896" rIns="310896" bIns="310896" anchor="t"/>
          <a:lstStyle/>
          <a:p>
            <a:pPr marL="0" indent="0" algn="l"/>
            <a:endParaRPr lang="en-GB" sz="2400" dirty="0">
              <a:solidFill>
                <a:srgbClr val="172B3A"/>
              </a:solidFill>
              <a:latin typeface="Aptos"/>
            </a:endParaRPr>
          </a:p>
        </p:txBody>
      </p:sp>
      <p:sp>
        <p:nvSpPr>
          <p:cNvPr id="3" name="Shape 3"/>
          <p:cNvSpPr/>
          <p:nvPr/>
        </p:nvSpPr>
        <p:spPr>
          <a:xfrm>
            <a:off x="621792" y="438912"/>
            <a:ext cx="10881360" cy="566928"/>
          </a:xfrm>
          <a:prstGeom prst="rect">
            <a:avLst/>
          </a:prstGeom>
          <a:noFill/>
          <a:ln w="12700">
            <a:noFill/>
          </a:ln>
        </p:spPr>
        <p:txBody>
          <a:bodyPr lIns="0" tIns="0" rIns="0" bIns="0" anchor="ctr"/>
          <a:lstStyle/>
          <a:p>
            <a:pPr marL="0" indent="0" algn="l"/>
            <a:r>
              <a:rPr lang="en-GB" sz="3600" b="1" dirty="0">
                <a:solidFill>
                  <a:srgbClr val="15324A"/>
                </a:solidFill>
                <a:latin typeface="Aptos"/>
              </a:rPr>
              <a:t>ESPID syllabus subcommittee</a:t>
            </a:r>
            <a:endParaRPr lang="en-GB" sz="3600" dirty="0"/>
          </a:p>
        </p:txBody>
      </p:sp>
      <p:sp>
        <p:nvSpPr>
          <p:cNvPr id="4" name="Shape 4"/>
          <p:cNvSpPr/>
          <p:nvPr/>
        </p:nvSpPr>
        <p:spPr>
          <a:xfrm>
            <a:off x="621792" y="1069848"/>
            <a:ext cx="960120" cy="54864"/>
          </a:xfrm>
          <a:prstGeom prst="rect">
            <a:avLst/>
          </a:prstGeom>
          <a:solidFill>
            <a:srgbClr val="008C95"/>
          </a:solidFill>
          <a:ln w="12700">
            <a:noFill/>
          </a:ln>
        </p:spPr>
        <p:txBody>
          <a:bodyPr lIns="0" tIns="0" rIns="0" bIns="0" anchor="ctr"/>
          <a:lstStyle/>
          <a:p>
            <a:pPr marL="0" indent="0" algn="l"/>
            <a:endParaRPr lang="en-GB"/>
          </a:p>
        </p:txBody>
      </p:sp>
      <p:sp>
        <p:nvSpPr>
          <p:cNvPr id="5" name="Shape 5"/>
          <p:cNvSpPr/>
          <p:nvPr/>
        </p:nvSpPr>
        <p:spPr>
          <a:xfrm>
            <a:off x="902208" y="1727288"/>
            <a:ext cx="6313601" cy="4297680"/>
          </a:xfrm>
          <a:prstGeom prst="roundRect">
            <a:avLst/>
          </a:prstGeom>
          <a:noFill/>
          <a:ln w="12700">
            <a:noFill/>
          </a:ln>
        </p:spPr>
        <p:txBody>
          <a:bodyPr lIns="310896" tIns="310896" rIns="310896" bIns="310896" anchor="t"/>
          <a:lstStyle/>
          <a:p>
            <a:pPr marL="0" indent="0" algn="l"/>
            <a:r>
              <a:rPr lang="en-GB" sz="2400" dirty="0">
                <a:solidFill>
                  <a:srgbClr val="172B3A"/>
                </a:solidFill>
                <a:latin typeface="Aptos"/>
              </a:rPr>
              <a:t>Dr Alasdair Bamford (UK)</a:t>
            </a:r>
          </a:p>
          <a:p>
            <a:pPr marL="0" indent="0" algn="l"/>
            <a:r>
              <a:rPr lang="en-GB" sz="2400" dirty="0">
                <a:solidFill>
                  <a:srgbClr val="172B3A"/>
                </a:solidFill>
                <a:latin typeface="Aptos"/>
              </a:rPr>
              <a:t>Dr Michael Buettcher (Switzerland)</a:t>
            </a:r>
          </a:p>
          <a:p>
            <a:pPr marL="0" indent="0" algn="l"/>
            <a:r>
              <a:rPr lang="en-GB" sz="2400" dirty="0">
                <a:solidFill>
                  <a:srgbClr val="172B3A"/>
                </a:solidFill>
                <a:latin typeface="Aptos"/>
              </a:rPr>
              <a:t>Dr Simon Drysdale (UK)</a:t>
            </a:r>
          </a:p>
          <a:p>
            <a:pPr marL="0" indent="0" algn="l"/>
            <a:r>
              <a:rPr lang="en-GB" sz="2400" dirty="0">
                <a:solidFill>
                  <a:srgbClr val="172B3A"/>
                </a:solidFill>
                <a:latin typeface="Aptos"/>
              </a:rPr>
              <a:t>Dr Stefan Ebmeier (UK)</a:t>
            </a:r>
          </a:p>
          <a:p>
            <a:pPr marL="0" indent="0" algn="l"/>
            <a:r>
              <a:rPr lang="en-GB" sz="2400" dirty="0">
                <a:solidFill>
                  <a:srgbClr val="172B3A"/>
                </a:solidFill>
                <a:latin typeface="Aptos"/>
              </a:rPr>
              <a:t>Prof Oana Falup-Pecurariu (Romania)</a:t>
            </a:r>
          </a:p>
          <a:p>
            <a:pPr marL="0" indent="0" algn="l"/>
            <a:r>
              <a:rPr lang="en-GB" sz="2400" dirty="0">
                <a:solidFill>
                  <a:srgbClr val="172B3A"/>
                </a:solidFill>
                <a:latin typeface="Aptos"/>
              </a:rPr>
              <a:t>Dr Nico Hartwig (NL)</a:t>
            </a:r>
          </a:p>
          <a:p>
            <a:pPr marL="0" indent="0" algn="l"/>
            <a:r>
              <a:rPr lang="en-GB" sz="2400" dirty="0">
                <a:solidFill>
                  <a:srgbClr val="172B3A"/>
                </a:solidFill>
                <a:latin typeface="Aptos"/>
              </a:rPr>
              <a:t>Dr Olaf Neth (Spain)</a:t>
            </a:r>
          </a:p>
        </p:txBody>
      </p:sp>
      <p:sp>
        <p:nvSpPr>
          <p:cNvPr id="6" name="Shape 6"/>
          <p:cNvSpPr/>
          <p:nvPr/>
        </p:nvSpPr>
        <p:spPr>
          <a:xfrm>
            <a:off x="621792" y="6519672"/>
            <a:ext cx="10927080" cy="18288"/>
          </a:xfrm>
          <a:prstGeom prst="rect">
            <a:avLst/>
          </a:prstGeom>
          <a:solidFill>
            <a:srgbClr val="D7E0E5"/>
          </a:solidFill>
          <a:ln w="12700">
            <a:noFill/>
          </a:ln>
        </p:spPr>
        <p:txBody>
          <a:bodyPr lIns="0" tIns="0" rIns="0" bIns="0" anchor="ctr"/>
          <a:lstStyle/>
          <a:p>
            <a:pPr marL="0" indent="0" algn="l"/>
            <a:endParaRPr lang="en-GB"/>
          </a:p>
        </p:txBody>
      </p:sp>
      <p:sp>
        <p:nvSpPr>
          <p:cNvPr id="2" name="Shape 5">
            <a:extLst>
              <a:ext uri="{FF2B5EF4-FFF2-40B4-BE49-F238E27FC236}">
                <a16:creationId xmlns:a16="http://schemas.microsoft.com/office/drawing/2014/main" id="{963C7CA5-D0EC-D463-A1DE-52310F8AFF32}"/>
              </a:ext>
            </a:extLst>
          </p:cNvPr>
          <p:cNvSpPr/>
          <p:nvPr/>
        </p:nvSpPr>
        <p:spPr>
          <a:xfrm>
            <a:off x="6155636" y="1727288"/>
            <a:ext cx="5286556" cy="4297680"/>
          </a:xfrm>
          <a:prstGeom prst="roundRect">
            <a:avLst/>
          </a:prstGeom>
          <a:noFill/>
          <a:ln w="12700">
            <a:noFill/>
          </a:ln>
        </p:spPr>
        <p:txBody>
          <a:bodyPr lIns="310896" tIns="310896" rIns="310896" bIns="310896" anchor="t"/>
          <a:lstStyle/>
          <a:p>
            <a:pPr marL="0" indent="0" algn="l"/>
            <a:r>
              <a:rPr lang="en-GB" sz="2400" dirty="0">
                <a:solidFill>
                  <a:srgbClr val="172B3A"/>
                </a:solidFill>
                <a:latin typeface="Aptos"/>
              </a:rPr>
              <a:t>Prof Pere Soler Palacin (Spain)</a:t>
            </a:r>
          </a:p>
          <a:p>
            <a:pPr marL="0" indent="0" algn="l"/>
            <a:r>
              <a:rPr lang="en-GB" sz="2400" dirty="0">
                <a:solidFill>
                  <a:srgbClr val="172B3A"/>
                </a:solidFill>
                <a:latin typeface="Aptos"/>
              </a:rPr>
              <a:t>Dr Stéphane Paulus (UK)</a:t>
            </a:r>
          </a:p>
          <a:p>
            <a:pPr marL="0" indent="0" algn="l"/>
            <a:r>
              <a:rPr lang="en-GB" sz="2400" dirty="0">
                <a:solidFill>
                  <a:srgbClr val="172B3A"/>
                </a:solidFill>
                <a:latin typeface="Aptos"/>
              </a:rPr>
              <a:t>Prof Ville Peltola (Finland)</a:t>
            </a:r>
          </a:p>
          <a:p>
            <a:pPr marL="0" indent="0" algn="l"/>
            <a:r>
              <a:rPr lang="en-GB" sz="2400" dirty="0">
                <a:solidFill>
                  <a:srgbClr val="172B3A"/>
                </a:solidFill>
                <a:latin typeface="Aptos"/>
              </a:rPr>
              <a:t>Prof Sir Andrew Pollard (UK)</a:t>
            </a:r>
          </a:p>
          <a:p>
            <a:pPr marL="0" indent="0" algn="l"/>
            <a:r>
              <a:rPr lang="en-GB" sz="2400" dirty="0">
                <a:solidFill>
                  <a:srgbClr val="172B3A"/>
                </a:solidFill>
                <a:latin typeface="Aptos"/>
              </a:rPr>
              <a:t>Dr Eleni Vergadi (Greece)</a:t>
            </a:r>
          </a:p>
          <a:p>
            <a:pPr marL="0" indent="0" algn="l"/>
            <a:r>
              <a:rPr lang="en-GB" sz="2400" dirty="0">
                <a:solidFill>
                  <a:srgbClr val="172B3A"/>
                </a:solidFill>
                <a:latin typeface="Aptos"/>
              </a:rPr>
              <a:t>Prof Adilia Warris (UK)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0653249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/>
        </p:nvSpPr>
        <p:spPr>
          <a:xfrm>
            <a:off x="621792" y="438912"/>
            <a:ext cx="10881360" cy="566928"/>
          </a:xfrm>
          <a:prstGeom prst="rect">
            <a:avLst/>
          </a:prstGeom>
          <a:noFill/>
          <a:ln w="12700">
            <a:noFill/>
          </a:ln>
        </p:spPr>
        <p:txBody>
          <a:bodyPr lIns="0" tIns="0" rIns="0" bIns="0" anchor="ctr"/>
          <a:lstStyle/>
          <a:p>
            <a:pPr marL="0" indent="0" algn="l"/>
            <a:r>
              <a:rPr lang="en-GB" sz="3600" b="1" dirty="0">
                <a:solidFill>
                  <a:srgbClr val="15324A"/>
                </a:solidFill>
                <a:latin typeface="Aptos"/>
              </a:rPr>
              <a:t>Training requirements for trainees</a:t>
            </a:r>
            <a:endParaRPr lang="en-GB" sz="3600" dirty="0"/>
          </a:p>
        </p:txBody>
      </p:sp>
      <p:sp>
        <p:nvSpPr>
          <p:cNvPr id="4" name="Shape 4"/>
          <p:cNvSpPr/>
          <p:nvPr/>
        </p:nvSpPr>
        <p:spPr>
          <a:xfrm>
            <a:off x="621792" y="1069848"/>
            <a:ext cx="960120" cy="54864"/>
          </a:xfrm>
          <a:prstGeom prst="rect">
            <a:avLst/>
          </a:prstGeom>
          <a:solidFill>
            <a:srgbClr val="008C95"/>
          </a:solidFill>
          <a:ln w="12700">
            <a:noFill/>
          </a:ln>
        </p:spPr>
        <p:txBody>
          <a:bodyPr lIns="0" tIns="0" rIns="0" bIns="0" anchor="ctr"/>
          <a:lstStyle/>
          <a:p>
            <a:pPr marL="0" indent="0" algn="l"/>
            <a:endParaRPr lang="en-GB"/>
          </a:p>
        </p:txBody>
      </p:sp>
      <p:sp>
        <p:nvSpPr>
          <p:cNvPr id="5" name="Shape 5"/>
          <p:cNvSpPr/>
          <p:nvPr/>
        </p:nvSpPr>
        <p:spPr>
          <a:xfrm>
            <a:off x="749808" y="1417320"/>
            <a:ext cx="10469880" cy="713232"/>
          </a:xfrm>
          <a:prstGeom prst="roundRect">
            <a:avLst/>
          </a:prstGeom>
          <a:solidFill>
            <a:srgbClr val="F4F7F9"/>
          </a:solidFill>
          <a:ln w="12700">
            <a:noFill/>
          </a:ln>
        </p:spPr>
        <p:txBody>
          <a:bodyPr lIns="228600" tIns="228600" rIns="228600" bIns="228600" anchor="ctr"/>
          <a:lstStyle/>
          <a:p>
            <a:pPr marL="0" indent="0" algn="l"/>
            <a:r>
              <a:rPr lang="en-GB" sz="2400" dirty="0">
                <a:solidFill>
                  <a:srgbClr val="172B3A"/>
                </a:solidFill>
                <a:latin typeface="Aptos"/>
              </a:rPr>
              <a:t>Entry: ≥3 years of core paediatric training</a:t>
            </a:r>
            <a:endParaRPr lang="en-GB" sz="2400" dirty="0"/>
          </a:p>
        </p:txBody>
      </p:sp>
      <p:sp>
        <p:nvSpPr>
          <p:cNvPr id="6" name="Shape 6"/>
          <p:cNvSpPr/>
          <p:nvPr/>
        </p:nvSpPr>
        <p:spPr>
          <a:xfrm>
            <a:off x="749808" y="2286000"/>
            <a:ext cx="10469880" cy="713232"/>
          </a:xfrm>
          <a:prstGeom prst="roundRect">
            <a:avLst/>
          </a:prstGeom>
          <a:solidFill>
            <a:srgbClr val="F4F7F9"/>
          </a:solidFill>
          <a:ln w="12700">
            <a:noFill/>
          </a:ln>
        </p:spPr>
        <p:txBody>
          <a:bodyPr lIns="228600" tIns="228600" rIns="228600" bIns="228600" anchor="ctr"/>
          <a:lstStyle/>
          <a:p>
            <a:pPr marL="0" indent="0" algn="l"/>
            <a:r>
              <a:rPr lang="en-GB" sz="2400" dirty="0">
                <a:solidFill>
                  <a:srgbClr val="172B3A"/>
                </a:solidFill>
                <a:latin typeface="Aptos"/>
              </a:rPr>
              <a:t>Specialty PID training ≥24 months full time equivalent</a:t>
            </a:r>
            <a:endParaRPr lang="en-GB" sz="2400" dirty="0"/>
          </a:p>
        </p:txBody>
      </p:sp>
      <p:sp>
        <p:nvSpPr>
          <p:cNvPr id="7" name="Shape 7"/>
          <p:cNvSpPr/>
          <p:nvPr/>
        </p:nvSpPr>
        <p:spPr>
          <a:xfrm>
            <a:off x="749808" y="3154680"/>
            <a:ext cx="10469880" cy="713232"/>
          </a:xfrm>
          <a:prstGeom prst="roundRect">
            <a:avLst/>
          </a:prstGeom>
          <a:solidFill>
            <a:srgbClr val="F4F7F9"/>
          </a:solidFill>
          <a:ln w="12700">
            <a:noFill/>
          </a:ln>
        </p:spPr>
        <p:txBody>
          <a:bodyPr lIns="228600" tIns="228600" rIns="228600" bIns="228600" anchor="ctr"/>
          <a:lstStyle/>
          <a:p>
            <a:pPr marL="0" indent="0" algn="l"/>
            <a:r>
              <a:rPr lang="en-GB" sz="2400" dirty="0">
                <a:solidFill>
                  <a:srgbClr val="172B3A"/>
                </a:solidFill>
                <a:latin typeface="Aptos"/>
              </a:rPr>
              <a:t>CanMEDS physician competency framework retained with an updated syllabus</a:t>
            </a:r>
            <a:endParaRPr lang="en-GB" sz="2400" dirty="0"/>
          </a:p>
        </p:txBody>
      </p:sp>
      <p:sp>
        <p:nvSpPr>
          <p:cNvPr id="8" name="Shape 8"/>
          <p:cNvSpPr/>
          <p:nvPr/>
        </p:nvSpPr>
        <p:spPr>
          <a:xfrm>
            <a:off x="749808" y="4023360"/>
            <a:ext cx="10469880" cy="713232"/>
          </a:xfrm>
          <a:prstGeom prst="roundRect">
            <a:avLst/>
          </a:prstGeom>
          <a:solidFill>
            <a:srgbClr val="F5F8FA"/>
          </a:solidFill>
          <a:ln w="12700">
            <a:noFill/>
          </a:ln>
        </p:spPr>
        <p:txBody>
          <a:bodyPr lIns="228600" tIns="228600" rIns="228600" bIns="228600" anchor="ctr"/>
          <a:lstStyle/>
          <a:p>
            <a:pPr marL="0" indent="0" algn="l"/>
            <a:r>
              <a:rPr lang="en-GB" sz="2400" dirty="0">
                <a:latin typeface="Aptos"/>
              </a:rPr>
              <a:t>New: 5 core Entrustable Professional Activities (EPAs)</a:t>
            </a:r>
            <a:endParaRPr lang="en-GB" sz="2400" dirty="0"/>
          </a:p>
        </p:txBody>
      </p:sp>
      <p:sp>
        <p:nvSpPr>
          <p:cNvPr id="9" name="Shape 9"/>
          <p:cNvSpPr/>
          <p:nvPr/>
        </p:nvSpPr>
        <p:spPr>
          <a:xfrm>
            <a:off x="749808" y="4892040"/>
            <a:ext cx="10469880" cy="713232"/>
          </a:xfrm>
          <a:prstGeom prst="roundRect">
            <a:avLst/>
          </a:prstGeom>
          <a:solidFill>
            <a:srgbClr val="F4F7F9"/>
          </a:solidFill>
          <a:ln w="12700">
            <a:noFill/>
          </a:ln>
        </p:spPr>
        <p:txBody>
          <a:bodyPr lIns="228600" tIns="228600" rIns="228600" bIns="228600" anchor="ctr"/>
          <a:lstStyle/>
          <a:p>
            <a:pPr marL="0" indent="0" algn="l"/>
            <a:r>
              <a:rPr lang="en-GB" sz="2400" dirty="0">
                <a:solidFill>
                  <a:srgbClr val="172B3A"/>
                </a:solidFill>
                <a:latin typeface="Aptos"/>
              </a:rPr>
              <a:t>Formative workplace-based assessments, portfolio, and regular supervisor/mentor review</a:t>
            </a:r>
            <a:endParaRPr lang="en-GB" sz="2400" dirty="0"/>
          </a:p>
        </p:txBody>
      </p:sp>
      <p:sp>
        <p:nvSpPr>
          <p:cNvPr id="10" name="Shape 10"/>
          <p:cNvSpPr/>
          <p:nvPr/>
        </p:nvSpPr>
        <p:spPr>
          <a:xfrm>
            <a:off x="621792" y="6519672"/>
            <a:ext cx="10927080" cy="18288"/>
          </a:xfrm>
          <a:prstGeom prst="rect">
            <a:avLst/>
          </a:prstGeom>
          <a:solidFill>
            <a:srgbClr val="D7E0E5"/>
          </a:solidFill>
          <a:ln w="12700">
            <a:noFill/>
          </a:ln>
        </p:spPr>
        <p:txBody>
          <a:bodyPr lIns="0" tIns="0" rIns="0" bIns="0" anchor="ctr"/>
          <a:lstStyle/>
          <a:p>
            <a:pPr marL="0" indent="0" algn="l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66247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/>
        </p:nvSpPr>
        <p:spPr>
          <a:xfrm>
            <a:off x="621792" y="438912"/>
            <a:ext cx="10881360" cy="566928"/>
          </a:xfrm>
          <a:prstGeom prst="rect">
            <a:avLst/>
          </a:prstGeom>
          <a:noFill/>
          <a:ln w="12700">
            <a:noFill/>
          </a:ln>
        </p:spPr>
        <p:txBody>
          <a:bodyPr lIns="0" tIns="0" rIns="0" bIns="0" anchor="ctr"/>
          <a:lstStyle/>
          <a:p>
            <a:pPr marL="0" indent="0" algn="l"/>
            <a:r>
              <a:rPr lang="en-GB" sz="3600" b="1" dirty="0">
                <a:solidFill>
                  <a:srgbClr val="15324A"/>
                </a:solidFill>
                <a:latin typeface="Aptos"/>
              </a:rPr>
              <a:t>Introduction of 5 core EPAs</a:t>
            </a:r>
            <a:endParaRPr lang="en-GB" sz="3600" dirty="0"/>
          </a:p>
        </p:txBody>
      </p:sp>
      <p:sp>
        <p:nvSpPr>
          <p:cNvPr id="4" name="Shape 4"/>
          <p:cNvSpPr/>
          <p:nvPr/>
        </p:nvSpPr>
        <p:spPr>
          <a:xfrm>
            <a:off x="621792" y="1069848"/>
            <a:ext cx="960120" cy="54864"/>
          </a:xfrm>
          <a:prstGeom prst="rect">
            <a:avLst/>
          </a:prstGeom>
          <a:solidFill>
            <a:srgbClr val="008C95"/>
          </a:solidFill>
          <a:ln w="12700">
            <a:noFill/>
          </a:ln>
        </p:spPr>
        <p:txBody>
          <a:bodyPr lIns="0" tIns="0" rIns="0" bIns="0" anchor="ctr"/>
          <a:lstStyle/>
          <a:p>
            <a:pPr marL="0" indent="0" algn="l"/>
            <a:endParaRPr lang="en-GB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4D57179-AA61-60F2-88A0-24FF222DD1F9}"/>
              </a:ext>
            </a:extLst>
          </p:cNvPr>
          <p:cNvGrpSpPr/>
          <p:nvPr/>
        </p:nvGrpSpPr>
        <p:grpSpPr>
          <a:xfrm>
            <a:off x="987553" y="1956817"/>
            <a:ext cx="3236975" cy="1508760"/>
            <a:chOff x="987553" y="1956817"/>
            <a:chExt cx="3236975" cy="1508760"/>
          </a:xfrm>
        </p:grpSpPr>
        <p:sp>
          <p:nvSpPr>
            <p:cNvPr id="5" name="Shape 5"/>
            <p:cNvSpPr/>
            <p:nvPr/>
          </p:nvSpPr>
          <p:spPr>
            <a:xfrm>
              <a:off x="987553" y="1956817"/>
              <a:ext cx="201168" cy="1508760"/>
            </a:xfrm>
            <a:prstGeom prst="roundRect">
              <a:avLst/>
            </a:prstGeom>
            <a:solidFill>
              <a:srgbClr val="008C95"/>
            </a:solidFill>
            <a:ln w="12700">
              <a:noFill/>
            </a:ln>
          </p:spPr>
          <p:txBody>
            <a:bodyPr lIns="118872" tIns="118872" rIns="118872" bIns="118872" anchor="t"/>
            <a:lstStyle/>
            <a:p>
              <a:pPr marL="0" indent="0" algn="ctr"/>
              <a:endParaRPr lang="en-GB"/>
            </a:p>
          </p:txBody>
        </p:sp>
        <p:sp>
          <p:nvSpPr>
            <p:cNvPr id="6" name="Shape 6"/>
            <p:cNvSpPr/>
            <p:nvPr/>
          </p:nvSpPr>
          <p:spPr>
            <a:xfrm>
              <a:off x="1463040" y="2121409"/>
              <a:ext cx="2761488" cy="1197863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73152" tIns="73152" rIns="73152" bIns="73152" anchor="ctr"/>
            <a:lstStyle/>
            <a:p>
              <a:pPr marL="0" indent="0" algn="l"/>
              <a:r>
                <a:rPr lang="en-GB" sz="2000" dirty="0">
                  <a:solidFill>
                    <a:srgbClr val="15324A"/>
                  </a:solidFill>
                  <a:latin typeface="Aptos"/>
                </a:rPr>
                <a:t>Promoting antimicrobial stewardship</a:t>
              </a:r>
              <a:endParaRPr lang="en-GB" sz="2000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96874F3-C2C8-D7A4-6DEC-94F91F3B2CDD}"/>
              </a:ext>
            </a:extLst>
          </p:cNvPr>
          <p:cNvGrpSpPr/>
          <p:nvPr/>
        </p:nvGrpSpPr>
        <p:grpSpPr>
          <a:xfrm>
            <a:off x="4425697" y="1956817"/>
            <a:ext cx="3639310" cy="1508760"/>
            <a:chOff x="4626865" y="1956817"/>
            <a:chExt cx="3639310" cy="1508760"/>
          </a:xfrm>
        </p:grpSpPr>
        <p:sp>
          <p:nvSpPr>
            <p:cNvPr id="7" name="Shape 7"/>
            <p:cNvSpPr/>
            <p:nvPr/>
          </p:nvSpPr>
          <p:spPr>
            <a:xfrm>
              <a:off x="4626865" y="1956817"/>
              <a:ext cx="201168" cy="1508760"/>
            </a:xfrm>
            <a:prstGeom prst="roundRect">
              <a:avLst/>
            </a:prstGeom>
            <a:solidFill>
              <a:srgbClr val="008C95"/>
            </a:solidFill>
            <a:ln w="12700">
              <a:noFill/>
            </a:ln>
          </p:spPr>
          <p:txBody>
            <a:bodyPr lIns="118872" tIns="118872" rIns="118872" bIns="118872" anchor="t"/>
            <a:lstStyle/>
            <a:p>
              <a:pPr marL="0" indent="0" algn="ctr"/>
              <a:endParaRPr lang="en-GB"/>
            </a:p>
          </p:txBody>
        </p:sp>
        <p:sp>
          <p:nvSpPr>
            <p:cNvPr id="8" name="Shape 8"/>
            <p:cNvSpPr/>
            <p:nvPr/>
          </p:nvSpPr>
          <p:spPr>
            <a:xfrm>
              <a:off x="5102352" y="2121409"/>
              <a:ext cx="3163823" cy="1197863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73152" tIns="73152" rIns="73152" bIns="73152" anchor="ctr"/>
            <a:lstStyle/>
            <a:p>
              <a:pPr marL="0" indent="0" algn="l"/>
              <a:r>
                <a:rPr lang="en-GB" sz="2000" dirty="0">
                  <a:solidFill>
                    <a:srgbClr val="15324A"/>
                  </a:solidFill>
                  <a:latin typeface="Aptos"/>
                </a:rPr>
                <a:t>Management and prevention of infections related to medical and surgical devices, surgical procedures, and trauma</a:t>
              </a:r>
              <a:endParaRPr lang="en-GB" sz="2000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8CB19D0-37BB-328D-D077-B1B55369C57C}"/>
              </a:ext>
            </a:extLst>
          </p:cNvPr>
          <p:cNvGrpSpPr/>
          <p:nvPr/>
        </p:nvGrpSpPr>
        <p:grpSpPr>
          <a:xfrm>
            <a:off x="8266176" y="1956817"/>
            <a:ext cx="3236976" cy="1508760"/>
            <a:chOff x="8266176" y="1956817"/>
            <a:chExt cx="3236976" cy="1508760"/>
          </a:xfrm>
        </p:grpSpPr>
        <p:sp>
          <p:nvSpPr>
            <p:cNvPr id="9" name="Shape 9"/>
            <p:cNvSpPr/>
            <p:nvPr/>
          </p:nvSpPr>
          <p:spPr>
            <a:xfrm>
              <a:off x="8266176" y="1956817"/>
              <a:ext cx="201168" cy="1508760"/>
            </a:xfrm>
            <a:prstGeom prst="roundRect">
              <a:avLst/>
            </a:prstGeom>
            <a:solidFill>
              <a:srgbClr val="008C95"/>
            </a:solidFill>
            <a:ln w="12700">
              <a:noFill/>
            </a:ln>
          </p:spPr>
          <p:txBody>
            <a:bodyPr lIns="118872" tIns="118872" rIns="118872" bIns="118872" anchor="t"/>
            <a:lstStyle/>
            <a:p>
              <a:pPr marL="0" indent="0" algn="ctr"/>
              <a:endParaRPr lang="en-GB"/>
            </a:p>
          </p:txBody>
        </p:sp>
        <p:sp>
          <p:nvSpPr>
            <p:cNvPr id="10" name="Shape 10"/>
            <p:cNvSpPr/>
            <p:nvPr/>
          </p:nvSpPr>
          <p:spPr>
            <a:xfrm>
              <a:off x="8741664" y="2121409"/>
              <a:ext cx="2761488" cy="1197863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73152" tIns="73152" rIns="73152" bIns="73152" anchor="ctr"/>
            <a:lstStyle/>
            <a:p>
              <a:pPr marL="0" indent="0" algn="l"/>
              <a:r>
                <a:rPr lang="en-GB" sz="2000" dirty="0">
                  <a:solidFill>
                    <a:srgbClr val="15324A"/>
                  </a:solidFill>
                  <a:latin typeface="Aptos"/>
                </a:rPr>
                <a:t>Management of otherwise healthy paediatric patients with proven or suspected infectious diseases</a:t>
              </a:r>
              <a:endParaRPr lang="en-GB" sz="2000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D0EE31E-F02C-4756-55B3-4AAD8DC38D3C}"/>
              </a:ext>
            </a:extLst>
          </p:cNvPr>
          <p:cNvGrpSpPr/>
          <p:nvPr/>
        </p:nvGrpSpPr>
        <p:grpSpPr>
          <a:xfrm>
            <a:off x="2221758" y="4434841"/>
            <a:ext cx="3657600" cy="1508760"/>
            <a:chOff x="2734056" y="4581145"/>
            <a:chExt cx="3657600" cy="1508760"/>
          </a:xfrm>
        </p:grpSpPr>
        <p:sp>
          <p:nvSpPr>
            <p:cNvPr id="11" name="Shape 11"/>
            <p:cNvSpPr/>
            <p:nvPr/>
          </p:nvSpPr>
          <p:spPr>
            <a:xfrm>
              <a:off x="2734056" y="4581145"/>
              <a:ext cx="201168" cy="1508760"/>
            </a:xfrm>
            <a:prstGeom prst="roundRect">
              <a:avLst/>
            </a:prstGeom>
            <a:solidFill>
              <a:srgbClr val="008C95"/>
            </a:solidFill>
            <a:ln w="12700">
              <a:noFill/>
            </a:ln>
          </p:spPr>
          <p:txBody>
            <a:bodyPr lIns="118872" tIns="118872" rIns="118872" bIns="118872" anchor="t"/>
            <a:lstStyle/>
            <a:p>
              <a:pPr marL="0" indent="0" algn="ctr"/>
              <a:endParaRPr lang="en-GB"/>
            </a:p>
          </p:txBody>
        </p:sp>
        <p:sp>
          <p:nvSpPr>
            <p:cNvPr id="12" name="Shape 12"/>
            <p:cNvSpPr/>
            <p:nvPr/>
          </p:nvSpPr>
          <p:spPr>
            <a:xfrm>
              <a:off x="3209544" y="4745737"/>
              <a:ext cx="3182112" cy="1197863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73152" tIns="73152" rIns="73152" bIns="73152" anchor="ctr"/>
            <a:lstStyle/>
            <a:p>
              <a:pPr marL="0" indent="0" algn="l"/>
              <a:r>
                <a:rPr lang="en-GB" sz="2000" dirty="0">
                  <a:solidFill>
                    <a:srgbClr val="15324A"/>
                  </a:solidFill>
                  <a:latin typeface="Aptos"/>
                </a:rPr>
                <a:t>Management of paediatric patients with complex medical conditions and proven or suspected infectious diseases</a:t>
              </a:r>
              <a:endParaRPr lang="en-GB" sz="2000" dirty="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CC5C66B-5390-0AD6-12FC-725148F4C535}"/>
              </a:ext>
            </a:extLst>
          </p:cNvPr>
          <p:cNvGrpSpPr/>
          <p:nvPr/>
        </p:nvGrpSpPr>
        <p:grpSpPr>
          <a:xfrm>
            <a:off x="6446519" y="4434841"/>
            <a:ext cx="3236976" cy="1508760"/>
            <a:chOff x="6391656" y="4581145"/>
            <a:chExt cx="3236976" cy="1508760"/>
          </a:xfrm>
        </p:grpSpPr>
        <p:sp>
          <p:nvSpPr>
            <p:cNvPr id="13" name="Shape 13"/>
            <p:cNvSpPr/>
            <p:nvPr/>
          </p:nvSpPr>
          <p:spPr>
            <a:xfrm>
              <a:off x="6391656" y="4581145"/>
              <a:ext cx="201168" cy="1508760"/>
            </a:xfrm>
            <a:prstGeom prst="roundRect">
              <a:avLst/>
            </a:prstGeom>
            <a:solidFill>
              <a:srgbClr val="008C95"/>
            </a:solidFill>
            <a:ln w="12700">
              <a:noFill/>
            </a:ln>
          </p:spPr>
          <p:txBody>
            <a:bodyPr lIns="118872" tIns="118872" rIns="118872" bIns="118872" anchor="t"/>
            <a:lstStyle/>
            <a:p>
              <a:pPr marL="0" indent="0" algn="ctr"/>
              <a:endParaRPr lang="en-GB"/>
            </a:p>
          </p:txBody>
        </p:sp>
        <p:sp>
          <p:nvSpPr>
            <p:cNvPr id="14" name="Shape 14"/>
            <p:cNvSpPr/>
            <p:nvPr/>
          </p:nvSpPr>
          <p:spPr>
            <a:xfrm>
              <a:off x="6867144" y="4745737"/>
              <a:ext cx="2761488" cy="1197863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73152" tIns="73152" rIns="73152" bIns="73152" anchor="ctr"/>
            <a:lstStyle/>
            <a:p>
              <a:pPr marL="0" indent="0" algn="l"/>
              <a:r>
                <a:rPr lang="en-GB" sz="2000" dirty="0">
                  <a:solidFill>
                    <a:srgbClr val="15324A"/>
                  </a:solidFill>
                  <a:latin typeface="Aptos"/>
                </a:rPr>
                <a:t>Prevention and containment of infection</a:t>
              </a:r>
              <a:endParaRPr lang="en-GB" sz="2000" dirty="0"/>
            </a:p>
          </p:txBody>
        </p:sp>
      </p:grpSp>
      <p:sp>
        <p:nvSpPr>
          <p:cNvPr id="15" name="Shape 15"/>
          <p:cNvSpPr/>
          <p:nvPr/>
        </p:nvSpPr>
        <p:spPr>
          <a:xfrm>
            <a:off x="621792" y="6519672"/>
            <a:ext cx="10927080" cy="18288"/>
          </a:xfrm>
          <a:prstGeom prst="rect">
            <a:avLst/>
          </a:prstGeom>
          <a:solidFill>
            <a:srgbClr val="D7E0E5"/>
          </a:solidFill>
          <a:ln w="12700">
            <a:noFill/>
          </a:ln>
        </p:spPr>
        <p:txBody>
          <a:bodyPr lIns="0" tIns="0" rIns="0" bIns="0" anchor="ctr"/>
          <a:lstStyle/>
          <a:p>
            <a:pPr marL="0" indent="0" algn="l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5257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CBEE0C-3CDD-71CF-4886-E3C1F596E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/>
        </p:nvSpPr>
        <p:spPr>
          <a:xfrm>
            <a:off x="621792" y="438912"/>
            <a:ext cx="10881360" cy="566928"/>
          </a:xfrm>
          <a:prstGeom prst="rect">
            <a:avLst/>
          </a:prstGeom>
          <a:noFill/>
          <a:ln w="12700">
            <a:noFill/>
          </a:ln>
        </p:spPr>
        <p:txBody>
          <a:bodyPr lIns="0" tIns="0" rIns="0" bIns="0" anchor="ctr"/>
          <a:lstStyle/>
          <a:p>
            <a:pPr marL="0" indent="0" algn="l"/>
            <a:r>
              <a:rPr lang="en-GB" sz="3600" b="1" dirty="0">
                <a:solidFill>
                  <a:srgbClr val="15324A"/>
                </a:solidFill>
                <a:latin typeface="Aptos"/>
              </a:rPr>
              <a:t>Training requirements for trainers</a:t>
            </a:r>
            <a:endParaRPr lang="en-GB" sz="3600" dirty="0"/>
          </a:p>
        </p:txBody>
      </p:sp>
      <p:sp>
        <p:nvSpPr>
          <p:cNvPr id="4" name="Shape 4"/>
          <p:cNvSpPr/>
          <p:nvPr/>
        </p:nvSpPr>
        <p:spPr>
          <a:xfrm>
            <a:off x="621792" y="1069848"/>
            <a:ext cx="960120" cy="54864"/>
          </a:xfrm>
          <a:prstGeom prst="rect">
            <a:avLst/>
          </a:prstGeom>
          <a:solidFill>
            <a:srgbClr val="008C95"/>
          </a:solidFill>
          <a:ln w="12700">
            <a:noFill/>
          </a:ln>
        </p:spPr>
        <p:txBody>
          <a:bodyPr lIns="0" tIns="0" rIns="0" bIns="0" anchor="ctr"/>
          <a:lstStyle/>
          <a:p>
            <a:pPr marL="0" indent="0" algn="l"/>
            <a:endParaRPr lang="en-GB"/>
          </a:p>
        </p:txBody>
      </p:sp>
      <p:sp>
        <p:nvSpPr>
          <p:cNvPr id="5" name="Shape 5"/>
          <p:cNvSpPr/>
          <p:nvPr/>
        </p:nvSpPr>
        <p:spPr>
          <a:xfrm>
            <a:off x="749808" y="1417320"/>
            <a:ext cx="5074920" cy="502920"/>
          </a:xfrm>
          <a:prstGeom prst="roundRect">
            <a:avLst/>
          </a:prstGeom>
          <a:solidFill>
            <a:srgbClr val="15324A"/>
          </a:solidFill>
          <a:ln w="12700">
            <a:noFill/>
          </a:ln>
        </p:spPr>
        <p:txBody>
          <a:bodyPr lIns="182880" tIns="182880" rIns="182880" bIns="182880" anchor="ctr"/>
          <a:lstStyle/>
          <a:p>
            <a:pPr marL="0" indent="0" algn="l"/>
            <a:r>
              <a:rPr lang="en-GB" sz="2000" b="1" dirty="0">
                <a:solidFill>
                  <a:srgbClr val="FFFFFF"/>
                </a:solidFill>
                <a:latin typeface="Aptos"/>
              </a:rPr>
              <a:t>Educational supervisor</a:t>
            </a:r>
            <a:endParaRPr lang="en-GB" sz="2000" b="1" dirty="0"/>
          </a:p>
        </p:txBody>
      </p:sp>
      <p:sp>
        <p:nvSpPr>
          <p:cNvPr id="6" name="Shape 6"/>
          <p:cNvSpPr/>
          <p:nvPr/>
        </p:nvSpPr>
        <p:spPr>
          <a:xfrm>
            <a:off x="749808" y="2011680"/>
            <a:ext cx="5074920" cy="2331720"/>
          </a:xfrm>
          <a:prstGeom prst="roundRect">
            <a:avLst/>
          </a:prstGeom>
          <a:solidFill>
            <a:srgbClr val="F4F7F9"/>
          </a:solidFill>
          <a:ln w="12700">
            <a:noFill/>
          </a:ln>
        </p:spPr>
        <p:txBody>
          <a:bodyPr lIns="256032" tIns="256032" rIns="256032" bIns="256032" anchor="t"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172B3A"/>
                </a:solidFill>
                <a:latin typeface="Aptos"/>
              </a:rPr>
              <a:t>Senior PID specialist (≥5 years experience) with academic teaching experience</a:t>
            </a:r>
            <a:endParaRPr lang="en-GB" sz="2000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172B3A"/>
                </a:solidFill>
                <a:latin typeface="Aptos"/>
              </a:rPr>
              <a:t>Responsible for the local training programme at each training centre</a:t>
            </a:r>
            <a:endParaRPr lang="en-GB" sz="2000" dirty="0"/>
          </a:p>
        </p:txBody>
      </p:sp>
      <p:sp>
        <p:nvSpPr>
          <p:cNvPr id="7" name="Shape 7"/>
          <p:cNvSpPr/>
          <p:nvPr/>
        </p:nvSpPr>
        <p:spPr>
          <a:xfrm>
            <a:off x="6236208" y="1417320"/>
            <a:ext cx="5074920" cy="502920"/>
          </a:xfrm>
          <a:prstGeom prst="roundRect">
            <a:avLst/>
          </a:prstGeom>
          <a:solidFill>
            <a:srgbClr val="008C95"/>
          </a:solidFill>
          <a:ln w="12700">
            <a:noFill/>
          </a:ln>
        </p:spPr>
        <p:txBody>
          <a:bodyPr lIns="182880" tIns="182880" rIns="182880" bIns="182880" anchor="ctr"/>
          <a:lstStyle/>
          <a:p>
            <a:pPr marL="0" indent="0" algn="l"/>
            <a:r>
              <a:rPr lang="en-GB" sz="2000" b="1" dirty="0">
                <a:solidFill>
                  <a:srgbClr val="FFFFFF"/>
                </a:solidFill>
                <a:latin typeface="Aptos"/>
              </a:rPr>
              <a:t>Mentor</a:t>
            </a:r>
            <a:endParaRPr lang="en-GB" sz="2000" b="1" dirty="0"/>
          </a:p>
        </p:txBody>
      </p:sp>
      <p:sp>
        <p:nvSpPr>
          <p:cNvPr id="8" name="Shape 8"/>
          <p:cNvSpPr/>
          <p:nvPr/>
        </p:nvSpPr>
        <p:spPr>
          <a:xfrm>
            <a:off x="6236208" y="2011680"/>
            <a:ext cx="5074920" cy="2331720"/>
          </a:xfrm>
          <a:prstGeom prst="roundRect">
            <a:avLst/>
          </a:prstGeom>
          <a:solidFill>
            <a:srgbClr val="EAF4F4"/>
          </a:solidFill>
          <a:ln w="12700">
            <a:noFill/>
          </a:ln>
        </p:spPr>
        <p:txBody>
          <a:bodyPr lIns="256032" tIns="256032" rIns="256032" bIns="256032" anchor="t"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172B3A"/>
                </a:solidFill>
                <a:latin typeface="Aptos"/>
              </a:rPr>
              <a:t>Senior PID specialist</a:t>
            </a:r>
            <a:endParaRPr lang="en-GB" sz="2000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172B3A"/>
                </a:solidFill>
                <a:latin typeface="Aptos"/>
              </a:rPr>
              <a:t>Meets regularly with the trainee to assess their competencies</a:t>
            </a:r>
            <a:endParaRPr lang="en-GB" sz="2000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172B3A"/>
                </a:solidFill>
                <a:latin typeface="Aptos"/>
              </a:rPr>
              <a:t>Advocates for optimal training opportunities</a:t>
            </a:r>
            <a:endParaRPr lang="en-GB" sz="2000" dirty="0"/>
          </a:p>
        </p:txBody>
      </p:sp>
      <p:sp>
        <p:nvSpPr>
          <p:cNvPr id="9" name="Shape 9"/>
          <p:cNvSpPr/>
          <p:nvPr/>
        </p:nvSpPr>
        <p:spPr>
          <a:xfrm>
            <a:off x="749808" y="4709160"/>
            <a:ext cx="10561320" cy="80467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8C95"/>
            </a:solidFill>
          </a:ln>
        </p:spPr>
        <p:txBody>
          <a:bodyPr lIns="228600" tIns="228600" rIns="228600" bIns="228600" anchor="ctr"/>
          <a:lstStyle/>
          <a:p>
            <a:pPr marL="0" indent="0" algn="l"/>
            <a:r>
              <a:rPr lang="en-GB" sz="2000" dirty="0">
                <a:solidFill>
                  <a:srgbClr val="15324A"/>
                </a:solidFill>
                <a:latin typeface="Aptos"/>
              </a:rPr>
              <a:t>Trainers should receive continuous professional development (e.g., Training the Trainer course)</a:t>
            </a:r>
            <a:endParaRPr lang="en-GB" sz="2000"/>
          </a:p>
        </p:txBody>
      </p:sp>
      <p:sp>
        <p:nvSpPr>
          <p:cNvPr id="10" name="Shape 10"/>
          <p:cNvSpPr/>
          <p:nvPr/>
        </p:nvSpPr>
        <p:spPr>
          <a:xfrm>
            <a:off x="621792" y="6519672"/>
            <a:ext cx="10927080" cy="18288"/>
          </a:xfrm>
          <a:prstGeom prst="rect">
            <a:avLst/>
          </a:prstGeom>
          <a:solidFill>
            <a:srgbClr val="D7E0E5"/>
          </a:solidFill>
          <a:ln w="12700">
            <a:noFill/>
          </a:ln>
        </p:spPr>
        <p:txBody>
          <a:bodyPr lIns="0" tIns="0" rIns="0" bIns="0" anchor="ctr"/>
          <a:lstStyle/>
          <a:p>
            <a:pPr marL="0" indent="0" algn="l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12030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774EFE-5ADE-C6A4-3AD4-449BA2AFC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>
            <a:extLst>
              <a:ext uri="{FF2B5EF4-FFF2-40B4-BE49-F238E27FC236}">
                <a16:creationId xmlns:a16="http://schemas.microsoft.com/office/drawing/2014/main" id="{4EB60365-8FFC-34F3-77CE-4EF3F622859E}"/>
              </a:ext>
            </a:extLst>
          </p:cNvPr>
          <p:cNvSpPr/>
          <p:nvPr/>
        </p:nvSpPr>
        <p:spPr>
          <a:xfrm>
            <a:off x="621792" y="438912"/>
            <a:ext cx="10881360" cy="566928"/>
          </a:xfrm>
          <a:prstGeom prst="rect">
            <a:avLst/>
          </a:prstGeom>
          <a:noFill/>
          <a:ln w="12700">
            <a:noFill/>
          </a:ln>
        </p:spPr>
        <p:txBody>
          <a:bodyPr lIns="0" tIns="0" rIns="0" bIns="0" anchor="ctr"/>
          <a:lstStyle/>
          <a:p>
            <a:pPr marL="0" indent="0" algn="l"/>
            <a:r>
              <a:rPr lang="en-GB" sz="3600" b="1" dirty="0">
                <a:solidFill>
                  <a:srgbClr val="15324A"/>
                </a:solidFill>
                <a:latin typeface="Aptos"/>
              </a:rPr>
              <a:t>Training requirements for training institutions</a:t>
            </a:r>
            <a:endParaRPr lang="en-GB" sz="3600" dirty="0"/>
          </a:p>
        </p:txBody>
      </p:sp>
      <p:sp>
        <p:nvSpPr>
          <p:cNvPr id="4" name="Shape 4">
            <a:extLst>
              <a:ext uri="{FF2B5EF4-FFF2-40B4-BE49-F238E27FC236}">
                <a16:creationId xmlns:a16="http://schemas.microsoft.com/office/drawing/2014/main" id="{D87BB048-D2E4-FE45-44B0-6526C1918630}"/>
              </a:ext>
            </a:extLst>
          </p:cNvPr>
          <p:cNvSpPr/>
          <p:nvPr/>
        </p:nvSpPr>
        <p:spPr>
          <a:xfrm>
            <a:off x="621792" y="1069848"/>
            <a:ext cx="960120" cy="54864"/>
          </a:xfrm>
          <a:prstGeom prst="rect">
            <a:avLst/>
          </a:prstGeom>
          <a:solidFill>
            <a:srgbClr val="008C95"/>
          </a:solidFill>
          <a:ln w="12700">
            <a:noFill/>
          </a:ln>
        </p:spPr>
        <p:txBody>
          <a:bodyPr lIns="0" tIns="0" rIns="0" bIns="0" anchor="ctr"/>
          <a:lstStyle/>
          <a:p>
            <a:pPr marL="0" indent="0" algn="l"/>
            <a:endParaRPr lang="en-GB"/>
          </a:p>
        </p:txBody>
      </p:sp>
      <p:sp>
        <p:nvSpPr>
          <p:cNvPr id="5" name="Shape 5">
            <a:extLst>
              <a:ext uri="{FF2B5EF4-FFF2-40B4-BE49-F238E27FC236}">
                <a16:creationId xmlns:a16="http://schemas.microsoft.com/office/drawing/2014/main" id="{DC5CE5B2-AB0E-42DD-ADD1-4921E4523FC3}"/>
              </a:ext>
            </a:extLst>
          </p:cNvPr>
          <p:cNvSpPr/>
          <p:nvPr/>
        </p:nvSpPr>
        <p:spPr>
          <a:xfrm>
            <a:off x="749808" y="1417320"/>
            <a:ext cx="10469880" cy="713232"/>
          </a:xfrm>
          <a:prstGeom prst="roundRect">
            <a:avLst/>
          </a:prstGeom>
          <a:solidFill>
            <a:srgbClr val="F4F7F9"/>
          </a:solidFill>
          <a:ln w="12700">
            <a:noFill/>
          </a:ln>
        </p:spPr>
        <p:txBody>
          <a:bodyPr lIns="228600" tIns="228600" rIns="228600" bIns="228600" anchor="ctr"/>
          <a:lstStyle/>
          <a:p>
            <a:r>
              <a:rPr lang="en-GB" sz="2400" dirty="0">
                <a:solidFill>
                  <a:srgbClr val="172B3A"/>
                </a:solidFill>
              </a:rPr>
              <a:t>Nationally accredited training centres</a:t>
            </a:r>
            <a:endParaRPr lang="en-GB" sz="2400" dirty="0"/>
          </a:p>
        </p:txBody>
      </p:sp>
      <p:sp>
        <p:nvSpPr>
          <p:cNvPr id="6" name="Shape 6">
            <a:extLst>
              <a:ext uri="{FF2B5EF4-FFF2-40B4-BE49-F238E27FC236}">
                <a16:creationId xmlns:a16="http://schemas.microsoft.com/office/drawing/2014/main" id="{36EFFEBB-AA19-08CF-9FEF-6F683EC0253D}"/>
              </a:ext>
            </a:extLst>
          </p:cNvPr>
          <p:cNvSpPr/>
          <p:nvPr/>
        </p:nvSpPr>
        <p:spPr>
          <a:xfrm>
            <a:off x="749808" y="2264054"/>
            <a:ext cx="10469880" cy="713232"/>
          </a:xfrm>
          <a:prstGeom prst="roundRect">
            <a:avLst/>
          </a:prstGeom>
          <a:solidFill>
            <a:srgbClr val="F4F7F9"/>
          </a:solidFill>
          <a:ln w="12700">
            <a:noFill/>
          </a:ln>
        </p:spPr>
        <p:txBody>
          <a:bodyPr lIns="228600" tIns="228600" rIns="228600" bIns="228600" anchor="ctr"/>
          <a:lstStyle/>
          <a:p>
            <a:r>
              <a:rPr lang="en-GB" sz="2400" dirty="0">
                <a:solidFill>
                  <a:srgbClr val="172B3A"/>
                </a:solidFill>
              </a:rPr>
              <a:t>≥2 full-time-equivalent PID specialists</a:t>
            </a:r>
            <a:endParaRPr lang="en-GB" sz="2400" dirty="0"/>
          </a:p>
        </p:txBody>
      </p:sp>
      <p:sp>
        <p:nvSpPr>
          <p:cNvPr id="7" name="Shape 7">
            <a:extLst>
              <a:ext uri="{FF2B5EF4-FFF2-40B4-BE49-F238E27FC236}">
                <a16:creationId xmlns:a16="http://schemas.microsoft.com/office/drawing/2014/main" id="{E0227BBD-60B2-C3E4-E814-E2DDEBFF6E0B}"/>
              </a:ext>
            </a:extLst>
          </p:cNvPr>
          <p:cNvSpPr/>
          <p:nvPr/>
        </p:nvSpPr>
        <p:spPr>
          <a:xfrm>
            <a:off x="749808" y="3110788"/>
            <a:ext cx="10469880" cy="713232"/>
          </a:xfrm>
          <a:prstGeom prst="roundRect">
            <a:avLst/>
          </a:prstGeom>
          <a:solidFill>
            <a:srgbClr val="F4F7F9"/>
          </a:solidFill>
          <a:ln w="12700">
            <a:noFill/>
          </a:ln>
        </p:spPr>
        <p:txBody>
          <a:bodyPr lIns="228600" tIns="228600" rIns="228600" bIns="228600" anchor="ctr"/>
          <a:lstStyle/>
          <a:p>
            <a:r>
              <a:rPr lang="en-GB" sz="2400" dirty="0">
                <a:solidFill>
                  <a:srgbClr val="172B3A"/>
                </a:solidFill>
              </a:rPr>
              <a:t>Access to microbiology, virology, and immunology labs</a:t>
            </a:r>
            <a:endParaRPr lang="en-GB" sz="2400" dirty="0"/>
          </a:p>
        </p:txBody>
      </p:sp>
      <p:sp>
        <p:nvSpPr>
          <p:cNvPr id="8" name="Shape 8">
            <a:extLst>
              <a:ext uri="{FF2B5EF4-FFF2-40B4-BE49-F238E27FC236}">
                <a16:creationId xmlns:a16="http://schemas.microsoft.com/office/drawing/2014/main" id="{3F4520D3-CD68-EE7D-E613-4506F007B492}"/>
              </a:ext>
            </a:extLst>
          </p:cNvPr>
          <p:cNvSpPr/>
          <p:nvPr/>
        </p:nvSpPr>
        <p:spPr>
          <a:xfrm>
            <a:off x="749808" y="3957522"/>
            <a:ext cx="10469880" cy="713232"/>
          </a:xfrm>
          <a:prstGeom prst="roundRect">
            <a:avLst/>
          </a:prstGeom>
          <a:solidFill>
            <a:srgbClr val="F5F8FA"/>
          </a:solidFill>
          <a:ln w="12700">
            <a:noFill/>
          </a:ln>
        </p:spPr>
        <p:txBody>
          <a:bodyPr lIns="228600" tIns="228600" rIns="228600" bIns="228600" anchor="ctr"/>
          <a:lstStyle/>
          <a:p>
            <a:r>
              <a:rPr lang="en-GB" sz="2400" dirty="0">
                <a:solidFill>
                  <a:srgbClr val="172B3A"/>
                </a:solidFill>
              </a:rPr>
              <a:t>Access to NICU, PICU, and paediatric oncology/ transplant services</a:t>
            </a:r>
            <a:endParaRPr lang="en-GB" sz="2400" dirty="0"/>
          </a:p>
        </p:txBody>
      </p:sp>
      <p:sp>
        <p:nvSpPr>
          <p:cNvPr id="9" name="Shape 9">
            <a:extLst>
              <a:ext uri="{FF2B5EF4-FFF2-40B4-BE49-F238E27FC236}">
                <a16:creationId xmlns:a16="http://schemas.microsoft.com/office/drawing/2014/main" id="{2068E920-3627-4A7C-EF37-E965538D0E4F}"/>
              </a:ext>
            </a:extLst>
          </p:cNvPr>
          <p:cNvSpPr/>
          <p:nvPr/>
        </p:nvSpPr>
        <p:spPr>
          <a:xfrm>
            <a:off x="749808" y="4804256"/>
            <a:ext cx="10469880" cy="713232"/>
          </a:xfrm>
          <a:prstGeom prst="roundRect">
            <a:avLst/>
          </a:prstGeom>
          <a:solidFill>
            <a:srgbClr val="F4F7F9"/>
          </a:solidFill>
          <a:ln w="12700">
            <a:noFill/>
          </a:ln>
        </p:spPr>
        <p:txBody>
          <a:bodyPr lIns="228600" tIns="228600" rIns="228600" bIns="228600" anchor="ctr"/>
          <a:lstStyle/>
          <a:p>
            <a:r>
              <a:rPr lang="en-GB" sz="2400" dirty="0">
                <a:solidFill>
                  <a:srgbClr val="172B3A"/>
                </a:solidFill>
              </a:rPr>
              <a:t>Access to adult infectious diseases, solid-organ transplantation, and neurosurgery</a:t>
            </a:r>
            <a:endParaRPr lang="en-GB" sz="2400" dirty="0"/>
          </a:p>
        </p:txBody>
      </p:sp>
      <p:sp>
        <p:nvSpPr>
          <p:cNvPr id="10" name="Shape 10">
            <a:extLst>
              <a:ext uri="{FF2B5EF4-FFF2-40B4-BE49-F238E27FC236}">
                <a16:creationId xmlns:a16="http://schemas.microsoft.com/office/drawing/2014/main" id="{97776A67-D47B-6186-7DC6-8E2BAE8B6C78}"/>
              </a:ext>
            </a:extLst>
          </p:cNvPr>
          <p:cNvSpPr/>
          <p:nvPr/>
        </p:nvSpPr>
        <p:spPr>
          <a:xfrm>
            <a:off x="621792" y="6519672"/>
            <a:ext cx="10927080" cy="18288"/>
          </a:xfrm>
          <a:prstGeom prst="rect">
            <a:avLst/>
          </a:prstGeom>
          <a:solidFill>
            <a:srgbClr val="D7E0E5"/>
          </a:solidFill>
          <a:ln w="12700">
            <a:noFill/>
          </a:ln>
        </p:spPr>
        <p:txBody>
          <a:bodyPr lIns="0" tIns="0" rIns="0" bIns="0" anchor="ctr"/>
          <a:lstStyle/>
          <a:p>
            <a:pPr marL="0" indent="0" algn="l"/>
            <a:endParaRPr lang="en-GB"/>
          </a:p>
        </p:txBody>
      </p:sp>
      <p:sp>
        <p:nvSpPr>
          <p:cNvPr id="2" name="Shape 9">
            <a:extLst>
              <a:ext uri="{FF2B5EF4-FFF2-40B4-BE49-F238E27FC236}">
                <a16:creationId xmlns:a16="http://schemas.microsoft.com/office/drawing/2014/main" id="{927A1420-DBA3-35BE-7649-B78D981BD4A0}"/>
              </a:ext>
            </a:extLst>
          </p:cNvPr>
          <p:cNvSpPr/>
          <p:nvPr/>
        </p:nvSpPr>
        <p:spPr>
          <a:xfrm>
            <a:off x="749808" y="5650992"/>
            <a:ext cx="10469880" cy="713232"/>
          </a:xfrm>
          <a:prstGeom prst="roundRect">
            <a:avLst/>
          </a:prstGeom>
          <a:solidFill>
            <a:srgbClr val="F4F7F9"/>
          </a:solidFill>
          <a:ln w="12700">
            <a:noFill/>
          </a:ln>
        </p:spPr>
        <p:txBody>
          <a:bodyPr lIns="228600" tIns="228600" rIns="228600" bIns="228600" anchor="ctr"/>
          <a:lstStyle/>
          <a:p>
            <a:r>
              <a:rPr lang="en-GB" sz="2400" dirty="0">
                <a:solidFill>
                  <a:srgbClr val="172B3A"/>
                </a:solidFill>
              </a:rPr>
              <a:t>Quality management and clinical governance structures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6838172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FFFFF"/>
          </a:solidFill>
          <a:ln w="12700">
            <a:noFill/>
          </a:ln>
        </p:spPr>
        <p:txBody>
          <a:bodyPr lIns="0" tIns="0" rIns="0" bIns="0" anchor="ctr"/>
          <a:lstStyle/>
          <a:p>
            <a:pPr marL="0" indent="0" algn="l"/>
            <a:endParaRPr lang="en-GB"/>
          </a:p>
        </p:txBody>
      </p:sp>
      <p:sp>
        <p:nvSpPr>
          <p:cNvPr id="3" name="Shape 3"/>
          <p:cNvSpPr/>
          <p:nvPr/>
        </p:nvSpPr>
        <p:spPr>
          <a:xfrm>
            <a:off x="621792" y="438912"/>
            <a:ext cx="10881360" cy="566928"/>
          </a:xfrm>
          <a:prstGeom prst="rect">
            <a:avLst/>
          </a:prstGeom>
          <a:noFill/>
          <a:ln w="12700">
            <a:noFill/>
          </a:ln>
        </p:spPr>
        <p:txBody>
          <a:bodyPr lIns="0" tIns="0" rIns="0" bIns="0" anchor="ctr"/>
          <a:lstStyle/>
          <a:p>
            <a:pPr marL="0" indent="0" algn="l"/>
            <a:r>
              <a:rPr lang="en-GB" sz="3600" b="1" dirty="0">
                <a:solidFill>
                  <a:srgbClr val="15324A"/>
                </a:solidFill>
                <a:latin typeface="Aptos"/>
              </a:rPr>
              <a:t>Summary</a:t>
            </a:r>
            <a:endParaRPr lang="en-GB" sz="3600" dirty="0"/>
          </a:p>
        </p:txBody>
      </p:sp>
      <p:sp>
        <p:nvSpPr>
          <p:cNvPr id="4" name="Shape 4"/>
          <p:cNvSpPr/>
          <p:nvPr/>
        </p:nvSpPr>
        <p:spPr>
          <a:xfrm>
            <a:off x="621792" y="1069848"/>
            <a:ext cx="960120" cy="54864"/>
          </a:xfrm>
          <a:prstGeom prst="rect">
            <a:avLst/>
          </a:prstGeom>
          <a:solidFill>
            <a:srgbClr val="008C95"/>
          </a:solidFill>
          <a:ln w="12700">
            <a:noFill/>
          </a:ln>
        </p:spPr>
        <p:txBody>
          <a:bodyPr lIns="0" tIns="0" rIns="0" bIns="0" anchor="ctr"/>
          <a:lstStyle/>
          <a:p>
            <a:pPr marL="0" indent="0" algn="l"/>
            <a:endParaRPr lang="en-GB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7E39694-A4C8-05E5-B004-1F6588B2958C}"/>
              </a:ext>
            </a:extLst>
          </p:cNvPr>
          <p:cNvGrpSpPr/>
          <p:nvPr/>
        </p:nvGrpSpPr>
        <p:grpSpPr>
          <a:xfrm>
            <a:off x="749808" y="1353312"/>
            <a:ext cx="10387584" cy="457200"/>
            <a:chOff x="749808" y="1353312"/>
            <a:chExt cx="10387584" cy="457200"/>
          </a:xfrm>
        </p:grpSpPr>
        <p:sp>
          <p:nvSpPr>
            <p:cNvPr id="5" name="Shape 5"/>
            <p:cNvSpPr/>
            <p:nvPr/>
          </p:nvSpPr>
          <p:spPr>
            <a:xfrm>
              <a:off x="749808" y="1371600"/>
              <a:ext cx="384048" cy="384048"/>
            </a:xfrm>
            <a:prstGeom prst="roundRect">
              <a:avLst/>
            </a:prstGeom>
            <a:solidFill>
              <a:srgbClr val="EAF4F4"/>
            </a:solidFill>
            <a:ln w="12700">
              <a:noFill/>
            </a:ln>
          </p:spPr>
          <p:txBody>
            <a:bodyPr lIns="18288" tIns="18288" rIns="18288" bIns="18288" anchor="ctr"/>
            <a:lstStyle/>
            <a:p>
              <a:pPr marL="0" indent="0" algn="ctr"/>
              <a:endParaRPr lang="en-GB" sz="2400"/>
            </a:p>
          </p:txBody>
        </p:sp>
        <p:sp>
          <p:nvSpPr>
            <p:cNvPr id="6" name="Shape 6"/>
            <p:cNvSpPr/>
            <p:nvPr/>
          </p:nvSpPr>
          <p:spPr>
            <a:xfrm>
              <a:off x="1353312" y="1353312"/>
              <a:ext cx="9784080" cy="457200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0" tIns="0" rIns="0" bIns="0" anchor="ctr"/>
            <a:lstStyle/>
            <a:p>
              <a:pPr marL="0" indent="0" algn="l"/>
              <a:r>
                <a:rPr lang="en-GB" sz="2400" dirty="0">
                  <a:solidFill>
                    <a:srgbClr val="15324A"/>
                  </a:solidFill>
                  <a:latin typeface="Aptos"/>
                </a:rPr>
                <a:t>New ETR aligns closely with UEMS frameworks</a:t>
              </a:r>
              <a:endParaRPr lang="en-GB" sz="2400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AF099AA-44BC-AB44-44D7-5A18D6462E81}"/>
              </a:ext>
            </a:extLst>
          </p:cNvPr>
          <p:cNvGrpSpPr/>
          <p:nvPr/>
        </p:nvGrpSpPr>
        <p:grpSpPr>
          <a:xfrm>
            <a:off x="749808" y="2146629"/>
            <a:ext cx="10387584" cy="457200"/>
            <a:chOff x="749808" y="1975104"/>
            <a:chExt cx="10387584" cy="457200"/>
          </a:xfrm>
        </p:grpSpPr>
        <p:sp>
          <p:nvSpPr>
            <p:cNvPr id="7" name="Shape 7"/>
            <p:cNvSpPr/>
            <p:nvPr/>
          </p:nvSpPr>
          <p:spPr>
            <a:xfrm>
              <a:off x="749808" y="1993392"/>
              <a:ext cx="384048" cy="384048"/>
            </a:xfrm>
            <a:prstGeom prst="roundRect">
              <a:avLst/>
            </a:prstGeom>
            <a:solidFill>
              <a:srgbClr val="EAF4F4"/>
            </a:solidFill>
            <a:ln w="12700">
              <a:noFill/>
            </a:ln>
          </p:spPr>
          <p:txBody>
            <a:bodyPr lIns="18288" tIns="18288" rIns="18288" bIns="18288" anchor="ctr"/>
            <a:lstStyle/>
            <a:p>
              <a:pPr marL="0" indent="0" algn="ctr"/>
              <a:endParaRPr lang="en-GB" sz="2400"/>
            </a:p>
          </p:txBody>
        </p:sp>
        <p:sp>
          <p:nvSpPr>
            <p:cNvPr id="8" name="Shape 8"/>
            <p:cNvSpPr/>
            <p:nvPr/>
          </p:nvSpPr>
          <p:spPr>
            <a:xfrm>
              <a:off x="1353312" y="1975104"/>
              <a:ext cx="9784080" cy="457200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0" tIns="0" rIns="0" bIns="0" anchor="ctr"/>
            <a:lstStyle/>
            <a:p>
              <a:pPr marL="0" indent="0" algn="l"/>
              <a:r>
                <a:rPr lang="en-GB" sz="2400" dirty="0">
                  <a:solidFill>
                    <a:srgbClr val="15324A"/>
                  </a:solidFill>
                  <a:latin typeface="Aptos"/>
                </a:rPr>
                <a:t>CanMEDS physician competency framework retained with updated syllabus</a:t>
              </a:r>
              <a:endParaRPr lang="en-GB" sz="2400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F3F6E4A-71F7-8E3C-D703-926F965C9725}"/>
              </a:ext>
            </a:extLst>
          </p:cNvPr>
          <p:cNvGrpSpPr/>
          <p:nvPr/>
        </p:nvGrpSpPr>
        <p:grpSpPr>
          <a:xfrm>
            <a:off x="749808" y="2939946"/>
            <a:ext cx="10387584" cy="457200"/>
            <a:chOff x="749808" y="2596896"/>
            <a:chExt cx="10387584" cy="457200"/>
          </a:xfrm>
        </p:grpSpPr>
        <p:sp>
          <p:nvSpPr>
            <p:cNvPr id="9" name="Shape 9"/>
            <p:cNvSpPr/>
            <p:nvPr/>
          </p:nvSpPr>
          <p:spPr>
            <a:xfrm>
              <a:off x="749808" y="2615184"/>
              <a:ext cx="384048" cy="384048"/>
            </a:xfrm>
            <a:prstGeom prst="roundRect">
              <a:avLst/>
            </a:prstGeom>
            <a:solidFill>
              <a:srgbClr val="EAF4F4"/>
            </a:solidFill>
            <a:ln w="12700">
              <a:noFill/>
            </a:ln>
          </p:spPr>
          <p:txBody>
            <a:bodyPr lIns="18288" tIns="18288" rIns="18288" bIns="18288" anchor="ctr"/>
            <a:lstStyle/>
            <a:p>
              <a:pPr marL="0" indent="0" algn="ctr"/>
              <a:endParaRPr lang="en-GB" sz="2400"/>
            </a:p>
          </p:txBody>
        </p:sp>
        <p:sp>
          <p:nvSpPr>
            <p:cNvPr id="10" name="Shape 10"/>
            <p:cNvSpPr/>
            <p:nvPr/>
          </p:nvSpPr>
          <p:spPr>
            <a:xfrm>
              <a:off x="1353312" y="2596896"/>
              <a:ext cx="9784080" cy="457200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0" tIns="0" rIns="0" bIns="0" anchor="ctr"/>
            <a:lstStyle/>
            <a:p>
              <a:pPr marL="0" indent="0" algn="l"/>
              <a:r>
                <a:rPr lang="en-GB" sz="2400" dirty="0">
                  <a:solidFill>
                    <a:srgbClr val="15324A"/>
                  </a:solidFill>
                  <a:latin typeface="Aptos"/>
                </a:rPr>
                <a:t>5 new core Entrustable Professional Activities (EPAs)</a:t>
              </a:r>
              <a:endParaRPr lang="en-GB" sz="2400" dirty="0"/>
            </a:p>
          </p:txBody>
        </p:sp>
      </p:grpSp>
      <p:sp>
        <p:nvSpPr>
          <p:cNvPr id="11" name="Shape 11"/>
          <p:cNvSpPr/>
          <p:nvPr/>
        </p:nvSpPr>
        <p:spPr>
          <a:xfrm>
            <a:off x="749808" y="3733263"/>
            <a:ext cx="10561320" cy="1051560"/>
          </a:xfrm>
          <a:prstGeom prst="roundRect">
            <a:avLst/>
          </a:prstGeom>
          <a:solidFill>
            <a:srgbClr val="15324A"/>
          </a:solidFill>
          <a:ln w="12700">
            <a:noFill/>
          </a:ln>
        </p:spPr>
        <p:txBody>
          <a:bodyPr lIns="274320" tIns="274320" rIns="274320" bIns="274320" anchor="ctr"/>
          <a:lstStyle/>
          <a:p>
            <a:pPr marL="0" indent="0" algn="ctr"/>
            <a:r>
              <a:rPr lang="en-GB" sz="2400" dirty="0">
                <a:solidFill>
                  <a:srgbClr val="FFFFFF"/>
                </a:solidFill>
                <a:latin typeface="Aptos"/>
              </a:rPr>
              <a:t>The 2026 ETR strengthens PID training to improve the care and prevention of childhood infectious diseases across Europe</a:t>
            </a:r>
            <a:endParaRPr lang="en-GB" sz="2400" dirty="0"/>
          </a:p>
        </p:txBody>
      </p:sp>
      <p:sp>
        <p:nvSpPr>
          <p:cNvPr id="12" name="Shape 12"/>
          <p:cNvSpPr/>
          <p:nvPr/>
        </p:nvSpPr>
        <p:spPr>
          <a:xfrm>
            <a:off x="1508760" y="5120938"/>
            <a:ext cx="9052560" cy="804672"/>
          </a:xfrm>
          <a:prstGeom prst="roundRect">
            <a:avLst/>
          </a:prstGeom>
          <a:solidFill>
            <a:srgbClr val="008C95"/>
          </a:solidFill>
          <a:ln w="12700">
            <a:noFill/>
          </a:ln>
        </p:spPr>
        <p:txBody>
          <a:bodyPr lIns="201168" tIns="201168" rIns="201168" bIns="201168" anchor="ctr"/>
          <a:lstStyle/>
          <a:p>
            <a:pPr marL="0" indent="0" algn="ctr"/>
            <a:r>
              <a:rPr lang="en-GB" sz="2400" b="1" dirty="0">
                <a:solidFill>
                  <a:srgbClr val="FFFFFF"/>
                </a:solidFill>
                <a:latin typeface="Aptos"/>
              </a:rPr>
              <a:t>We kindly invite the Council to endorse the revised ETR</a:t>
            </a:r>
            <a:endParaRPr lang="en-GB" sz="2400"/>
          </a:p>
        </p:txBody>
      </p:sp>
      <p:sp>
        <p:nvSpPr>
          <p:cNvPr id="13" name="Shape 13"/>
          <p:cNvSpPr/>
          <p:nvPr/>
        </p:nvSpPr>
        <p:spPr>
          <a:xfrm>
            <a:off x="621792" y="6519672"/>
            <a:ext cx="10927080" cy="18288"/>
          </a:xfrm>
          <a:prstGeom prst="rect">
            <a:avLst/>
          </a:prstGeom>
          <a:solidFill>
            <a:srgbClr val="D7E0E5"/>
          </a:solidFill>
          <a:ln w="12700">
            <a:noFill/>
          </a:ln>
        </p:spPr>
        <p:txBody>
          <a:bodyPr lIns="0" tIns="0" rIns="0" bIns="0" anchor="ctr"/>
          <a:lstStyle/>
          <a:p>
            <a:pPr marL="0" indent="0" algn="l"/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41911389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94900BABD61B4BAC2F245EDF4ED39E" ma:contentTypeVersion="13" ma:contentTypeDescription="Crée un document." ma:contentTypeScope="" ma:versionID="46b35aaa08c52807dfb346c9b5123096">
  <xsd:schema xmlns:xsd="http://www.w3.org/2001/XMLSchema" xmlns:xs="http://www.w3.org/2001/XMLSchema" xmlns:p="http://schemas.microsoft.com/office/2006/metadata/properties" xmlns:ns2="83bd27bf-f23a-4764-ba48-893866d47e01" xmlns:ns3="cd7455a3-4a59-4a73-9e70-409757b3c8a1" targetNamespace="http://schemas.microsoft.com/office/2006/metadata/properties" ma:root="true" ma:fieldsID="b78ee7e9995c7132adcfcf884f045e47" ns2:_="" ns3:_="">
    <xsd:import namespace="83bd27bf-f23a-4764-ba48-893866d47e01"/>
    <xsd:import namespace="cd7455a3-4a59-4a73-9e70-409757b3c8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bd27bf-f23a-4764-ba48-893866d47e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Balises d’images" ma:readOnly="false" ma:fieldId="{5cf76f15-5ced-4ddc-b409-7134ff3c332f}" ma:taxonomyMulti="true" ma:sspId="6de6d2fa-23a7-45f3-a64a-563df53bb5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7455a3-4a59-4a73-9e70-409757b3c8a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ae12d60-d5a8-41ec-bed3-3136d3e9e081}" ma:internalName="TaxCatchAll" ma:showField="CatchAllData" ma:web="cd7455a3-4a59-4a73-9e70-409757b3c8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3bd27bf-f23a-4764-ba48-893866d47e01">
      <Terms xmlns="http://schemas.microsoft.com/office/infopath/2007/PartnerControls"/>
    </lcf76f155ced4ddcb4097134ff3c332f>
    <TaxCatchAll xmlns="cd7455a3-4a59-4a73-9e70-409757b3c8a1" xsi:nil="true"/>
  </documentManagement>
</p:properties>
</file>

<file path=customXml/itemProps1.xml><?xml version="1.0" encoding="utf-8"?>
<ds:datastoreItem xmlns:ds="http://schemas.openxmlformats.org/officeDocument/2006/customXml" ds:itemID="{C3A1E154-C4D4-4868-AC2E-50012BCB00BD}"/>
</file>

<file path=customXml/itemProps2.xml><?xml version="1.0" encoding="utf-8"?>
<ds:datastoreItem xmlns:ds="http://schemas.openxmlformats.org/officeDocument/2006/customXml" ds:itemID="{0FFE62F4-0482-48F7-9E20-112EB681333A}"/>
</file>

<file path=customXml/itemProps3.xml><?xml version="1.0" encoding="utf-8"?>
<ds:datastoreItem xmlns:ds="http://schemas.openxmlformats.org/officeDocument/2006/customXml" ds:itemID="{B4C7BFEA-16B7-411C-84DC-4E27B550F877}"/>
</file>

<file path=docProps/app.xml><?xml version="1.0" encoding="utf-8"?>
<Properties xmlns="http://schemas.openxmlformats.org/officeDocument/2006/extended-properties" xmlns:vt="http://schemas.openxmlformats.org/officeDocument/2006/docPropsVTypes">
  <TotalTime>6660</TotalTime>
  <Words>517</Words>
  <Application>Microsoft Macintosh PowerPoint</Application>
  <PresentationFormat>Widescreen</PresentationFormat>
  <Paragraphs>69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Ebmeier, Stefan</dc:creator>
  <cp:lastModifiedBy>Ebmeier, Stefan</cp:lastModifiedBy>
  <cp:revision>3</cp:revision>
  <dcterms:created xsi:type="dcterms:W3CDTF">2026-09-25T15:26:39Z</dcterms:created>
  <dcterms:modified xsi:type="dcterms:W3CDTF">2026-10-01T14:46:38Z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0x0101004194900BABD61B4BAC2F245EDF4ED39E</vt:lpwstr>
  </property>
</Properties>
</file>