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96" r:id="rId5"/>
    <p:sldId id="397" r:id="rId6"/>
    <p:sldId id="396" r:id="rId7"/>
    <p:sldId id="395" r:id="rId8"/>
    <p:sldId id="257" r:id="rId9"/>
    <p:sldId id="381" r:id="rId10"/>
    <p:sldId id="384" r:id="rId11"/>
    <p:sldId id="398" r:id="rId12"/>
    <p:sldId id="386" r:id="rId13"/>
    <p:sldId id="388" r:id="rId14"/>
    <p:sldId id="389" r:id="rId15"/>
    <p:sldId id="385" r:id="rId16"/>
    <p:sldId id="400" r:id="rId17"/>
    <p:sldId id="399" r:id="rId18"/>
    <p:sldId id="391" r:id="rId19"/>
    <p:sldId id="299" r:id="rId20"/>
    <p:sldId id="401" r:id="rId2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C57FC2-D82A-CDA0-5E80-0CFA75332CFE}" name="Lieve VAN DEN BLOCK" initials="LV" userId="S::Lieve.Van.den.Block@vub.be::10a06727-5dcd-4bba-9c7e-35c7a67d296d" providerId="AD"/>
  <p188:author id="{7FF6EAE0-6E5B-9427-AA3B-E51DC21DF94E}" name="Else Gien Statema" initials="EGS" userId="S::Hilgiena.Elisabeth.Statema@vub.be::0250303c-7f8f-49bb-b1da-68a2fb49118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7FE9B-530E-E712-2D82-C05D75FE97A7}" v="13" dt="2025-12-05T12:53:48.270"/>
    <p1510:client id="{D13D93EA-3990-B1C6-E328-5CC02B60618A}" v="4809" dt="2025-12-05T12:44:55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6CE4D-1CC5-1841-A48E-AB74F2383962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C0DB2-3D7A-3747-84F0-AB599C30D74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46268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medicus, wetenschapper, manager en communicator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8F2F5-47D6-43E8-8198-1E5809C4915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64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15162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</a:t>
            </a:r>
            <a:r>
              <a:rPr lang="en-US" err="1"/>
              <a:t>www.beaks.nl</a:t>
            </a:r>
            <a:r>
              <a:rPr lang="en-US"/>
              <a:t>/</a:t>
            </a:r>
            <a:r>
              <a:rPr lang="en-US" err="1"/>
              <a:t>reflecteren</a:t>
            </a:r>
            <a:r>
              <a:rPr lang="en-US"/>
              <a:t>/</a:t>
            </a:r>
          </a:p>
          <a:p>
            <a:r>
              <a:rPr lang="en-US" err="1"/>
              <a:t>Zelfreflectie</a:t>
            </a:r>
            <a:r>
              <a:rPr lang="en-US"/>
              <a:t> is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proces</a:t>
            </a:r>
            <a:r>
              <a:rPr lang="en-US"/>
              <a:t> van </a:t>
            </a:r>
            <a:r>
              <a:rPr lang="en-US" err="1"/>
              <a:t>terugkijken</a:t>
            </a:r>
            <a:r>
              <a:rPr lang="en-US"/>
              <a:t> op je eigen </a:t>
            </a:r>
            <a:r>
              <a:rPr lang="en-US" err="1"/>
              <a:t>ervaringen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gedragingen</a:t>
            </a:r>
            <a:r>
              <a:rPr lang="en-US"/>
              <a:t> om </a:t>
            </a:r>
            <a:r>
              <a:rPr lang="en-US" err="1"/>
              <a:t>nieuwe</a:t>
            </a:r>
            <a:r>
              <a:rPr lang="en-US"/>
              <a:t> </a:t>
            </a:r>
            <a:r>
              <a:rPr lang="en-US" err="1"/>
              <a:t>inzichten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krijgen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in de </a:t>
            </a:r>
            <a:r>
              <a:rPr lang="en-US" err="1"/>
              <a:t>toekomst</a:t>
            </a:r>
            <a:r>
              <a:rPr lang="en-US"/>
              <a:t> </a:t>
            </a:r>
            <a:r>
              <a:rPr lang="en-US" err="1"/>
              <a:t>betere</a:t>
            </a:r>
            <a:r>
              <a:rPr lang="en-US"/>
              <a:t> </a:t>
            </a:r>
            <a:r>
              <a:rPr lang="en-US" err="1"/>
              <a:t>keuzes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maken</a:t>
            </a:r>
            <a:r>
              <a:rPr lang="en-US"/>
              <a:t>.</a:t>
            </a:r>
          </a:p>
          <a:p>
            <a:endParaRPr lang="en-US"/>
          </a:p>
          <a:p>
            <a:pPr marL="0" indent="0">
              <a:buNone/>
            </a:pPr>
            <a:r>
              <a:rPr lang="nl-BE"/>
              <a:t>KOLB: </a:t>
            </a:r>
          </a:p>
          <a:p>
            <a:r>
              <a:rPr lang="nl-BE"/>
              <a:t>Hoe help ik richting te geven aan het leerproces mbv concrete leerdoelen?</a:t>
            </a:r>
          </a:p>
          <a:p>
            <a:r>
              <a:rPr lang="nl-BE"/>
              <a:t>Zijn de taken en verantwoordelijkheden van ASO’s steeds aangepast op wat zij in doorheen hun opleiding moeten leren?</a:t>
            </a:r>
          </a:p>
          <a:p>
            <a:r>
              <a:rPr lang="nl-BE"/>
              <a:t>Hoe zetten wij aan tot (zelf)reflectie en hoe voorzien wij feedback?</a:t>
            </a:r>
          </a:p>
          <a:p>
            <a:pPr marL="0" indent="0">
              <a:buNone/>
            </a:pPr>
            <a:r>
              <a:rPr lang="nl-BE"/>
              <a:t>Bandura:</a:t>
            </a:r>
          </a:p>
          <a:p>
            <a:r>
              <a:rPr lang="nl-BE"/>
              <a:t>Hoe stel ik ASO’s in staat zich te spiegelen aan een rolmodel?</a:t>
            </a:r>
          </a:p>
          <a:p>
            <a:r>
              <a:rPr lang="nl-BE"/>
              <a:t>Hoe geef ik ASO’s de gelegenheid om te leren door mentoring en coaching?</a:t>
            </a:r>
          </a:p>
          <a:p>
            <a:r>
              <a:rPr lang="nl-BE"/>
              <a:t>Hoe geef ik ASO’s de ruimte om te leren uit samenwerking met peers, supervisoren, verpleegkundigen en andere collega’s?</a:t>
            </a:r>
          </a:p>
          <a:p>
            <a:endParaRPr lang="en-US"/>
          </a:p>
          <a:p>
            <a:endParaRPr lang="en-US"/>
          </a:p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29583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Bandura, </a:t>
            </a:r>
            <a:r>
              <a:rPr lang="en-US" err="1"/>
              <a:t>benadrukt</a:t>
            </a:r>
            <a:r>
              <a:rPr lang="en-US"/>
              <a:t> </a:t>
            </a:r>
            <a:r>
              <a:rPr lang="en-US" err="1"/>
              <a:t>dat</a:t>
            </a:r>
            <a:r>
              <a:rPr lang="en-US"/>
              <a:t> </a:t>
            </a:r>
            <a:r>
              <a:rPr lang="en-US" err="1"/>
              <a:t>mensen</a:t>
            </a:r>
            <a:r>
              <a:rPr lang="en-US"/>
              <a:t> </a:t>
            </a:r>
            <a:r>
              <a:rPr lang="en-US" err="1"/>
              <a:t>leren</a:t>
            </a:r>
            <a:r>
              <a:rPr lang="en-US"/>
              <a:t> door het </a:t>
            </a:r>
            <a:r>
              <a:rPr lang="en-US" err="1"/>
              <a:t>observeren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imiteren</a:t>
            </a:r>
            <a:r>
              <a:rPr lang="en-US"/>
              <a:t> van </a:t>
            </a:r>
            <a:r>
              <a:rPr lang="en-US" err="1"/>
              <a:t>anderen</a:t>
            </a:r>
            <a:r>
              <a:rPr lang="en-US"/>
              <a:t>, </a:t>
            </a:r>
            <a:r>
              <a:rPr lang="en-US" err="1"/>
              <a:t>en</a:t>
            </a:r>
            <a:r>
              <a:rPr lang="en-US"/>
              <a:t> door </a:t>
            </a:r>
            <a:r>
              <a:rPr lang="en-US" err="1"/>
              <a:t>sociale</a:t>
            </a:r>
            <a:r>
              <a:rPr lang="en-US"/>
              <a:t> </a:t>
            </a:r>
            <a:r>
              <a:rPr lang="en-US" err="1"/>
              <a:t>interactie</a:t>
            </a:r>
            <a:r>
              <a:rPr lang="en-US"/>
              <a:t>. </a:t>
            </a:r>
          </a:p>
          <a:p>
            <a:r>
              <a:rPr lang="en-US"/>
              <a:t>Op de </a:t>
            </a:r>
            <a:r>
              <a:rPr lang="en-US" err="1"/>
              <a:t>werkplek</a:t>
            </a:r>
            <a:r>
              <a:rPr lang="en-US"/>
              <a:t> </a:t>
            </a:r>
            <a:r>
              <a:rPr lang="en-US" err="1"/>
              <a:t>uit</a:t>
            </a:r>
            <a:r>
              <a:rPr lang="en-US"/>
              <a:t> </a:t>
            </a:r>
            <a:r>
              <a:rPr lang="en-US" err="1"/>
              <a:t>zich</a:t>
            </a:r>
            <a:r>
              <a:rPr lang="en-US"/>
              <a:t>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in:</a:t>
            </a:r>
            <a:r>
              <a:rPr lang="en-US" b="1" err="1"/>
              <a:t>Coaching</a:t>
            </a:r>
            <a:r>
              <a:rPr lang="en-US" b="1"/>
              <a:t> </a:t>
            </a:r>
            <a:r>
              <a:rPr lang="en-US" b="1" err="1"/>
              <a:t>en</a:t>
            </a:r>
            <a:r>
              <a:rPr lang="en-US" b="1"/>
              <a:t> mentoring:</a:t>
            </a:r>
            <a:r>
              <a:rPr lang="en-US"/>
              <a:t> </a:t>
            </a:r>
            <a:r>
              <a:rPr lang="en-US" err="1"/>
              <a:t>Ervaren</a:t>
            </a:r>
            <a:r>
              <a:rPr lang="en-US"/>
              <a:t> </a:t>
            </a:r>
            <a:r>
              <a:rPr lang="en-US" err="1"/>
              <a:t>werknemers</a:t>
            </a:r>
            <a:r>
              <a:rPr lang="en-US"/>
              <a:t> </a:t>
            </a:r>
            <a:r>
              <a:rPr lang="en-US" err="1"/>
              <a:t>begeleiden</a:t>
            </a:r>
            <a:r>
              <a:rPr lang="en-US"/>
              <a:t> minder </a:t>
            </a:r>
            <a:r>
              <a:rPr lang="en-US" err="1"/>
              <a:t>ervaren</a:t>
            </a:r>
            <a:r>
              <a:rPr lang="en-US"/>
              <a:t> </a:t>
            </a:r>
            <a:r>
              <a:rPr lang="en-US" err="1"/>
              <a:t>collega's</a:t>
            </a:r>
            <a:r>
              <a:rPr lang="en-US"/>
              <a:t>.</a:t>
            </a:r>
          </a:p>
          <a:p>
            <a:r>
              <a:rPr lang="en-US" b="1" err="1"/>
              <a:t>Samenwerking</a:t>
            </a:r>
            <a:r>
              <a:rPr lang="en-US" b="1"/>
              <a:t>:</a:t>
            </a:r>
            <a:r>
              <a:rPr lang="en-US"/>
              <a:t> Leren door </a:t>
            </a:r>
            <a:r>
              <a:rPr lang="en-US" err="1"/>
              <a:t>gezamenlijke</a:t>
            </a:r>
            <a:r>
              <a:rPr lang="en-US"/>
              <a:t> </a:t>
            </a:r>
            <a:r>
              <a:rPr lang="en-US" err="1"/>
              <a:t>probleemoplossing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kennisdeling</a:t>
            </a:r>
            <a:r>
              <a:rPr lang="en-US"/>
              <a:t> in teams.</a:t>
            </a:r>
          </a:p>
          <a:p>
            <a:r>
              <a:rPr lang="en-US" b="1" err="1"/>
              <a:t>Modelleren</a:t>
            </a:r>
            <a:r>
              <a:rPr lang="en-US" b="1"/>
              <a:t>:</a:t>
            </a:r>
            <a:r>
              <a:rPr lang="en-US"/>
              <a:t> Het </a:t>
            </a:r>
            <a:r>
              <a:rPr lang="en-US" err="1"/>
              <a:t>voordoen</a:t>
            </a:r>
            <a:r>
              <a:rPr lang="en-US"/>
              <a:t> van </a:t>
            </a:r>
            <a:r>
              <a:rPr lang="en-US" err="1"/>
              <a:t>gewenst</a:t>
            </a:r>
            <a:r>
              <a:rPr lang="en-US"/>
              <a:t> </a:t>
            </a:r>
            <a:r>
              <a:rPr lang="en-US" err="1"/>
              <a:t>gedrag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vaardigheden</a:t>
            </a:r>
            <a:r>
              <a:rPr lang="en-US"/>
              <a:t> door </a:t>
            </a:r>
            <a:r>
              <a:rPr lang="en-US" err="1"/>
              <a:t>leidinggevenden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collega’s</a:t>
            </a:r>
            <a:r>
              <a:rPr lang="en-US"/>
              <a:t>.</a:t>
            </a:r>
          </a:p>
          <a:p>
            <a:endParaRPr lang="en-BE"/>
          </a:p>
          <a:p>
            <a:pPr marL="0" indent="0">
              <a:buNone/>
            </a:pPr>
            <a:r>
              <a:rPr lang="nl-BE"/>
              <a:t>KOLB: </a:t>
            </a:r>
          </a:p>
          <a:p>
            <a:r>
              <a:rPr lang="nl-BE"/>
              <a:t>Hoe help ik richting te geven aan het leerproces mbv concrete leerdoelen?</a:t>
            </a:r>
          </a:p>
          <a:p>
            <a:r>
              <a:rPr lang="nl-BE"/>
              <a:t>Zijn de taken en verantwoordelijkheden van ASO’s steeds aangepast op wat zij in doorheen hun opleiding moeten leren?</a:t>
            </a:r>
          </a:p>
          <a:p>
            <a:r>
              <a:rPr lang="nl-BE"/>
              <a:t>Hoe zetten wij aan tot (zelf)reflectie en hoe voorzien wij feedback?</a:t>
            </a:r>
          </a:p>
          <a:p>
            <a:pPr marL="0" indent="0">
              <a:buNone/>
            </a:pPr>
            <a:r>
              <a:rPr lang="nl-BE"/>
              <a:t>Bandura:</a:t>
            </a:r>
          </a:p>
          <a:p>
            <a:r>
              <a:rPr lang="nl-BE"/>
              <a:t>Hoe stel ik ASO’s in staat zich te spiegelen aan een rolmodel?</a:t>
            </a:r>
          </a:p>
          <a:p>
            <a:r>
              <a:rPr lang="nl-BE"/>
              <a:t>Hoe geef ik ASO’s de gelegenheid om te leren door mentoring en coaching?</a:t>
            </a:r>
          </a:p>
          <a:p>
            <a:r>
              <a:rPr lang="nl-BE"/>
              <a:t>Hoe geef ik ASO’s de ruimte om te leren uit samenwerking met peers, supervisoren, verpleegkundigen en andere collega’s?</a:t>
            </a:r>
          </a:p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11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30908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/>
              <a:t>KOLB: </a:t>
            </a:r>
          </a:p>
          <a:p>
            <a:r>
              <a:rPr lang="nl-BE"/>
              <a:t>Hoe help ik richting te geven aan het leerproces mbv concrete leerdoelen?</a:t>
            </a:r>
          </a:p>
          <a:p>
            <a:r>
              <a:rPr lang="nl-BE"/>
              <a:t>Zijn de taken en verantwoordelijkheden van ASO’s steeds aangepast op wat zij in doorheen hun opleiding moeten leren?</a:t>
            </a:r>
          </a:p>
          <a:p>
            <a:r>
              <a:rPr lang="nl-BE"/>
              <a:t>Hoe zetten wij aan tot (zelf)reflectie en hoe voorzien wij feedback?</a:t>
            </a:r>
          </a:p>
          <a:p>
            <a:pPr marL="0" indent="0">
              <a:buNone/>
            </a:pPr>
            <a:r>
              <a:rPr lang="nl-BE"/>
              <a:t>Bandura:</a:t>
            </a:r>
          </a:p>
          <a:p>
            <a:r>
              <a:rPr lang="nl-BE"/>
              <a:t>Hoe stel ik ASO’s in staat zich te spiegelen aan een rolmodel?</a:t>
            </a:r>
          </a:p>
          <a:p>
            <a:r>
              <a:rPr lang="nl-BE"/>
              <a:t>Hoe geef ik ASO’s de gelegenheid om te leren door mentoring en coaching?</a:t>
            </a:r>
          </a:p>
          <a:p>
            <a:r>
              <a:rPr lang="nl-BE"/>
              <a:t>Hoe geef ik ASO’s de ruimte om te leren uit samenwerking met peers, supervisoren, verpleegkundigen en andere collega’s?</a:t>
            </a:r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12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39562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2A254-DEC0-ECEA-ED2F-1DFB237D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B2DE2CF-DCB5-6134-5F24-95CC43754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DF44EBF-CF31-2B2C-310B-7E8D7C9B1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/>
              <a:t>KOLB: </a:t>
            </a:r>
          </a:p>
          <a:p>
            <a:r>
              <a:rPr lang="nl-BE"/>
              <a:t>Hoe help ik richting te geven aan het leerproces mbv concrete leerdoelen?</a:t>
            </a:r>
          </a:p>
          <a:p>
            <a:r>
              <a:rPr lang="nl-BE"/>
              <a:t>Zijn de taken en verantwoordelijkheden van ASO’s steeds aangepast op wat zij in doorheen hun opleiding moeten leren?</a:t>
            </a:r>
          </a:p>
          <a:p>
            <a:r>
              <a:rPr lang="nl-BE"/>
              <a:t>Hoe zetten wij aan tot (zelf)reflectie en hoe voorzien wij feedback?</a:t>
            </a:r>
          </a:p>
          <a:p>
            <a:pPr marL="0" indent="0">
              <a:buNone/>
            </a:pPr>
            <a:r>
              <a:rPr lang="nl-BE"/>
              <a:t>Bandura:</a:t>
            </a:r>
          </a:p>
          <a:p>
            <a:r>
              <a:rPr lang="nl-BE"/>
              <a:t>Hoe stel ik ASO’s in staat zich te spiegelen aan een rolmodel?</a:t>
            </a:r>
          </a:p>
          <a:p>
            <a:r>
              <a:rPr lang="nl-BE"/>
              <a:t>Hoe geef ik ASO’s de gelegenheid om te leren door mentoring en coaching?</a:t>
            </a:r>
          </a:p>
          <a:p>
            <a:r>
              <a:rPr lang="nl-BE"/>
              <a:t>Hoe geef ik ASO’s de ruimte om te leren uit samenwerking met peers, supervisoren, verpleegkundigen en andere collega’s?</a:t>
            </a:r>
          </a:p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051C5B5-94C3-1269-B2C8-7810A59BE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94093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</a:t>
            </a:r>
            <a:r>
              <a:rPr lang="en-BE"/>
              <a:t>jabloon in brochure stagemeesters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5C0DB2-3D7A-3747-84F0-AB599C30D749}" type="slidenum">
              <a:rPr lang="en-BE" smtClean="0"/>
              <a:t>15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38450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CBF7-8124-5608-A4A2-F0CDFFA90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3C9FB-0859-716B-E51C-E7F231526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08609-D697-C72B-EBE5-E1FAE0913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95801-0FD6-D9D5-118E-986D5919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3D018-D9FA-88DA-E886-6F3B51C0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00AAEC16-9A2B-3E60-4293-53485C0F19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24" y="6182362"/>
            <a:ext cx="1287298" cy="53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2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5651A-D113-B53D-8041-6440D7300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645DF-9B28-9549-A092-0DA0CBF20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EC58B-3132-9885-2AA7-C20DD010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1F46F-2B83-D512-5C67-172968FEC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3E4DD-95AC-CA73-E7AC-0F7965DB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060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A72D3-114D-ABB5-B192-A23BC74FA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601D1F-A7CA-0204-E1A1-1821BEB1C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2C891-1D49-DD9D-6D04-F90092AB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DEEE9-DE28-E454-A0FB-445EE3A3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4883B-00BB-2609-36C9-294AD7CF4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44224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- 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1FF650C-6A15-EB40-856D-EB19ABCADD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484900"/>
            <a:ext cx="12212638" cy="5947491"/>
          </a:xfrm>
          <a:noFill/>
        </p:spPr>
        <p:txBody>
          <a:bodyPr tIns="108000"/>
          <a:lstStyle>
            <a:lvl1pPr marL="0" indent="0" algn="ctr">
              <a:buNone/>
              <a:defRPr sz="1200"/>
            </a:lvl1pPr>
          </a:lstStyle>
          <a:p>
            <a:r>
              <a:rPr lang="nl-NL" b="0" i="0" u="none" strike="noStrike" noProof="0">
                <a:solidFill>
                  <a:srgbClr val="000000"/>
                </a:solidFill>
                <a:effectLst/>
                <a:latin typeface="Segoe UI Web (West European)" panose="020B0502040204020203" pitchFamily="34" charset="0"/>
              </a:rPr>
              <a:t>Sleep de afbeelding naar de dia of het beeldveld om te plaatsen</a:t>
            </a:r>
            <a:endParaRPr lang="nl-NL" noProof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383A9E5-8FFC-05EC-5E34-3B9BA8F538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1" y="2"/>
            <a:ext cx="12191999" cy="5462590"/>
          </a:xfrm>
          <a:solidFill>
            <a:schemeClr val="tx1">
              <a:alpha val="15653"/>
            </a:schemeClr>
          </a:solidFill>
        </p:spPr>
        <p:txBody>
          <a:bodyPr anchor="b"/>
          <a:lstStyle>
            <a:lvl1pPr marL="0" indent="0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.</a:t>
            </a:r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643DE0-E87A-BD61-1BEE-20CB865A65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7389" y="2057200"/>
            <a:ext cx="7851810" cy="2554536"/>
          </a:xfrm>
          <a:noFill/>
        </p:spPr>
        <p:txBody>
          <a:bodyPr wrap="square" lIns="0" tIns="0" rIns="0" bIns="0" anchor="t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nl-NL" noProof="0"/>
              <a:t>Voeg titel presentatie toe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A36E7BD-A607-240A-12D2-CDC4E41C2E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389" y="1079507"/>
            <a:ext cx="2397626" cy="533205"/>
          </a:xfrm>
          <a:solidFill>
            <a:schemeClr val="accent1"/>
          </a:solidFill>
        </p:spPr>
        <p:txBody>
          <a:bodyPr vert="horz" wrap="none" lIns="72000" tIns="72000" rIns="72000" bIns="72000" rtlCol="0" anchor="ctr">
            <a:spAutoFit/>
          </a:bodyPr>
          <a:lstStyle>
            <a:lvl1pPr marL="0" indent="0" algn="l">
              <a:buNone/>
              <a:defRPr lang="en-GB" sz="2800" b="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>
              <a:lnSpc>
                <a:spcPct val="90000"/>
              </a:lnSpc>
              <a:spcBef>
                <a:spcPct val="0"/>
              </a:spcBef>
            </a:pPr>
            <a:r>
              <a:rPr lang="nl-NL" noProof="0"/>
              <a:t>introductie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3B2CB3E1-FDEF-A3C7-0221-DC1E1D8368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9827240" y="1079508"/>
            <a:ext cx="2377635" cy="5778492"/>
          </a:xfrm>
          <a:prstGeom prst="rtTriangle">
            <a:avLst/>
          </a:prstGeom>
          <a:solidFill>
            <a:schemeClr val="accent2"/>
          </a:solidFill>
        </p:spPr>
        <p:txBody>
          <a:bodyPr anchor="b"/>
          <a:lstStyle>
            <a:lvl1pPr marL="0" indent="0">
              <a:buNone/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.</a:t>
            </a:r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6C0EE17-2A6C-6BCF-33F6-9EF42CB3B9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2089" y="5868069"/>
            <a:ext cx="3657846" cy="263613"/>
          </a:xfrm>
        </p:spPr>
        <p:txBody>
          <a:bodyPr anchor="ctr"/>
          <a:lstStyle>
            <a:lvl1pPr marL="0" indent="0" algn="l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noProof="0"/>
              <a:t>Naam spreker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7EA4E41A-04EF-75BF-28F9-3EB4A65AB4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72089" y="6164283"/>
            <a:ext cx="2527469" cy="263613"/>
          </a:xfrm>
        </p:spPr>
        <p:txBody>
          <a:bodyPr anchor="ctr"/>
          <a:lstStyle>
            <a:lvl1pPr marL="0" indent="0" algn="l">
              <a:buNone/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noProof="0"/>
              <a:t>Datum</a:t>
            </a:r>
          </a:p>
        </p:txBody>
      </p:sp>
      <p:pic>
        <p:nvPicPr>
          <p:cNvPr id="26" name="Picture 25" descr="A blue and black logo&#10;&#10;Description automatically generated">
            <a:extLst>
              <a:ext uri="{FF2B5EF4-FFF2-40B4-BE49-F238E27FC236}">
                <a16:creationId xmlns:a16="http://schemas.microsoft.com/office/drawing/2014/main" id="{D6915E3B-B5BF-F085-3314-A3049D8644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621" y="5711285"/>
            <a:ext cx="2067403" cy="86581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232D458-9C9F-0FF3-BF04-B495F1483A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2691"/>
          <a:stretch/>
        </p:blipFill>
        <p:spPr>
          <a:xfrm>
            <a:off x="9856818" y="5818242"/>
            <a:ext cx="1870894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7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911424" y="3501009"/>
            <a:ext cx="10363200" cy="12265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0" baseline="0"/>
            </a:lvl1pPr>
          </a:lstStyle>
          <a:p>
            <a:endParaRPr 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11424" y="260649"/>
            <a:ext cx="10753195" cy="12241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defRPr sz="3200" baseline="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BE"/>
              <a:t>This is an empty slide with title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12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5241D-8CF8-4C84-E024-D45941B7B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BFE4B-CE6A-2155-556D-552576901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81605-79B6-AB5E-8F61-D9623E5BB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092B94-00AA-4F59-1041-F31533A77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87321-EBF9-FFF0-762D-679212F8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37BC8B5B-51B0-6546-C453-4C91DA00F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24" y="6182362"/>
            <a:ext cx="1287298" cy="53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1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9520A-5423-D51D-8ACD-68ED731D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236E7-622A-EE38-CE9F-98E36AE37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A68DB-17C3-D37A-8A7D-7376627DF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A6E84-BCCB-1B31-461A-9D979871B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05700-E77A-CA3B-C4DE-A18DC8C4A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8378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C4AFA-884F-DC7E-DA39-1A05D4862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BFE08-4943-397C-9082-68B7CF770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2DA26A-3EBF-F63D-0C97-CDDA1C5FB5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A05C6-F896-64A7-FA29-5E7B762CF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3D462-2678-D7FF-7F14-2A580802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2CD24-C6C2-899C-760B-799B47F3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70453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F6510-27CD-3988-8CB9-98BA08F05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F561E-7AD1-D539-7107-8CF2004CD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364DD5-EF6D-C273-07F9-B19921C59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3271D-579A-4ED3-348B-27155F2C3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4641CD-7300-37E2-0419-48CD2AF8B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1DCBD6-C8D4-0CE5-EB9D-FD476A20C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7E6068-4B99-9D80-3F81-B6D10B25C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65BA4B-F8A4-43D7-C63C-E280EE61A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3029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ACDF3-CB37-E537-BF63-58714F0F3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76E4B-5B28-0837-AF04-234B62038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4BD7A3-90E9-0EB6-0688-F28A4160A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CEDDD8-3C9C-7E95-FB00-E892CF63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4290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9EA10E-6DD0-6BD5-0B65-A85789253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FC5E1F-8D97-A3AA-E65E-FCA20B7B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58658-68FF-3308-C230-291E331D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2951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332A0-72AA-EE48-A887-193AE9CE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1151F-53C5-A2B5-5E31-F13004691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10889-52E3-AF56-C9EB-D4A2F1A96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30EA2-01A0-ECA0-01EA-E182D88CD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5A2FF-DDB3-D5C1-D718-617FB872E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A7355-9824-FDB2-FA26-6E2916FB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610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F0507-67FD-441B-5E8A-D330E315D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5916C-CA95-2981-1BA0-903964D4B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5D167-4EE8-BB1A-171B-B3555C4E0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D87F6-7F35-88A7-51DF-94460FAB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E076F-B1FB-8FC9-7572-460C3862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FF0D9-29AF-41D5-3357-300155E8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88594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00494D-1E10-BAAB-B91B-5A6B5CD1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26C862-A605-6275-9354-3C107380F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F9353-3EE1-9564-6D87-77A8EC7C0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7AF58F-5D35-0B46-80B3-05F2312F72FB}" type="datetimeFigureOut">
              <a:rPr lang="en-BE" smtClean="0"/>
              <a:t>09/03/2026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7040C-7E45-4B90-B201-C625379CB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F9A6F-6AC6-6DEE-CE88-069E116FF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41373C-2746-3D4C-9A30-FD8A1FF0E6D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5713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Een rij rollen bruine pleister">
            <a:extLst>
              <a:ext uri="{FF2B5EF4-FFF2-40B4-BE49-F238E27FC236}">
                <a16:creationId xmlns:a16="http://schemas.microsoft.com/office/drawing/2014/main" id="{F3C48E6D-D897-4FFC-008C-52FF47378C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3475" b="13475"/>
          <a:stretch/>
        </p:blipFill>
        <p:spPr>
          <a:xfrm>
            <a:off x="0" y="-484900"/>
            <a:ext cx="12212638" cy="594749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697A54-FFF7-5E1B-CDE4-87C758D3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88" y="1607256"/>
            <a:ext cx="10089011" cy="2554536"/>
          </a:xfrm>
        </p:spPr>
        <p:txBody>
          <a:bodyPr/>
          <a:lstStyle/>
          <a:p>
            <a:r>
              <a:rPr lang="en-US"/>
              <a:t>T</a:t>
            </a:r>
            <a:r>
              <a:rPr lang="en-BE" err="1"/>
              <a:t>rain</a:t>
            </a:r>
            <a:r>
              <a:rPr lang="en-BE"/>
              <a:t> </a:t>
            </a:r>
            <a:r>
              <a:rPr lang="en-BE" err="1"/>
              <a:t>the</a:t>
            </a:r>
            <a:r>
              <a:rPr lang="en-BE"/>
              <a:t> trainer Belgium (</a:t>
            </a:r>
            <a:r>
              <a:rPr lang="en-BE" err="1"/>
              <a:t>Flanders</a:t>
            </a:r>
            <a:r>
              <a:rPr lang="en-BE"/>
              <a:t>): </a:t>
            </a:r>
            <a:br>
              <a:rPr lang="en-BE"/>
            </a:br>
            <a:r>
              <a:rPr lang="en-BE" err="1"/>
              <a:t>Improving</a:t>
            </a:r>
            <a:r>
              <a:rPr lang="en-BE"/>
              <a:t> </a:t>
            </a:r>
            <a:r>
              <a:rPr lang="en-BE" err="1"/>
              <a:t>quality</a:t>
            </a:r>
            <a:r>
              <a:rPr lang="en-BE"/>
              <a:t> of in-</a:t>
            </a:r>
            <a:r>
              <a:rPr lang="en-BE" err="1"/>
              <a:t>hospital</a:t>
            </a:r>
            <a:r>
              <a:rPr lang="en-BE"/>
              <a:t> training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4A3F7A-0792-D26D-029E-F894552C47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D9FE242-C807-DFC4-D2C0-1A036B82E547}"/>
              </a:ext>
            </a:extLst>
          </p:cNvPr>
          <p:cNvSpPr txBox="1">
            <a:spLocks/>
          </p:cNvSpPr>
          <p:nvPr/>
        </p:nvSpPr>
        <p:spPr>
          <a:xfrm>
            <a:off x="477387" y="3878807"/>
            <a:ext cx="9144000" cy="1655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BE">
                <a:solidFill>
                  <a:schemeClr val="bg1"/>
                </a:solidFill>
              </a:rPr>
              <a:t>Prof. dr. Lieve Van den Block</a:t>
            </a:r>
          </a:p>
          <a:p>
            <a:r>
              <a:rPr lang="en-BE">
                <a:solidFill>
                  <a:schemeClr val="bg1"/>
                </a:solidFill>
              </a:rPr>
              <a:t>Else Gien Statema (MSc)</a:t>
            </a:r>
          </a:p>
          <a:p>
            <a:r>
              <a:rPr lang="en-BE">
                <a:solidFill>
                  <a:schemeClr val="bg1"/>
                </a:solidFill>
              </a:rPr>
              <a:t>David Dirkx (MSc)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1DB631-D28E-0C16-0DD6-6A394C23E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266" y="5722577"/>
            <a:ext cx="2000033" cy="94635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B9A507A-0494-33FF-22C0-B762FDAC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829" y="3779267"/>
            <a:ext cx="929676" cy="9209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C4C2C749-DD38-C4BF-1395-75D1B3D8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740" y="4371865"/>
            <a:ext cx="885884" cy="8596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e heer David DIRKX">
            <a:extLst>
              <a:ext uri="{FF2B5EF4-FFF2-40B4-BE49-F238E27FC236}">
                <a16:creationId xmlns:a16="http://schemas.microsoft.com/office/drawing/2014/main" id="{386572D8-E67B-CE0E-E54B-E78CF4FF0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>
            <a:fillRect/>
          </a:stretch>
        </p:blipFill>
        <p:spPr bwMode="auto">
          <a:xfrm>
            <a:off x="3753504" y="4870786"/>
            <a:ext cx="815742" cy="8521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29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1AD5-E4F0-1F3E-9A43-4FEEF54FB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1286" cy="1347561"/>
          </a:xfrm>
        </p:spPr>
        <p:txBody>
          <a:bodyPr/>
          <a:lstStyle/>
          <a:p>
            <a:r>
              <a:rPr lang="en-US"/>
              <a:t>Experience based learning (Kolb </a:t>
            </a:r>
            <a:r>
              <a:rPr lang="en-US" err="1"/>
              <a:t>e.a.</a:t>
            </a:r>
            <a:r>
              <a:rPr lang="en-US"/>
              <a:t>) 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BD9D3-7334-95CF-7217-FD30A79D8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0767"/>
            <a:ext cx="5713413" cy="452210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/>
              <a:t>A continuous process of </a:t>
            </a:r>
            <a:endParaRPr lang="nl-NL"/>
          </a:p>
          <a:p>
            <a:pPr marL="0" indent="0">
              <a:buNone/>
            </a:pPr>
            <a:r>
              <a:rPr lang="en-US" sz="2400"/>
              <a:t>defining learning goals --&gt; experiencing situations --&gt; reflecting on experiences --&gt; gaining new insights as to improve at the next occasion (</a:t>
            </a:r>
            <a:r>
              <a:rPr lang="en-US" sz="2400" err="1"/>
              <a:t>i.o.w.</a:t>
            </a:r>
            <a:r>
              <a:rPr lang="en-US" sz="2400"/>
              <a:t> new learning goals).</a:t>
            </a:r>
            <a:endParaRPr lang="en-US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A supervisor can enhance this process: </a:t>
            </a:r>
          </a:p>
          <a:p>
            <a:pPr marL="342900" indent="-342900"/>
            <a:r>
              <a:rPr lang="en-US" sz="2400"/>
              <a:t>Helping with prioritizing specific learning goals </a:t>
            </a:r>
          </a:p>
          <a:p>
            <a:pPr marL="342900" indent="-342900"/>
            <a:r>
              <a:rPr lang="en-US" sz="2400"/>
              <a:t>Questions and feedback to enhance reflection </a:t>
            </a:r>
            <a:endParaRPr lang="en-US"/>
          </a:p>
          <a:p>
            <a:pPr marL="342900" indent="-342900"/>
            <a:r>
              <a:rPr lang="en-US" sz="2400"/>
              <a:t>Regular observation or coaching when applying new skills</a:t>
            </a:r>
            <a:endParaRPr lang="en-US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5" name="Afbeelding 4" descr="Kolb's Learning Cycle Infographic Vector Illustration 11704771 Vector Art  at Vecteezy">
            <a:extLst>
              <a:ext uri="{FF2B5EF4-FFF2-40B4-BE49-F238E27FC236}">
                <a16:creationId xmlns:a16="http://schemas.microsoft.com/office/drawing/2014/main" id="{CEB56B24-1746-E0FB-A4E7-1C354B5F8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575" y="1714500"/>
            <a:ext cx="459105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39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CF6F8-E327-26FE-4F83-3593BC596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19757" cy="1344613"/>
          </a:xfrm>
        </p:spPr>
        <p:txBody>
          <a:bodyPr>
            <a:normAutofit fontScale="90000"/>
          </a:bodyPr>
          <a:lstStyle/>
          <a:p>
            <a:r>
              <a:rPr lang="en-BE" err="1"/>
              <a:t>Social</a:t>
            </a:r>
            <a:r>
              <a:rPr lang="en-BE"/>
              <a:t> </a:t>
            </a:r>
            <a:r>
              <a:rPr lang="en-BE" err="1"/>
              <a:t>learning</a:t>
            </a:r>
            <a:r>
              <a:rPr lang="en-BE"/>
              <a:t> (</a:t>
            </a:r>
            <a:r>
              <a:rPr lang="en-BE" err="1"/>
              <a:t>Bandura</a:t>
            </a:r>
            <a:r>
              <a:rPr lang="en-BE"/>
              <a:t>):  </a:t>
            </a:r>
            <a:r>
              <a:rPr lang="en-BE" err="1"/>
              <a:t>learning</a:t>
            </a:r>
            <a:r>
              <a:rPr lang="en-BE"/>
              <a:t> through </a:t>
            </a:r>
            <a:r>
              <a:rPr lang="en-BE" err="1"/>
              <a:t>social</a:t>
            </a:r>
            <a:r>
              <a:rPr lang="en-BE"/>
              <a:t> </a:t>
            </a:r>
            <a:r>
              <a:rPr lang="en-BE" err="1"/>
              <a:t>interaction</a:t>
            </a:r>
            <a:r>
              <a:rPr lang="en-BE"/>
              <a:t> </a:t>
            </a:r>
            <a:r>
              <a:rPr lang="en-BE" err="1"/>
              <a:t>and</a:t>
            </a:r>
            <a:r>
              <a:rPr lang="en-BE"/>
              <a:t> </a:t>
            </a:r>
            <a:r>
              <a:rPr lang="en-BE" err="1"/>
              <a:t>through</a:t>
            </a:r>
            <a:r>
              <a:rPr lang="en-BE"/>
              <a:t> </a:t>
            </a:r>
            <a:r>
              <a:rPr lang="en-BE" err="1"/>
              <a:t>observing</a:t>
            </a:r>
            <a:r>
              <a:rPr lang="en-BE"/>
              <a:t> </a:t>
            </a:r>
            <a:r>
              <a:rPr lang="en-BE" err="1"/>
              <a:t>and</a:t>
            </a:r>
            <a:r>
              <a:rPr lang="en-BE"/>
              <a:t> </a:t>
            </a:r>
            <a:r>
              <a:rPr lang="en-BE" err="1"/>
              <a:t>imitating</a:t>
            </a:r>
            <a:r>
              <a:rPr lang="en-BE"/>
              <a:t> </a:t>
            </a:r>
            <a:r>
              <a:rPr lang="en-BE" err="1"/>
              <a:t>others</a:t>
            </a:r>
            <a:endParaRPr lang="nl-NL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C79F1-54C2-2B33-9826-E33498C81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227"/>
            <a:ext cx="10677525" cy="31872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BE">
                <a:solidFill>
                  <a:schemeClr val="accent2"/>
                </a:solidFill>
              </a:rPr>
              <a:t>Coaching / mentoring</a:t>
            </a:r>
            <a:r>
              <a:rPr lang="en-BE"/>
              <a:t>: experienced colleagues accompany the less experienced ones</a:t>
            </a:r>
          </a:p>
          <a:p>
            <a:pPr marL="0" indent="0">
              <a:buNone/>
            </a:pPr>
            <a:r>
              <a:rPr lang="en-US">
                <a:solidFill>
                  <a:schemeClr val="accent2"/>
                </a:solidFill>
              </a:rPr>
              <a:t>Cooperation</a:t>
            </a:r>
            <a:r>
              <a:rPr lang="en-BE"/>
              <a:t>: Learning through shared problem solving and knowledge sharing in teams (multidisciplinary)</a:t>
            </a:r>
          </a:p>
          <a:p>
            <a:pPr marL="0" indent="0">
              <a:buNone/>
            </a:pPr>
            <a:r>
              <a:rPr lang="en-BE">
                <a:solidFill>
                  <a:schemeClr val="accent2"/>
                </a:solidFill>
              </a:rPr>
              <a:t>Role modeling</a:t>
            </a:r>
            <a:r>
              <a:rPr lang="en-BE"/>
              <a:t>: Mimicry of desired behavior and skills by coworkers and superiors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368BDF-8812-4772-63BC-E7CC4AB0CA98}"/>
              </a:ext>
            </a:extLst>
          </p:cNvPr>
          <p:cNvSpPr txBox="1"/>
          <p:nvPr/>
        </p:nvSpPr>
        <p:spPr>
          <a:xfrm>
            <a:off x="838199" y="5056807"/>
            <a:ext cx="10515600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i="1">
                <a:solidFill>
                  <a:schemeClr val="accent2"/>
                </a:solidFill>
              </a:rPr>
              <a:t>The clinical tutor can play a crucial role in facilitating this.</a:t>
            </a:r>
            <a:endParaRPr lang="nl-NL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7A65B-0489-B0FD-DF96-BA0205C51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6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What does Train the Trainer VUB do: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8C939BB-6CAB-A95E-47DD-7B64F122312F}"/>
              </a:ext>
            </a:extLst>
          </p:cNvPr>
          <p:cNvSpPr txBox="1"/>
          <p:nvPr/>
        </p:nvSpPr>
        <p:spPr>
          <a:xfrm>
            <a:off x="1076324" y="1800224"/>
            <a:ext cx="9629775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nl-NL" b="1"/>
              <a:t>Training </a:t>
            </a:r>
            <a:r>
              <a:rPr lang="nl-NL" b="1" err="1"/>
              <a:t>and</a:t>
            </a:r>
            <a:r>
              <a:rPr lang="nl-NL" b="1"/>
              <a:t> workshops </a:t>
            </a:r>
            <a:r>
              <a:rPr lang="nl-NL" b="1" err="1"/>
              <a:t>for</a:t>
            </a:r>
            <a:r>
              <a:rPr lang="nl-NL" b="1"/>
              <a:t> </a:t>
            </a:r>
            <a:r>
              <a:rPr lang="nl-NL" b="1" err="1"/>
              <a:t>Clinical</a:t>
            </a:r>
            <a:r>
              <a:rPr lang="nl-NL" b="1"/>
              <a:t> Tutors </a:t>
            </a:r>
            <a:r>
              <a:rPr lang="nl-NL" b="1" err="1"/>
              <a:t>and</a:t>
            </a:r>
            <a:r>
              <a:rPr lang="nl-NL" b="1"/>
              <a:t> Supervisors</a:t>
            </a:r>
            <a:endParaRPr lang="nl-NL"/>
          </a:p>
          <a:p>
            <a:endParaRPr lang="nl-NL"/>
          </a:p>
          <a:p>
            <a:r>
              <a:rPr lang="nl-NL"/>
              <a:t>Topics </a:t>
            </a:r>
            <a:r>
              <a:rPr lang="nl-NL" err="1"/>
              <a:t>a.o</a:t>
            </a:r>
            <a:r>
              <a:rPr lang="nl-NL"/>
              <a:t>.:  </a:t>
            </a:r>
          </a:p>
          <a:p>
            <a:r>
              <a:rPr lang="nl-NL"/>
              <a:t>  Feedback </a:t>
            </a:r>
            <a:r>
              <a:rPr lang="nl-NL" err="1"/>
              <a:t>techniques</a:t>
            </a:r>
            <a:endParaRPr lang="nl-NL"/>
          </a:p>
          <a:p>
            <a:r>
              <a:rPr lang="nl-NL"/>
              <a:t>  Coaching skills / </a:t>
            </a:r>
            <a:r>
              <a:rPr lang="nl-NL" err="1"/>
              <a:t>enhancing</a:t>
            </a:r>
            <a:r>
              <a:rPr lang="nl-NL"/>
              <a:t> </a:t>
            </a:r>
            <a:r>
              <a:rPr lang="nl-NL" err="1"/>
              <a:t>clinical</a:t>
            </a:r>
            <a:r>
              <a:rPr lang="nl-NL"/>
              <a:t> thinking</a:t>
            </a:r>
          </a:p>
          <a:p>
            <a:r>
              <a:rPr lang="nl-NL"/>
              <a:t>  </a:t>
            </a:r>
            <a:r>
              <a:rPr lang="nl-NL" err="1"/>
              <a:t>Balancing</a:t>
            </a:r>
            <a:r>
              <a:rPr lang="nl-NL"/>
              <a:t> </a:t>
            </a:r>
            <a:r>
              <a:rPr lang="nl-NL" err="1"/>
              <a:t>patient</a:t>
            </a:r>
            <a:r>
              <a:rPr lang="nl-NL"/>
              <a:t> </a:t>
            </a:r>
            <a:r>
              <a:rPr lang="nl-NL" err="1"/>
              <a:t>safety</a:t>
            </a:r>
            <a:r>
              <a:rPr lang="nl-NL"/>
              <a:t> </a:t>
            </a:r>
            <a:r>
              <a:rPr lang="nl-NL" err="1"/>
              <a:t>with</a:t>
            </a:r>
            <a:r>
              <a:rPr lang="nl-NL"/>
              <a:t> resident </a:t>
            </a:r>
            <a:r>
              <a:rPr lang="nl-NL" err="1"/>
              <a:t>autonomy</a:t>
            </a:r>
          </a:p>
          <a:p>
            <a:r>
              <a:rPr lang="nl-NL"/>
              <a:t>  Knowledge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insights</a:t>
            </a:r>
            <a:r>
              <a:rPr lang="nl-NL"/>
              <a:t> on </a:t>
            </a:r>
            <a:r>
              <a:rPr lang="nl-NL" err="1"/>
              <a:t>workplace</a:t>
            </a:r>
            <a:r>
              <a:rPr lang="nl-NL"/>
              <a:t> </a:t>
            </a:r>
            <a:r>
              <a:rPr lang="nl-NL" err="1"/>
              <a:t>learning</a:t>
            </a:r>
            <a:endParaRPr lang="nl-NL"/>
          </a:p>
          <a:p>
            <a:r>
              <a:rPr lang="nl-NL"/>
              <a:t>  </a:t>
            </a:r>
            <a:r>
              <a:rPr lang="nl-NL" err="1"/>
              <a:t>Supporting</a:t>
            </a:r>
            <a:r>
              <a:rPr lang="nl-NL"/>
              <a:t> </a:t>
            </a:r>
            <a:r>
              <a:rPr lang="nl-NL" err="1"/>
              <a:t>mental</a:t>
            </a:r>
            <a:r>
              <a:rPr lang="nl-NL"/>
              <a:t> </a:t>
            </a:r>
            <a:r>
              <a:rPr lang="nl-NL" err="1"/>
              <a:t>wellbeing</a:t>
            </a:r>
            <a:r>
              <a:rPr lang="nl-NL"/>
              <a:t> of </a:t>
            </a:r>
            <a:r>
              <a:rPr lang="nl-NL" err="1"/>
              <a:t>residents</a:t>
            </a:r>
          </a:p>
          <a:p>
            <a:endParaRPr lang="nl-NL"/>
          </a:p>
          <a:p>
            <a:r>
              <a:rPr lang="nl-NL" b="1"/>
              <a:t>Learning approach: </a:t>
            </a:r>
          </a:p>
          <a:p>
            <a:r>
              <a:rPr lang="nl-NL"/>
              <a:t>  Small </a:t>
            </a:r>
            <a:r>
              <a:rPr lang="nl-NL" err="1"/>
              <a:t>group</a:t>
            </a:r>
            <a:r>
              <a:rPr lang="nl-NL"/>
              <a:t> </a:t>
            </a:r>
            <a:r>
              <a:rPr lang="nl-NL" err="1"/>
              <a:t>sessions</a:t>
            </a:r>
            <a:r>
              <a:rPr lang="nl-NL"/>
              <a:t> (max 15) </a:t>
            </a:r>
          </a:p>
          <a:p>
            <a:r>
              <a:rPr lang="nl-NL"/>
              <a:t>  Learning </a:t>
            </a:r>
            <a:r>
              <a:rPr lang="nl-NL" err="1"/>
              <a:t>through</a:t>
            </a:r>
            <a:r>
              <a:rPr lang="nl-NL"/>
              <a:t> </a:t>
            </a:r>
            <a:r>
              <a:rPr lang="nl-NL" err="1"/>
              <a:t>interaction</a:t>
            </a:r>
            <a:r>
              <a:rPr lang="nl-NL"/>
              <a:t>: </a:t>
            </a:r>
            <a:r>
              <a:rPr lang="nl-NL" err="1"/>
              <a:t>discussion</a:t>
            </a:r>
            <a:r>
              <a:rPr lang="nl-NL"/>
              <a:t>, </a:t>
            </a:r>
            <a:r>
              <a:rPr lang="nl-NL" err="1"/>
              <a:t>reflection</a:t>
            </a:r>
            <a:r>
              <a:rPr lang="nl-NL"/>
              <a:t>, </a:t>
            </a:r>
            <a:r>
              <a:rPr lang="nl-NL" err="1"/>
              <a:t>practice</a:t>
            </a: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2911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E02EA-02A3-5A4D-7D40-F7B7A2583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50BAD-FDCF-823C-0F23-18FD68F0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6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What does Train the Trainer VUB do: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2AC2872-651B-C73C-2AC6-9DD1CFBC45C7}"/>
              </a:ext>
            </a:extLst>
          </p:cNvPr>
          <p:cNvSpPr txBox="1"/>
          <p:nvPr/>
        </p:nvSpPr>
        <p:spPr>
          <a:xfrm>
            <a:off x="1076324" y="1800224"/>
            <a:ext cx="9629775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b="1"/>
              <a:t>2. </a:t>
            </a:r>
            <a:r>
              <a:rPr lang="nl-NL" b="1" err="1"/>
              <a:t>Intervision</a:t>
            </a:r>
            <a:r>
              <a:rPr lang="nl-NL" b="1"/>
              <a:t> </a:t>
            </a:r>
            <a:r>
              <a:rPr lang="nl-NL" b="1" err="1"/>
              <a:t>sessions</a:t>
            </a:r>
            <a:endParaRPr lang="nl-NL" err="1"/>
          </a:p>
          <a:p>
            <a:r>
              <a:rPr lang="nl-NL" err="1"/>
              <a:t>Reflective</a:t>
            </a:r>
            <a:r>
              <a:rPr lang="nl-NL"/>
              <a:t> </a:t>
            </a:r>
            <a:r>
              <a:rPr lang="nl-NL" err="1"/>
              <a:t>debriefings</a:t>
            </a:r>
            <a:r>
              <a:rPr lang="nl-NL"/>
              <a:t> in small </a:t>
            </a:r>
            <a:r>
              <a:rPr lang="nl-NL" err="1"/>
              <a:t>groups</a:t>
            </a:r>
            <a:r>
              <a:rPr lang="nl-NL"/>
              <a:t> (max 5) on </a:t>
            </a:r>
            <a:r>
              <a:rPr lang="nl-NL" err="1"/>
              <a:t>clinical</a:t>
            </a:r>
            <a:r>
              <a:rPr lang="nl-NL"/>
              <a:t> </a:t>
            </a:r>
            <a:r>
              <a:rPr lang="nl-NL" err="1"/>
              <a:t>tutoring</a:t>
            </a:r>
            <a:r>
              <a:rPr lang="nl-NL"/>
              <a:t> </a:t>
            </a:r>
            <a:r>
              <a:rPr lang="nl-NL" err="1"/>
              <a:t>dillemma's</a:t>
            </a:r>
            <a:endParaRPr lang="nl-NL"/>
          </a:p>
          <a:p>
            <a:endParaRPr lang="nl-NL"/>
          </a:p>
          <a:p>
            <a:r>
              <a:rPr lang="nl-NL" b="1"/>
              <a:t>3. </a:t>
            </a:r>
            <a:r>
              <a:rPr lang="nl-NL" b="1" err="1"/>
              <a:t>Inhouse</a:t>
            </a:r>
            <a:r>
              <a:rPr lang="nl-NL" b="1"/>
              <a:t> consultancy</a:t>
            </a:r>
          </a:p>
          <a:p>
            <a:r>
              <a:rPr lang="nl-NL" err="1"/>
              <a:t>Working</a:t>
            </a:r>
            <a:r>
              <a:rPr lang="nl-NL"/>
              <a:t> </a:t>
            </a:r>
            <a:r>
              <a:rPr lang="nl-NL" err="1"/>
              <a:t>together</a:t>
            </a:r>
            <a:r>
              <a:rPr lang="nl-NL"/>
              <a:t> </a:t>
            </a:r>
            <a:r>
              <a:rPr lang="nl-NL" err="1"/>
              <a:t>with</a:t>
            </a:r>
            <a:r>
              <a:rPr lang="nl-NL"/>
              <a:t> </a:t>
            </a:r>
            <a:r>
              <a:rPr lang="nl-NL" err="1"/>
              <a:t>hospital</a:t>
            </a:r>
            <a:r>
              <a:rPr lang="nl-NL"/>
              <a:t> </a:t>
            </a:r>
            <a:r>
              <a:rPr lang="nl-NL" err="1"/>
              <a:t>departments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improve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learning</a:t>
            </a:r>
            <a:r>
              <a:rPr lang="nl-NL"/>
              <a:t> </a:t>
            </a:r>
            <a:r>
              <a:rPr lang="nl-NL" err="1"/>
              <a:t>climate</a:t>
            </a:r>
            <a:r>
              <a:rPr lang="nl-NL"/>
              <a:t> </a:t>
            </a:r>
            <a:r>
              <a:rPr lang="nl-NL" err="1"/>
              <a:t>withing</a:t>
            </a:r>
            <a:r>
              <a:rPr lang="nl-NL"/>
              <a:t> </a:t>
            </a:r>
            <a:r>
              <a:rPr lang="nl-NL" err="1"/>
              <a:t>their</a:t>
            </a:r>
            <a:r>
              <a:rPr lang="nl-NL"/>
              <a:t> service</a:t>
            </a:r>
          </a:p>
          <a:p>
            <a:r>
              <a:rPr lang="nl-NL"/>
              <a:t>  </a:t>
            </a:r>
            <a:r>
              <a:rPr lang="nl-NL" err="1"/>
              <a:t>Either</a:t>
            </a:r>
            <a:r>
              <a:rPr lang="nl-NL"/>
              <a:t> on </a:t>
            </a:r>
            <a:r>
              <a:rPr lang="nl-NL" err="1"/>
              <a:t>demand</a:t>
            </a:r>
            <a:r>
              <a:rPr lang="nl-NL"/>
              <a:t> </a:t>
            </a:r>
            <a:r>
              <a:rPr lang="nl-NL" err="1"/>
              <a:t>by</a:t>
            </a:r>
            <a:r>
              <a:rPr lang="nl-NL"/>
              <a:t> </a:t>
            </a:r>
            <a:r>
              <a:rPr lang="nl-NL" err="1"/>
              <a:t>clinical</a:t>
            </a:r>
            <a:r>
              <a:rPr lang="nl-NL"/>
              <a:t> tutor or </a:t>
            </a:r>
            <a:r>
              <a:rPr lang="nl-NL" err="1"/>
              <a:t>incited</a:t>
            </a:r>
            <a:r>
              <a:rPr lang="nl-NL"/>
              <a:t> </a:t>
            </a:r>
            <a:r>
              <a:rPr lang="nl-NL" err="1"/>
              <a:t>after</a:t>
            </a:r>
            <a:r>
              <a:rPr lang="nl-NL"/>
              <a:t> </a:t>
            </a:r>
            <a:r>
              <a:rPr lang="nl-NL" err="1"/>
              <a:t>complaints</a:t>
            </a:r>
            <a:r>
              <a:rPr lang="nl-NL"/>
              <a:t> / </a:t>
            </a:r>
            <a:r>
              <a:rPr lang="nl-NL" err="1"/>
              <a:t>lower</a:t>
            </a:r>
            <a:r>
              <a:rPr lang="nl-NL"/>
              <a:t> </a:t>
            </a:r>
            <a:r>
              <a:rPr lang="nl-NL" err="1"/>
              <a:t>evaluations</a:t>
            </a:r>
            <a:endParaRPr lang="nl-NL"/>
          </a:p>
          <a:p>
            <a:endParaRPr lang="nl-NL"/>
          </a:p>
          <a:p>
            <a:endParaRPr lang="nl-NL"/>
          </a:p>
          <a:p>
            <a:r>
              <a:rPr lang="nl-NL"/>
              <a:t>4. </a:t>
            </a:r>
            <a:r>
              <a:rPr lang="nl-NL" b="1"/>
              <a:t>Courses </a:t>
            </a:r>
            <a:r>
              <a:rPr lang="nl-NL" b="1" err="1"/>
              <a:t>for</a:t>
            </a:r>
            <a:r>
              <a:rPr lang="nl-NL" b="1"/>
              <a:t> </a:t>
            </a:r>
            <a:r>
              <a:rPr lang="nl-NL" b="1" err="1"/>
              <a:t>medical</a:t>
            </a:r>
            <a:r>
              <a:rPr lang="nl-NL" b="1"/>
              <a:t> </a:t>
            </a:r>
            <a:r>
              <a:rPr lang="nl-NL" b="1" err="1"/>
              <a:t>residents</a:t>
            </a:r>
            <a:r>
              <a:rPr lang="nl-NL"/>
              <a:t>: "</a:t>
            </a:r>
            <a:r>
              <a:rPr lang="nl-NL" err="1"/>
              <a:t>Workplace</a:t>
            </a:r>
            <a:r>
              <a:rPr lang="nl-NL"/>
              <a:t> Learning" </a:t>
            </a:r>
            <a:r>
              <a:rPr lang="nl-NL" err="1"/>
              <a:t>and</a:t>
            </a:r>
            <a:r>
              <a:rPr lang="nl-NL"/>
              <a:t> "Train </a:t>
            </a:r>
            <a:r>
              <a:rPr lang="nl-NL" err="1"/>
              <a:t>the</a:t>
            </a:r>
            <a:r>
              <a:rPr lang="nl-NL"/>
              <a:t> Trainer"</a:t>
            </a:r>
          </a:p>
          <a:p>
            <a:endParaRPr lang="nl-NL"/>
          </a:p>
          <a:p>
            <a:r>
              <a:rPr lang="nl-NL"/>
              <a:t>5. </a:t>
            </a:r>
            <a:r>
              <a:rPr lang="nl-NL" b="1"/>
              <a:t>Exchange </a:t>
            </a:r>
            <a:r>
              <a:rPr lang="nl-NL" b="1" err="1"/>
              <a:t>and</a:t>
            </a:r>
            <a:r>
              <a:rPr lang="nl-NL" b="1"/>
              <a:t> cooperation</a:t>
            </a:r>
            <a:r>
              <a:rPr lang="nl-NL"/>
              <a:t> </a:t>
            </a:r>
            <a:r>
              <a:rPr lang="nl-NL" err="1"/>
              <a:t>with</a:t>
            </a:r>
            <a:r>
              <a:rPr lang="nl-NL"/>
              <a:t> Train </a:t>
            </a:r>
            <a:r>
              <a:rPr lang="nl-NL" err="1"/>
              <a:t>the</a:t>
            </a:r>
            <a:r>
              <a:rPr lang="nl-NL"/>
              <a:t> Trainer </a:t>
            </a:r>
            <a:r>
              <a:rPr lang="nl-NL" err="1"/>
              <a:t>collegues</a:t>
            </a:r>
            <a:r>
              <a:rPr lang="nl-NL"/>
              <a:t> in </a:t>
            </a:r>
            <a:r>
              <a:rPr lang="nl-NL" err="1"/>
              <a:t>other</a:t>
            </a:r>
            <a:r>
              <a:rPr lang="nl-NL"/>
              <a:t> </a:t>
            </a:r>
            <a:r>
              <a:rPr lang="nl-NL" err="1"/>
              <a:t>Flemish</a:t>
            </a:r>
            <a:r>
              <a:rPr lang="nl-NL"/>
              <a:t> </a:t>
            </a:r>
            <a:r>
              <a:rPr lang="nl-NL" err="1"/>
              <a:t>universities</a:t>
            </a:r>
            <a:endParaRPr lang="nl-NL"/>
          </a:p>
          <a:p>
            <a:endParaRPr lang="nl-NL"/>
          </a:p>
          <a:p>
            <a:r>
              <a:rPr lang="nl-NL"/>
              <a:t>6. </a:t>
            </a:r>
            <a:r>
              <a:rPr lang="nl-NL" b="1" err="1"/>
              <a:t>Initiatives</a:t>
            </a:r>
            <a:r>
              <a:rPr lang="nl-NL" b="1"/>
              <a:t> </a:t>
            </a:r>
            <a:r>
              <a:rPr lang="nl-NL" b="1" err="1"/>
              <a:t>to</a:t>
            </a:r>
            <a:r>
              <a:rPr lang="nl-NL" b="1"/>
              <a:t> support </a:t>
            </a:r>
            <a:r>
              <a:rPr lang="nl-NL" b="1" err="1"/>
              <a:t>clinical</a:t>
            </a:r>
            <a:r>
              <a:rPr lang="nl-NL" b="1"/>
              <a:t> tutors</a:t>
            </a:r>
            <a:r>
              <a:rPr lang="nl-NL"/>
              <a:t>, </a:t>
            </a:r>
            <a:r>
              <a:rPr lang="nl-NL" err="1"/>
              <a:t>such</a:t>
            </a:r>
            <a:r>
              <a:rPr lang="nl-NL"/>
              <a:t> as </a:t>
            </a:r>
            <a:r>
              <a:rPr lang="nl-NL" err="1"/>
              <a:t>an</a:t>
            </a:r>
            <a:r>
              <a:rPr lang="nl-NL"/>
              <a:t> information leaflet </a:t>
            </a:r>
          </a:p>
        </p:txBody>
      </p:sp>
    </p:spTree>
    <p:extLst>
      <p:ext uri="{BB962C8B-B14F-4D97-AF65-F5344CB8AC3E}">
        <p14:creationId xmlns:p14="http://schemas.microsoft.com/office/powerpoint/2010/main" val="208744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91F9D-6CE0-2C71-C093-4F4F173EE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Results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496B3B-F29C-7F81-E63E-64CEB4792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Overall </a:t>
            </a:r>
            <a:r>
              <a:rPr lang="nl-NL" err="1"/>
              <a:t>very</a:t>
            </a:r>
            <a:r>
              <a:rPr lang="nl-NL"/>
              <a:t> </a:t>
            </a:r>
            <a:r>
              <a:rPr lang="nl-NL" err="1"/>
              <a:t>positive</a:t>
            </a:r>
            <a:r>
              <a:rPr lang="nl-NL"/>
              <a:t> </a:t>
            </a:r>
            <a:r>
              <a:rPr lang="nl-NL" err="1"/>
              <a:t>evaluations</a:t>
            </a:r>
            <a:r>
              <a:rPr lang="nl-NL"/>
              <a:t> of </a:t>
            </a:r>
            <a:r>
              <a:rPr lang="nl-NL" err="1"/>
              <a:t>our</a:t>
            </a:r>
            <a:r>
              <a:rPr lang="nl-NL"/>
              <a:t> </a:t>
            </a:r>
            <a:r>
              <a:rPr lang="nl-NL" err="1"/>
              <a:t>trainings</a:t>
            </a:r>
            <a:endParaRPr lang="nl-NL"/>
          </a:p>
          <a:p>
            <a:r>
              <a:rPr lang="nl-NL"/>
              <a:t>Change in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workplace</a:t>
            </a:r>
            <a:r>
              <a:rPr lang="nl-NL"/>
              <a:t> </a:t>
            </a:r>
            <a:r>
              <a:rPr lang="nl-NL" err="1"/>
              <a:t>seems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happening (</a:t>
            </a:r>
            <a:r>
              <a:rPr lang="nl-NL" err="1"/>
              <a:t>very</a:t>
            </a:r>
            <a:r>
              <a:rPr lang="nl-NL"/>
              <a:t>) </a:t>
            </a:r>
            <a:r>
              <a:rPr lang="nl-NL" err="1"/>
              <a:t>slowly</a:t>
            </a:r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Reactions</a:t>
            </a:r>
            <a:r>
              <a:rPr lang="nl-NL"/>
              <a:t> of supervisors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clinical</a:t>
            </a:r>
            <a:r>
              <a:rPr lang="nl-NL"/>
              <a:t> tutors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Stories</a:t>
            </a:r>
            <a:r>
              <a:rPr lang="nl-NL"/>
              <a:t> of </a:t>
            </a:r>
            <a:r>
              <a:rPr lang="nl-NL" err="1"/>
              <a:t>residents</a:t>
            </a:r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r>
              <a:rPr lang="nl-NL"/>
              <a:t>Responses </a:t>
            </a:r>
            <a:r>
              <a:rPr lang="nl-NL" err="1"/>
              <a:t>to</a:t>
            </a:r>
            <a:r>
              <a:rPr lang="nl-NL"/>
              <a:t> topics </a:t>
            </a:r>
            <a:r>
              <a:rPr lang="nl-NL" err="1"/>
              <a:t>raised</a:t>
            </a:r>
            <a:r>
              <a:rPr lang="nl-NL"/>
              <a:t> in </a:t>
            </a:r>
            <a:r>
              <a:rPr lang="nl-NL" err="1"/>
              <a:t>trainings</a:t>
            </a:r>
            <a:r>
              <a:rPr lang="nl-NL"/>
              <a:t>: </a:t>
            </a:r>
            <a:r>
              <a:rPr lang="nl-NL" err="1"/>
              <a:t>From</a:t>
            </a:r>
            <a:r>
              <a:rPr lang="nl-NL"/>
              <a:t> never </a:t>
            </a:r>
            <a:r>
              <a:rPr lang="nl-NL" err="1"/>
              <a:t>heard</a:t>
            </a:r>
            <a:r>
              <a:rPr lang="nl-NL"/>
              <a:t> of, </a:t>
            </a:r>
            <a:r>
              <a:rPr lang="nl-NL" err="1"/>
              <a:t>unthinkable</a:t>
            </a:r>
            <a:r>
              <a:rPr lang="nl-NL"/>
              <a:t>, "</a:t>
            </a:r>
            <a:r>
              <a:rPr lang="nl-NL" err="1"/>
              <a:t>extraterrestrial</a:t>
            </a:r>
            <a:r>
              <a:rPr lang="nl-NL"/>
              <a:t>" </a:t>
            </a:r>
            <a:r>
              <a:rPr lang="nl-NL" err="1"/>
              <a:t>towards</a:t>
            </a:r>
            <a:r>
              <a:rPr lang="nl-NL"/>
              <a:t> </a:t>
            </a:r>
            <a:r>
              <a:rPr lang="nl-NL" err="1"/>
              <a:t>familiar</a:t>
            </a:r>
            <a:r>
              <a:rPr lang="nl-NL"/>
              <a:t> </a:t>
            </a:r>
            <a:r>
              <a:rPr lang="nl-NL" err="1"/>
              <a:t>and</a:t>
            </a:r>
            <a:r>
              <a:rPr lang="nl-NL"/>
              <a:t> no </a:t>
            </a:r>
            <a:r>
              <a:rPr lang="nl-NL" err="1"/>
              <a:t>need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explain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need</a:t>
            </a:r>
            <a:r>
              <a:rPr lang="nl-NL"/>
              <a:t> </a:t>
            </a:r>
            <a:r>
              <a:rPr lang="nl-NL" err="1"/>
              <a:t>for</a:t>
            </a:r>
            <a:r>
              <a:rPr lang="nl-NL"/>
              <a:t> </a:t>
            </a:r>
            <a:r>
              <a:rPr lang="nl-NL" err="1"/>
              <a:t>this</a:t>
            </a:r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Spontanious</a:t>
            </a:r>
            <a:r>
              <a:rPr lang="nl-NL"/>
              <a:t> </a:t>
            </a:r>
            <a:r>
              <a:rPr lang="nl-NL" err="1"/>
              <a:t>questions</a:t>
            </a:r>
            <a:r>
              <a:rPr lang="nl-NL"/>
              <a:t> </a:t>
            </a:r>
            <a:r>
              <a:rPr lang="nl-NL" err="1"/>
              <a:t>by</a:t>
            </a:r>
            <a:r>
              <a:rPr lang="nl-NL"/>
              <a:t> </a:t>
            </a:r>
            <a:r>
              <a:rPr lang="nl-NL" err="1"/>
              <a:t>Clinical</a:t>
            </a:r>
            <a:r>
              <a:rPr lang="nl-NL"/>
              <a:t> Tutors </a:t>
            </a:r>
            <a:r>
              <a:rPr lang="nl-NL" err="1"/>
              <a:t>and</a:t>
            </a:r>
            <a:r>
              <a:rPr lang="nl-NL"/>
              <a:t> Heads of </a:t>
            </a:r>
            <a:r>
              <a:rPr lang="nl-NL" err="1"/>
              <a:t>department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nl-NL"/>
          </a:p>
          <a:p>
            <a:pPr marL="0" indent="0">
              <a:buNone/>
            </a:pPr>
            <a:r>
              <a:rPr lang="nl-NL"/>
              <a:t>But we </a:t>
            </a:r>
            <a:r>
              <a:rPr lang="nl-NL" err="1"/>
              <a:t>still</a:t>
            </a:r>
            <a:r>
              <a:rPr lang="nl-NL"/>
              <a:t> have a long way </a:t>
            </a:r>
            <a:r>
              <a:rPr lang="nl-NL" err="1"/>
              <a:t>to</a:t>
            </a:r>
            <a:r>
              <a:rPr lang="nl-NL"/>
              <a:t> go .. </a:t>
            </a:r>
          </a:p>
        </p:txBody>
      </p:sp>
    </p:spTree>
    <p:extLst>
      <p:ext uri="{BB962C8B-B14F-4D97-AF65-F5344CB8AC3E}">
        <p14:creationId xmlns:p14="http://schemas.microsoft.com/office/powerpoint/2010/main" val="644378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7EC0A-A63D-C6C5-F8AA-1DF2C86AC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err="1"/>
              <a:t>Our</a:t>
            </a:r>
            <a:r>
              <a:rPr lang="nl-NL"/>
              <a:t> </a:t>
            </a:r>
            <a:r>
              <a:rPr lang="nl-NL" err="1"/>
              <a:t>hopes</a:t>
            </a:r>
            <a:r>
              <a:rPr lang="nl-NL"/>
              <a:t> </a:t>
            </a:r>
            <a:r>
              <a:rPr lang="nl-NL" err="1"/>
              <a:t>for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640A5-E91A-2B73-7991-8605B8A68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0878" y="1819023"/>
            <a:ext cx="7132432" cy="48021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BE" sz="2400"/>
              <a:t>A focus on real </a:t>
            </a:r>
            <a:r>
              <a:rPr lang="en-BE" sz="2400" err="1"/>
              <a:t>quality</a:t>
            </a:r>
            <a:r>
              <a:rPr lang="en-BE" sz="2400"/>
              <a:t>, </a:t>
            </a:r>
            <a:r>
              <a:rPr lang="en-BE" sz="2400" err="1"/>
              <a:t>rather</a:t>
            </a:r>
            <a:r>
              <a:rPr lang="en-BE" sz="2400"/>
              <a:t> </a:t>
            </a:r>
            <a:r>
              <a:rPr lang="en-BE" sz="2400" err="1"/>
              <a:t>than</a:t>
            </a:r>
            <a:r>
              <a:rPr lang="en-BE" sz="2400"/>
              <a:t> a </a:t>
            </a:r>
            <a:r>
              <a:rPr lang="en-BE" sz="2400" err="1"/>
              <a:t>tickbox</a:t>
            </a:r>
            <a:r>
              <a:rPr lang="en-BE" sz="2400"/>
              <a:t> </a:t>
            </a:r>
            <a:r>
              <a:rPr lang="en-BE" sz="2400" err="1"/>
              <a:t>exercise</a:t>
            </a:r>
            <a:endParaRPr lang="nl-NL" sz="2400"/>
          </a:p>
          <a:p>
            <a:pPr marL="0" indent="0">
              <a:buNone/>
            </a:pPr>
            <a:endParaRPr lang="en-BE" sz="2000"/>
          </a:p>
          <a:p>
            <a:r>
              <a:rPr lang="en-BE" sz="2000"/>
              <a:t>A shared vision on what it means to provide a quality learning context, and on the minimum standards</a:t>
            </a:r>
          </a:p>
          <a:p>
            <a:r>
              <a:rPr lang="en-BE" sz="2000"/>
              <a:t>General recognition of research on (workplace) learning and a movement to use knowledge and existing tools in hospital settings (e.g. measures of quality, best practices)</a:t>
            </a:r>
          </a:p>
          <a:p>
            <a:r>
              <a:rPr lang="en-BE" sz="2000"/>
              <a:t>Exchange of best practices both on workplace learning as on quality management approaches</a:t>
            </a:r>
          </a:p>
          <a:p>
            <a:endParaRPr lang="en-BE" sz="2000"/>
          </a:p>
          <a:p>
            <a:pPr marL="0" indent="0">
              <a:buNone/>
            </a:pPr>
            <a:r>
              <a:rPr lang="en-BE" sz="2000"/>
              <a:t>A sound learning environment is crucial for </a:t>
            </a:r>
            <a:r>
              <a:rPr lang="en-BE" sz="2000" err="1"/>
              <a:t>qualtity</a:t>
            </a:r>
            <a:r>
              <a:rPr lang="en-BE" sz="2000"/>
              <a:t> care, both now and in the future.</a:t>
            </a:r>
          </a:p>
          <a:p>
            <a:pPr marL="0" indent="0">
              <a:buNone/>
            </a:pPr>
            <a:endParaRPr lang="en-BE" sz="2000" i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70BB3D-4227-EFBC-4DC6-07198CC67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8282" y="1814513"/>
            <a:ext cx="3796541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797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BBA12F-C45E-CC0A-09DD-395CAE169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950" y="1403350"/>
            <a:ext cx="3848100" cy="44069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0831DCE-CDCB-E3D6-A0A5-6128926579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7700" y="2534943"/>
            <a:ext cx="5778500" cy="1868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/>
              <a:t>https://</a:t>
            </a:r>
            <a:r>
              <a:rPr lang="en-US" sz="3200" err="1"/>
              <a:t>www.vub.be</a:t>
            </a:r>
            <a:r>
              <a:rPr lang="en-US" sz="3200"/>
              <a:t>/</a:t>
            </a:r>
            <a:r>
              <a:rPr lang="en-US" sz="3200" err="1"/>
              <a:t>nl</a:t>
            </a:r>
            <a:r>
              <a:rPr lang="en-US" sz="3200"/>
              <a:t>/over-de-</a:t>
            </a:r>
            <a:r>
              <a:rPr lang="en-US" sz="3200" err="1"/>
              <a:t>vub</a:t>
            </a:r>
            <a:r>
              <a:rPr lang="en-US" sz="3200"/>
              <a:t>/</a:t>
            </a:r>
            <a:r>
              <a:rPr lang="en-US" sz="3200" err="1"/>
              <a:t>faculteiten-instituten-en-campussen</a:t>
            </a:r>
            <a:r>
              <a:rPr lang="en-US" sz="3200"/>
              <a:t>/</a:t>
            </a:r>
            <a:r>
              <a:rPr lang="en-US" sz="3200" err="1"/>
              <a:t>onze-faculteiten</a:t>
            </a:r>
            <a:r>
              <a:rPr lang="en-US" sz="3200"/>
              <a:t>/train-de-trainer</a:t>
            </a:r>
            <a:endParaRPr lang="en-BE" sz="3200"/>
          </a:p>
        </p:txBody>
      </p:sp>
    </p:spTree>
    <p:extLst>
      <p:ext uri="{BB962C8B-B14F-4D97-AF65-F5344CB8AC3E}">
        <p14:creationId xmlns:p14="http://schemas.microsoft.com/office/powerpoint/2010/main" val="3127912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A5483E-819D-BBA7-631D-6E99264AE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Questions?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797509-8FC5-4B21-703C-9036070A1B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22F199-B162-35CA-D45A-89484116CD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07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D88754-799F-BDD2-18E6-4D6035EE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Today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D598C2-90FA-144A-192D-14E457F6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Context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legal</a:t>
            </a:r>
            <a:r>
              <a:rPr lang="nl-NL"/>
              <a:t> background</a:t>
            </a:r>
          </a:p>
          <a:p>
            <a:endParaRPr lang="nl-NL"/>
          </a:p>
          <a:p>
            <a:r>
              <a:rPr lang="nl-NL"/>
              <a:t>Train </a:t>
            </a:r>
            <a:r>
              <a:rPr lang="nl-NL" err="1"/>
              <a:t>the</a:t>
            </a:r>
            <a:r>
              <a:rPr lang="nl-NL"/>
              <a:t> Trainer Vrije Universiteit Brussel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Vision</a:t>
            </a:r>
            <a:r>
              <a:rPr lang="nl-NL"/>
              <a:t> </a:t>
            </a:r>
            <a:r>
              <a:rPr lang="nl-NL" err="1"/>
              <a:t>and</a:t>
            </a:r>
            <a:r>
              <a:rPr lang="nl-NL"/>
              <a:t> goals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l-NL"/>
              <a:t>Training </a:t>
            </a:r>
            <a:r>
              <a:rPr lang="nl-NL" err="1"/>
              <a:t>and</a:t>
            </a:r>
            <a:r>
              <a:rPr lang="nl-NL"/>
              <a:t> consultancy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Results</a:t>
            </a:r>
            <a:r>
              <a:rPr lang="nl-NL"/>
              <a:t>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reactions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nl-NL" err="1"/>
              <a:t>Towards</a:t>
            </a:r>
            <a:r>
              <a:rPr lang="nl-NL"/>
              <a:t> high </a:t>
            </a:r>
            <a:r>
              <a:rPr lang="nl-NL" err="1"/>
              <a:t>quality</a:t>
            </a:r>
            <a:r>
              <a:rPr lang="nl-NL"/>
              <a:t> </a:t>
            </a:r>
            <a:r>
              <a:rPr lang="nl-NL" err="1"/>
              <a:t>workplace</a:t>
            </a:r>
            <a:r>
              <a:rPr lang="nl-NL"/>
              <a:t> </a:t>
            </a:r>
            <a:r>
              <a:rPr lang="nl-NL" err="1"/>
              <a:t>learning</a:t>
            </a:r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endParaRPr lang="nl-NL"/>
          </a:p>
          <a:p>
            <a:r>
              <a:rPr lang="nl-NL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368666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F5C6FB-C66F-0F7A-2908-AAB2CD5B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</a:t>
            </a:r>
            <a:r>
              <a:rPr lang="nl-NL" err="1"/>
              <a:t>clear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99D06-584F-8C0B-9539-A8C59B3F6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err="1">
                <a:solidFill>
                  <a:schemeClr val="accent5">
                    <a:lumMod val="76000"/>
                  </a:schemeClr>
                </a:solidFill>
              </a:rPr>
              <a:t>Medical</a:t>
            </a:r>
            <a:r>
              <a:rPr lang="nl-NL">
                <a:solidFill>
                  <a:schemeClr val="accent5">
                    <a:lumMod val="76000"/>
                  </a:schemeClr>
                </a:solidFill>
              </a:rPr>
              <a:t> Tutor / "Stagemeester"</a:t>
            </a:r>
            <a:r>
              <a:rPr lang="nl-NL"/>
              <a:t>: </a:t>
            </a:r>
            <a:r>
              <a:rPr lang="nl-NL" err="1"/>
              <a:t>Medical</a:t>
            </a:r>
            <a:r>
              <a:rPr lang="nl-NL"/>
              <a:t> specialist </a:t>
            </a:r>
            <a:r>
              <a:rPr lang="nl-NL" b="1" err="1"/>
              <a:t>responsible</a:t>
            </a:r>
            <a:r>
              <a:rPr lang="nl-NL"/>
              <a:t> </a:t>
            </a:r>
            <a:r>
              <a:rPr lang="nl-NL" err="1"/>
              <a:t>for</a:t>
            </a:r>
            <a:r>
              <a:rPr lang="nl-NL"/>
              <a:t> training </a:t>
            </a:r>
            <a:r>
              <a:rPr lang="nl-NL" err="1"/>
              <a:t>and</a:t>
            </a:r>
            <a:r>
              <a:rPr lang="nl-NL"/>
              <a:t> </a:t>
            </a:r>
            <a:r>
              <a:rPr lang="nl-NL" err="1"/>
              <a:t>evaluation</a:t>
            </a:r>
            <a:r>
              <a:rPr lang="nl-NL"/>
              <a:t> of </a:t>
            </a:r>
            <a:r>
              <a:rPr lang="nl-NL" err="1"/>
              <a:t>residents</a:t>
            </a:r>
            <a:r>
              <a:rPr lang="nl-NL"/>
              <a:t> (</a:t>
            </a:r>
            <a:r>
              <a:rPr lang="nl-NL" err="1"/>
              <a:t>often</a:t>
            </a:r>
            <a:r>
              <a:rPr lang="nl-NL"/>
              <a:t> </a:t>
            </a:r>
            <a:r>
              <a:rPr lang="nl-NL" err="1"/>
              <a:t>head</a:t>
            </a:r>
            <a:r>
              <a:rPr lang="nl-NL"/>
              <a:t> of </a:t>
            </a:r>
            <a:r>
              <a:rPr lang="nl-NL" err="1"/>
              <a:t>department</a:t>
            </a:r>
            <a:r>
              <a:rPr lang="nl-NL"/>
              <a:t>)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>
                <a:solidFill>
                  <a:schemeClr val="accent5">
                    <a:lumMod val="76000"/>
                  </a:schemeClr>
                </a:solidFill>
              </a:rPr>
              <a:t>Supervisor:</a:t>
            </a:r>
            <a:r>
              <a:rPr lang="nl-NL"/>
              <a:t> </a:t>
            </a:r>
            <a:r>
              <a:rPr lang="nl-NL" err="1"/>
              <a:t>Medical</a:t>
            </a:r>
            <a:r>
              <a:rPr lang="nl-NL"/>
              <a:t> specialist </a:t>
            </a:r>
            <a:r>
              <a:rPr lang="nl-NL" err="1"/>
              <a:t>providing</a:t>
            </a:r>
            <a:r>
              <a:rPr lang="nl-NL"/>
              <a:t> </a:t>
            </a:r>
            <a:r>
              <a:rPr lang="nl-NL" err="1"/>
              <a:t>regular</a:t>
            </a:r>
            <a:r>
              <a:rPr lang="nl-NL"/>
              <a:t> </a:t>
            </a:r>
            <a:r>
              <a:rPr lang="nl-NL" err="1"/>
              <a:t>supervision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residents</a:t>
            </a:r>
            <a:r>
              <a:rPr lang="nl-NL"/>
              <a:t> (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</a:t>
            </a:r>
            <a:r>
              <a:rPr lang="nl-NL" err="1"/>
              <a:t>any</a:t>
            </a:r>
            <a:r>
              <a:rPr lang="nl-NL"/>
              <a:t> doctor </a:t>
            </a:r>
            <a:r>
              <a:rPr lang="nl-NL" err="1"/>
              <a:t>working</a:t>
            </a:r>
            <a:r>
              <a:rPr lang="nl-NL"/>
              <a:t> </a:t>
            </a:r>
            <a:r>
              <a:rPr lang="nl-NL" err="1"/>
              <a:t>alongside</a:t>
            </a:r>
            <a:r>
              <a:rPr lang="nl-NL"/>
              <a:t> </a:t>
            </a:r>
            <a:r>
              <a:rPr lang="nl-NL" err="1"/>
              <a:t>residents</a:t>
            </a:r>
            <a:r>
              <a:rPr lang="nl-NL"/>
              <a:t>)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>
                <a:solidFill>
                  <a:schemeClr val="accent5">
                    <a:lumMod val="76000"/>
                  </a:schemeClr>
                </a:solidFill>
              </a:rPr>
              <a:t>Resident / "ASO": </a:t>
            </a:r>
            <a:r>
              <a:rPr lang="nl-NL"/>
              <a:t>Doctor in training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become</a:t>
            </a:r>
            <a:r>
              <a:rPr lang="nl-NL"/>
              <a:t> a </a:t>
            </a:r>
            <a:r>
              <a:rPr lang="nl-NL" err="1"/>
              <a:t>Medical</a:t>
            </a:r>
            <a:r>
              <a:rPr lang="nl-NL"/>
              <a:t> specialist </a:t>
            </a:r>
          </a:p>
        </p:txBody>
      </p:sp>
    </p:spTree>
    <p:extLst>
      <p:ext uri="{BB962C8B-B14F-4D97-AF65-F5344CB8AC3E}">
        <p14:creationId xmlns:p14="http://schemas.microsoft.com/office/powerpoint/2010/main" val="130210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97884F-AEE5-27FF-AC85-F6A5203AD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err="1"/>
              <a:t>Belgian</a:t>
            </a:r>
            <a:r>
              <a:rPr lang="nl-NL"/>
              <a:t> </a:t>
            </a:r>
            <a:r>
              <a:rPr lang="nl-NL" err="1"/>
              <a:t>law</a:t>
            </a:r>
            <a:r>
              <a:rPr lang="nl-NL"/>
              <a:t>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C816C7-20B5-80EC-F7C3-063697F5E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44800"/>
            <a:ext cx="6915150" cy="3208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sz="1600" i="1" u="sng" baseline="30000"/>
          </a:p>
          <a:p>
            <a:pPr marL="0" indent="0">
              <a:buNone/>
            </a:pPr>
            <a:r>
              <a:rPr lang="nl-NL" sz="3200" baseline="30000"/>
              <a:t>"The </a:t>
            </a:r>
            <a:r>
              <a:rPr lang="nl-NL" sz="3200" baseline="30000" err="1"/>
              <a:t>medical</a:t>
            </a:r>
            <a:r>
              <a:rPr lang="nl-NL" sz="3200" baseline="30000"/>
              <a:t> tutor </a:t>
            </a:r>
            <a:r>
              <a:rPr lang="nl-NL" sz="3200" b="1" baseline="30000" err="1"/>
              <a:t>annually</a:t>
            </a:r>
            <a:r>
              <a:rPr lang="nl-NL" sz="3200" b="1" baseline="30000"/>
              <a:t> </a:t>
            </a:r>
            <a:r>
              <a:rPr lang="nl-NL" sz="3200" baseline="30000" err="1"/>
              <a:t>participates</a:t>
            </a:r>
            <a:r>
              <a:rPr lang="nl-NL" sz="3200" baseline="30000"/>
              <a:t> in </a:t>
            </a:r>
            <a:r>
              <a:rPr lang="nl-NL" sz="3200" b="1" baseline="30000"/>
              <a:t>professional development training, </a:t>
            </a:r>
            <a:r>
              <a:rPr lang="nl-NL" sz="3200" b="1" baseline="30000" err="1"/>
              <a:t>including</a:t>
            </a:r>
            <a:r>
              <a:rPr lang="nl-NL" sz="3200" b="1" baseline="30000"/>
              <a:t> training </a:t>
            </a:r>
            <a:r>
              <a:rPr lang="nl-NL" sz="3200" b="1" baseline="30000" err="1"/>
              <a:t>regarding</a:t>
            </a:r>
            <a:r>
              <a:rPr lang="nl-NL" sz="3200" b="1" baseline="30000"/>
              <a:t> </a:t>
            </a:r>
            <a:r>
              <a:rPr lang="nl-NL" sz="3200" b="1" baseline="30000" err="1"/>
              <a:t>the</a:t>
            </a:r>
            <a:r>
              <a:rPr lang="nl-NL" sz="3200" b="1" baseline="30000"/>
              <a:t> </a:t>
            </a:r>
            <a:r>
              <a:rPr lang="nl-NL" sz="3200" b="1" baseline="30000" err="1"/>
              <a:t>evaluation</a:t>
            </a:r>
            <a:r>
              <a:rPr lang="nl-NL" sz="3200" b="1" baseline="30000"/>
              <a:t> of </a:t>
            </a:r>
            <a:r>
              <a:rPr lang="nl-NL" sz="3200" b="1" baseline="30000" err="1"/>
              <a:t>candidates</a:t>
            </a:r>
            <a:r>
              <a:rPr lang="nl-NL" sz="3200" baseline="30000"/>
              <a:t>. </a:t>
            </a:r>
            <a:r>
              <a:rPr lang="nl-NL" sz="3200" baseline="30000" err="1"/>
              <a:t>This</a:t>
            </a:r>
            <a:r>
              <a:rPr lang="nl-NL" sz="3200" baseline="30000"/>
              <a:t> training </a:t>
            </a:r>
            <a:r>
              <a:rPr lang="nl-NL" sz="3200" baseline="30000" err="1"/>
              <a:t>may</a:t>
            </a:r>
            <a:r>
              <a:rPr lang="nl-NL" sz="3200" baseline="30000"/>
              <a:t> </a:t>
            </a:r>
            <a:r>
              <a:rPr lang="nl-NL" sz="3200" baseline="30000" err="1"/>
              <a:t>be</a:t>
            </a:r>
            <a:r>
              <a:rPr lang="nl-NL" sz="3200" baseline="30000"/>
              <a:t> </a:t>
            </a:r>
            <a:r>
              <a:rPr lang="nl-NL" sz="3200" baseline="30000" err="1"/>
              <a:t>organized</a:t>
            </a:r>
            <a:r>
              <a:rPr lang="nl-NL" sz="3200" baseline="30000"/>
              <a:t> </a:t>
            </a:r>
            <a:r>
              <a:rPr lang="nl-NL" sz="3200" baseline="30000" err="1"/>
              <a:t>by</a:t>
            </a:r>
            <a:r>
              <a:rPr lang="nl-NL" sz="3200" baseline="30000"/>
              <a:t> </a:t>
            </a:r>
            <a:r>
              <a:rPr lang="nl-NL" sz="3200" baseline="30000" err="1"/>
              <a:t>scientific</a:t>
            </a:r>
            <a:r>
              <a:rPr lang="nl-NL" sz="3200" baseline="30000"/>
              <a:t> </a:t>
            </a:r>
            <a:r>
              <a:rPr lang="nl-NL" sz="3200" baseline="30000" err="1"/>
              <a:t>associations</a:t>
            </a:r>
            <a:r>
              <a:rPr lang="nl-NL" sz="3200" baseline="30000"/>
              <a:t>, professional </a:t>
            </a:r>
            <a:r>
              <a:rPr lang="nl-NL" sz="3200" baseline="30000" err="1"/>
              <a:t>associations</a:t>
            </a:r>
            <a:r>
              <a:rPr lang="nl-NL" sz="3200" baseline="30000"/>
              <a:t>, </a:t>
            </a:r>
            <a:r>
              <a:rPr lang="nl-NL" sz="3200" baseline="30000" err="1"/>
              <a:t>and</a:t>
            </a:r>
            <a:r>
              <a:rPr lang="nl-NL" sz="3200" baseline="30000"/>
              <a:t>/or </a:t>
            </a:r>
            <a:r>
              <a:rPr lang="nl-NL" sz="3200" baseline="30000" err="1"/>
              <a:t>university</a:t>
            </a:r>
            <a:r>
              <a:rPr lang="nl-NL" sz="3200" baseline="30000"/>
              <a:t> </a:t>
            </a:r>
            <a:r>
              <a:rPr lang="nl-NL" sz="3200" baseline="30000" err="1"/>
              <a:t>institutions</a:t>
            </a:r>
            <a:r>
              <a:rPr lang="nl-NL" sz="3200" baseline="30000"/>
              <a:t>."</a:t>
            </a:r>
            <a:endParaRPr lang="nl-NL" sz="3200" u="sng" baseline="30000"/>
          </a:p>
        </p:txBody>
      </p:sp>
      <p:pic>
        <p:nvPicPr>
          <p:cNvPr id="5" name="Afbeelding 4" descr="Afbeelding met overdekt&#10;&#10;Door AI gegenereerde inhoud is mogelijk onjuist.">
            <a:extLst>
              <a:ext uri="{FF2B5EF4-FFF2-40B4-BE49-F238E27FC236}">
                <a16:creationId xmlns:a16="http://schemas.microsoft.com/office/drawing/2014/main" id="{57DAA9EC-5BEA-B2D2-ABB7-D679A0EDBA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14" r="-1" b="-1"/>
          <a:stretch>
            <a:fillRect/>
          </a:stretch>
        </p:blipFill>
        <p:spPr>
          <a:xfrm>
            <a:off x="7905750" y="3159125"/>
            <a:ext cx="3448050" cy="2894013"/>
          </a:xfrm>
          <a:prstGeom prst="rect">
            <a:avLst/>
          </a:prstGeom>
          <a:noFill/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57DABF6-CD27-0676-3C2A-4828418F55D5}"/>
              </a:ext>
            </a:extLst>
          </p:cNvPr>
          <p:cNvSpPr txBox="1"/>
          <p:nvPr/>
        </p:nvSpPr>
        <p:spPr>
          <a:xfrm>
            <a:off x="838200" y="1695450"/>
            <a:ext cx="1087755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1600" i="1">
                <a:latin typeface="Aptos"/>
              </a:rPr>
              <a:t>"De</a:t>
            </a:r>
            <a:r>
              <a:rPr lang="nl-NL" sz="1600" i="1" baseline="0">
                <a:latin typeface="Aptos"/>
              </a:rPr>
              <a:t> stagemeester volgt jaarlijks vorming, met inbegrip van vorming in de evaluatie van kandidaten. Deze vorming kan door wetenschappelijke verenigingen, door beroepsverenigingen en/of door universitaire instellingen worden georganiseerd</a:t>
            </a:r>
            <a:r>
              <a:rPr lang="nl-NL" sz="1600" i="1">
                <a:latin typeface="Aptos"/>
              </a:rPr>
              <a:t>." </a:t>
            </a:r>
            <a:br>
              <a:rPr lang="nl-NL" sz="1600" i="1">
                <a:latin typeface="Aptos"/>
              </a:rPr>
            </a:br>
            <a:r>
              <a:rPr lang="nl-NL" sz="1600" i="1">
                <a:latin typeface="Aptos"/>
              </a:rPr>
              <a:t>MB 23 april 2014</a:t>
            </a:r>
            <a:endParaRPr lang="nl-NL" sz="1600" i="1" u="sng" baseline="30000">
              <a:cs typeface="Segoe UI"/>
            </a:endParaRPr>
          </a:p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58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33362-2A34-94D2-0D19-476E93B18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BE"/>
              <a:t>Train de trainer – V</a:t>
            </a:r>
            <a:r>
              <a:rPr lang="en-US"/>
              <a:t>rije Universiteit Brussel</a:t>
            </a:r>
            <a:endParaRPr lang="en-BE"/>
          </a:p>
        </p:txBody>
      </p:sp>
      <p:pic>
        <p:nvPicPr>
          <p:cNvPr id="1026" name="Picture 2" descr="8,8 duizend attestering rechtenvrije illustraties, stockfoto's en  -afbeeldingen | Shutterstock">
            <a:extLst>
              <a:ext uri="{FF2B5EF4-FFF2-40B4-BE49-F238E27FC236}">
                <a16:creationId xmlns:a16="http://schemas.microsoft.com/office/drawing/2014/main" id="{E8D92115-BBBE-ACB0-54F0-216A34755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567" y="1713818"/>
            <a:ext cx="842963" cy="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F10210F-4844-D6D1-9DD2-3BA63F10B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8" y="5025102"/>
            <a:ext cx="934373" cy="93437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7B68BA0-A26F-DE49-B061-211AC9097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" y="2659062"/>
            <a:ext cx="1018276" cy="10182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De heer David DIRKX">
            <a:extLst>
              <a:ext uri="{FF2B5EF4-FFF2-40B4-BE49-F238E27FC236}">
                <a16:creationId xmlns:a16="http://schemas.microsoft.com/office/drawing/2014/main" id="{09F29183-4E61-198D-8990-655A821269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>
            <a:fillRect/>
          </a:stretch>
        </p:blipFill>
        <p:spPr bwMode="auto">
          <a:xfrm>
            <a:off x="70749" y="3793225"/>
            <a:ext cx="934373" cy="10182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D0F17EC6-C2FB-7022-BA73-13BFCFC11A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375" y="1760714"/>
            <a:ext cx="8991600" cy="43557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14D559-41AD-FFBB-9B06-6505E08305A3}"/>
              </a:ext>
            </a:extLst>
          </p:cNvPr>
          <p:cNvSpPr txBox="1"/>
          <p:nvPr/>
        </p:nvSpPr>
        <p:spPr>
          <a:xfrm>
            <a:off x="8070850" y="1694768"/>
            <a:ext cx="184150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err="1">
                <a:solidFill>
                  <a:schemeClr val="accent2"/>
                </a:solidFill>
              </a:rPr>
              <a:t>Varying</a:t>
            </a:r>
            <a:r>
              <a:rPr lang="nl-NL">
                <a:solidFill>
                  <a:schemeClr val="accent2"/>
                </a:solidFill>
              </a:rPr>
              <a:t> offer:</a:t>
            </a:r>
          </a:p>
          <a:p>
            <a:r>
              <a:rPr lang="en-US" err="1">
                <a:solidFill>
                  <a:schemeClr val="accent2"/>
                </a:solidFill>
              </a:rPr>
              <a:t>I</a:t>
            </a:r>
            <a:r>
              <a:rPr lang="en-BE" err="1">
                <a:solidFill>
                  <a:schemeClr val="accent2"/>
                </a:solidFill>
              </a:rPr>
              <a:t>ntervision</a:t>
            </a:r>
            <a:r>
              <a:rPr lang="en-BE">
                <a:solidFill>
                  <a:schemeClr val="accent2"/>
                </a:solidFill>
              </a:rPr>
              <a:t>, workshops, and training for medical tutors and supervisors</a:t>
            </a:r>
          </a:p>
        </p:txBody>
      </p:sp>
    </p:spTree>
    <p:extLst>
      <p:ext uri="{BB962C8B-B14F-4D97-AF65-F5344CB8AC3E}">
        <p14:creationId xmlns:p14="http://schemas.microsoft.com/office/powerpoint/2010/main" val="10444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nMeds_graf">
            <a:extLst>
              <a:ext uri="{FF2B5EF4-FFF2-40B4-BE49-F238E27FC236}">
                <a16:creationId xmlns:a16="http://schemas.microsoft.com/office/drawing/2014/main" id="{330583CC-5BE1-2941-B607-4B1CD776B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5"/>
          <a:stretch/>
        </p:blipFill>
        <p:spPr bwMode="auto">
          <a:xfrm>
            <a:off x="4607881" y="261050"/>
            <a:ext cx="2778076" cy="25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B9F21BC-F4B0-EC41-9719-51F8788D3617}"/>
              </a:ext>
            </a:extLst>
          </p:cNvPr>
          <p:cNvSpPr/>
          <p:nvPr/>
        </p:nvSpPr>
        <p:spPr bwMode="auto">
          <a:xfrm>
            <a:off x="3270614" y="2812604"/>
            <a:ext cx="5712602" cy="1133475"/>
          </a:xfrm>
          <a:prstGeom prst="round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BE" sz="2000" b="1" err="1">
                <a:latin typeface="Verdana"/>
                <a:ea typeface="Verdana"/>
              </a:rPr>
              <a:t>Organization</a:t>
            </a:r>
            <a:r>
              <a:rPr lang="nl-BE" sz="2000">
                <a:latin typeface="Verdana"/>
                <a:ea typeface="Verdana"/>
              </a:rPr>
              <a:t> of </a:t>
            </a:r>
            <a:r>
              <a:rPr lang="nl-BE" sz="2000" err="1">
                <a:latin typeface="Verdana"/>
                <a:ea typeface="Verdana"/>
              </a:rPr>
              <a:t>the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hospital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department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optimizing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educational</a:t>
            </a:r>
            <a:r>
              <a:rPr lang="nl-BE" sz="2000">
                <a:latin typeface="Verdana"/>
                <a:ea typeface="Verdana"/>
              </a:rPr>
              <a:t> context: </a:t>
            </a:r>
            <a:br>
              <a:rPr lang="nl-BE" sz="2000">
                <a:latin typeface="Verdana"/>
                <a:ea typeface="Verdana"/>
              </a:rPr>
            </a:br>
            <a:r>
              <a:rPr lang="nl-BE" sz="2000" err="1">
                <a:latin typeface="Verdana"/>
                <a:ea typeface="Verdana"/>
              </a:rPr>
              <a:t>roles</a:t>
            </a:r>
            <a:r>
              <a:rPr lang="nl-BE" sz="2000">
                <a:latin typeface="Verdana"/>
                <a:ea typeface="Verdana"/>
              </a:rPr>
              <a:t>, </a:t>
            </a:r>
            <a:r>
              <a:rPr lang="nl-BE" sz="2000" err="1">
                <a:latin typeface="Verdana"/>
                <a:ea typeface="Verdana"/>
              </a:rPr>
              <a:t>responsibilities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and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climate</a:t>
            </a:r>
            <a:endParaRPr lang="en-US" sz="2000" err="1">
              <a:latin typeface="Verdana"/>
              <a:ea typeface="Verdana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E96E59D-5ABC-8441-98AF-A91C132497B7}"/>
              </a:ext>
            </a:extLst>
          </p:cNvPr>
          <p:cNvSpPr/>
          <p:nvPr/>
        </p:nvSpPr>
        <p:spPr bwMode="auto">
          <a:xfrm>
            <a:off x="3270615" y="4051474"/>
            <a:ext cx="2969401" cy="1825798"/>
          </a:xfrm>
          <a:prstGeom prst="round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nl-BE" sz="2000" b="1" err="1">
                <a:latin typeface="Verdana"/>
                <a:ea typeface="Verdana"/>
              </a:rPr>
              <a:t>Didactic</a:t>
            </a:r>
            <a:r>
              <a:rPr lang="nl-BE" sz="2000" b="1">
                <a:latin typeface="Verdana"/>
                <a:ea typeface="Verdana"/>
              </a:rPr>
              <a:t> </a:t>
            </a:r>
            <a:r>
              <a:rPr lang="nl-BE" sz="2000" b="1" err="1">
                <a:latin typeface="Verdana"/>
                <a:ea typeface="Verdana"/>
              </a:rPr>
              <a:t>competencies</a:t>
            </a:r>
            <a:r>
              <a:rPr lang="nl-BE" sz="2000">
                <a:latin typeface="Verdana"/>
                <a:ea typeface="Verdana"/>
              </a:rPr>
              <a:t> of </a:t>
            </a:r>
            <a:r>
              <a:rPr lang="nl-BE" sz="2000" err="1">
                <a:latin typeface="Verdana"/>
                <a:ea typeface="Verdana"/>
              </a:rPr>
              <a:t>medical</a:t>
            </a:r>
            <a:r>
              <a:rPr lang="nl-BE" sz="2000">
                <a:latin typeface="Verdana"/>
                <a:ea typeface="Verdana"/>
              </a:rPr>
              <a:t> tutor AND </a:t>
            </a:r>
            <a:r>
              <a:rPr lang="nl-BE" sz="2000" err="1">
                <a:latin typeface="Verdana"/>
                <a:ea typeface="Verdana"/>
              </a:rPr>
              <a:t>all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supervising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staffmembers</a:t>
            </a:r>
            <a:endParaRPr lang="nl-NL" err="1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D588063-A7E2-974D-8DB5-F9D267FEAB2D}"/>
              </a:ext>
            </a:extLst>
          </p:cNvPr>
          <p:cNvSpPr/>
          <p:nvPr/>
        </p:nvSpPr>
        <p:spPr bwMode="auto">
          <a:xfrm>
            <a:off x="6240016" y="4051474"/>
            <a:ext cx="2819400" cy="1825798"/>
          </a:xfrm>
          <a:prstGeom prst="roundRect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BE" sz="2000" err="1">
                <a:latin typeface="Verdana"/>
                <a:ea typeface="Verdana"/>
              </a:rPr>
              <a:t>Aiming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for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b="1" err="1">
                <a:latin typeface="Verdana"/>
                <a:ea typeface="Verdana"/>
              </a:rPr>
              <a:t>ongoing</a:t>
            </a:r>
            <a:r>
              <a:rPr lang="nl-BE" sz="2000" b="1">
                <a:latin typeface="Verdana"/>
                <a:ea typeface="Verdana"/>
              </a:rPr>
              <a:t> </a:t>
            </a:r>
            <a:r>
              <a:rPr lang="nl-BE" sz="2000" b="1" err="1">
                <a:latin typeface="Verdana"/>
                <a:ea typeface="Verdana"/>
              </a:rPr>
              <a:t>quality</a:t>
            </a:r>
            <a:r>
              <a:rPr lang="nl-BE" sz="2000" b="1">
                <a:latin typeface="Verdana"/>
                <a:ea typeface="Verdana"/>
              </a:rPr>
              <a:t> </a:t>
            </a:r>
            <a:r>
              <a:rPr lang="nl-BE" sz="2000" b="1" err="1">
                <a:latin typeface="Verdana"/>
                <a:ea typeface="Verdana"/>
              </a:rPr>
              <a:t>improvement</a:t>
            </a:r>
            <a:r>
              <a:rPr lang="nl-BE" sz="2000">
                <a:latin typeface="Verdana"/>
                <a:ea typeface="Verdana"/>
              </a:rPr>
              <a:t> as </a:t>
            </a:r>
            <a:r>
              <a:rPr lang="nl-BE" sz="2000" err="1">
                <a:latin typeface="Verdana"/>
                <a:ea typeface="Verdana"/>
              </a:rPr>
              <a:t>faculty</a:t>
            </a:r>
            <a:r>
              <a:rPr lang="nl-BE" sz="2000">
                <a:latin typeface="Verdana"/>
                <a:ea typeface="Verdana"/>
              </a:rPr>
              <a:t> </a:t>
            </a:r>
            <a:r>
              <a:rPr lang="nl-BE" sz="2000" err="1">
                <a:latin typeface="Verdana"/>
                <a:ea typeface="Verdana"/>
              </a:rPr>
              <a:t>and</a:t>
            </a:r>
            <a:r>
              <a:rPr lang="nl-BE" sz="2000">
                <a:latin typeface="Verdana"/>
                <a:ea typeface="Verdana"/>
              </a:rPr>
              <a:t> as a </a:t>
            </a:r>
            <a:r>
              <a:rPr lang="nl-BE" sz="2000" err="1">
                <a:latin typeface="Verdana"/>
                <a:ea typeface="Verdana"/>
              </a:rPr>
              <a:t>workplace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AD0A88-329C-6D4C-A09A-FC8353E4791A}"/>
              </a:ext>
            </a:extLst>
          </p:cNvPr>
          <p:cNvSpPr/>
          <p:nvPr/>
        </p:nvSpPr>
        <p:spPr bwMode="auto">
          <a:xfrm>
            <a:off x="2135560" y="0"/>
            <a:ext cx="7992888" cy="68580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17C21B-4D19-C7A6-9646-839BC6F0FF38}"/>
              </a:ext>
            </a:extLst>
          </p:cNvPr>
          <p:cNvSpPr txBox="1"/>
          <p:nvPr/>
        </p:nvSpPr>
        <p:spPr>
          <a:xfrm>
            <a:off x="323720" y="261049"/>
            <a:ext cx="331555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latin typeface="Aptos Display"/>
              </a:rPr>
              <a:t>Aspects defining quality of in-hospital training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47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0822-5947-8051-6338-E3E99C300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nl-BE" err="1"/>
              <a:t>Formal</a:t>
            </a:r>
            <a:r>
              <a:rPr lang="nl-BE"/>
              <a:t> </a:t>
            </a:r>
            <a:r>
              <a:rPr lang="nl-BE" err="1"/>
              <a:t>responsibility</a:t>
            </a:r>
            <a:r>
              <a:rPr lang="nl-BE"/>
              <a:t> of </a:t>
            </a:r>
            <a:r>
              <a:rPr lang="nl-BE" err="1"/>
              <a:t>medical</a:t>
            </a:r>
            <a:r>
              <a:rPr lang="nl-BE"/>
              <a:t> tutor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865E2-096C-122D-68FD-86698680F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BE" sz="2400"/>
              <a:t>Providing a qualitative learning context</a:t>
            </a:r>
          </a:p>
          <a:p>
            <a:r>
              <a:rPr lang="en-US" sz="2400"/>
              <a:t>Evaluation of residents</a:t>
            </a:r>
            <a:endParaRPr lang="en-BE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Besides individual tutoring and administrative demands, </a:t>
            </a:r>
            <a:br>
              <a:rPr lang="en-US" sz="2400"/>
            </a:br>
            <a:r>
              <a:rPr lang="en-US" sz="2400">
                <a:solidFill>
                  <a:schemeClr val="accent2"/>
                </a:solidFill>
              </a:rPr>
              <a:t>this also encompasses a responsibility to</a:t>
            </a:r>
          </a:p>
          <a:p>
            <a:r>
              <a:rPr lang="en-BE" sz="2400"/>
              <a:t>Integrate education into the organization and culture of the service / team</a:t>
            </a:r>
          </a:p>
          <a:p>
            <a:r>
              <a:rPr lang="en-US" sz="2400"/>
              <a:t>Envolve staff in supervising, coaching and evaluating residents (and students) </a:t>
            </a: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0971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4EA643-F0DC-335D-A2CB-279E0E0CA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err="1"/>
              <a:t>Workplace</a:t>
            </a:r>
            <a:r>
              <a:rPr lang="nl-NL"/>
              <a:t> </a:t>
            </a:r>
            <a:r>
              <a:rPr lang="nl-NL" err="1"/>
              <a:t>vs</a:t>
            </a:r>
            <a:r>
              <a:rPr lang="nl-NL"/>
              <a:t> Learning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AD03754-C274-60C1-9AEF-7B4B4AC64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91366"/>
            <a:ext cx="5181600" cy="3419856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287945-DCC1-2F51-438A-8F62FAD39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US"/>
              <a:t>Balancing learning context with production / output demands is a challenge </a:t>
            </a:r>
            <a:endParaRPr lang="nl-NL"/>
          </a:p>
          <a:p>
            <a:pPr marL="342900" indent="-342900"/>
            <a:r>
              <a:rPr lang="en-US"/>
              <a:t>Minimal support from hospital management and head of department is crucial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From Workplace vs Learning towards WORKPLACELEARNING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04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13AC-E0CB-CF16-739D-3E9DC6D4D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BE"/>
              <a:t>How do residents learn in the workplace?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4C9B18-03E7-9A84-004C-830744A91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655" y="1549854"/>
            <a:ext cx="3959717" cy="4351338"/>
          </a:xfrm>
          <a:prstGeom prst="rect">
            <a:avLst/>
          </a:prstGeo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7BE491E-20BB-BB95-CB02-2351BF348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9204" y="1825625"/>
            <a:ext cx="5411284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/>
              <a:t>46% through working</a:t>
            </a:r>
            <a:endParaRPr lang="nl-NL"/>
          </a:p>
          <a:p>
            <a:pPr marL="0" indent="0">
              <a:buNone/>
            </a:pPr>
            <a:r>
              <a:rPr lang="en-US" b="1"/>
              <a:t>49% through interactions </a:t>
            </a:r>
          </a:p>
          <a:p>
            <a:pPr marL="0" indent="0">
              <a:buNone/>
            </a:pPr>
            <a:r>
              <a:rPr lang="en-US"/>
              <a:t>5% through formal training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Learning can be enhanced by </a:t>
            </a:r>
            <a:r>
              <a:rPr lang="en-US" b="1"/>
              <a:t>consciously applying and improving </a:t>
            </a:r>
            <a:r>
              <a:rPr lang="en-US"/>
              <a:t>the (partially unconscious) </a:t>
            </a:r>
            <a:r>
              <a:rPr lang="en-US" b="1"/>
              <a:t>learning strategies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E.g. goalsetting, reflection (Experiential Learning Theory), feedback and social interaction (Social Learning Theory)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A259E-3DB8-B874-56D9-BC0A688123DB}"/>
              </a:ext>
            </a:extLst>
          </p:cNvPr>
          <p:cNvSpPr txBox="1"/>
          <p:nvPr/>
        </p:nvSpPr>
        <p:spPr>
          <a:xfrm>
            <a:off x="250493" y="6311900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BE"/>
              <a:t>https://educared.nl/werkplekleren-in-de-zorg</a:t>
            </a:r>
          </a:p>
        </p:txBody>
      </p:sp>
    </p:spTree>
    <p:extLst>
      <p:ext uri="{BB962C8B-B14F-4D97-AF65-F5344CB8AC3E}">
        <p14:creationId xmlns:p14="http://schemas.microsoft.com/office/powerpoint/2010/main" val="330455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4" ma:contentTypeDescription="Create a new document." ma:contentTypeScope="" ma:versionID="21f573fbcbb9972ec0c0d74a17410491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be74145e2a8fc7b0e24ec622d8cb1dcc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DE206A-7FD3-4D65-A774-E8463D1BF5F1}">
  <ds:schemaRefs>
    <ds:schemaRef ds:uri="11e08ebd-a3bd-4f57-80a8-8c37a5942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992F12E-D8CC-4F1E-AC56-C33457DD43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346DA5-B70A-434A-833F-F8320E2F34E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1425</Words>
  <Application>Microsoft Office PowerPoint</Application>
  <PresentationFormat>Widescreen</PresentationFormat>
  <Paragraphs>161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Courier New</vt:lpstr>
      <vt:lpstr>Segoe UI</vt:lpstr>
      <vt:lpstr>Segoe UI Web (West European)</vt:lpstr>
      <vt:lpstr>Verdana</vt:lpstr>
      <vt:lpstr>Office Theme</vt:lpstr>
      <vt:lpstr>Train the trainer Belgium (Flanders):  Improving quality of in-hospital training</vt:lpstr>
      <vt:lpstr>Today</vt:lpstr>
      <vt:lpstr>To be clear</vt:lpstr>
      <vt:lpstr>Belgian law:</vt:lpstr>
      <vt:lpstr>Train de trainer – Vrije Universiteit Brussel</vt:lpstr>
      <vt:lpstr>PowerPoint Presentation</vt:lpstr>
      <vt:lpstr>Formal responsibility of medical tutor</vt:lpstr>
      <vt:lpstr>Workplace vs Learning</vt:lpstr>
      <vt:lpstr>How do residents learn in the workplace?</vt:lpstr>
      <vt:lpstr>Experience based learning (Kolb e.a.) </vt:lpstr>
      <vt:lpstr>Social learning (Bandura):  learning through social interaction and through observing and imitating others</vt:lpstr>
      <vt:lpstr>What does Train the Trainer VUB do:</vt:lpstr>
      <vt:lpstr>What does Train the Trainer VUB do:</vt:lpstr>
      <vt:lpstr>Results</vt:lpstr>
      <vt:lpstr>Our hopes for the future</vt:lpstr>
      <vt:lpstr>https://www.vub.be/nl/over-de-vub/faculteiten-instituten-en-campussen/onze-faculteiten/train-de-trainer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Lieve VAN DEN BLOCK</dc:creator>
  <cp:lastModifiedBy>Sandrine Tshimbulu</cp:lastModifiedBy>
  <cp:revision>2</cp:revision>
  <dcterms:created xsi:type="dcterms:W3CDTF">2025-11-26T08:59:12Z</dcterms:created>
  <dcterms:modified xsi:type="dcterms:W3CDTF">2026-03-09T13:59:19Z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