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slideLayouts/slideLayout4.xml" ContentType="application/vnd.openxmlformats-officedocument.presentationml.slideLayout+xml"/>
  <Override PartName="/docProps/app.xml" ContentType="application/vnd.openxmlformats-officedocument.extended-properties+xml"/>
  <Override PartName="/ppt/slides/slide18.xml" ContentType="application/vnd.openxmlformats-officedocument.presentationml.slide+xml"/>
  <Override PartName="/docProps/core.xml" ContentType="application/vnd.openxmlformats-package.core-properties+xml"/>
  <Override PartName="/ppt/notesSlides/notesSlide3.xml" ContentType="application/vnd.openxmlformats-officedocument.presentationml.notesSlide+xml"/>
  <Override PartName="/ppt/slides/slide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notesSlides/notesSlide1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6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7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24"/>
  </p:notesMasterIdLst>
  <p:sldIdLst>
    <p:sldId id="1640" r:id="rId2"/>
    <p:sldId id="2112" r:id="rId3"/>
    <p:sldId id="869" r:id="rId4"/>
    <p:sldId id="284" r:id="rId5"/>
    <p:sldId id="2091" r:id="rId6"/>
    <p:sldId id="295" r:id="rId7"/>
    <p:sldId id="299" r:id="rId8"/>
    <p:sldId id="2111" r:id="rId9"/>
    <p:sldId id="2110" r:id="rId10"/>
    <p:sldId id="2103" r:id="rId11"/>
    <p:sldId id="2090" r:id="rId12"/>
    <p:sldId id="1664" r:id="rId13"/>
    <p:sldId id="1659" r:id="rId14"/>
    <p:sldId id="2104" r:id="rId15"/>
    <p:sldId id="2113" r:id="rId16"/>
    <p:sldId id="2106" r:id="rId17"/>
    <p:sldId id="2107" r:id="rId18"/>
    <p:sldId id="2108" r:id="rId19"/>
    <p:sldId id="2109" r:id="rId20"/>
    <p:sldId id="2098" r:id="rId21"/>
    <p:sldId id="2114" r:id="rId22"/>
    <p:sldId id="1608" r:id="rId23"/>
  </p:sldIdLst>
  <p:sldSz cx="9144000" cy="6858000" type="screen4x3"/>
  <p:notesSz cx="6858000" cy="9144000"/>
  <p:custDataLst>
    <p:tags r:id="rId25"/>
  </p:custDataLst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3E51E9B-AA1E-C84C-A5CE-F6AF182076E5}">
          <p14:sldIdLst>
            <p14:sldId id="1640"/>
            <p14:sldId id="2112"/>
            <p14:sldId id="869"/>
          </p14:sldIdLst>
        </p14:section>
        <p14:section name="Untitled Section" id="{A40D413E-186A-A84D-9793-D821E1ED5EAE}">
          <p14:sldIdLst>
            <p14:sldId id="284"/>
            <p14:sldId id="2091"/>
            <p14:sldId id="295"/>
            <p14:sldId id="299"/>
            <p14:sldId id="2111"/>
            <p14:sldId id="2110"/>
            <p14:sldId id="2103"/>
            <p14:sldId id="2090"/>
            <p14:sldId id="1664"/>
            <p14:sldId id="1659"/>
            <p14:sldId id="2104"/>
            <p14:sldId id="2113"/>
            <p14:sldId id="2106"/>
            <p14:sldId id="2107"/>
            <p14:sldId id="2108"/>
            <p14:sldId id="2109"/>
            <p14:sldId id="2098"/>
            <p14:sldId id="2114"/>
            <p14:sldId id="1608"/>
          </p14:sldIdLst>
        </p14:section>
        <p14:section name="Default Section" id="{61AD37D2-BA77-7A42-A380-41ED158AF1F2}">
          <p14:sldIdLst/>
        </p14:section>
        <p14:section name="Untitled Section" id="{6A6B9306-5C7C-1E41-B231-E75476DBA96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0066"/>
    <a:srgbClr val="CFBA31"/>
    <a:srgbClr val="7E5E90"/>
    <a:srgbClr val="FFCC00"/>
    <a:srgbClr val="0432FF"/>
    <a:srgbClr val="FF3B30"/>
    <a:srgbClr val="FF2F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87" autoAdjust="0"/>
    <p:restoredTop sz="88163" autoAdjust="0"/>
  </p:normalViewPr>
  <p:slideViewPr>
    <p:cSldViewPr>
      <p:cViewPr varScale="1">
        <p:scale>
          <a:sx n="97" d="100"/>
          <a:sy n="97" d="100"/>
        </p:scale>
        <p:origin x="16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FABC78CC-9716-EF24-F80F-1FFFE933CFF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D51209DB-6919-57B5-00AB-683F9916FF4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30531221-08FF-1912-F8CA-C39C8D68366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4646C360-EC97-DB13-57D5-CF663584E91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86B19924-E43A-1C66-62D7-D77DC20AE5C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661515FA-982D-D865-7A75-673F6A48BF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9E4551FA-8EB4-3545-98BD-6EE8165805FD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551FA-8EB4-3545-98BD-6EE8165805FD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93319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614EF-B552-2477-1B76-25734F2F9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CFE3EE-8472-4B8D-5BA4-961C825E40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FE396F-337B-52CA-303F-96CE0F98B8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DEAF76-04CC-0624-E6FC-C173EA2E65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551FA-8EB4-3545-98BD-6EE8165805FD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4154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551FA-8EB4-3545-98BD-6EE8165805FD}" type="slidenum">
              <a:rPr lang="en-GB" altLang="en-US" smtClean="0"/>
              <a:pPr/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963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FADFBD-60A0-D050-9E17-F155F79C9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7508B7-1A94-76C4-FB0D-116004B69C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6AE9AD-E531-E9F8-9F56-CF44B9DFE4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81E0FB-BE3E-43EB-6DBA-AD908CC744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551FA-8EB4-3545-98BD-6EE8165805FD}" type="slidenum">
              <a:rPr lang="en-GB" altLang="en-US" smtClean="0"/>
              <a:pPr/>
              <a:t>21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3235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>
            <a:extLst>
              <a:ext uri="{FF2B5EF4-FFF2-40B4-BE49-F238E27FC236}">
                <a16:creationId xmlns:a16="http://schemas.microsoft.com/office/drawing/2014/main" id="{D8BCEDDE-584C-57DF-4088-55E6E6A3E2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38FBB23-9AFC-5F4F-A118-378D7415A132}" type="slidenum">
              <a:rPr lang="en-GB" altLang="en-US"/>
              <a:pPr>
                <a:spcBef>
                  <a:spcPct val="0"/>
                </a:spcBef>
              </a:pPr>
              <a:t>22</a:t>
            </a:fld>
            <a:endParaRPr lang="en-GB" altLang="en-US"/>
          </a:p>
        </p:txBody>
      </p:sp>
      <p:sp>
        <p:nvSpPr>
          <p:cNvPr id="45058" name="Rectangle 2">
            <a:extLst>
              <a:ext uri="{FF2B5EF4-FFF2-40B4-BE49-F238E27FC236}">
                <a16:creationId xmlns:a16="http://schemas.microsoft.com/office/drawing/2014/main" id="{E045FB2D-2A56-CF68-22F3-C8CAD84BCC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>
            <a:extLst>
              <a:ext uri="{FF2B5EF4-FFF2-40B4-BE49-F238E27FC236}">
                <a16:creationId xmlns:a16="http://schemas.microsoft.com/office/drawing/2014/main" id="{1136C722-17DA-7616-1057-CC50B28DDD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375811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BC8F3CA-0430-8E3B-3F13-297572C6775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CFBEB227-666A-E975-2D93-3422203D6C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3" name="Rectangle 4">
                <a:extLst>
                  <a:ext uri="{FF2B5EF4-FFF2-40B4-BE49-F238E27FC236}">
                    <a16:creationId xmlns:a16="http://schemas.microsoft.com/office/drawing/2014/main" id="{CCE4A4BB-758A-09B2-6708-70640FFC6932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en-US"/>
              </a:p>
            </p:txBody>
          </p:sp>
          <p:grpSp>
            <p:nvGrpSpPr>
              <p:cNvPr id="14" name="Group 5">
                <a:extLst>
                  <a:ext uri="{FF2B5EF4-FFF2-40B4-BE49-F238E27FC236}">
                    <a16:creationId xmlns:a16="http://schemas.microsoft.com/office/drawing/2014/main" id="{BFBBC5FC-7705-3122-9BDF-B723B8B0270A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6" name="Line 6">
                  <a:extLst>
                    <a:ext uri="{FF2B5EF4-FFF2-40B4-BE49-F238E27FC236}">
                      <a16:creationId xmlns:a16="http://schemas.microsoft.com/office/drawing/2014/main" id="{27E87442-8FC3-C770-A3D1-CE586A3940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7" name="Line 7">
                  <a:extLst>
                    <a:ext uri="{FF2B5EF4-FFF2-40B4-BE49-F238E27FC236}">
                      <a16:creationId xmlns:a16="http://schemas.microsoft.com/office/drawing/2014/main" id="{C1BB48C4-B07C-01B1-DA92-0F4C09031A6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8" name="Line 8">
                  <a:extLst>
                    <a:ext uri="{FF2B5EF4-FFF2-40B4-BE49-F238E27FC236}">
                      <a16:creationId xmlns:a16="http://schemas.microsoft.com/office/drawing/2014/main" id="{EB7DB359-DC90-56B3-3DD0-D43D971092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9">
                  <a:extLst>
                    <a:ext uri="{FF2B5EF4-FFF2-40B4-BE49-F238E27FC236}">
                      <a16:creationId xmlns:a16="http://schemas.microsoft.com/office/drawing/2014/main" id="{76CF16A1-1DAD-14F8-E0F8-313B0A24C96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10">
                  <a:extLst>
                    <a:ext uri="{FF2B5EF4-FFF2-40B4-BE49-F238E27FC236}">
                      <a16:creationId xmlns:a16="http://schemas.microsoft.com/office/drawing/2014/main" id="{95E66225-B4ED-ADF3-5B10-C54F0D398B5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11">
                  <a:extLst>
                    <a:ext uri="{FF2B5EF4-FFF2-40B4-BE49-F238E27FC236}">
                      <a16:creationId xmlns:a16="http://schemas.microsoft.com/office/drawing/2014/main" id="{AAAB81C9-C2B3-50B2-08AC-0251EACFDD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12">
                  <a:extLst>
                    <a:ext uri="{FF2B5EF4-FFF2-40B4-BE49-F238E27FC236}">
                      <a16:creationId xmlns:a16="http://schemas.microsoft.com/office/drawing/2014/main" id="{ACFA98CF-973D-6DE4-7EB7-C6ED8650DF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13">
                  <a:extLst>
                    <a:ext uri="{FF2B5EF4-FFF2-40B4-BE49-F238E27FC236}">
                      <a16:creationId xmlns:a16="http://schemas.microsoft.com/office/drawing/2014/main" id="{A7AA328E-F7D4-64C9-D948-B99472AB9E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14">
                  <a:extLst>
                    <a:ext uri="{FF2B5EF4-FFF2-40B4-BE49-F238E27FC236}">
                      <a16:creationId xmlns:a16="http://schemas.microsoft.com/office/drawing/2014/main" id="{1F4A2E37-6EA3-FA48-3D3E-EDDA5C352E3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15">
                  <a:extLst>
                    <a:ext uri="{FF2B5EF4-FFF2-40B4-BE49-F238E27FC236}">
                      <a16:creationId xmlns:a16="http://schemas.microsoft.com/office/drawing/2014/main" id="{EC871134-85B3-1E92-E49E-E3C88074502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16">
                  <a:extLst>
                    <a:ext uri="{FF2B5EF4-FFF2-40B4-BE49-F238E27FC236}">
                      <a16:creationId xmlns:a16="http://schemas.microsoft.com/office/drawing/2014/main" id="{EC39810C-84EB-7224-AB1E-0466FFA5008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17">
                  <a:extLst>
                    <a:ext uri="{FF2B5EF4-FFF2-40B4-BE49-F238E27FC236}">
                      <a16:creationId xmlns:a16="http://schemas.microsoft.com/office/drawing/2014/main" id="{8B852C5B-816B-08D9-B931-4E5751C172A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18">
                  <a:extLst>
                    <a:ext uri="{FF2B5EF4-FFF2-40B4-BE49-F238E27FC236}">
                      <a16:creationId xmlns:a16="http://schemas.microsoft.com/office/drawing/2014/main" id="{AC9A4582-71DF-07E1-4653-6C3FD3B7FD4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19">
                  <a:extLst>
                    <a:ext uri="{FF2B5EF4-FFF2-40B4-BE49-F238E27FC236}">
                      <a16:creationId xmlns:a16="http://schemas.microsoft.com/office/drawing/2014/main" id="{9398D8DE-2025-D936-E9F6-AE1F4E2E9D4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Line 20">
                  <a:extLst>
                    <a:ext uri="{FF2B5EF4-FFF2-40B4-BE49-F238E27FC236}">
                      <a16:creationId xmlns:a16="http://schemas.microsoft.com/office/drawing/2014/main" id="{4193A31F-ACAE-8340-2043-4F49B40F14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21">
                  <a:extLst>
                    <a:ext uri="{FF2B5EF4-FFF2-40B4-BE49-F238E27FC236}">
                      <a16:creationId xmlns:a16="http://schemas.microsoft.com/office/drawing/2014/main" id="{3378FE0F-3978-02B5-DB60-5C6BBDB805E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22">
                  <a:extLst>
                    <a:ext uri="{FF2B5EF4-FFF2-40B4-BE49-F238E27FC236}">
                      <a16:creationId xmlns:a16="http://schemas.microsoft.com/office/drawing/2014/main" id="{817EE074-EFD1-1CCA-8E26-5D2F04C563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3">
                  <a:extLst>
                    <a:ext uri="{FF2B5EF4-FFF2-40B4-BE49-F238E27FC236}">
                      <a16:creationId xmlns:a16="http://schemas.microsoft.com/office/drawing/2014/main" id="{BCDD0353-6D2E-8D88-42DE-540DB039F25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4">
                  <a:extLst>
                    <a:ext uri="{FF2B5EF4-FFF2-40B4-BE49-F238E27FC236}">
                      <a16:creationId xmlns:a16="http://schemas.microsoft.com/office/drawing/2014/main" id="{8BC0A252-C869-310F-0CFD-83F2730D7B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5">
                  <a:extLst>
                    <a:ext uri="{FF2B5EF4-FFF2-40B4-BE49-F238E27FC236}">
                      <a16:creationId xmlns:a16="http://schemas.microsoft.com/office/drawing/2014/main" id="{B4CC7EE9-BB2E-02BE-6F4A-1F12FF17BD1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6">
                  <a:extLst>
                    <a:ext uri="{FF2B5EF4-FFF2-40B4-BE49-F238E27FC236}">
                      <a16:creationId xmlns:a16="http://schemas.microsoft.com/office/drawing/2014/main" id="{DED7F1E3-61F3-AF0F-DA03-9D575D8DF98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7">
                  <a:extLst>
                    <a:ext uri="{FF2B5EF4-FFF2-40B4-BE49-F238E27FC236}">
                      <a16:creationId xmlns:a16="http://schemas.microsoft.com/office/drawing/2014/main" id="{932E83B9-45C9-27EF-A122-6DF6837DFC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8">
                  <a:extLst>
                    <a:ext uri="{FF2B5EF4-FFF2-40B4-BE49-F238E27FC236}">
                      <a16:creationId xmlns:a16="http://schemas.microsoft.com/office/drawing/2014/main" id="{62515E25-E21E-D163-9B55-BCC3EBAFF74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9">
                  <a:extLst>
                    <a:ext uri="{FF2B5EF4-FFF2-40B4-BE49-F238E27FC236}">
                      <a16:creationId xmlns:a16="http://schemas.microsoft.com/office/drawing/2014/main" id="{A81EB39E-009C-6049-426B-F2ED505F35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30">
                  <a:extLst>
                    <a:ext uri="{FF2B5EF4-FFF2-40B4-BE49-F238E27FC236}">
                      <a16:creationId xmlns:a16="http://schemas.microsoft.com/office/drawing/2014/main" id="{9C3106DF-5EAB-1D72-A094-C5690FAFEB2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31">
                  <a:extLst>
                    <a:ext uri="{FF2B5EF4-FFF2-40B4-BE49-F238E27FC236}">
                      <a16:creationId xmlns:a16="http://schemas.microsoft.com/office/drawing/2014/main" id="{971A1FBB-936A-3D92-455B-2F383415201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32">
                  <a:extLst>
                    <a:ext uri="{FF2B5EF4-FFF2-40B4-BE49-F238E27FC236}">
                      <a16:creationId xmlns:a16="http://schemas.microsoft.com/office/drawing/2014/main" id="{81CA657F-8C48-C224-E4F0-FF8C5255E9C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33">
                  <a:extLst>
                    <a:ext uri="{FF2B5EF4-FFF2-40B4-BE49-F238E27FC236}">
                      <a16:creationId xmlns:a16="http://schemas.microsoft.com/office/drawing/2014/main" id="{A8111BEB-B8D2-2B47-06C3-51A7846D368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34">
                  <a:extLst>
                    <a:ext uri="{FF2B5EF4-FFF2-40B4-BE49-F238E27FC236}">
                      <a16:creationId xmlns:a16="http://schemas.microsoft.com/office/drawing/2014/main" id="{C718AC85-5293-1744-EAA2-8D92E42337B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35">
                  <a:extLst>
                    <a:ext uri="{FF2B5EF4-FFF2-40B4-BE49-F238E27FC236}">
                      <a16:creationId xmlns:a16="http://schemas.microsoft.com/office/drawing/2014/main" id="{2066D403-3AFE-44F7-2780-456C2A4D793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36">
                  <a:extLst>
                    <a:ext uri="{FF2B5EF4-FFF2-40B4-BE49-F238E27FC236}">
                      <a16:creationId xmlns:a16="http://schemas.microsoft.com/office/drawing/2014/main" id="{6004A001-D3BB-B387-49D1-3F3157919B9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37">
                  <a:extLst>
                    <a:ext uri="{FF2B5EF4-FFF2-40B4-BE49-F238E27FC236}">
                      <a16:creationId xmlns:a16="http://schemas.microsoft.com/office/drawing/2014/main" id="{385945AF-C801-4211-8CFB-8987A614C0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Line 38">
                  <a:extLst>
                    <a:ext uri="{FF2B5EF4-FFF2-40B4-BE49-F238E27FC236}">
                      <a16:creationId xmlns:a16="http://schemas.microsoft.com/office/drawing/2014/main" id="{94EB66CB-4F17-87B0-C3EE-172FC6D1159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Line 39">
                  <a:extLst>
                    <a:ext uri="{FF2B5EF4-FFF2-40B4-BE49-F238E27FC236}">
                      <a16:creationId xmlns:a16="http://schemas.microsoft.com/office/drawing/2014/main" id="{D96BF27F-101E-3DA2-9734-7C8B64B93B7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Line 40">
                  <a:extLst>
                    <a:ext uri="{FF2B5EF4-FFF2-40B4-BE49-F238E27FC236}">
                      <a16:creationId xmlns:a16="http://schemas.microsoft.com/office/drawing/2014/main" id="{85ABE6F2-1FB0-E367-D2CA-62C61E4E3A5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Line 41">
                  <a:extLst>
                    <a:ext uri="{FF2B5EF4-FFF2-40B4-BE49-F238E27FC236}">
                      <a16:creationId xmlns:a16="http://schemas.microsoft.com/office/drawing/2014/main" id="{2B649506-C16C-C83A-0757-A69BCE3679F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Line 42">
                  <a:extLst>
                    <a:ext uri="{FF2B5EF4-FFF2-40B4-BE49-F238E27FC236}">
                      <a16:creationId xmlns:a16="http://schemas.microsoft.com/office/drawing/2014/main" id="{5B8A6DEA-D564-B7C6-946C-C7000BBEF46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Line 43">
                  <a:extLst>
                    <a:ext uri="{FF2B5EF4-FFF2-40B4-BE49-F238E27FC236}">
                      <a16:creationId xmlns:a16="http://schemas.microsoft.com/office/drawing/2014/main" id="{D8EE04D9-2C7C-DAE4-9795-32922A9F6FF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44">
                  <a:extLst>
                    <a:ext uri="{FF2B5EF4-FFF2-40B4-BE49-F238E27FC236}">
                      <a16:creationId xmlns:a16="http://schemas.microsoft.com/office/drawing/2014/main" id="{772D3F8A-2BC1-18C9-3C90-3F4349418CC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45">
                  <a:extLst>
                    <a:ext uri="{FF2B5EF4-FFF2-40B4-BE49-F238E27FC236}">
                      <a16:creationId xmlns:a16="http://schemas.microsoft.com/office/drawing/2014/main" id="{D6BE068A-4C97-1C2B-2F0C-337883228B5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Line 46">
                  <a:extLst>
                    <a:ext uri="{FF2B5EF4-FFF2-40B4-BE49-F238E27FC236}">
                      <a16:creationId xmlns:a16="http://schemas.microsoft.com/office/drawing/2014/main" id="{AD85EEC9-FED1-ACBB-11D0-2F8EFB21A27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Line 47">
                  <a:extLst>
                    <a:ext uri="{FF2B5EF4-FFF2-40B4-BE49-F238E27FC236}">
                      <a16:creationId xmlns:a16="http://schemas.microsoft.com/office/drawing/2014/main" id="{1C72F085-88BB-DE47-0941-4FE7636D507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48">
                  <a:extLst>
                    <a:ext uri="{FF2B5EF4-FFF2-40B4-BE49-F238E27FC236}">
                      <a16:creationId xmlns:a16="http://schemas.microsoft.com/office/drawing/2014/main" id="{06889791-DBE3-3023-C2F1-9635FBF109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Line 49">
                  <a:extLst>
                    <a:ext uri="{FF2B5EF4-FFF2-40B4-BE49-F238E27FC236}">
                      <a16:creationId xmlns:a16="http://schemas.microsoft.com/office/drawing/2014/main" id="{7D927AEE-E868-0C8D-4907-AA019D5EDAF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" name="Line 50">
                  <a:extLst>
                    <a:ext uri="{FF2B5EF4-FFF2-40B4-BE49-F238E27FC236}">
                      <a16:creationId xmlns:a16="http://schemas.microsoft.com/office/drawing/2014/main" id="{3515E7C5-8693-BC6C-11CC-50A015C3267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Line 51">
                  <a:extLst>
                    <a:ext uri="{FF2B5EF4-FFF2-40B4-BE49-F238E27FC236}">
                      <a16:creationId xmlns:a16="http://schemas.microsoft.com/office/drawing/2014/main" id="{5DAD7089-62E7-5E0E-6955-FB7B3248313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Line 52">
                  <a:extLst>
                    <a:ext uri="{FF2B5EF4-FFF2-40B4-BE49-F238E27FC236}">
                      <a16:creationId xmlns:a16="http://schemas.microsoft.com/office/drawing/2014/main" id="{79E97892-23B3-3EDC-13ED-179E0990A19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Line 53">
                  <a:extLst>
                    <a:ext uri="{FF2B5EF4-FFF2-40B4-BE49-F238E27FC236}">
                      <a16:creationId xmlns:a16="http://schemas.microsoft.com/office/drawing/2014/main" id="{84586640-36C8-DEB8-2D86-874D48DABA8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77216" name="Line 54">
                  <a:extLst>
                    <a:ext uri="{FF2B5EF4-FFF2-40B4-BE49-F238E27FC236}">
                      <a16:creationId xmlns:a16="http://schemas.microsoft.com/office/drawing/2014/main" id="{8EB664C9-ABA2-4707-D359-1F49E64B96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77217" name="Line 55">
                  <a:extLst>
                    <a:ext uri="{FF2B5EF4-FFF2-40B4-BE49-F238E27FC236}">
                      <a16:creationId xmlns:a16="http://schemas.microsoft.com/office/drawing/2014/main" id="{FFB481CA-8617-6691-F444-53D9055DA21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77218" name="Line 56">
                  <a:extLst>
                    <a:ext uri="{FF2B5EF4-FFF2-40B4-BE49-F238E27FC236}">
                      <a16:creationId xmlns:a16="http://schemas.microsoft.com/office/drawing/2014/main" id="{EE077AD4-82A7-2359-A01C-62A83E0A752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5" name="Line 57">
                <a:extLst>
                  <a:ext uri="{FF2B5EF4-FFF2-40B4-BE49-F238E27FC236}">
                    <a16:creationId xmlns:a16="http://schemas.microsoft.com/office/drawing/2014/main" id="{E9D3DCCC-06F9-317F-FFD9-EE1CC80609CD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" name="Group 58">
              <a:extLst>
                <a:ext uri="{FF2B5EF4-FFF2-40B4-BE49-F238E27FC236}">
                  <a16:creationId xmlns:a16="http://schemas.microsoft.com/office/drawing/2014/main" id="{9ED36F6B-25FF-FB4A-1E66-3EBEC5A91BE9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9" name="Line 59">
                <a:extLst>
                  <a:ext uri="{FF2B5EF4-FFF2-40B4-BE49-F238E27FC236}">
                    <a16:creationId xmlns:a16="http://schemas.microsoft.com/office/drawing/2014/main" id="{4DBF6A18-26CE-8B5F-A503-8C2F2F56B406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Line 60">
                <a:extLst>
                  <a:ext uri="{FF2B5EF4-FFF2-40B4-BE49-F238E27FC236}">
                    <a16:creationId xmlns:a16="http://schemas.microsoft.com/office/drawing/2014/main" id="{3A245CA8-4E35-A281-E447-26946A1DDA00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1" name="Line 61">
                <a:extLst>
                  <a:ext uri="{FF2B5EF4-FFF2-40B4-BE49-F238E27FC236}">
                    <a16:creationId xmlns:a16="http://schemas.microsoft.com/office/drawing/2014/main" id="{A36B878C-5D56-C3A9-BB5B-6C6499DB139D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Arc 62">
                <a:extLst>
                  <a:ext uri="{FF2B5EF4-FFF2-40B4-BE49-F238E27FC236}">
                    <a16:creationId xmlns:a16="http://schemas.microsoft.com/office/drawing/2014/main" id="{EB8DDD0D-7451-8558-F21B-40DE5024AD3D}"/>
                  </a:ext>
                </a:extLst>
              </p:cNvPr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" name="Group 63">
              <a:extLst>
                <a:ext uri="{FF2B5EF4-FFF2-40B4-BE49-F238E27FC236}">
                  <a16:creationId xmlns:a16="http://schemas.microsoft.com/office/drawing/2014/main" id="{05C578AD-C49F-1495-7B9D-69E7C208F9A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6" name="Line 64">
                <a:extLst>
                  <a:ext uri="{FF2B5EF4-FFF2-40B4-BE49-F238E27FC236}">
                    <a16:creationId xmlns:a16="http://schemas.microsoft.com/office/drawing/2014/main" id="{9A73AD48-1BA8-FCEB-A437-EC670F8C06F2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" name="Line 65">
                <a:extLst>
                  <a:ext uri="{FF2B5EF4-FFF2-40B4-BE49-F238E27FC236}">
                    <a16:creationId xmlns:a16="http://schemas.microsoft.com/office/drawing/2014/main" id="{D541F6D5-80E9-5B7C-7EB5-EC17A8FB6FF6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" name="Arc 66">
                <a:extLst>
                  <a:ext uri="{FF2B5EF4-FFF2-40B4-BE49-F238E27FC236}">
                    <a16:creationId xmlns:a16="http://schemas.microsoft.com/office/drawing/2014/main" id="{255C3612-435D-C3B3-7149-D5331A8E4243}"/>
                  </a:ext>
                </a:extLst>
              </p:cNvPr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77219" name="Rectangle 6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77220" name="Rectangle 6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77221" name="Rectangle 69">
            <a:extLst>
              <a:ext uri="{FF2B5EF4-FFF2-40B4-BE49-F238E27FC236}">
                <a16:creationId xmlns:a16="http://schemas.microsoft.com/office/drawing/2014/main" id="{E68496A2-F37C-D2A9-FD89-BED642D6532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77222" name="Rectangle 70">
            <a:extLst>
              <a:ext uri="{FF2B5EF4-FFF2-40B4-BE49-F238E27FC236}">
                <a16:creationId xmlns:a16="http://schemas.microsoft.com/office/drawing/2014/main" id="{CBF82AFB-1CAC-5929-6C86-8561A0AC89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77223" name="Rectangle 71">
            <a:extLst>
              <a:ext uri="{FF2B5EF4-FFF2-40B4-BE49-F238E27FC236}">
                <a16:creationId xmlns:a16="http://schemas.microsoft.com/office/drawing/2014/main" id="{D3935586-B580-060F-2B93-6ED18414F0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6D40D5-F7A3-934B-80D7-AB49EC6FE06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43682397"/>
      </p:ext>
    </p:extLst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1FF711-1E22-CD84-C135-33A171A0C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A577D6-DF38-411D-056A-69848100E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9CD5CD-1730-ED12-BF21-1EFBF06D3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3C9838-16D5-F141-AEA3-F9EF9A1C46F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53353562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D4B49B-B404-249D-D45E-B2466C624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202D38-536D-F089-618E-DDEB17271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651736-ADDF-EE49-86AA-DFA65C409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D94C0B-9FEC-2B43-8F30-35D8F5BD5BA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56792249"/>
      </p:ext>
    </p:extLst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892969" y="1151930"/>
            <a:ext cx="7358063" cy="2321719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5625"/>
              <a:t>Title Text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892969" y="3536156"/>
            <a:ext cx="7358063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50"/>
            </a:lvl1pPr>
            <a:lvl2pPr marL="0" indent="160729" algn="ctr">
              <a:spcBef>
                <a:spcPts val="0"/>
              </a:spcBef>
              <a:buSzTx/>
              <a:buNone/>
              <a:defRPr sz="2250"/>
            </a:lvl2pPr>
            <a:lvl3pPr marL="0" indent="321457" algn="ctr">
              <a:spcBef>
                <a:spcPts val="0"/>
              </a:spcBef>
              <a:buSzTx/>
              <a:buNone/>
              <a:defRPr sz="2250"/>
            </a:lvl3pPr>
            <a:lvl4pPr marL="0" indent="482186" algn="ctr">
              <a:spcBef>
                <a:spcPts val="0"/>
              </a:spcBef>
              <a:buSzTx/>
              <a:buNone/>
              <a:defRPr sz="2250"/>
            </a:lvl4pPr>
            <a:lvl5pPr marL="0" indent="642915" algn="ctr">
              <a:spcBef>
                <a:spcPts val="0"/>
              </a:spcBef>
              <a:buSzTx/>
              <a:buNone/>
              <a:defRPr sz="2250"/>
            </a:lvl5pPr>
          </a:lstStyle>
          <a:p>
            <a:pPr lvl="0">
              <a:defRPr sz="1800"/>
            </a:pPr>
            <a:r>
              <a:rPr sz="2250"/>
              <a:t>Body Level One</a:t>
            </a:r>
          </a:p>
          <a:p>
            <a:pPr lvl="1">
              <a:defRPr sz="1800"/>
            </a:pPr>
            <a:r>
              <a:rPr sz="2250"/>
              <a:t>Body Level Two</a:t>
            </a:r>
          </a:p>
          <a:p>
            <a:pPr lvl="2">
              <a:defRPr sz="1800"/>
            </a:pPr>
            <a:r>
              <a:rPr sz="2250"/>
              <a:t>Body Level Three</a:t>
            </a:r>
          </a:p>
          <a:p>
            <a:pPr lvl="3">
              <a:defRPr sz="1800"/>
            </a:pPr>
            <a:r>
              <a:rPr sz="2250"/>
              <a:t>Body Level Four</a:t>
            </a:r>
          </a:p>
          <a:p>
            <a:pPr lvl="4">
              <a:defRPr sz="1800"/>
            </a:pPr>
            <a:r>
              <a:rPr sz="225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47224931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60B24E-940D-6EE9-6320-AE8285060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32D835-F8BC-ABB5-721E-0DCD84C62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14EA34-A874-CED3-0222-9F032A4F7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DA34D7-8647-0445-A4D4-93E4380EAF2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33180404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2A9A19-AC7D-05F8-4473-1069DAB42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7C03D2-3196-50F4-409F-AFB793BA1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B4FC60-B4D7-963F-6F2F-CDBC97A59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A963AA-CBC1-7D48-9B9A-23A0393B152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86333710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2B785B-91CF-3506-9E91-BE7BAF3D8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5954F0-C5BB-151F-FA6D-B16DCF7D2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3C6B4-2C7B-D02F-52EB-6228066BE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39726D-BDCB-DF4F-A455-D38B2FB18C8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547304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6B51DC-0BD7-7F9F-6022-A0D79A3D3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CF6285-19B1-F3D8-0815-443472512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ED62991-F4C2-AB07-535F-FBE0AEF5D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BEC7DF-2382-3D48-89BF-A7B335F9E34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18871476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8FF8E-5016-FD3C-27FF-85E13CD0F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98D956-BAAC-F2C1-1A9E-107A9ED69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995BB9-CDC6-3D1D-E281-AF54BD367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148E57-5589-FB46-8AB0-70DDE55A71D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26226876"/>
      </p:ext>
    </p:extLst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C2A0949-D503-7753-20AD-3D037A31A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9831AB-6C8C-2959-CC68-3B846DD0C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007BDE-27B4-385D-55B0-EADB6CF43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E9F049-339A-784C-ABA6-BC10443FE63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72530924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AE4C1B-AEE7-7511-D568-125CC4999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F1D024-D1D0-0FBF-8A83-85F428D7C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502944-56DE-E319-0DFB-AE0AC10C4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F8EEE8-79D1-6740-A4CA-AD82C987C56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03673912"/>
      </p:ext>
    </p:extLst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648A17-D5E7-C690-CAD5-7A03E275DB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9DC862-4E2B-F0B1-F5E2-EE391C5AE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C3A235-2145-B447-3E1E-B1501D73E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51C711-0AF3-C346-AEE7-E6DAEAC22B0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2840750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281D043B-18BB-2E25-AA66-4F797E86B4B4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12CF5926-AEE9-FFD4-DD31-4C1AB2E62B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>
                <a:extLst>
                  <a:ext uri="{FF2B5EF4-FFF2-40B4-BE49-F238E27FC236}">
                    <a16:creationId xmlns:a16="http://schemas.microsoft.com/office/drawing/2014/main" id="{259A1756-EF42-3007-09F5-4BA35AFDA09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70" name="Line 5">
                  <a:extLst>
                    <a:ext uri="{FF2B5EF4-FFF2-40B4-BE49-F238E27FC236}">
                      <a16:creationId xmlns:a16="http://schemas.microsoft.com/office/drawing/2014/main" id="{A9941A9A-E6F6-DF39-EB07-872282871E1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1" name="Line 6">
                  <a:extLst>
                    <a:ext uri="{FF2B5EF4-FFF2-40B4-BE49-F238E27FC236}">
                      <a16:creationId xmlns:a16="http://schemas.microsoft.com/office/drawing/2014/main" id="{6129A706-A150-A2D5-C5ED-2FA9DD7E94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2" name="Line 7">
                  <a:extLst>
                    <a:ext uri="{FF2B5EF4-FFF2-40B4-BE49-F238E27FC236}">
                      <a16:creationId xmlns:a16="http://schemas.microsoft.com/office/drawing/2014/main" id="{BF07A0E7-A058-6D29-DFEA-363E0491F33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3" name="Line 8">
                  <a:extLst>
                    <a:ext uri="{FF2B5EF4-FFF2-40B4-BE49-F238E27FC236}">
                      <a16:creationId xmlns:a16="http://schemas.microsoft.com/office/drawing/2014/main" id="{599DC78E-E85A-55CA-B684-4EF6A39C2A8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4" name="Line 9">
                  <a:extLst>
                    <a:ext uri="{FF2B5EF4-FFF2-40B4-BE49-F238E27FC236}">
                      <a16:creationId xmlns:a16="http://schemas.microsoft.com/office/drawing/2014/main" id="{DDD84528-5B1A-1A17-199F-774818C2400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5" name="Line 10">
                  <a:extLst>
                    <a:ext uri="{FF2B5EF4-FFF2-40B4-BE49-F238E27FC236}">
                      <a16:creationId xmlns:a16="http://schemas.microsoft.com/office/drawing/2014/main" id="{AB05B45F-58D8-B526-294E-D593BB7AB7E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6" name="Line 11">
                  <a:extLst>
                    <a:ext uri="{FF2B5EF4-FFF2-40B4-BE49-F238E27FC236}">
                      <a16:creationId xmlns:a16="http://schemas.microsoft.com/office/drawing/2014/main" id="{746E2998-C818-CD39-303F-0B5EF4F8E49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7" name="Line 12">
                  <a:extLst>
                    <a:ext uri="{FF2B5EF4-FFF2-40B4-BE49-F238E27FC236}">
                      <a16:creationId xmlns:a16="http://schemas.microsoft.com/office/drawing/2014/main" id="{AE8931F3-C6BB-72B8-2CBC-0962740B526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8" name="Line 13">
                  <a:extLst>
                    <a:ext uri="{FF2B5EF4-FFF2-40B4-BE49-F238E27FC236}">
                      <a16:creationId xmlns:a16="http://schemas.microsoft.com/office/drawing/2014/main" id="{B8A27673-D82C-A93D-0EA3-4207AA5570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9" name="Line 14">
                  <a:extLst>
                    <a:ext uri="{FF2B5EF4-FFF2-40B4-BE49-F238E27FC236}">
                      <a16:creationId xmlns:a16="http://schemas.microsoft.com/office/drawing/2014/main" id="{4CE74053-1F2C-77BD-D6AD-FDF55775583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0" name="Line 15">
                  <a:extLst>
                    <a:ext uri="{FF2B5EF4-FFF2-40B4-BE49-F238E27FC236}">
                      <a16:creationId xmlns:a16="http://schemas.microsoft.com/office/drawing/2014/main" id="{3B15D60D-F0CB-1F21-61B6-1BEB2854EE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1" name="Line 16">
                  <a:extLst>
                    <a:ext uri="{FF2B5EF4-FFF2-40B4-BE49-F238E27FC236}">
                      <a16:creationId xmlns:a16="http://schemas.microsoft.com/office/drawing/2014/main" id="{A3DAAB74-DB85-7AF2-5EA0-6E33AB6FC52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2" name="Line 17">
                  <a:extLst>
                    <a:ext uri="{FF2B5EF4-FFF2-40B4-BE49-F238E27FC236}">
                      <a16:creationId xmlns:a16="http://schemas.microsoft.com/office/drawing/2014/main" id="{6C772EEC-D872-7628-66E4-6B4E1B30ED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3" name="Line 18">
                  <a:extLst>
                    <a:ext uri="{FF2B5EF4-FFF2-40B4-BE49-F238E27FC236}">
                      <a16:creationId xmlns:a16="http://schemas.microsoft.com/office/drawing/2014/main" id="{AB1C692A-5346-4114-3792-D61F46B3A9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4" name="Line 19">
                  <a:extLst>
                    <a:ext uri="{FF2B5EF4-FFF2-40B4-BE49-F238E27FC236}">
                      <a16:creationId xmlns:a16="http://schemas.microsoft.com/office/drawing/2014/main" id="{AFCD2B45-07D1-AB04-EBA5-3F0601DC295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5" name="Line 20">
                  <a:extLst>
                    <a:ext uri="{FF2B5EF4-FFF2-40B4-BE49-F238E27FC236}">
                      <a16:creationId xmlns:a16="http://schemas.microsoft.com/office/drawing/2014/main" id="{623E0D7E-E64A-AB74-315F-E746F37680F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6" name="Line 21">
                  <a:extLst>
                    <a:ext uri="{FF2B5EF4-FFF2-40B4-BE49-F238E27FC236}">
                      <a16:creationId xmlns:a16="http://schemas.microsoft.com/office/drawing/2014/main" id="{FBC5ACDD-F78B-6200-8AB7-17FEB44495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7" name="Line 22">
                  <a:extLst>
                    <a:ext uri="{FF2B5EF4-FFF2-40B4-BE49-F238E27FC236}">
                      <a16:creationId xmlns:a16="http://schemas.microsoft.com/office/drawing/2014/main" id="{82DE909E-491A-E956-45B3-26DAB972E83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8" name="Line 23">
                  <a:extLst>
                    <a:ext uri="{FF2B5EF4-FFF2-40B4-BE49-F238E27FC236}">
                      <a16:creationId xmlns:a16="http://schemas.microsoft.com/office/drawing/2014/main" id="{8B08A206-545F-157B-80FA-B5B8FEC82E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9" name="Line 24">
                  <a:extLst>
                    <a:ext uri="{FF2B5EF4-FFF2-40B4-BE49-F238E27FC236}">
                      <a16:creationId xmlns:a16="http://schemas.microsoft.com/office/drawing/2014/main" id="{2F67DD73-002D-6828-C997-56A138E5FA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0" name="Line 25">
                  <a:extLst>
                    <a:ext uri="{FF2B5EF4-FFF2-40B4-BE49-F238E27FC236}">
                      <a16:creationId xmlns:a16="http://schemas.microsoft.com/office/drawing/2014/main" id="{7B8CB78F-1FDF-A9D9-597C-95A3523AA09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1" name="Line 26">
                  <a:extLst>
                    <a:ext uri="{FF2B5EF4-FFF2-40B4-BE49-F238E27FC236}">
                      <a16:creationId xmlns:a16="http://schemas.microsoft.com/office/drawing/2014/main" id="{BDDDC056-25BC-BF51-0691-BFB5E1A61D7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40" name="Group 27">
                <a:extLst>
                  <a:ext uri="{FF2B5EF4-FFF2-40B4-BE49-F238E27FC236}">
                    <a16:creationId xmlns:a16="http://schemas.microsoft.com/office/drawing/2014/main" id="{D0BF0D2A-EC76-90BE-F055-E40D4B42517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41" name="Line 28">
                  <a:extLst>
                    <a:ext uri="{FF2B5EF4-FFF2-40B4-BE49-F238E27FC236}">
                      <a16:creationId xmlns:a16="http://schemas.microsoft.com/office/drawing/2014/main" id="{4C40F73A-786F-99AC-5023-CDDB5F9AB7F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2" name="Line 29">
                  <a:extLst>
                    <a:ext uri="{FF2B5EF4-FFF2-40B4-BE49-F238E27FC236}">
                      <a16:creationId xmlns:a16="http://schemas.microsoft.com/office/drawing/2014/main" id="{A302EF2E-AE0E-467F-2F87-2260BAD93D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3" name="Line 30">
                  <a:extLst>
                    <a:ext uri="{FF2B5EF4-FFF2-40B4-BE49-F238E27FC236}">
                      <a16:creationId xmlns:a16="http://schemas.microsoft.com/office/drawing/2014/main" id="{3E36686E-79F2-B21E-8A61-386F587F68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" name="Line 31">
                  <a:extLst>
                    <a:ext uri="{FF2B5EF4-FFF2-40B4-BE49-F238E27FC236}">
                      <a16:creationId xmlns:a16="http://schemas.microsoft.com/office/drawing/2014/main" id="{82489BBA-3906-0C55-5E87-FC4BCB43C72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5" name="Line 32">
                  <a:extLst>
                    <a:ext uri="{FF2B5EF4-FFF2-40B4-BE49-F238E27FC236}">
                      <a16:creationId xmlns:a16="http://schemas.microsoft.com/office/drawing/2014/main" id="{C88D2EBA-3986-6F5A-2509-A40A84F69C1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6" name="Line 33">
                  <a:extLst>
                    <a:ext uri="{FF2B5EF4-FFF2-40B4-BE49-F238E27FC236}">
                      <a16:creationId xmlns:a16="http://schemas.microsoft.com/office/drawing/2014/main" id="{E70ACA39-8827-8747-A354-2FEA20714D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7" name="Line 34">
                  <a:extLst>
                    <a:ext uri="{FF2B5EF4-FFF2-40B4-BE49-F238E27FC236}">
                      <a16:creationId xmlns:a16="http://schemas.microsoft.com/office/drawing/2014/main" id="{E9993903-14A6-787C-7254-A486423A12B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8" name="Line 35">
                  <a:extLst>
                    <a:ext uri="{FF2B5EF4-FFF2-40B4-BE49-F238E27FC236}">
                      <a16:creationId xmlns:a16="http://schemas.microsoft.com/office/drawing/2014/main" id="{693230EC-AC03-FD4A-8741-DE71B0E401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9" name="Line 36">
                  <a:extLst>
                    <a:ext uri="{FF2B5EF4-FFF2-40B4-BE49-F238E27FC236}">
                      <a16:creationId xmlns:a16="http://schemas.microsoft.com/office/drawing/2014/main" id="{069485B4-1922-E135-4403-2280AD07145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0" name="Line 37">
                  <a:extLst>
                    <a:ext uri="{FF2B5EF4-FFF2-40B4-BE49-F238E27FC236}">
                      <a16:creationId xmlns:a16="http://schemas.microsoft.com/office/drawing/2014/main" id="{E33E9F59-5EEE-2773-0703-249AAFD0C8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1" name="Line 38">
                  <a:extLst>
                    <a:ext uri="{FF2B5EF4-FFF2-40B4-BE49-F238E27FC236}">
                      <a16:creationId xmlns:a16="http://schemas.microsoft.com/office/drawing/2014/main" id="{EA9E04C6-7BBD-2174-E7FF-D80A083CFBE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2" name="Line 39">
                  <a:extLst>
                    <a:ext uri="{FF2B5EF4-FFF2-40B4-BE49-F238E27FC236}">
                      <a16:creationId xmlns:a16="http://schemas.microsoft.com/office/drawing/2014/main" id="{C2CB3E7C-3EB0-2697-6ED9-E258BCFAC4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3" name="Line 40">
                  <a:extLst>
                    <a:ext uri="{FF2B5EF4-FFF2-40B4-BE49-F238E27FC236}">
                      <a16:creationId xmlns:a16="http://schemas.microsoft.com/office/drawing/2014/main" id="{D9ECB841-464B-C8ED-E802-966CB2D6FFC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4" name="Line 41">
                  <a:extLst>
                    <a:ext uri="{FF2B5EF4-FFF2-40B4-BE49-F238E27FC236}">
                      <a16:creationId xmlns:a16="http://schemas.microsoft.com/office/drawing/2014/main" id="{F7333326-4630-4B35-4189-8D6A466644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5" name="Line 42">
                  <a:extLst>
                    <a:ext uri="{FF2B5EF4-FFF2-40B4-BE49-F238E27FC236}">
                      <a16:creationId xmlns:a16="http://schemas.microsoft.com/office/drawing/2014/main" id="{42F71AD5-832F-7D7E-7800-9E3783B1ABC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6" name="Line 43">
                  <a:extLst>
                    <a:ext uri="{FF2B5EF4-FFF2-40B4-BE49-F238E27FC236}">
                      <a16:creationId xmlns:a16="http://schemas.microsoft.com/office/drawing/2014/main" id="{C763FD6C-D7B1-A90A-2DB4-85759261D6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7" name="Line 44">
                  <a:extLst>
                    <a:ext uri="{FF2B5EF4-FFF2-40B4-BE49-F238E27FC236}">
                      <a16:creationId xmlns:a16="http://schemas.microsoft.com/office/drawing/2014/main" id="{8860746C-4459-E5F0-F198-1D3D8DAE4AA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8" name="Line 45">
                  <a:extLst>
                    <a:ext uri="{FF2B5EF4-FFF2-40B4-BE49-F238E27FC236}">
                      <a16:creationId xmlns:a16="http://schemas.microsoft.com/office/drawing/2014/main" id="{9CC465F5-9772-3726-DEB7-B1D96A47FEB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9" name="Line 46">
                  <a:extLst>
                    <a:ext uri="{FF2B5EF4-FFF2-40B4-BE49-F238E27FC236}">
                      <a16:creationId xmlns:a16="http://schemas.microsoft.com/office/drawing/2014/main" id="{630D65E9-3F25-2C48-5B9E-6398AF4F254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0" name="Line 47">
                  <a:extLst>
                    <a:ext uri="{FF2B5EF4-FFF2-40B4-BE49-F238E27FC236}">
                      <a16:creationId xmlns:a16="http://schemas.microsoft.com/office/drawing/2014/main" id="{DA8EC32B-61EE-46F5-2CC6-F206E1B2981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1" name="Line 48">
                  <a:extLst>
                    <a:ext uri="{FF2B5EF4-FFF2-40B4-BE49-F238E27FC236}">
                      <a16:creationId xmlns:a16="http://schemas.microsoft.com/office/drawing/2014/main" id="{03C476B2-653B-B0A7-826B-FF699F71F8D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2" name="Line 49">
                  <a:extLst>
                    <a:ext uri="{FF2B5EF4-FFF2-40B4-BE49-F238E27FC236}">
                      <a16:creationId xmlns:a16="http://schemas.microsoft.com/office/drawing/2014/main" id="{27EF88AD-9C75-7BB1-1018-B8D5002B74C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3" name="Line 50">
                  <a:extLst>
                    <a:ext uri="{FF2B5EF4-FFF2-40B4-BE49-F238E27FC236}">
                      <a16:creationId xmlns:a16="http://schemas.microsoft.com/office/drawing/2014/main" id="{0D6B42CB-DB65-57CF-4483-D1D80617F20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4" name="Line 51">
                  <a:extLst>
                    <a:ext uri="{FF2B5EF4-FFF2-40B4-BE49-F238E27FC236}">
                      <a16:creationId xmlns:a16="http://schemas.microsoft.com/office/drawing/2014/main" id="{E3C738AF-0FE8-3E50-CBA0-B43E19D15DC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5" name="Line 52">
                  <a:extLst>
                    <a:ext uri="{FF2B5EF4-FFF2-40B4-BE49-F238E27FC236}">
                      <a16:creationId xmlns:a16="http://schemas.microsoft.com/office/drawing/2014/main" id="{16477CBE-43FF-AAF0-687B-0ADB4582E2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6" name="Line 53">
                  <a:extLst>
                    <a:ext uri="{FF2B5EF4-FFF2-40B4-BE49-F238E27FC236}">
                      <a16:creationId xmlns:a16="http://schemas.microsoft.com/office/drawing/2014/main" id="{4C4DF624-12C1-4017-CAD5-BBB41E7302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7" name="Line 54">
                  <a:extLst>
                    <a:ext uri="{FF2B5EF4-FFF2-40B4-BE49-F238E27FC236}">
                      <a16:creationId xmlns:a16="http://schemas.microsoft.com/office/drawing/2014/main" id="{85E54344-C425-ED39-86AD-5D9BEECD3D1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8" name="Line 55">
                  <a:extLst>
                    <a:ext uri="{FF2B5EF4-FFF2-40B4-BE49-F238E27FC236}">
                      <a16:creationId xmlns:a16="http://schemas.microsoft.com/office/drawing/2014/main" id="{17E12DBB-E381-DC3A-DD2C-A12F83EDF5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9" name="Line 56">
                  <a:extLst>
                    <a:ext uri="{FF2B5EF4-FFF2-40B4-BE49-F238E27FC236}">
                      <a16:creationId xmlns:a16="http://schemas.microsoft.com/office/drawing/2014/main" id="{7000E5A1-8F64-05CE-709E-88FD3A6312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33" name="Rectangle 57" descr="60%">
              <a:extLst>
                <a:ext uri="{FF2B5EF4-FFF2-40B4-BE49-F238E27FC236}">
                  <a16:creationId xmlns:a16="http://schemas.microsoft.com/office/drawing/2014/main" id="{F23E2FC2-73E7-B6AA-E71A-10921C134A9F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4" name="Line 58">
              <a:extLst>
                <a:ext uri="{FF2B5EF4-FFF2-40B4-BE49-F238E27FC236}">
                  <a16:creationId xmlns:a16="http://schemas.microsoft.com/office/drawing/2014/main" id="{55E139B0-CC60-F300-E3BE-29B59800A293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5" name="Group 59">
              <a:extLst>
                <a:ext uri="{FF2B5EF4-FFF2-40B4-BE49-F238E27FC236}">
                  <a16:creationId xmlns:a16="http://schemas.microsoft.com/office/drawing/2014/main" id="{2AB996DD-6F8B-04ED-E2FE-35575B9519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6" name="Line 60">
                <a:extLst>
                  <a:ext uri="{FF2B5EF4-FFF2-40B4-BE49-F238E27FC236}">
                    <a16:creationId xmlns:a16="http://schemas.microsoft.com/office/drawing/2014/main" id="{E08D1731-6299-C23C-6271-D066D1B4B5DE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Line 61">
                <a:extLst>
                  <a:ext uri="{FF2B5EF4-FFF2-40B4-BE49-F238E27FC236}">
                    <a16:creationId xmlns:a16="http://schemas.microsoft.com/office/drawing/2014/main" id="{FEAD7828-4DE7-9D08-03C8-B4EE51516A48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" name="Arc 62">
                <a:extLst>
                  <a:ext uri="{FF2B5EF4-FFF2-40B4-BE49-F238E27FC236}">
                    <a16:creationId xmlns:a16="http://schemas.microsoft.com/office/drawing/2014/main" id="{263FBE72-A571-B726-195F-BCC8A0343E93}"/>
                  </a:ext>
                </a:extLst>
              </p:cNvPr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0 w 43195"/>
                  <a:gd name="T1" fmla="*/ 0 h 43200"/>
                  <a:gd name="T2" fmla="*/ 0 w 43195"/>
                  <a:gd name="T3" fmla="*/ 0 h 43200"/>
                  <a:gd name="T4" fmla="*/ 0 w 43195"/>
                  <a:gd name="T5" fmla="*/ 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63">
            <a:extLst>
              <a:ext uri="{FF2B5EF4-FFF2-40B4-BE49-F238E27FC236}">
                <a16:creationId xmlns:a16="http://schemas.microsoft.com/office/drawing/2014/main" id="{781179A8-E539-6430-A3DA-B1D04FF2A2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44EDD03E-B3FE-E7DE-7AF0-89171B553B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76193" name="Rectangle 65">
            <a:extLst>
              <a:ext uri="{FF2B5EF4-FFF2-40B4-BE49-F238E27FC236}">
                <a16:creationId xmlns:a16="http://schemas.microsoft.com/office/drawing/2014/main" id="{32811B86-5A30-B743-AF6A-CF3E7DCB6D3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Tahoma" panose="020B060403050404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76194" name="Rectangle 66">
            <a:extLst>
              <a:ext uri="{FF2B5EF4-FFF2-40B4-BE49-F238E27FC236}">
                <a16:creationId xmlns:a16="http://schemas.microsoft.com/office/drawing/2014/main" id="{61C61855-453C-3627-7A9B-E34DC9BC032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Tahoma" panose="020B0604030504040204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76195" name="Rectangle 67">
            <a:extLst>
              <a:ext uri="{FF2B5EF4-FFF2-40B4-BE49-F238E27FC236}">
                <a16:creationId xmlns:a16="http://schemas.microsoft.com/office/drawing/2014/main" id="{9959CF7B-2FF2-D078-414A-91AE41098DF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5723DC78-071D-2F4F-8178-411D112D222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70" r:id="rId1"/>
    <p:sldLayoutId id="2147484371" r:id="rId2"/>
    <p:sldLayoutId id="2147484372" r:id="rId3"/>
    <p:sldLayoutId id="2147484373" r:id="rId4"/>
    <p:sldLayoutId id="2147484374" r:id="rId5"/>
    <p:sldLayoutId id="2147484375" r:id="rId6"/>
    <p:sldLayoutId id="2147484376" r:id="rId7"/>
    <p:sldLayoutId id="2147484377" r:id="rId8"/>
    <p:sldLayoutId id="2147484378" r:id="rId9"/>
    <p:sldLayoutId id="2147484379" r:id="rId10"/>
    <p:sldLayoutId id="2147484380" r:id="rId11"/>
    <p:sldLayoutId id="2147484383" r:id="rId12"/>
  </p:sldLayoutIdLst>
  <p:transition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itchFamily="2" charset="2"/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19.jpe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10" Type="http://schemas.openxmlformats.org/officeDocument/2006/relationships/image" Target="../media/image9.png"/><Relationship Id="rId4" Type="http://schemas.openxmlformats.org/officeDocument/2006/relationships/image" Target="../media/image40.jpeg"/><Relationship Id="rId9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5.png"/><Relationship Id="rId4" Type="http://schemas.openxmlformats.org/officeDocument/2006/relationships/image" Target="../media/image14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tiff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4">
            <a:extLst>
              <a:ext uri="{FF2B5EF4-FFF2-40B4-BE49-F238E27FC236}">
                <a16:creationId xmlns:a16="http://schemas.microsoft.com/office/drawing/2014/main" id="{7EF60A4C-6C69-20AD-CC43-849893498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" y="0"/>
            <a:ext cx="9156700" cy="3046988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IE" altLang="en-US" sz="36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IE" altLang="en-US" sz="4000" dirty="0">
                <a:solidFill>
                  <a:schemeClr val="bg1"/>
                </a:solidFill>
              </a:rPr>
              <a:t>Challenges of OSCE delivery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IE" altLang="en-US" sz="2800" dirty="0">
                <a:solidFill>
                  <a:schemeClr val="bg1"/>
                </a:solidFill>
              </a:rPr>
              <a:t>(European Exit Exam nodal point)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IE" altLang="en-US" sz="3600" dirty="0">
              <a:solidFill>
                <a:schemeClr val="bg1"/>
              </a:solidFill>
            </a:endParaRP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F1247047-5FF2-FFA5-3616-AF095914B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7855" y="5270291"/>
            <a:ext cx="9188423" cy="1661993"/>
          </a:xfrm>
          <a:prstGeom prst="rect">
            <a:avLst/>
          </a:prstGeom>
          <a:solidFill>
            <a:srgbClr val="00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IE" altLang="en-US" sz="36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None/>
            </a:pPr>
            <a:r>
              <a:rPr lang="en-IE" altLang="en-US" sz="2400" dirty="0">
                <a:solidFill>
                  <a:schemeClr val="bg1"/>
                </a:solidFill>
              </a:rPr>
              <a:t>Paul Ridgway </a:t>
            </a:r>
            <a:endParaRPr lang="en-GB" altLang="en-US" sz="2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IE" altLang="en-US" sz="2000" dirty="0">
              <a:solidFill>
                <a:schemeClr val="bg1"/>
              </a:solidFill>
            </a:endParaRP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9A69E23A-9920-F7AE-1A3A-1E3CA5619F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3683" y="3357250"/>
            <a:ext cx="1606885" cy="1913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ee the source image">
            <a:extLst>
              <a:ext uri="{FF2B5EF4-FFF2-40B4-BE49-F238E27FC236}">
                <a16:creationId xmlns:a16="http://schemas.microsoft.com/office/drawing/2014/main" id="{DE96BEE7-CA5B-C5C5-872F-EA905AE8D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3877822"/>
            <a:ext cx="4024425" cy="1068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769773"/>
      </p:ext>
    </p:extLst>
  </p:cSld>
  <p:clrMapOvr>
    <a:masterClrMapping/>
  </p:clrMapOvr>
  <p:transition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0105025-2562-CD6E-A558-294502A85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1817506"/>
            <a:ext cx="6188224" cy="5018628"/>
          </a:xfrm>
          <a:prstGeom prst="rect">
            <a:avLst/>
          </a:prstGeom>
          <a:ln>
            <a:solidFill>
              <a:srgbClr val="000000"/>
            </a:solidFill>
          </a:ln>
        </p:spPr>
      </p:pic>
      <p:grpSp>
        <p:nvGrpSpPr>
          <p:cNvPr id="5" name="Group 35">
            <a:extLst>
              <a:ext uri="{FF2B5EF4-FFF2-40B4-BE49-F238E27FC236}">
                <a16:creationId xmlns:a16="http://schemas.microsoft.com/office/drawing/2014/main" id="{AC5C25B0-032B-560B-92C9-B9A3A5FE08A3}"/>
              </a:ext>
            </a:extLst>
          </p:cNvPr>
          <p:cNvGrpSpPr/>
          <p:nvPr/>
        </p:nvGrpSpPr>
        <p:grpSpPr>
          <a:xfrm>
            <a:off x="4788024" y="178875"/>
            <a:ext cx="4116847" cy="1181573"/>
            <a:chOff x="-127000" y="-88900"/>
            <a:chExt cx="5855070" cy="1680458"/>
          </a:xfrm>
        </p:grpSpPr>
        <p:pic>
          <p:nvPicPr>
            <p:cNvPr id="6" name="pasted-image.tif">
              <a:extLst>
                <a:ext uri="{FF2B5EF4-FFF2-40B4-BE49-F238E27FC236}">
                  <a16:creationId xmlns:a16="http://schemas.microsoft.com/office/drawing/2014/main" id="{9F9A0DA0-6270-6A33-7B60-041FD7B6308A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5601071" cy="135025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32F2ECF-C192-11AA-1C09-BF70ACBFD648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-127000" y="-88900"/>
              <a:ext cx="5855071" cy="1680459"/>
            </a:xfrm>
            <a:prstGeom prst="rect">
              <a:avLst/>
            </a:prstGeom>
            <a:effectLst/>
          </p:spPr>
        </p:pic>
      </p:grpSp>
      <p:pic>
        <p:nvPicPr>
          <p:cNvPr id="8" name="Picture 11" descr="https://dub117.afx.ms/att/GetInline.aspx?messageid=beddb033-cf82-11e3-b12d-00215ad9a7a6&amp;attindex=0&amp;cp=-1&amp;attdepth=0&amp;imgsrc=cid%3a810E2753-CBB4-4232-BF8F-A629E2851A03&amp;cid=1dd1100cfe03ff53&amp;shared=1&amp;hm__login=pfridgway&amp;hm__domain=hotmail.com&amp;ip=10.211.100.8&amp;d=d1447&amp;mf=0&amp;hm__ts=Tue%2c%2029%20Apr%202014%2009%3a46%3a40%20GMT&amp;st=%2800011C0873ED685A%29&amp;hm__ha=01_61ea291bf9e9cf7b224e70399e3e95be9a4bf23be5fdc1c99034227e5416c824&amp;oneredir=1">
            <a:extLst>
              <a:ext uri="{FF2B5EF4-FFF2-40B4-BE49-F238E27FC236}">
                <a16:creationId xmlns:a16="http://schemas.microsoft.com/office/drawing/2014/main" id="{69332621-9B0F-46FD-9A4C-12166FAD2B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920" y="178875"/>
            <a:ext cx="1177165" cy="1761715"/>
          </a:xfrm>
          <a:prstGeom prst="rect">
            <a:avLst/>
          </a:prstGeom>
          <a:noFill/>
          <a:ln>
            <a:noFill/>
          </a:ln>
          <a:effectLst>
            <a:softEdge rad="92384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AFCCFF9-7236-ED04-9617-35A7BEFBB1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7898" y="4944959"/>
            <a:ext cx="1606885" cy="1913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4843526"/>
      </p:ext>
    </p:extLst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BEB50-7F70-83DA-BEB5-A8B8E2C08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455" y="885875"/>
            <a:ext cx="6247472" cy="994172"/>
          </a:xfrm>
        </p:spPr>
        <p:txBody>
          <a:bodyPr/>
          <a:lstStyle/>
          <a:p>
            <a:r>
              <a:rPr lang="en-US" b="1" dirty="0">
                <a:latin typeface="+mn-lt"/>
              </a:rPr>
              <a:t>European Standard Exit Criteria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0D21E6A3-F1AA-71D1-BFD0-7C16B2B928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591173" y="2132368"/>
            <a:ext cx="5734853" cy="2578055"/>
          </a:xfrm>
        </p:spPr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IE" sz="1500" b="1" dirty="0"/>
              <a:t>High variability </a:t>
            </a:r>
          </a:p>
          <a:p>
            <a:pPr lvl="1"/>
            <a:r>
              <a:rPr lang="en-IE" sz="1350" b="1" dirty="0"/>
              <a:t>National/Fellowship exams</a:t>
            </a:r>
            <a:r>
              <a:rPr lang="en-IE" sz="1350" dirty="0"/>
              <a:t> (UK, Ireland, Italy, France, Austria, Greece)</a:t>
            </a:r>
          </a:p>
          <a:p>
            <a:pPr lvl="1"/>
            <a:r>
              <a:rPr lang="en-IE" sz="1350" b="1" dirty="0"/>
              <a:t>Decentralised </a:t>
            </a:r>
            <a:r>
              <a:rPr lang="en-IE" sz="1350" dirty="0"/>
              <a:t>(Germany, Switzerland)</a:t>
            </a:r>
          </a:p>
          <a:p>
            <a:pPr lvl="1"/>
            <a:r>
              <a:rPr lang="en-IE" sz="1350" b="1" dirty="0"/>
              <a:t>Hospital-driven</a:t>
            </a:r>
            <a:r>
              <a:rPr lang="en-IE" sz="1350" dirty="0"/>
              <a:t> (Sweden)</a:t>
            </a:r>
          </a:p>
          <a:p>
            <a:pPr lvl="1"/>
            <a:r>
              <a:rPr lang="en-IE" sz="1350" b="1" dirty="0"/>
              <a:t>No exam</a:t>
            </a:r>
            <a:r>
              <a:rPr lang="en-IE" sz="1350" dirty="0"/>
              <a:t> (Denmark, Netherlands, Spain)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IE" sz="1500" b="1" dirty="0"/>
              <a:t>Duration</a:t>
            </a:r>
            <a:r>
              <a:rPr lang="en-IE" sz="1500" dirty="0"/>
              <a:t>: 5–8 years</a:t>
            </a:r>
          </a:p>
          <a:p>
            <a:r>
              <a:rPr lang="en-IE" sz="1500" b="1" dirty="0"/>
              <a:t>Key Themes</a:t>
            </a:r>
          </a:p>
          <a:p>
            <a:pPr lvl="1"/>
            <a:r>
              <a:rPr lang="en-IE" sz="1350" dirty="0"/>
              <a:t>Fragmented landscape – No unified European standard</a:t>
            </a:r>
          </a:p>
          <a:p>
            <a:pPr lvl="1"/>
            <a:r>
              <a:rPr lang="en-IE" sz="1350" dirty="0"/>
              <a:t>Exams inconsistency</a:t>
            </a:r>
          </a:p>
          <a:p>
            <a:pPr lvl="1"/>
            <a:r>
              <a:rPr lang="en-IE" sz="1350" dirty="0"/>
              <a:t>Logbooks/procedure minimums: often indicative, not mandatory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B71F7EF-03FD-8B87-9822-79B6E0D5CA3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3706" y="885875"/>
            <a:ext cx="856142" cy="1139123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Google Shape;96;p17">
            <a:extLst>
              <a:ext uri="{FF2B5EF4-FFF2-40B4-BE49-F238E27FC236}">
                <a16:creationId xmlns:a16="http://schemas.microsoft.com/office/drawing/2014/main" id="{A40297FC-CF42-CDB2-2AB8-22F920BCB3C2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468" y="2112114"/>
            <a:ext cx="2558666" cy="300917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97;p17">
            <a:extLst>
              <a:ext uri="{FF2B5EF4-FFF2-40B4-BE49-F238E27FC236}">
                <a16:creationId xmlns:a16="http://schemas.microsoft.com/office/drawing/2014/main" id="{6E702D7E-C03A-FB57-E281-4FD5EF71BD11}"/>
              </a:ext>
            </a:extLst>
          </p:cNvPr>
          <p:cNvSpPr txBox="1">
            <a:spLocks/>
          </p:cNvSpPr>
          <p:nvPr/>
        </p:nvSpPr>
        <p:spPr bwMode="auto">
          <a:xfrm>
            <a:off x="1169401" y="5529388"/>
            <a:ext cx="6247471" cy="446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68569" tIns="68569" rIns="68569" bIns="68569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defRPr sz="22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160729" algn="ctr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defRPr sz="2250">
                <a:solidFill>
                  <a:schemeClr val="tx1"/>
                </a:solidFill>
                <a:latin typeface="+mn-lt"/>
              </a:defRPr>
            </a:lvl2pPr>
            <a:lvl3pPr marL="0" indent="321457" algn="ctr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defRPr sz="2250">
                <a:solidFill>
                  <a:schemeClr val="tx1"/>
                </a:solidFill>
                <a:latin typeface="+mn-lt"/>
              </a:defRPr>
            </a:lvl3pPr>
            <a:lvl4pPr marL="0" indent="482186" algn="ctr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tx1"/>
              </a:buClr>
              <a:buSzTx/>
              <a:buFont typeface="Wingdings" pitchFamily="2" charset="2"/>
              <a:buNone/>
              <a:defRPr sz="2250">
                <a:solidFill>
                  <a:schemeClr val="tx1"/>
                </a:solidFill>
                <a:latin typeface="+mn-lt"/>
              </a:defRPr>
            </a:lvl4pPr>
            <a:lvl5pPr marL="0" indent="642915" algn="ctr" rtl="0" eaLnBrk="0" fontAlgn="base" hangingPunct="0"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defRPr sz="225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Aft>
                <a:spcPts val="0"/>
              </a:spcAft>
            </a:pPr>
            <a:r>
              <a:rPr lang="en-GB" sz="1800" kern="0" dirty="0"/>
              <a:t>Currently completing data – Formats of Exit examinations</a:t>
            </a:r>
          </a:p>
        </p:txBody>
      </p:sp>
      <p:pic>
        <p:nvPicPr>
          <p:cNvPr id="7" name="Picture 6" descr="Trinity College Dublin Logo">
            <a:extLst>
              <a:ext uri="{FF2B5EF4-FFF2-40B4-BE49-F238E27FC236}">
                <a16:creationId xmlns:a16="http://schemas.microsoft.com/office/drawing/2014/main" id="{32567210-A6AD-86D8-82F7-4C9F13B36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05818" y="5607525"/>
            <a:ext cx="1214654" cy="91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UEMS Section of Surgery">
            <a:extLst>
              <a:ext uri="{FF2B5EF4-FFF2-40B4-BE49-F238E27FC236}">
                <a16:creationId xmlns:a16="http://schemas.microsoft.com/office/drawing/2014/main" id="{D324CC78-1849-6928-9B70-9E46354A7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7193282" y="3316366"/>
            <a:ext cx="3083462" cy="817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0DDD106-4B7A-F7A8-72C8-A1ABF4E6536F}"/>
              </a:ext>
            </a:extLst>
          </p:cNvPr>
          <p:cNvSpPr txBox="1"/>
          <p:nvPr/>
        </p:nvSpPr>
        <p:spPr>
          <a:xfrm>
            <a:off x="490227" y="4798119"/>
            <a:ext cx="7605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IE" sz="1800" b="1" dirty="0"/>
              <a:t>Future Needs</a:t>
            </a:r>
            <a:r>
              <a:rPr lang="en-IE" sz="1800" dirty="0"/>
              <a:t>: European Harmonisation, Competency-based Assessments, Standardisation, and Transparent Model</a:t>
            </a:r>
          </a:p>
        </p:txBody>
      </p:sp>
      <p:pic>
        <p:nvPicPr>
          <p:cNvPr id="2050" name="Picture 2" descr="Profile photo of Riccardo Aurelio Nasto">
            <a:extLst>
              <a:ext uri="{FF2B5EF4-FFF2-40B4-BE49-F238E27FC236}">
                <a16:creationId xmlns:a16="http://schemas.microsoft.com/office/drawing/2014/main" id="{DAE3DD73-04BA-61B4-271A-3B224F504A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97636" y="915685"/>
            <a:ext cx="910745" cy="110866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4791065"/>
      </p:ext>
    </p:extLst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2E2798-C203-8492-6F31-F20CA0384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A386A417-3A57-0F82-04CB-C8A9052030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A65729-A56D-E9C4-6155-08F0A03DA2B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7261" y="10324"/>
            <a:ext cx="665179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2BCEA4C-94D8-3D78-CA5E-2EA49E8333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40" y="1556792"/>
            <a:ext cx="2398985" cy="2158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293166"/>
      </p:ext>
    </p:extLst>
  </p:cSld>
  <p:clrMapOvr>
    <a:masterClrMapping/>
  </p:clrMapOvr>
  <p:transition advTm="12323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B5226-4F5A-B12D-2112-B6A2257CE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 wrap="square" anchor="b">
            <a:normAutofit fontScale="90000"/>
          </a:bodyPr>
          <a:lstStyle/>
          <a:p>
            <a:r>
              <a:rPr lang="en-US" dirty="0"/>
              <a:t>Our Exam- Minimum Elements: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5174E-72D5-1F65-2A09-5B174923BE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 wrap="square" anchor="t"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n-US" sz="2600" dirty="0"/>
              <a:t>Eligibility</a:t>
            </a:r>
          </a:p>
          <a:p>
            <a:pPr>
              <a:lnSpc>
                <a:spcPct val="90000"/>
              </a:lnSpc>
            </a:pPr>
            <a:r>
              <a:rPr lang="en-US" sz="2600" dirty="0"/>
              <a:t>MCQ</a:t>
            </a:r>
          </a:p>
          <a:p>
            <a:pPr>
              <a:lnSpc>
                <a:spcPct val="90000"/>
              </a:lnSpc>
            </a:pPr>
            <a:r>
              <a:rPr lang="en-US" sz="2600" dirty="0"/>
              <a:t>Clinical Assessment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Clinical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Critical Appraisal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Data analysis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High stakes Human Factors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Operative skills</a:t>
            </a:r>
          </a:p>
          <a:p>
            <a:pPr lvl="1">
              <a:lnSpc>
                <a:spcPct val="90000"/>
              </a:lnSpc>
            </a:pPr>
            <a:r>
              <a:rPr lang="en-US" sz="2600" dirty="0"/>
              <a:t>MDT (if appropriate)</a:t>
            </a:r>
          </a:p>
        </p:txBody>
      </p:sp>
      <p:pic>
        <p:nvPicPr>
          <p:cNvPr id="5" name="Picture 4" descr="Text&#10;&#10;Description automatically generated with low confidence">
            <a:extLst>
              <a:ext uri="{FF2B5EF4-FFF2-40B4-BE49-F238E27FC236}">
                <a16:creationId xmlns:a16="http://schemas.microsoft.com/office/drawing/2014/main" id="{998B64FE-97E8-F6BA-AEB3-75B775DAB8B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4560" y="1905000"/>
            <a:ext cx="2942080" cy="4114800"/>
          </a:xfrm>
          <a:prstGeom prst="rect">
            <a:avLst/>
          </a:prstGeom>
          <a:noFill/>
          <a:effectLst>
            <a:glow rad="203104">
              <a:schemeClr val="accent2">
                <a:lumMod val="60000"/>
                <a:lumOff val="40000"/>
                <a:alpha val="40000"/>
              </a:schemeClr>
            </a:glo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A12E21-C5B3-A519-E905-71F0DF13F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3645024"/>
            <a:ext cx="2081628" cy="2118334"/>
          </a:xfrm>
          <a:prstGeom prst="rect">
            <a:avLst/>
          </a:prstGeom>
          <a:noFill/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5053094"/>
      </p:ext>
    </p:extLst>
  </p:cSld>
  <p:clrMapOvr>
    <a:masterClrMapping/>
  </p:clrMapOvr>
  <p:transition advTm="35370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A4588-50C7-4AF3-5DDA-FCE4A41B7C9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tretch>
            <a:fillRect/>
          </a:stretch>
        </p:blipFill>
        <p:spPr>
          <a:xfrm>
            <a:off x="4716017" y="3313936"/>
            <a:ext cx="4365958" cy="3540778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263AE8-EC96-6B1E-949F-14484EBB6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7464"/>
            <a:ext cx="7772400" cy="1143000"/>
          </a:xfrm>
          <a:solidFill>
            <a:schemeClr val="tx2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  Challenges with OSCE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5D80E4-1585-FF46-CD41-ED3FF5969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844824"/>
            <a:ext cx="7772400" cy="4114800"/>
          </a:xfrm>
        </p:spPr>
        <p:txBody>
          <a:bodyPr/>
          <a:lstStyle/>
          <a:p>
            <a:r>
              <a:rPr lang="en-US" dirty="0"/>
              <a:t>Not an OSCE</a:t>
            </a:r>
          </a:p>
          <a:p>
            <a:r>
              <a:rPr lang="en-US" dirty="0" err="1"/>
              <a:t>Standardised</a:t>
            </a:r>
            <a:r>
              <a:rPr lang="en-US" dirty="0"/>
              <a:t> short form structured exam</a:t>
            </a:r>
          </a:p>
          <a:p>
            <a:r>
              <a:rPr lang="en-US" dirty="0"/>
              <a:t>Clinical heavy</a:t>
            </a:r>
          </a:p>
          <a:p>
            <a:r>
              <a:rPr lang="en-US" dirty="0"/>
              <a:t>90 minutes</a:t>
            </a:r>
          </a:p>
          <a:p>
            <a:endParaRPr lang="en-US" dirty="0"/>
          </a:p>
          <a:p>
            <a:r>
              <a:rPr lang="en-US" b="1" dirty="0"/>
              <a:t>Validity of Context of Exit exams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448886"/>
      </p:ext>
    </p:extLst>
  </p:cSld>
  <p:clrMapOvr>
    <a:masterClrMapping/>
  </p:clrMapOvr>
  <p:transition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FAE0E-10CB-549A-0CEC-A888BA296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Admiring the problems….</a:t>
            </a:r>
          </a:p>
        </p:txBody>
      </p:sp>
      <p:pic>
        <p:nvPicPr>
          <p:cNvPr id="2050" name="Picture 2" descr="collectively admirning">
            <a:extLst>
              <a:ext uri="{FF2B5EF4-FFF2-40B4-BE49-F238E27FC236}">
                <a16:creationId xmlns:a16="http://schemas.microsoft.com/office/drawing/2014/main" id="{E43410F0-90EC-4373-6FF3-3B3CE2287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92896"/>
            <a:ext cx="7346776" cy="2955327"/>
          </a:xfrm>
          <a:prstGeom prst="rect">
            <a:avLst/>
          </a:prstGeom>
          <a:noFill/>
          <a:effectLst>
            <a:softEdge rad="74819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075400"/>
      </p:ext>
    </p:extLst>
  </p:cSld>
  <p:clrMapOvr>
    <a:masterClrMapping/>
  </p:clrMapOvr>
  <p:transition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0E6EF1-5F6B-91A6-A335-C527C6088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Exam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C4791-A5BB-A7EC-3D34-95C2D542F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b="1" dirty="0"/>
              <a:t>Governance</a:t>
            </a:r>
          </a:p>
          <a:p>
            <a:r>
              <a:rPr lang="en-IE" b="1" dirty="0"/>
              <a:t>Cost</a:t>
            </a:r>
          </a:p>
          <a:p>
            <a:r>
              <a:rPr lang="en-IE" b="1" dirty="0"/>
              <a:t>Authenticity vs. Standardisation</a:t>
            </a:r>
          </a:p>
          <a:p>
            <a:r>
              <a:rPr lang="en-IE" b="1" dirty="0"/>
              <a:t>SP versus ACE versus Patients</a:t>
            </a:r>
          </a:p>
          <a:p>
            <a:r>
              <a:rPr lang="en-IE" b="1" dirty="0"/>
              <a:t>Blueprint mapping</a:t>
            </a:r>
            <a:r>
              <a:rPr lang="en-IE" dirty="0"/>
              <a:t> (board domains)</a:t>
            </a:r>
          </a:p>
          <a:p>
            <a:r>
              <a:rPr lang="en-IE" b="1" dirty="0"/>
              <a:t>Time constraints versus depth</a:t>
            </a:r>
          </a:p>
          <a:p>
            <a:r>
              <a:rPr lang="en-IE" b="1" dirty="0"/>
              <a:t>Procedural stations and fidelity?</a:t>
            </a:r>
          </a:p>
          <a:p>
            <a:endParaRPr lang="en-IE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831576"/>
      </p:ext>
    </p:extLst>
  </p:cSld>
  <p:clrMapOvr>
    <a:masterClrMapping/>
  </p:clrMapOvr>
  <p:transition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45EC8-6251-51C1-FDCB-6359B08A6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Candidates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0F9946-6EC8-0D7D-4995-BF8A272808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b="1" dirty="0"/>
              <a:t>Cost</a:t>
            </a:r>
          </a:p>
          <a:p>
            <a:r>
              <a:rPr lang="en-IE" b="1" dirty="0"/>
              <a:t>Station Predictability (candidate sharing)</a:t>
            </a:r>
          </a:p>
          <a:p>
            <a:r>
              <a:rPr lang="en-IE" b="1" dirty="0"/>
              <a:t>Candidate Variability Across Circuits</a:t>
            </a:r>
          </a:p>
          <a:p>
            <a:r>
              <a:rPr lang="en-IE" b="1" dirty="0"/>
              <a:t>Equity and cultural bias</a:t>
            </a:r>
          </a:p>
          <a:p>
            <a:r>
              <a:rPr lang="en-IE" b="1" dirty="0"/>
              <a:t>Candidate cognitive load</a:t>
            </a:r>
          </a:p>
          <a:p>
            <a:pPr marL="0" indent="0">
              <a:buNone/>
            </a:pPr>
            <a:endParaRPr lang="en-IE" b="1" dirty="0"/>
          </a:p>
          <a:p>
            <a:endParaRPr lang="en-IE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275196"/>
      </p:ext>
    </p:extLst>
  </p:cSld>
  <p:clrMapOvr>
    <a:masterClrMapping/>
  </p:clrMapOvr>
  <p:transition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3D8F-348C-078F-9177-D5F985EEF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Examiners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96955C-59FF-C7D4-72D7-3524290B4C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b="1" dirty="0"/>
              <a:t>Cost</a:t>
            </a:r>
          </a:p>
          <a:p>
            <a:r>
              <a:rPr lang="en-IE" b="1" dirty="0"/>
              <a:t>Periodicity</a:t>
            </a:r>
          </a:p>
          <a:p>
            <a:r>
              <a:rPr lang="en-IE" b="1" dirty="0"/>
              <a:t>Court of Examiners variability</a:t>
            </a:r>
          </a:p>
          <a:p>
            <a:r>
              <a:rPr lang="en-IE" b="1" dirty="0"/>
              <a:t>Checklists versus global raters</a:t>
            </a:r>
          </a:p>
          <a:p>
            <a:r>
              <a:rPr lang="en-IE" b="1" dirty="0"/>
              <a:t>Time constraints versus depth</a:t>
            </a:r>
          </a:p>
          <a:p>
            <a:endParaRPr lang="en-IE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985207"/>
      </p:ext>
    </p:extLst>
  </p:cSld>
  <p:clrMapOvr>
    <a:masterClrMapping/>
  </p:clrMapOvr>
  <p:transition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63F4A-2543-C863-869C-B3CE19F36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2" name="Picture 12" descr="Successful candidates at EBSQ Exam in Endocrine Surgery 2022">
            <a:extLst>
              <a:ext uri="{FF2B5EF4-FFF2-40B4-BE49-F238E27FC236}">
                <a16:creationId xmlns:a16="http://schemas.microsoft.com/office/drawing/2014/main" id="{8E5EC896-B4B2-219F-3A7F-1C2B9A23B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alphaModFix amt="2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1"/>
            <a:ext cx="102896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7B13D-0BBC-548F-1850-F7B6045A73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UEMS Minimally Invasive Surgery Board Exam (MIS) - EAES">
            <a:extLst>
              <a:ext uri="{FF2B5EF4-FFF2-40B4-BE49-F238E27FC236}">
                <a16:creationId xmlns:a16="http://schemas.microsoft.com/office/drawing/2014/main" id="{06177F1E-6BB7-B8BD-40D6-F1C3FA9E34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5299" y="5103254"/>
            <a:ext cx="4860032" cy="1475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UEMS Section of Surgery on X: &quot;🚨 Applications are now OPEN for the UEMS  EBSQ General Surgery Examination! 📅 10–12 Sept 2025 📍 Dublin, Ireland 🗓️  Deadline: 30 June 2025 ✓ EU-certified">
            <a:extLst>
              <a:ext uri="{FF2B5EF4-FFF2-40B4-BE49-F238E27FC236}">
                <a16:creationId xmlns:a16="http://schemas.microsoft.com/office/drawing/2014/main" id="{74C2CB18-0FC4-28CE-41E4-D60008E58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5777" y="2497791"/>
            <a:ext cx="2486532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Important Dates for UEMS Transplant Surgery Division • ESOT">
            <a:extLst>
              <a:ext uri="{FF2B5EF4-FFF2-40B4-BE49-F238E27FC236}">
                <a16:creationId xmlns:a16="http://schemas.microsoft.com/office/drawing/2014/main" id="{45C9AC1C-BD65-0956-C394-96C2FABDA7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9571" y="5119400"/>
            <a:ext cx="3005731" cy="149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4" name="Picture 14" descr="Take the European Breast Surgery Board Exam if you want to become a  certified breast cancer surgeon! | Tibor Kovacs">
            <a:extLst>
              <a:ext uri="{FF2B5EF4-FFF2-40B4-BE49-F238E27FC236}">
                <a16:creationId xmlns:a16="http://schemas.microsoft.com/office/drawing/2014/main" id="{EA676045-0913-9272-269C-6EF583B8C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3212976"/>
            <a:ext cx="5412169" cy="1826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6" name="Picture 16" descr="Endocrine Surgery Comprehensive Board Exam Guide - Alexander L Shifrin,  Marco Raffaelli, Gregory W Randolph, Oliver Gimm - Häftad (9783030847364) |  Bokus">
            <a:extLst>
              <a:ext uri="{FF2B5EF4-FFF2-40B4-BE49-F238E27FC236}">
                <a16:creationId xmlns:a16="http://schemas.microsoft.com/office/drawing/2014/main" id="{28C3B22E-5B14-6548-BC4A-702E1BEACA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3411" y="1234128"/>
            <a:ext cx="1343499" cy="19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0" name="Picture 20" descr="UEMS HPB Preparatory Course. Technical ...">
            <a:extLst>
              <a:ext uri="{FF2B5EF4-FFF2-40B4-BE49-F238E27FC236}">
                <a16:creationId xmlns:a16="http://schemas.microsoft.com/office/drawing/2014/main" id="{9A28D3D9-FEA2-2E9C-E515-8480BEBDF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83028" y="1569040"/>
            <a:ext cx="3832411" cy="155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2" name="Picture 22" descr="Fellow of the Board of Surgery in Coloprocrology (FEBS) #coloproctology # UEMS #coloproctology exam">
            <a:extLst>
              <a:ext uri="{FF2B5EF4-FFF2-40B4-BE49-F238E27FC236}">
                <a16:creationId xmlns:a16="http://schemas.microsoft.com/office/drawing/2014/main" id="{6018E22B-8BF3-4078-C3DB-08973F8DA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4565" y="566357"/>
            <a:ext cx="2427744" cy="1818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8A81CE84-2BAA-9EE0-D2CF-34D91E2CB10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27510" y="26363"/>
            <a:ext cx="3284837" cy="1452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50324"/>
      </p:ext>
    </p:extLst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C3AC2-E6D4-A9CB-F6C3-A55C5778A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4">
            <a:extLst>
              <a:ext uri="{FF2B5EF4-FFF2-40B4-BE49-F238E27FC236}">
                <a16:creationId xmlns:a16="http://schemas.microsoft.com/office/drawing/2014/main" id="{0529BADF-3F94-2111-4918-6950AD55A9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" y="0"/>
            <a:ext cx="9156700" cy="3046988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IE" altLang="en-US" sz="36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IE" altLang="en-US" sz="4000" dirty="0">
                <a:solidFill>
                  <a:schemeClr val="bg1"/>
                </a:solidFill>
              </a:rPr>
              <a:t>Challenges of EBSQ delivery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IE" altLang="en-US" sz="2800" dirty="0">
                <a:solidFill>
                  <a:schemeClr val="bg1"/>
                </a:solidFill>
              </a:rPr>
              <a:t>(European Exit Exam nodal point)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IE" altLang="en-US" sz="3600" dirty="0">
              <a:solidFill>
                <a:schemeClr val="bg1"/>
              </a:solidFill>
            </a:endParaRP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BC5171E4-AA12-5496-EB06-6B5962326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7855" y="5270291"/>
            <a:ext cx="9188423" cy="1661993"/>
          </a:xfrm>
          <a:prstGeom prst="rect">
            <a:avLst/>
          </a:prstGeom>
          <a:solidFill>
            <a:srgbClr val="00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IE" altLang="en-US" sz="36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None/>
            </a:pPr>
            <a:r>
              <a:rPr lang="en-IE" altLang="en-US" sz="2400" dirty="0">
                <a:solidFill>
                  <a:schemeClr val="bg1"/>
                </a:solidFill>
              </a:rPr>
              <a:t>Paul Ridgway </a:t>
            </a:r>
            <a:endParaRPr lang="en-GB" altLang="en-US" sz="2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IE" altLang="en-US" sz="2000" dirty="0">
              <a:solidFill>
                <a:schemeClr val="bg1"/>
              </a:solidFill>
            </a:endParaRP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278B906-9B38-E800-C8F9-A79FB1928D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3683" y="3357250"/>
            <a:ext cx="1606885" cy="1913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ee the source image">
            <a:extLst>
              <a:ext uri="{FF2B5EF4-FFF2-40B4-BE49-F238E27FC236}">
                <a16:creationId xmlns:a16="http://schemas.microsoft.com/office/drawing/2014/main" id="{0E2B8B0E-D816-58AF-7EBF-463A3B6FC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3877822"/>
            <a:ext cx="4024425" cy="1068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623611"/>
      </p:ext>
    </p:extLst>
  </p:cSld>
  <p:clrMapOvr>
    <a:masterClrMapping/>
  </p:clrMapOvr>
  <p:transition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4E2864-16DE-7CE1-84D5-FB965AB95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E3325-CE86-CBDD-C14B-331E45258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836" y="682352"/>
            <a:ext cx="8486328" cy="11430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Minimum </a:t>
            </a:r>
            <a:r>
              <a:rPr lang="en-US" dirty="0" err="1">
                <a:solidFill>
                  <a:schemeClr val="bg1"/>
                </a:solidFill>
              </a:rPr>
              <a:t>Standardised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criteriae</a:t>
            </a:r>
            <a:r>
              <a:rPr lang="en-US" dirty="0">
                <a:solidFill>
                  <a:schemeClr val="bg1"/>
                </a:solidFill>
              </a:rPr>
              <a:t>?		</a:t>
            </a:r>
            <a:r>
              <a:rPr lang="en-US" dirty="0"/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EA872-7812-04FE-E3E4-6BB9D929FC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3481" y="1916832"/>
            <a:ext cx="8486328" cy="4114800"/>
          </a:xfrm>
        </p:spPr>
        <p:txBody>
          <a:bodyPr/>
          <a:lstStyle/>
          <a:p>
            <a:r>
              <a:rPr lang="en-IE" sz="2400" b="1" dirty="0">
                <a:solidFill>
                  <a:schemeClr val="bg1"/>
                </a:solidFill>
              </a:rPr>
              <a:t>Weighted Blueprint </a:t>
            </a:r>
            <a:r>
              <a:rPr lang="en-IE" sz="2400" dirty="0">
                <a:solidFill>
                  <a:schemeClr val="bg1"/>
                </a:solidFill>
              </a:rPr>
              <a:t>to the </a:t>
            </a:r>
            <a:r>
              <a:rPr lang="en-IE" sz="2400" b="1" dirty="0">
                <a:solidFill>
                  <a:schemeClr val="bg1"/>
                </a:solidFill>
              </a:rPr>
              <a:t>competency framework and case-mix at agreed nodal point (Eligibility)</a:t>
            </a:r>
          </a:p>
          <a:p>
            <a:r>
              <a:rPr lang="en-IE" sz="2400" dirty="0">
                <a:solidFill>
                  <a:schemeClr val="bg1"/>
                </a:solidFill>
              </a:rPr>
              <a:t>Robust exam governance </a:t>
            </a:r>
          </a:p>
          <a:p>
            <a:r>
              <a:rPr lang="en-IE" sz="2400" dirty="0">
                <a:solidFill>
                  <a:schemeClr val="bg1"/>
                </a:solidFill>
              </a:rPr>
              <a:t>Ensure sufficient sampling time</a:t>
            </a:r>
          </a:p>
          <a:p>
            <a:r>
              <a:rPr lang="en-IE" sz="2400" dirty="0">
                <a:solidFill>
                  <a:schemeClr val="bg1"/>
                </a:solidFill>
              </a:rPr>
              <a:t>Defensible standard setting</a:t>
            </a:r>
          </a:p>
          <a:p>
            <a:r>
              <a:rPr lang="en-IE" sz="2400" dirty="0">
                <a:solidFill>
                  <a:schemeClr val="bg1"/>
                </a:solidFill>
              </a:rPr>
              <a:t>Extra Control on Examiner effects</a:t>
            </a:r>
          </a:p>
          <a:p>
            <a:endParaRPr lang="en-IE" dirty="0">
              <a:solidFill>
                <a:schemeClr val="bg1"/>
              </a:solidFill>
            </a:endParaRPr>
          </a:p>
          <a:p>
            <a:r>
              <a:rPr lang="en-IE" sz="3600" b="1" dirty="0">
                <a:solidFill>
                  <a:schemeClr val="bg1"/>
                </a:solidFill>
              </a:rPr>
              <a:t>Combine multiple modalities of assessment</a:t>
            </a:r>
          </a:p>
          <a:p>
            <a:endParaRPr lang="en-IE" dirty="0">
              <a:solidFill>
                <a:schemeClr val="bg1"/>
              </a:solidFill>
            </a:endParaRPr>
          </a:p>
          <a:p>
            <a:endParaRPr lang="en-IE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IE" b="1" dirty="0"/>
          </a:p>
          <a:p>
            <a:pPr marL="457200" lvl="1" indent="0">
              <a:buNone/>
            </a:pPr>
            <a:endParaRPr lang="en-IE" sz="1800" dirty="0">
              <a:solidFill>
                <a:schemeClr val="tx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41427"/>
      </p:ext>
    </p:extLst>
  </p:cSld>
  <p:clrMapOvr>
    <a:masterClrMapping/>
  </p:clrMapOvr>
  <p:transition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C0ADB-17D8-9AFD-49BC-58DA197E51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 Box 4">
            <a:extLst>
              <a:ext uri="{FF2B5EF4-FFF2-40B4-BE49-F238E27FC236}">
                <a16:creationId xmlns:a16="http://schemas.microsoft.com/office/drawing/2014/main" id="{D2405D95-FE1C-B556-4243-383F1EAF27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2700" y="0"/>
            <a:ext cx="9156700" cy="3046988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IE" altLang="en-US" sz="36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IE" altLang="en-US" sz="4000" dirty="0">
                <a:solidFill>
                  <a:schemeClr val="bg1"/>
                </a:solidFill>
              </a:rPr>
              <a:t>Challenges of EBSQ delivery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IE" altLang="en-US" sz="2800" dirty="0">
                <a:solidFill>
                  <a:schemeClr val="bg1"/>
                </a:solidFill>
              </a:rPr>
              <a:t>(European Exit Exam nodal point)</a:t>
            </a: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IE" altLang="en-US" sz="3600" dirty="0">
              <a:solidFill>
                <a:schemeClr val="bg1"/>
              </a:solidFill>
            </a:endParaRPr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0B9BAF3B-1EF7-A964-E122-BCB3E2D84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7855" y="5270291"/>
            <a:ext cx="9188423" cy="1661993"/>
          </a:xfrm>
          <a:prstGeom prst="rect">
            <a:avLst/>
          </a:prstGeom>
          <a:solidFill>
            <a:srgbClr val="00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IE" altLang="en-US" sz="36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None/>
            </a:pPr>
            <a:r>
              <a:rPr lang="en-IE" altLang="en-US" sz="2400" dirty="0">
                <a:solidFill>
                  <a:schemeClr val="bg1"/>
                </a:solidFill>
              </a:rPr>
              <a:t>Paul Ridgway </a:t>
            </a:r>
            <a:endParaRPr lang="en-GB" altLang="en-US" sz="2400" dirty="0">
              <a:solidFill>
                <a:schemeClr val="bg1"/>
              </a:solidFill>
            </a:endParaRPr>
          </a:p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IE" altLang="en-US" sz="2000" dirty="0">
              <a:solidFill>
                <a:schemeClr val="bg1"/>
              </a:solidFill>
            </a:endParaRP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9E7CB149-93B7-A30B-D4E6-753D279C68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3683" y="3357250"/>
            <a:ext cx="1606885" cy="1913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ee the source image">
            <a:extLst>
              <a:ext uri="{FF2B5EF4-FFF2-40B4-BE49-F238E27FC236}">
                <a16:creationId xmlns:a16="http://schemas.microsoft.com/office/drawing/2014/main" id="{E467AB3B-C901-6A42-DD6D-D2551C36A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3877822"/>
            <a:ext cx="4024425" cy="1068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92078"/>
      </p:ext>
    </p:extLst>
  </p:cSld>
  <p:clrMapOvr>
    <a:masterClrMapping/>
  </p:clrMapOvr>
  <p:transition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Picture 2" descr="map1">
            <a:extLst>
              <a:ext uri="{FF2B5EF4-FFF2-40B4-BE49-F238E27FC236}">
                <a16:creationId xmlns:a16="http://schemas.microsoft.com/office/drawing/2014/main" id="{F7771BFA-DDFB-3B15-2B5C-6A5F89181D64}"/>
              </a:ext>
            </a:extLst>
          </p:cNvPr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4572000"/>
          </a:xfrm>
          <a:noFill/>
        </p:spPr>
      </p:pic>
      <p:sp>
        <p:nvSpPr>
          <p:cNvPr id="44040" name="TextBox 1">
            <a:extLst>
              <a:ext uri="{FF2B5EF4-FFF2-40B4-BE49-F238E27FC236}">
                <a16:creationId xmlns:a16="http://schemas.microsoft.com/office/drawing/2014/main" id="{517D2DF7-B597-7F53-ABC4-E5D32D776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4500" y="6006307"/>
            <a:ext cx="19446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dirty="0">
                <a:solidFill>
                  <a:srgbClr val="00B0F0"/>
                </a:solidFill>
              </a:rPr>
              <a:t>@</a:t>
            </a:r>
            <a:r>
              <a:rPr lang="en-US" altLang="en-US" sz="2400" dirty="0" err="1">
                <a:solidFill>
                  <a:srgbClr val="00B0F0"/>
                </a:solidFill>
              </a:rPr>
              <a:t>UEMSf</a:t>
            </a:r>
            <a:endParaRPr lang="en-GB" altLang="en-US" sz="2400" dirty="0">
              <a:solidFill>
                <a:srgbClr val="00B0F0"/>
              </a:solidFill>
            </a:endParaRPr>
          </a:p>
        </p:txBody>
      </p:sp>
      <p:pic>
        <p:nvPicPr>
          <p:cNvPr id="44041" name="Picture 2">
            <a:extLst>
              <a:ext uri="{FF2B5EF4-FFF2-40B4-BE49-F238E27FC236}">
                <a16:creationId xmlns:a16="http://schemas.microsoft.com/office/drawing/2014/main" id="{88437EA9-DBC9-AA85-587D-A52E3C7E80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0650" y="6131719"/>
            <a:ext cx="5492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730ECEE-62C5-FAEF-95FE-05354BC9058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812055"/>
            <a:ext cx="3194581" cy="850466"/>
          </a:xfrm>
          <a:prstGeom prst="rect">
            <a:avLst/>
          </a:prstGeom>
        </p:spPr>
      </p:pic>
      <p:pic>
        <p:nvPicPr>
          <p:cNvPr id="3" name="Picture 2" descr="Twitter rebrands as X with &quot;art deco&quot; logo">
            <a:extLst>
              <a:ext uri="{FF2B5EF4-FFF2-40B4-BE49-F238E27FC236}">
                <a16:creationId xmlns:a16="http://schemas.microsoft.com/office/drawing/2014/main" id="{064CAA2D-CB70-852B-991D-6812FBD8E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6416" y="6069012"/>
            <a:ext cx="461963" cy="46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367854"/>
      </p:ext>
    </p:extLst>
  </p:cSld>
  <p:clrMapOvr>
    <a:masterClrMapping/>
  </p:clrMapOvr>
  <p:transition advTm="8869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2" name="Picture 4">
            <a:extLst>
              <a:ext uri="{FF2B5EF4-FFF2-40B4-BE49-F238E27FC236}">
                <a16:creationId xmlns:a16="http://schemas.microsoft.com/office/drawing/2014/main" id="{22DD2828-9A3B-884F-A6F3-B572EDD06E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605" y="4967686"/>
            <a:ext cx="2177232" cy="1219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DDE1C7F-D275-8B52-58F7-C5B53426124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8343" y="4872363"/>
            <a:ext cx="3936848" cy="13567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B0DDB07-79C6-FD40-88CF-532CF383188E}"/>
              </a:ext>
            </a:extLst>
          </p:cNvPr>
          <p:cNvSpPr>
            <a:spLocks noGrp="1"/>
          </p:cNvSpPr>
          <p:nvPr>
            <p:ph type="title"/>
          </p:nvPr>
        </p:nvSpPr>
        <p:spPr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pPr algn="l">
              <a:defRPr/>
            </a:pPr>
            <a:r>
              <a:rPr lang="en-US" sz="5400" dirty="0">
                <a:solidFill>
                  <a:srgbClr val="7030A0"/>
                </a:solidFill>
              </a:rPr>
              <a:t>Disclosures</a:t>
            </a:r>
          </a:p>
        </p:txBody>
      </p:sp>
      <p:pic>
        <p:nvPicPr>
          <p:cNvPr id="34820" name="Picture 8">
            <a:extLst>
              <a:ext uri="{FF2B5EF4-FFF2-40B4-BE49-F238E27FC236}">
                <a16:creationId xmlns:a16="http://schemas.microsoft.com/office/drawing/2014/main" id="{6A6E04F9-A3FE-0E4C-BE7A-1102699F05B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605" y="2648128"/>
            <a:ext cx="731245" cy="780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6" name="Picture 2">
            <a:extLst>
              <a:ext uri="{FF2B5EF4-FFF2-40B4-BE49-F238E27FC236}">
                <a16:creationId xmlns:a16="http://schemas.microsoft.com/office/drawing/2014/main" id="{8D02D9B8-1D35-6D4C-9A27-B69FB9EBC08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3091" y="3721156"/>
            <a:ext cx="914493" cy="1185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B7D8CC6F-F5F8-9F15-8D85-4551D9F775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3328" y="2729548"/>
            <a:ext cx="258444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515EB6A-808F-6011-E18D-F8E19E603111}"/>
              </a:ext>
            </a:extLst>
          </p:cNvPr>
          <p:cNvCxnSpPr/>
          <p:nvPr/>
        </p:nvCxnSpPr>
        <p:spPr bwMode="auto">
          <a:xfrm>
            <a:off x="6300192" y="1196752"/>
            <a:ext cx="0" cy="4990479"/>
          </a:xfrm>
          <a:prstGeom prst="line">
            <a:avLst/>
          </a:prstGeom>
          <a:ln w="76200"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AC0A84DB-4EF7-4D59-9A6F-F64D2BA064D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695" y="4068402"/>
            <a:ext cx="1435415" cy="1291495"/>
          </a:xfrm>
          <a:prstGeom prst="rect">
            <a:avLst/>
          </a:prstGeom>
        </p:spPr>
      </p:pic>
      <p:pic>
        <p:nvPicPr>
          <p:cNvPr id="3074" name="Picture 2" descr="Health Service Executive (HSE) | ESN">
            <a:extLst>
              <a:ext uri="{FF2B5EF4-FFF2-40B4-BE49-F238E27FC236}">
                <a16:creationId xmlns:a16="http://schemas.microsoft.com/office/drawing/2014/main" id="{20F4879A-0542-8B8E-BB0B-22B192DCB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9386" y="2991148"/>
            <a:ext cx="2937998" cy="1762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3125565"/>
      </p:ext>
    </p:extLst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Introduction of the harmonised respiratory physiotherapy curriculum |  European Respiratory Society">
            <a:extLst>
              <a:ext uri="{FF2B5EF4-FFF2-40B4-BE49-F238E27FC236}">
                <a16:creationId xmlns:a16="http://schemas.microsoft.com/office/drawing/2014/main" id="{13F4152E-A982-645B-DD15-865002F9F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265550"/>
            <a:ext cx="5588000" cy="557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Shape 4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928813"/>
          </a:xfrm>
          <a:prstGeom prst="rect">
            <a:avLst/>
          </a:prstGeom>
          <a:solidFill>
            <a:srgbClr val="000066"/>
          </a:solidFill>
        </p:spPr>
        <p:txBody>
          <a:bodyPr/>
          <a:lstStyle>
            <a:lvl1pPr defTabSz="549148">
              <a:defRPr sz="7519"/>
            </a:lvl1pPr>
          </a:lstStyle>
          <a:p>
            <a:pPr lvl="0">
              <a:defRPr sz="1800"/>
            </a:pPr>
            <a:r>
              <a:rPr sz="5287" dirty="0">
                <a:solidFill>
                  <a:schemeClr val="bg1"/>
                </a:solidFill>
              </a:rPr>
              <a:t>Competence Assessment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1CD82DC-7B80-2208-4515-49BDFF96A9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7115" y="4944959"/>
            <a:ext cx="1606885" cy="1913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807307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1D28D-AC1C-3E0E-0B6D-83A3F641C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968" y="3573016"/>
            <a:ext cx="7358063" cy="4004320"/>
          </a:xfrm>
        </p:spPr>
        <p:txBody>
          <a:bodyPr/>
          <a:lstStyle/>
          <a:p>
            <a:r>
              <a:rPr lang="en-US" sz="3200" b="1" dirty="0"/>
              <a:t>Technical: </a:t>
            </a:r>
            <a:r>
              <a:rPr lang="en-US" sz="3200" dirty="0"/>
              <a:t>Logbook, reference, operative judgement (discussion), simulation?  </a:t>
            </a:r>
            <a:br>
              <a:rPr lang="en-US" sz="3200" dirty="0"/>
            </a:br>
            <a:br>
              <a:rPr lang="en-US" sz="3200" dirty="0"/>
            </a:br>
            <a:r>
              <a:rPr lang="en-US" sz="3200" b="1" dirty="0"/>
              <a:t>Non-technical: </a:t>
            </a:r>
            <a:r>
              <a:rPr lang="en-US" sz="3200" dirty="0"/>
              <a:t>Clinical decision making, anatomy, data analysis, MDT simulation, Communication</a:t>
            </a:r>
            <a:br>
              <a:rPr lang="en-US" sz="3200" dirty="0"/>
            </a:br>
            <a:br>
              <a:rPr lang="en-US" sz="3200" dirty="0"/>
            </a:br>
            <a:r>
              <a:rPr lang="en-US" sz="3200" b="1" dirty="0"/>
              <a:t>Knowledge base: </a:t>
            </a:r>
            <a:r>
              <a:rPr lang="en-US" sz="3200" dirty="0"/>
              <a:t>the above &amp; MCQ</a:t>
            </a:r>
            <a:br>
              <a:rPr lang="en-US" sz="3200" dirty="0"/>
            </a:br>
            <a:br>
              <a:rPr lang="en-US" sz="3200" dirty="0"/>
            </a:br>
            <a:endParaRPr lang="en-US" sz="3200" dirty="0"/>
          </a:p>
        </p:txBody>
      </p:sp>
      <p:sp>
        <p:nvSpPr>
          <p:cNvPr id="4" name="Shape 43">
            <a:extLst>
              <a:ext uri="{FF2B5EF4-FFF2-40B4-BE49-F238E27FC236}">
                <a16:creationId xmlns:a16="http://schemas.microsoft.com/office/drawing/2014/main" id="{70E8E4B5-5447-916F-E0D7-D44CE1DC8E8D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1928813"/>
          </a:xfrm>
          <a:prstGeom prst="rect">
            <a:avLst/>
          </a:prstGeom>
          <a:solidFill>
            <a:srgbClr val="00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defTabSz="549148" rtl="0" eaLnBrk="0" fontAlgn="base" hangingPunct="0">
              <a:spcBef>
                <a:spcPct val="0"/>
              </a:spcBef>
              <a:spcAft>
                <a:spcPct val="0"/>
              </a:spcAft>
              <a:defRPr sz="7519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>
              <a:defRPr sz="1800"/>
            </a:pPr>
            <a:r>
              <a:rPr lang="en-IE" sz="5287" kern="0" dirty="0">
                <a:solidFill>
                  <a:schemeClr val="bg1"/>
                </a:solidFill>
              </a:rPr>
              <a:t>Clinical competence </a:t>
            </a:r>
            <a:r>
              <a:rPr lang="en-IE" sz="4000" i="1" kern="0" dirty="0">
                <a:solidFill>
                  <a:schemeClr val="bg1"/>
                </a:solidFill>
              </a:rPr>
              <a:t>Surrogates</a:t>
            </a:r>
          </a:p>
        </p:txBody>
      </p:sp>
    </p:spTree>
    <p:extLst>
      <p:ext uri="{BB962C8B-B14F-4D97-AF65-F5344CB8AC3E}">
        <p14:creationId xmlns:p14="http://schemas.microsoft.com/office/powerpoint/2010/main" val="20000525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and Tracking | Weart">
            <a:extLst>
              <a:ext uri="{FF2B5EF4-FFF2-40B4-BE49-F238E27FC236}">
                <a16:creationId xmlns:a16="http://schemas.microsoft.com/office/drawing/2014/main" id="{BD5602D9-598F-3F97-8C05-6953E63564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alphaModFix amt="4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27025" y="1916992"/>
            <a:ext cx="3788136" cy="2130826"/>
          </a:xfrm>
          <a:prstGeom prst="rect">
            <a:avLst/>
          </a:prstGeom>
          <a:noFill/>
          <a:effectLst>
            <a:softEdge rad="203398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86" name="Title 4"/>
          <p:cNvSpPr>
            <a:spLocks noGrp="1"/>
          </p:cNvSpPr>
          <p:nvPr>
            <p:ph type="title"/>
          </p:nvPr>
        </p:nvSpPr>
        <p:spPr>
          <a:xfrm>
            <a:off x="581822" y="699603"/>
            <a:ext cx="8333339" cy="8572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IE" altLang="en-US" dirty="0">
                <a:solidFill>
                  <a:schemeClr val="bg2">
                    <a:lumMod val="25000"/>
                  </a:schemeClr>
                </a:solidFill>
              </a:rPr>
              <a:t>Assessing Nodal Points: Transitioning into Practice</a:t>
            </a:r>
          </a:p>
        </p:txBody>
      </p:sp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592633" y="1844824"/>
          <a:ext cx="4570936" cy="36564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3" imgW="4550693" imgH="3646387" progId="StaticEnhancedMetafile">
                  <p:embed/>
                </p:oleObj>
              </mc:Choice>
              <mc:Fallback>
                <p:oleObj name="Picture" r:id="rId3" imgW="4550693" imgH="3646387" progId="StaticEnhancedMetafile">
                  <p:embed/>
                  <p:pic>
                    <p:nvPicPr>
                      <p:cNvPr id="4198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633" y="1844824"/>
                        <a:ext cx="4570936" cy="36564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989" name="Picture 6" descr="qa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6053" y="321178"/>
            <a:ext cx="1248966" cy="1202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0" name="Rectangle 5"/>
          <p:cNvSpPr>
            <a:spLocks noChangeArrowheads="1"/>
          </p:cNvSpPr>
          <p:nvPr/>
        </p:nvSpPr>
        <p:spPr bwMode="auto">
          <a:xfrm>
            <a:off x="371914" y="6335384"/>
            <a:ext cx="456012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charset="2"/>
              <a:buBlip>
                <a:blip r:embed="rId6"/>
              </a:buBlip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charset="2"/>
              <a:buChar char="w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/>
              <a:t>*Ridgway et al, BJS (2003) 90 (10) 1294-9</a:t>
            </a:r>
          </a:p>
        </p:txBody>
      </p:sp>
      <p:pic>
        <p:nvPicPr>
          <p:cNvPr id="41991" name="Picture 4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01864" y="3959489"/>
            <a:ext cx="3274591" cy="2508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9462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864825" y="1285763"/>
            <a:ext cx="6831806" cy="109894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3000" dirty="0">
                <a:solidFill>
                  <a:srgbClr val="000066"/>
                </a:solidFill>
              </a:rPr>
              <a:t>         Assessing technical skill in the MRI   </a:t>
            </a:r>
            <a:br>
              <a:rPr lang="en-IE" altLang="en-US" sz="3000" dirty="0">
                <a:solidFill>
                  <a:srgbClr val="000066"/>
                </a:solidFill>
              </a:rPr>
            </a:br>
            <a:endParaRPr lang="en-GB" altLang="en-US" sz="3000" dirty="0">
              <a:solidFill>
                <a:srgbClr val="000066"/>
              </a:solidFill>
            </a:endParaRPr>
          </a:p>
        </p:txBody>
      </p:sp>
      <p:sp>
        <p:nvSpPr>
          <p:cNvPr id="43012" name="Rectangle 5"/>
          <p:cNvSpPr>
            <a:spLocks noChangeArrowheads="1"/>
          </p:cNvSpPr>
          <p:nvPr/>
        </p:nvSpPr>
        <p:spPr bwMode="auto">
          <a:xfrm>
            <a:off x="3565490" y="3290888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charset="2"/>
              <a:buChar char="w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IE" altLang="en-US" sz="1800"/>
          </a:p>
        </p:txBody>
      </p:sp>
      <p:pic>
        <p:nvPicPr>
          <p:cNvPr id="43013" name="Picture 4" descr="L-M1-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455" y="2140743"/>
            <a:ext cx="2837260" cy="3294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4" name="Picture 5" descr="R-M1-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95138" y="2113956"/>
            <a:ext cx="2681288" cy="334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5" name="Rectangle 8"/>
          <p:cNvSpPr>
            <a:spLocks noChangeArrowheads="1"/>
          </p:cNvSpPr>
          <p:nvPr/>
        </p:nvSpPr>
        <p:spPr bwMode="auto">
          <a:xfrm>
            <a:off x="457878" y="2147782"/>
            <a:ext cx="569829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charset="2"/>
              <a:buChar char="w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rgbClr val="FFC000"/>
                </a:solidFill>
                <a:latin typeface="Verdana" charset="0"/>
                <a:ea typeface="Arial" charset="0"/>
                <a:cs typeface="Arial" charset="0"/>
              </a:rPr>
              <a:t>          </a:t>
            </a:r>
            <a:r>
              <a:rPr lang="en-US" altLang="en-US" sz="1500" dirty="0">
                <a:solidFill>
                  <a:srgbClr val="FFC000"/>
                </a:solidFill>
                <a:latin typeface="Verdana" charset="0"/>
                <a:ea typeface="Arial" charset="0"/>
                <a:cs typeface="Arial" charset="0"/>
              </a:rPr>
              <a:t>Right Thumb</a:t>
            </a:r>
            <a:r>
              <a:rPr lang="en-US" altLang="en-US" sz="1800" dirty="0">
                <a:solidFill>
                  <a:srgbClr val="FFC000"/>
                </a:solidFill>
                <a:latin typeface="Verdana" charset="0"/>
                <a:ea typeface="Arial" charset="0"/>
                <a:cs typeface="Arial" charset="0"/>
              </a:rPr>
              <a:t>	</a:t>
            </a:r>
            <a:r>
              <a:rPr lang="en-US" altLang="en-US" sz="1800" dirty="0">
                <a:solidFill>
                  <a:schemeClr val="bg1"/>
                </a:solidFill>
                <a:latin typeface="Verdana" charset="0"/>
                <a:ea typeface="Arial" charset="0"/>
                <a:cs typeface="Arial" charset="0"/>
              </a:rPr>
              <a:t>         </a:t>
            </a:r>
            <a:r>
              <a:rPr lang="en-US" altLang="en-US" sz="1500" dirty="0">
                <a:solidFill>
                  <a:srgbClr val="FFC000"/>
                </a:solidFill>
                <a:latin typeface="Verdana" charset="0"/>
                <a:ea typeface="Arial" charset="0"/>
                <a:cs typeface="Arial" charset="0"/>
              </a:rPr>
              <a:t>Left Thumb</a:t>
            </a:r>
          </a:p>
        </p:txBody>
      </p:sp>
      <p:sp>
        <p:nvSpPr>
          <p:cNvPr id="43016" name="TextBox 1"/>
          <p:cNvSpPr txBox="1">
            <a:spLocks noChangeArrowheads="1"/>
          </p:cNvSpPr>
          <p:nvPr/>
        </p:nvSpPr>
        <p:spPr bwMode="auto">
          <a:xfrm>
            <a:off x="1061526" y="6380434"/>
            <a:ext cx="49149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charset="2"/>
              <a:buChar char="n"/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charset="2"/>
              <a:buChar char="w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charset="2"/>
              <a:buChar char="n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IE" altLang="en-US" sz="1800" dirty="0"/>
              <a:t>*</a:t>
            </a:r>
            <a:r>
              <a:rPr lang="en-IE" altLang="en-US" sz="1200" dirty="0"/>
              <a:t>Morris M, Gillis A et al, 2013; ASGBI 2014</a:t>
            </a:r>
          </a:p>
        </p:txBody>
      </p:sp>
      <p:pic>
        <p:nvPicPr>
          <p:cNvPr id="43017" name="Picture 11" descr="https://dub117.afx.ms/att/GetInline.aspx?messageid=beddb033-cf82-11e3-b12d-00215ad9a7a6&amp;attindex=0&amp;cp=-1&amp;attdepth=0&amp;imgsrc=cid%3a810E2753-CBB4-4232-BF8F-A629E2851A03&amp;cid=1dd1100cfe03ff53&amp;shared=1&amp;hm__login=pfridgway&amp;hm__domain=hotmail.com&amp;ip=10.211.100.8&amp;d=d1447&amp;mf=0&amp;hm__ts=Tue%2c%2029%20Apr%202014%2009%3a46%3a40%20GMT&amp;st=%2800011C0873ED685A%29&amp;hm__ha=01_61ea291bf9e9cf7b224e70399e3e95be9a4bf23be5fdc1c99034227e5416c824&amp;oneredir=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920" y="178875"/>
            <a:ext cx="1177165" cy="1761715"/>
          </a:xfrm>
          <a:prstGeom prst="rect">
            <a:avLst/>
          </a:prstGeom>
          <a:noFill/>
          <a:ln>
            <a:noFill/>
          </a:ln>
          <a:effectLst>
            <a:softEdge rad="91726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" name="Group 35"/>
          <p:cNvGrpSpPr/>
          <p:nvPr/>
        </p:nvGrpSpPr>
        <p:grpSpPr>
          <a:xfrm>
            <a:off x="4788024" y="178875"/>
            <a:ext cx="4116847" cy="1181573"/>
            <a:chOff x="-127000" y="-88900"/>
            <a:chExt cx="5855070" cy="1680458"/>
          </a:xfrm>
        </p:grpSpPr>
        <p:pic>
          <p:nvPicPr>
            <p:cNvPr id="12" name="pasted-image.tif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5601071" cy="135025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3" name="Picture 12"/>
            <p:cNvPicPr/>
            <p:nvPr/>
          </p:nvPicPr>
          <p:blipFill>
            <a:blip r:embed="rId7"/>
            <a:stretch>
              <a:fillRect/>
            </a:stretch>
          </p:blipFill>
          <p:spPr>
            <a:xfrm>
              <a:off x="-127000" y="-88900"/>
              <a:ext cx="5855071" cy="1680459"/>
            </a:xfrm>
            <a:prstGeom prst="rect">
              <a:avLst/>
            </a:prstGeom>
            <a:effectLst/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DCFF7D61-61CE-2666-34B0-AF5F72F6937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1" y="4008473"/>
            <a:ext cx="3625281" cy="2845725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3175018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78324-30A6-38BA-47C7-1B7EBDCCB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 wrap="square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700"/>
              <a:t>Assessing at exit of training nodal point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C1FEA-997B-1651-1F59-03F16A6741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 wrap="square" anchor="t">
            <a:normAutofit/>
          </a:bodyPr>
          <a:lstStyle/>
          <a:p>
            <a:pPr marL="0" indent="0">
              <a:buNone/>
            </a:pPr>
            <a:r>
              <a:rPr lang="en-US" dirty="0"/>
              <a:t>Domains</a:t>
            </a:r>
          </a:p>
          <a:p>
            <a:r>
              <a:rPr lang="en-US" dirty="0"/>
              <a:t>Technical?</a:t>
            </a:r>
          </a:p>
          <a:p>
            <a:r>
              <a:rPr lang="en-US" dirty="0"/>
              <a:t>Non technical?</a:t>
            </a:r>
          </a:p>
          <a:p>
            <a:r>
              <a:rPr lang="en-US" dirty="0"/>
              <a:t>Knowledge base?</a:t>
            </a:r>
          </a:p>
          <a:p>
            <a:r>
              <a:rPr lang="en-US" dirty="0"/>
              <a:t>All?</a:t>
            </a:r>
          </a:p>
          <a:p>
            <a:r>
              <a:rPr lang="en-US" dirty="0"/>
              <a:t>Some?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90FA321-4205-57AA-84F0-545E8A965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" r="48536" b="-1"/>
          <a:stretch>
            <a:fillRect/>
          </a:stretch>
        </p:blipFill>
        <p:spPr bwMode="auto">
          <a:xfrm>
            <a:off x="4572000" y="1772816"/>
            <a:ext cx="3810000" cy="4114800"/>
          </a:xfrm>
          <a:prstGeom prst="rect">
            <a:avLst/>
          </a:prstGeom>
          <a:solidFill>
            <a:srgbClr val="FFFFFF"/>
          </a:solidFill>
          <a:effectLst>
            <a:softEdge rad="79830"/>
          </a:effectLst>
        </p:spPr>
      </p:pic>
    </p:spTree>
    <p:extLst>
      <p:ext uri="{BB962C8B-B14F-4D97-AF65-F5344CB8AC3E}">
        <p14:creationId xmlns:p14="http://schemas.microsoft.com/office/powerpoint/2010/main" val="4066068566"/>
      </p:ext>
    </p:extLst>
  </p:cSld>
  <p:clrMapOvr>
    <a:masterClrMapping/>
  </p:clrMapOvr>
  <p:transition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AABDB42-5C7C-2689-3188-909E4F0AAE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916832"/>
            <a:ext cx="7772400" cy="5692250"/>
          </a:xfrm>
          <a:prstGeom prst="rect">
            <a:avLst/>
          </a:prstGeom>
        </p:spPr>
      </p:pic>
      <p:pic>
        <p:nvPicPr>
          <p:cNvPr id="1026" name="Picture 2" descr="The American Journal of Surgery">
            <a:extLst>
              <a:ext uri="{FF2B5EF4-FFF2-40B4-BE49-F238E27FC236}">
                <a16:creationId xmlns:a16="http://schemas.microsoft.com/office/drawing/2014/main" id="{2837E811-FB06-4AEF-C978-5F50E7E25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412023"/>
            <a:ext cx="4032448" cy="693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E2D5BB14-6F36-ED78-008B-E1F4C89A57B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7742" y="575478"/>
            <a:ext cx="914493" cy="1185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The Surgical Spotlight :: FALL 2011 :: Teaching and Evaluating Medical  Skills">
            <a:extLst>
              <a:ext uri="{FF2B5EF4-FFF2-40B4-BE49-F238E27FC236}">
                <a16:creationId xmlns:a16="http://schemas.microsoft.com/office/drawing/2014/main" id="{D4058A7E-8ADD-77EE-F802-CBCFA65DE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47" y="348054"/>
            <a:ext cx="1326130" cy="1789223"/>
          </a:xfrm>
          <a:prstGeom prst="rect">
            <a:avLst/>
          </a:prstGeom>
          <a:noFill/>
          <a:effectLst>
            <a:softEdge rad="86765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473737"/>
      </p:ext>
    </p:extLst>
  </p:cSld>
  <p:clrMapOvr>
    <a:masterClrMapping/>
  </p:clrMapOvr>
  <p:transition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5&quot;/&gt;&lt;property id=&quot;20307&quot; value=&quot;789&quot;/&gt;&lt;/object&gt;&lt;object type=&quot;3&quot; unique_id=&quot;10005&quot;&gt;&lt;property id=&quot;20148&quot; value=&quot;5&quot;/&gt;&lt;property id=&quot;20300&quot; value=&quot;Slide 7 - &amp;quot;Plan&amp;quot;&quot;/&gt;&lt;property id=&quot;20307&quot; value=&quot;790&quot;/&gt;&lt;/object&gt;&lt;object type=&quot;3&quot; unique_id=&quot;10180&quot;&gt;&lt;property id=&quot;20148&quot; value=&quot;5&quot;/&gt;&lt;property id=&quot;20300&quot; value=&quot;Slide 49&quot;/&gt;&lt;property id=&quot;20307&quot; value=&quot;770&quot;/&gt;&lt;/object&gt;&lt;object type=&quot;3&quot; unique_id=&quot;12530&quot;&gt;&lt;property id=&quot;20148&quot; value=&quot;5&quot;/&gt;&lt;property id=&quot;20300&quot; value=&quot;Slide 2 - &amp;quot;Welcome to Surgery&amp;quot;&quot;/&gt;&lt;property id=&quot;20307&quot; value=&quot;1349&quot;/&gt;&lt;/object&gt;&lt;object type=&quot;3&quot; unique_id=&quot;12531&quot;&gt;&lt;property id=&quot;20148&quot; value=&quot;5&quot;/&gt;&lt;property id=&quot;20300&quot; value=&quot;Slide 6&quot;/&gt;&lt;property id=&quot;20307&quot; value=&quot;1316&quot;/&gt;&lt;/object&gt;&lt;object type=&quot;3&quot; unique_id=&quot;12532&quot;&gt;&lt;property id=&quot;20148&quot; value=&quot;5&quot;/&gt;&lt;property id=&quot;20300&quot; value=&quot;Slide 8 - &amp;quot;Plan&amp;quot;&quot;/&gt;&lt;property id=&quot;20307&quot; value=&quot;1317&quot;/&gt;&lt;/object&gt;&lt;object type=&quot;3&quot; unique_id=&quot;12533&quot;&gt;&lt;property id=&quot;20148&quot; value=&quot;5&quot;/&gt;&lt;property id=&quot;20300&quot; value=&quot;Slide 9 - &amp;quot;&amp;amp;#x09;Anatomy&amp;quot;&quot;/&gt;&lt;property id=&quot;20307&quot; value=&quot;1318&quot;/&gt;&lt;/object&gt;&lt;object type=&quot;3&quot; unique_id=&quot;12534&quot;&gt;&lt;property id=&quot;20148&quot; value=&quot;5&quot;/&gt;&lt;property id=&quot;20300&quot; value=&quot;Slide 10 - &amp;quot;&amp;amp;#x09;Clinical Presentation&amp;quot;&quot;/&gt;&lt;property id=&quot;20307&quot; value=&quot;1319&quot;/&gt;&lt;/object&gt;&lt;object type=&quot;3&quot; unique_id=&quot;12535&quot;&gt;&lt;property id=&quot;20148&quot; value=&quot;5&quot;/&gt;&lt;property id=&quot;20300&quot; value=&quot;Slide 11 - &amp;quot;Presentation: Pain&amp;quot;&quot;/&gt;&lt;property id=&quot;20307&quot; value=&quot;1335&quot;/&gt;&lt;/object&gt;&lt;object type=&quot;3&quot; unique_id=&quot;12536&quot;&gt;&lt;property id=&quot;20148&quot; value=&quot;5&quot;/&gt;&lt;property id=&quot;20300&quot; value=&quot;Slide 12 - &amp;quot;Plan&amp;quot;&quot;/&gt;&lt;property id=&quot;20307&quot; value=&quot;1348&quot;/&gt;&lt;/object&gt;&lt;object type=&quot;3&quot; unique_id=&quot;12537&quot;&gt;&lt;property id=&quot;20148&quot; value=&quot;5&quot;/&gt;&lt;property id=&quot;20300&quot; value=&quot;Slide 13 - &amp;quot;&amp;amp;#x09;Function and Motility&amp;quot;&quot;/&gt;&lt;property id=&quot;20307&quot; value=&quot;1320&quot;/&gt;&lt;/object&gt;&lt;object type=&quot;3&quot; unique_id=&quot;12538&quot;&gt;&lt;property id=&quot;20148&quot; value=&quot;5&quot;/&gt;&lt;property id=&quot;20300&quot; value=&quot;Slide 14 - &amp;quot;&amp;amp;#x09;Functional/ Motility&amp;quot;&quot;/&gt;&lt;property id=&quot;20307&quot; value=&quot;1321&quot;/&gt;&lt;/object&gt;&lt;object type=&quot;3&quot; unique_id=&quot;12539&quot;&gt;&lt;property id=&quot;20148&quot; value=&quot;5&quot;/&gt;&lt;property id=&quot;20300&quot; value=&quot;Slide 15 - &amp;quot;Plan&amp;quot;&quot;/&gt;&lt;property id=&quot;20307&quot; value=&quot;1350&quot;/&gt;&lt;/object&gt;&lt;object type=&quot;3&quot; unique_id=&quot;12540&quot;&gt;&lt;property id=&quot;20148&quot; value=&quot;5&quot;/&gt;&lt;property id=&quot;20300&quot; value=&quot;Slide 16 - &amp;quot;Inflammatory&amp;quot;&quot;/&gt;&lt;property id=&quot;20307&quot; value=&quot;1351&quot;/&gt;&lt;/object&gt;&lt;object type=&quot;3&quot; unique_id=&quot;12541&quot;&gt;&lt;property id=&quot;20148&quot; value=&quot;5&quot;/&gt;&lt;property id=&quot;20300&quot; value=&quot;Slide 17 - &amp;quot;Neoplasia&amp;quot;&quot;/&gt;&lt;property id=&quot;20307&quot; value=&quot;1352&quot;/&gt;&lt;/object&gt;&lt;object type=&quot;3&quot; unique_id=&quot;12542&quot;&gt;&lt;property id=&quot;20148&quot; value=&quot;5&quot;/&gt;&lt;property id=&quot;20300&quot; value=&quot;Slide 18 - &amp;quot;Neoplasia&amp;quot;&quot;/&gt;&lt;property id=&quot;20307&quot; value=&quot;1353&quot;/&gt;&lt;/object&gt;&lt;object type=&quot;3&quot; unique_id=&quot;12543&quot;&gt;&lt;property id=&quot;20148&quot; value=&quot;5&quot;/&gt;&lt;property id=&quot;20300&quot; value=&quot;Slide 19 - &amp;quot;Gastric Adenocarcinoma&amp;quot;&quot;/&gt;&lt;property id=&quot;20307&quot; value=&quot;1354&quot;/&gt;&lt;/object&gt;&lt;object type=&quot;3&quot; unique_id=&quot;12544&quot;&gt;&lt;property id=&quot;20148&quot; value=&quot;5&quot;/&gt;&lt;property id=&quot;20300&quot; value=&quot;Slide 20 - &amp;quot;Gastric: Epidemiology&amp;quot;&quot;/&gt;&lt;property id=&quot;20307&quot; value=&quot;1323&quot;/&gt;&lt;/object&gt;&lt;object type=&quot;3&quot; unique_id=&quot;12545&quot;&gt;&lt;property id=&quot;20148&quot; value=&quot;5&quot;/&gt;&lt;property id=&quot;20300&quot; value=&quot;Slide 21 - &amp;quot;Gastric: Risks&amp;quot;&quot;/&gt;&lt;property id=&quot;20307&quot; value=&quot;1324&quot;/&gt;&lt;/object&gt;&lt;object type=&quot;3&quot; unique_id=&quot;12546&quot;&gt;&lt;property id=&quot;20148&quot; value=&quot;5&quot;/&gt;&lt;property id=&quot;20300&quot; value=&quot;Slide 22 - &amp;quot;Gastric: Familial&amp;quot;&quot;/&gt;&lt;property id=&quot;20307&quot; value=&quot;1325&quot;/&gt;&lt;/object&gt;&lt;object type=&quot;3&quot; unique_id=&quot;12547&quot;&gt;&lt;property id=&quot;20148&quot; value=&quot;5&quot;/&gt;&lt;property id=&quot;20300&quot; value=&quot;Slide 23 - &amp;quot;Gastric: Pathology&amp;quot;&quot;/&gt;&lt;property id=&quot;20307&quot; value=&quot;1326&quot;/&gt;&lt;/object&gt;&lt;object type=&quot;3&quot; unique_id=&quot;12548&quot;&gt;&lt;property id=&quot;20148&quot; value=&quot;5&quot;/&gt;&lt;property id=&quot;20300&quot; value=&quot;Slide 24 - &amp;quot;Minimum Staging Data&amp;quot;&quot;/&gt;&lt;property id=&quot;20307&quot; value=&quot;1355&quot;/&gt;&lt;/object&gt;&lt;object type=&quot;3&quot; unique_id=&quot;12549&quot;&gt;&lt;property id=&quot;20148&quot; value=&quot;5&quot;/&gt;&lt;property id=&quot;20300&quot; value=&quot;Slide 25 - &amp;quot;Gastric: Controversies&amp;quot;&quot;/&gt;&lt;property id=&quot;20307&quot; value=&quot;1327&quot;/&gt;&lt;/object&gt;&lt;object type=&quot;3&quot; unique_id=&quot;12550&quot;&gt;&lt;property id=&quot;20148&quot; value=&quot;5&quot;/&gt;&lt;property id=&quot;20300&quot; value=&quot;Slide 26 - &amp;quot;Gastric: Adenectomy&amp;quot;&quot;/&gt;&lt;property id=&quot;20307&quot; value=&quot;1328&quot;/&gt;&lt;/object&gt;&lt;object type=&quot;3&quot; unique_id=&quot;12551&quot;&gt;&lt;property id=&quot;20148&quot; value=&quot;5&quot;/&gt;&lt;property id=&quot;20300&quot; value=&quot;Slide 27 - &amp;quot;D1 Dissection&amp;quot;&quot;/&gt;&lt;property id=&quot;20307&quot; value=&quot;1329&quot;/&gt;&lt;/object&gt;&lt;object type=&quot;3&quot; unique_id=&quot;12552&quot;&gt;&lt;property id=&quot;20148&quot; value=&quot;5&quot;/&gt;&lt;property id=&quot;20300&quot; value=&quot;Slide 28 - &amp;quot;D2 Dissection&amp;quot;&quot;/&gt;&lt;property id=&quot;20307&quot; value=&quot;1330&quot;/&gt;&lt;/object&gt;&lt;object type=&quot;3&quot; unique_id=&quot;12553&quot;&gt;&lt;property id=&quot;20148&quot; value=&quot;5&quot;/&gt;&lt;property id=&quot;20300&quot; value=&quot;Slide 29 - &amp;quot;Gastric: D1 v D2&amp;quot;&quot;/&gt;&lt;property id=&quot;20307&quot; value=&quot;1331&quot;/&gt;&lt;/object&gt;&lt;object type=&quot;3&quot; unique_id=&quot;12554&quot;&gt;&lt;property id=&quot;20148&quot; value=&quot;5&quot;/&gt;&lt;property id=&quot;20300&quot; value=&quot;Slide 30 - &amp;quot;Gastric: Adjuvant&amp;quot;&quot;/&gt;&lt;property id=&quot;20307&quot; value=&quot;1332&quot;/&gt;&lt;/object&gt;&lt;object type=&quot;3&quot; unique_id=&quot;12555&quot;&gt;&lt;property id=&quot;20148&quot; value=&quot;5&quot;/&gt;&lt;property id=&quot;20300&quot; value=&quot;Slide 31 - &amp;quot;Gastric: Sandwich&amp;quot;&quot;/&gt;&lt;property id=&quot;20307&quot; value=&quot;1333&quot;/&gt;&lt;/object&gt;&lt;object type=&quot;3&quot; unique_id=&quot;12556&quot;&gt;&lt;property id=&quot;20148&quot; value=&quot;5&quot;/&gt;&lt;property id=&quot;20300&quot; value=&quot;Slide 32 - &amp;quot;Gastric: Summary&amp;quot;&quot;/&gt;&lt;property id=&quot;20307&quot; value=&quot;1334&quot;/&gt;&lt;/object&gt;&lt;object type=&quot;3&quot; unique_id=&quot;12557&quot;&gt;&lt;property id=&quot;20148&quot; value=&quot;5&quot;/&gt;&lt;property id=&quot;20300&quot; value=&quot;Slide 39 - &amp;quot;Sarcomatoid: GIST&amp;quot;&quot;/&gt;&lt;property id=&quot;20307&quot; value=&quot;1356&quot;/&gt;&lt;/object&gt;&lt;object type=&quot;3&quot; unique_id=&quot;12558&quot;&gt;&lt;property id=&quot;20148&quot; value=&quot;5&quot;/&gt;&lt;property id=&quot;20300&quot; value=&quot;Slide 40 - &amp;quot;GI Stromal Tumour&amp;quot;&quot;/&gt;&lt;property id=&quot;20307&quot; value=&quot;1337&quot;/&gt;&lt;/object&gt;&lt;object type=&quot;3&quot; unique_id=&quot;12560&quot;&gt;&lt;property id=&quot;20148&quot; value=&quot;5&quot;/&gt;&lt;property id=&quot;20300&quot; value=&quot;Slide 41 - &amp;quot;Sites&amp;quot;&quot;/&gt;&lt;property id=&quot;20307&quot; value=&quot;1339&quot;/&gt;&lt;/object&gt;&lt;object type=&quot;3&quot; unique_id=&quot;12561&quot;&gt;&lt;property id=&quot;20148&quot; value=&quot;5&quot;/&gt;&lt;property id=&quot;20300&quot; value=&quot;Slide 42 - &amp;quot;Preoperative Evaluation&amp;quot;&quot;/&gt;&lt;property id=&quot;20307&quot; value=&quot;1340&quot;/&gt;&lt;/object&gt;&lt;object type=&quot;3&quot; unique_id=&quot;12562&quot;&gt;&lt;property id=&quot;20148&quot; value=&quot;5&quot;/&gt;&lt;property id=&quot;20300&quot; value=&quot;Slide 43 - &amp;quot;GIST: Pathology=RISK&amp;quot;&quot;/&gt;&lt;property id=&quot;20307&quot; value=&quot;1341&quot;/&gt;&lt;/object&gt;&lt;object type=&quot;3&quot; unique_id=&quot;12563&quot;&gt;&lt;property id=&quot;20148&quot; value=&quot;5&quot;/&gt;&lt;property id=&quot;20300&quot; value=&quot;Slide 45 - &amp;quot;Adjuvant TKI&amp;quot;&quot;/&gt;&lt;property id=&quot;20307&quot; value=&quot;1342&quot;/&gt;&lt;/object&gt;&lt;object type=&quot;3&quot; unique_id=&quot;12564&quot;&gt;&lt;property id=&quot;20148&quot; value=&quot;5&quot;/&gt;&lt;property id=&quot;20300&quot; value=&quot;Slide 46 - &amp;quot;GIST: Other Trials&amp;quot;&quot;/&gt;&lt;property id=&quot;20307&quot; value=&quot;1343&quot;/&gt;&lt;/object&gt;&lt;object type=&quot;3&quot; unique_id=&quot;12565&quot;&gt;&lt;property id=&quot;20148&quot; value=&quot;5&quot;/&gt;&lt;property id=&quot;20300&quot; value=&quot;Slide 47 - &amp;quot;GIST: Summary&amp;quot;&quot;/&gt;&lt;property id=&quot;20307&quot; value=&quot;1344&quot;/&gt;&lt;/object&gt;&lt;object type=&quot;3&quot; unique_id=&quot;13031&quot;&gt;&lt;property id=&quot;20148&quot; value=&quot;5&quot;/&gt;&lt;property id=&quot;20300&quot; value=&quot;Slide 33 - &amp;quot;Surgery&amp;quot;&quot;/&gt;&lt;property id=&quot;20307&quot; value=&quot;1360&quot;/&gt;&lt;/object&gt;&lt;object type=&quot;3&quot; unique_id=&quot;13032&quot;&gt;&lt;property id=&quot;20148&quot; value=&quot;5&quot;/&gt;&lt;property id=&quot;20300&quot; value=&quot;Slide 35 - &amp;quot;Gastrojejunostomy&amp;quot;&quot;/&gt;&lt;property id=&quot;20307&quot; value=&quot;1361&quot;/&gt;&lt;/object&gt;&lt;object type=&quot;3&quot; unique_id=&quot;13033&quot;&gt;&lt;property id=&quot;20148&quot; value=&quot;5&quot;/&gt;&lt;property id=&quot;20300&quot; value=&quot;Slide 37 - &amp;quot;Bariatric Bypass, bands&amp;quot;&quot;/&gt;&lt;property id=&quot;20307&quot; value=&quot;1362&quot;/&gt;&lt;/object&gt;&lt;object type=&quot;3&quot; unique_id=&quot;13034&quot;&gt;&lt;property id=&quot;20148&quot; value=&quot;5&quot;/&gt;&lt;property id=&quot;20300&quot; value=&quot;Slide 36 - &amp;quot;Reconstruction&amp;quot;&quot;/&gt;&lt;property id=&quot;20307&quot; value=&quot;1363&quot;/&gt;&lt;/object&gt;&lt;object type=&quot;3&quot; unique_id=&quot;13035&quot;&gt;&lt;property id=&quot;20148&quot; value=&quot;5&quot;/&gt;&lt;property id=&quot;20300&quot; value=&quot;Slide 38 - &amp;quot;Post gastrectomy&amp;quot;&quot;/&gt;&lt;property id=&quot;20307&quot; value=&quot;1364&quot;/&gt;&lt;/object&gt;&lt;object type=&quot;3&quot; unique_id=&quot;13036&quot;&gt;&lt;property id=&quot;20148&quot; value=&quot;5&quot;/&gt;&lt;property id=&quot;20300&quot; value=&quot;Slide 44 - &amp;quot;Imatinib a Tyrosine Kinase Inhibitor (TKI) &amp;#x0D;&amp;#x0A;that inhibits cKIT&amp;quot;&quot;/&gt;&lt;property id=&quot;20307&quot; value=&quot;1359&quot;/&gt;&lt;/object&gt;&lt;object type=&quot;3&quot; unique_id=&quot;13037&quot;&gt;&lt;property id=&quot;20148&quot; value=&quot;5&quot;/&gt;&lt;property id=&quot;20300&quot; value=&quot;Slide 48 - &amp;quot;Recap&amp;quot;&quot;/&gt;&lt;property id=&quot;20307&quot; value=&quot;1365&quot;/&gt;&lt;/object&gt;&lt;object type=&quot;3&quot; unique_id=&quot;13373&quot;&gt;&lt;property id=&quot;20148&quot; value=&quot;5&quot;/&gt;&lt;property id=&quot;20300&quot; value=&quot;Slide 34 - &amp;quot;Resection&amp;quot;&quot;/&gt;&lt;property id=&quot;20307&quot; value=&quot;1366&quot;/&gt;&lt;/object&gt;&lt;object type=&quot;3&quot; unique_id=&quot;13663&quot;&gt;&lt;property id=&quot;20148&quot; value=&quot;5&quot;/&gt;&lt;property id=&quot;20300&quot; value=&quot;Slide 3 - &amp;quot;Welcome to Medicine&amp;quot;&quot;/&gt;&lt;property id=&quot;20307&quot; value=&quot;1367&quot;/&gt;&lt;/object&gt;&lt;object type=&quot;3&quot; unique_id=&quot;13914&quot;&gt;&lt;property id=&quot;20148&quot; value=&quot;5&quot;/&gt;&lt;property id=&quot;20300&quot; value=&quot;Slide 1&quot;/&gt;&lt;property id=&quot;20307&quot; value=&quot;1369&quot;/&gt;&lt;/object&gt;&lt;object type=&quot;3&quot; unique_id=&quot;13915&quot;&gt;&lt;property id=&quot;20148&quot; value=&quot;5&quot;/&gt;&lt;property id=&quot;20300&quot; value=&quot;Slide 4 - &amp;quot;Welcome to Surgery&amp;quot;&quot;/&gt;&lt;property id=&quot;20307&quot; value=&quot;1370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4" ma:contentTypeDescription="Create a new document." ma:contentTypeScope="" ma:versionID="21f573fbcbb9972ec0c0d74a17410491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be74145e2a8fc7b0e24ec622d8cb1dcc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1efa4d1-760a-4f09-868e-fc619fd5e590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bd27bf-f23a-4764-ba48-893866d47e01">
      <Terms xmlns="http://schemas.microsoft.com/office/infopath/2007/PartnerControls"/>
    </lcf76f155ced4ddcb4097134ff3c332f>
    <TaxCatchAll xmlns="cd7455a3-4a59-4a73-9e70-409757b3c8a1" xsi:nil="true"/>
  </documentManagement>
</p:properties>
</file>

<file path=customXml/itemProps1.xml><?xml version="1.0" encoding="utf-8"?>
<ds:datastoreItem xmlns:ds="http://schemas.openxmlformats.org/officeDocument/2006/customXml" ds:itemID="{AE69C1E8-BD8E-4688-89B2-C1D062451AB0}"/>
</file>

<file path=customXml/itemProps2.xml><?xml version="1.0" encoding="utf-8"?>
<ds:datastoreItem xmlns:ds="http://schemas.openxmlformats.org/officeDocument/2006/customXml" ds:itemID="{18FB9376-DAA2-461D-A94B-E798087849A9}"/>
</file>

<file path=customXml/itemProps3.xml><?xml version="1.0" encoding="utf-8"?>
<ds:datastoreItem xmlns:ds="http://schemas.openxmlformats.org/officeDocument/2006/customXml" ds:itemID="{7CD866B3-1BF2-4C89-852E-CAA3C5DBB47A}"/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0</TotalTime>
  <Words>406</Words>
  <Application>Microsoft Office PowerPoint</Application>
  <PresentationFormat>On-screen Show (4:3)</PresentationFormat>
  <Paragraphs>99</Paragraphs>
  <Slides>22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Tahoma</vt:lpstr>
      <vt:lpstr>Times New Roman</vt:lpstr>
      <vt:lpstr>Verdana</vt:lpstr>
      <vt:lpstr>Wingdings</vt:lpstr>
      <vt:lpstr>Blueprint</vt:lpstr>
      <vt:lpstr>Picture</vt:lpstr>
      <vt:lpstr>PowerPoint Presentation</vt:lpstr>
      <vt:lpstr>PowerPoint Presentation</vt:lpstr>
      <vt:lpstr>Disclosures</vt:lpstr>
      <vt:lpstr>Competence Assessment</vt:lpstr>
      <vt:lpstr>Technical: Logbook, reference, operative judgement (discussion), simulation?    Non-technical: Clinical decision making, anatomy, data analysis, MDT simulation, Communication  Knowledge base: the above &amp; MCQ  </vt:lpstr>
      <vt:lpstr>Assessing Nodal Points: Transitioning into Practice</vt:lpstr>
      <vt:lpstr>         Assessing technical skill in the MRI    </vt:lpstr>
      <vt:lpstr>Assessing at exit of training nodal point</vt:lpstr>
      <vt:lpstr>PowerPoint Presentation</vt:lpstr>
      <vt:lpstr>PowerPoint Presentation</vt:lpstr>
      <vt:lpstr>European Standard Exit Criteria</vt:lpstr>
      <vt:lpstr>PowerPoint Presentation</vt:lpstr>
      <vt:lpstr>Our Exam- Minimum Elements:</vt:lpstr>
      <vt:lpstr>   Challenges with OSCE</vt:lpstr>
      <vt:lpstr>Admiring the problems….</vt:lpstr>
      <vt:lpstr>Clinical Exam </vt:lpstr>
      <vt:lpstr>Candidates</vt:lpstr>
      <vt:lpstr>Examiners</vt:lpstr>
      <vt:lpstr>PowerPoint Presentation</vt:lpstr>
      <vt:lpstr>Minimum Standardised criteriae? 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Skills Assessment and Training with respect to Minimal Access Surgery</dc:title>
  <dc:creator>PFR</dc:creator>
  <cp:lastModifiedBy>Sandrine Tshimbulu</cp:lastModifiedBy>
  <cp:revision>912</cp:revision>
  <dcterms:created xsi:type="dcterms:W3CDTF">2005-02-14T09:24:43Z</dcterms:created>
  <dcterms:modified xsi:type="dcterms:W3CDTF">2026-03-09T13:56:12Z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0x0101004194900BABD61B4BAC2F245EDF4ED39E</vt:lpwstr>
  </property>
</Properties>
</file>