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Layouts/slideLayout4.xml" ContentType="application/vnd.openxmlformats-officedocument.presentationml.slideLayout+xml"/>
  <Override PartName="/docProps/app.xml" ContentType="application/vnd.openxmlformats-officedocument.extended-properties+xml"/>
  <Override PartName="/ppt/slides/slide18.xml" ContentType="application/vnd.openxmlformats-officedocument.presentationml.slide+xml"/>
  <Override PartName="/docProps/core.xml" ContentType="application/vnd.openxmlformats-package.core-properties+xml"/>
  <Override PartName="/ppt/slides/slide2.xml" ContentType="application/vnd.openxmlformats-officedocument.presentationml.slide+xml"/>
  <Override PartName="/ppt/slides/slide5.xml" ContentType="application/vnd.openxmlformats-officedocument.presentationml.slide+xml"/>
  <Override PartName="/ppt/presentation.xml" ContentType="application/vnd.openxmlformats-officedocument.presentationml.presentation.main+xml"/>
  <Override PartName="/ppt/slides/slide20.xml" ContentType="application/vnd.openxmlformats-officedocument.presentationml.slide+xml"/>
  <Override PartName="/ppt/slideLayouts/slideLayout8.xml" ContentType="application/vnd.openxmlformats-officedocument.presentationml.slideLayout+xml"/>
  <Override PartName="/ppt/presProps.xml" ContentType="application/vnd.openxmlformats-officedocument.presentationml.presProps+xml"/>
  <Override PartName="/ppt/slides/slide17.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s/slide16.xml" ContentType="application/vnd.openxmlformats-officedocument.presentationml.slide+xml"/>
  <Override PartName="/ppt/slideLayouts/slideLayout3.xml" ContentType="application/vnd.openxmlformats-officedocument.presentationml.slideLayout+xml"/>
  <Override PartName="/ppt/slideLayouts/slideLayout10.xml" ContentType="application/vnd.openxmlformats-officedocument.presentationml.slideLayout+xml"/>
  <Override PartName="/ppt/slides/slide14.xml" ContentType="application/vnd.openxmlformats-officedocument.presentationml.slide+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s/slide15.xml" ContentType="application/vnd.openxmlformats-officedocument.presentationml.slide+xml"/>
  <Override PartName="/ppt/slides/slide11.xml" ContentType="application/vnd.openxmlformats-officedocument.presentationml.slide+xml"/>
  <Override PartName="/ppt/slideLayouts/slideLayout6.xml" ContentType="application/vnd.openxmlformats-officedocument.presentationml.slideLayout+xml"/>
  <Override PartName="/ppt/slides/slide10.xml" ContentType="application/vnd.openxmlformats-officedocument.presentationml.slide+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s/slide6.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9" r:id="rId3"/>
    <p:sldId id="257" r:id="rId4"/>
    <p:sldId id="258" r:id="rId5"/>
    <p:sldId id="280" r:id="rId6"/>
    <p:sldId id="260" r:id="rId7"/>
    <p:sldId id="262" r:id="rId8"/>
    <p:sldId id="263" r:id="rId9"/>
    <p:sldId id="264" r:id="rId10"/>
    <p:sldId id="265" r:id="rId11"/>
    <p:sldId id="269" r:id="rId12"/>
    <p:sldId id="267" r:id="rId13"/>
    <p:sldId id="266" r:id="rId14"/>
    <p:sldId id="270" r:id="rId15"/>
    <p:sldId id="271" r:id="rId16"/>
    <p:sldId id="272" r:id="rId17"/>
    <p:sldId id="275" r:id="rId18"/>
    <p:sldId id="276" r:id="rId19"/>
    <p:sldId id="277" r:id="rId20"/>
    <p:sldId id="278" r:id="rId21"/>
    <p:sldId id="279" r:id="rId22"/>
    <p:sldId id="268" r:id="rId23"/>
    <p:sldId id="261"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614"/>
    <p:restoredTop sz="95055"/>
  </p:normalViewPr>
  <p:slideViewPr>
    <p:cSldViewPr snapToGrid="0">
      <p:cViewPr varScale="1">
        <p:scale>
          <a:sx n="106" d="100"/>
          <a:sy n="106" d="100"/>
        </p:scale>
        <p:origin x="126" y="204"/>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E18F82-1888-0C16-947A-85AAE593B33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a:p>
        </p:txBody>
      </p:sp>
      <p:sp>
        <p:nvSpPr>
          <p:cNvPr id="3" name="Sottotitolo 2">
            <a:extLst>
              <a:ext uri="{FF2B5EF4-FFF2-40B4-BE49-F238E27FC236}">
                <a16:creationId xmlns:a16="http://schemas.microsoft.com/office/drawing/2014/main" id="{64877F8B-4DDE-336F-B264-530DBA8C38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Segnaposto data 3">
            <a:extLst>
              <a:ext uri="{FF2B5EF4-FFF2-40B4-BE49-F238E27FC236}">
                <a16:creationId xmlns:a16="http://schemas.microsoft.com/office/drawing/2014/main" id="{E5C77147-CF55-002D-9B73-7298925FA060}"/>
              </a:ext>
            </a:extLst>
          </p:cNvPr>
          <p:cNvSpPr>
            <a:spLocks noGrp="1"/>
          </p:cNvSpPr>
          <p:nvPr>
            <p:ph type="dt" sz="half" idx="10"/>
          </p:nvPr>
        </p:nvSpPr>
        <p:spPr/>
        <p:txBody>
          <a:bodyPr/>
          <a:lstStyle/>
          <a:p>
            <a:fld id="{16165CDD-31EE-C040-A7CD-66FC217E1467}" type="datetimeFigureOut">
              <a:rPr lang="en-US" smtClean="0"/>
              <a:t>3/9/2026</a:t>
            </a:fld>
            <a:endParaRPr lang="en-US"/>
          </a:p>
        </p:txBody>
      </p:sp>
      <p:sp>
        <p:nvSpPr>
          <p:cNvPr id="5" name="Segnaposto piè di pagina 4">
            <a:extLst>
              <a:ext uri="{FF2B5EF4-FFF2-40B4-BE49-F238E27FC236}">
                <a16:creationId xmlns:a16="http://schemas.microsoft.com/office/drawing/2014/main" id="{7D8A33F2-0386-87E3-B610-B6F19F6C2994}"/>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D3BCD73E-D54D-EDBE-ACBE-E4AE460FACD9}"/>
              </a:ext>
            </a:extLst>
          </p:cNvPr>
          <p:cNvSpPr>
            <a:spLocks noGrp="1"/>
          </p:cNvSpPr>
          <p:nvPr>
            <p:ph type="sldNum" sz="quarter" idx="12"/>
          </p:nvPr>
        </p:nvSpPr>
        <p:spPr/>
        <p:txBody>
          <a:bodyPr/>
          <a:lstStyle/>
          <a:p>
            <a:fld id="{7D44A8C4-0F73-7B4B-92D6-85ABF8DF8A93}" type="slidenum">
              <a:rPr lang="en-US" smtClean="0"/>
              <a:t>‹#›</a:t>
            </a:fld>
            <a:endParaRPr lang="en-US"/>
          </a:p>
        </p:txBody>
      </p:sp>
    </p:spTree>
    <p:extLst>
      <p:ext uri="{BB962C8B-B14F-4D97-AF65-F5344CB8AC3E}">
        <p14:creationId xmlns:p14="http://schemas.microsoft.com/office/powerpoint/2010/main" val="419682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7B7B53-90B6-A532-7497-579DF27D1FA3}"/>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BFEBC5C3-291A-4767-DA02-C7BDD9C78BA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25ED0D99-8E69-DB71-926F-5A9206080161}"/>
              </a:ext>
            </a:extLst>
          </p:cNvPr>
          <p:cNvSpPr>
            <a:spLocks noGrp="1"/>
          </p:cNvSpPr>
          <p:nvPr>
            <p:ph type="dt" sz="half" idx="10"/>
          </p:nvPr>
        </p:nvSpPr>
        <p:spPr/>
        <p:txBody>
          <a:bodyPr/>
          <a:lstStyle/>
          <a:p>
            <a:fld id="{16165CDD-31EE-C040-A7CD-66FC217E1467}" type="datetimeFigureOut">
              <a:rPr lang="en-US" smtClean="0"/>
              <a:t>3/9/2026</a:t>
            </a:fld>
            <a:endParaRPr lang="en-US"/>
          </a:p>
        </p:txBody>
      </p:sp>
      <p:sp>
        <p:nvSpPr>
          <p:cNvPr id="5" name="Segnaposto piè di pagina 4">
            <a:extLst>
              <a:ext uri="{FF2B5EF4-FFF2-40B4-BE49-F238E27FC236}">
                <a16:creationId xmlns:a16="http://schemas.microsoft.com/office/drawing/2014/main" id="{AE7D3579-D50C-2493-34D5-5825177C9C2C}"/>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2A60DB98-E33E-A687-EB29-2A0B30E87B7B}"/>
              </a:ext>
            </a:extLst>
          </p:cNvPr>
          <p:cNvSpPr>
            <a:spLocks noGrp="1"/>
          </p:cNvSpPr>
          <p:nvPr>
            <p:ph type="sldNum" sz="quarter" idx="12"/>
          </p:nvPr>
        </p:nvSpPr>
        <p:spPr/>
        <p:txBody>
          <a:bodyPr/>
          <a:lstStyle/>
          <a:p>
            <a:fld id="{7D44A8C4-0F73-7B4B-92D6-85ABF8DF8A93}" type="slidenum">
              <a:rPr lang="en-US" smtClean="0"/>
              <a:t>‹#›</a:t>
            </a:fld>
            <a:endParaRPr lang="en-US"/>
          </a:p>
        </p:txBody>
      </p:sp>
    </p:spTree>
    <p:extLst>
      <p:ext uri="{BB962C8B-B14F-4D97-AF65-F5344CB8AC3E}">
        <p14:creationId xmlns:p14="http://schemas.microsoft.com/office/powerpoint/2010/main" val="2513176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5947434-E08C-F7CA-50DC-17A2525335A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3FEA0C8A-8200-0F94-1CC7-B1440A13EECA}"/>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3C4EF103-FE0E-5298-B026-D661ACB2CDFF}"/>
              </a:ext>
            </a:extLst>
          </p:cNvPr>
          <p:cNvSpPr>
            <a:spLocks noGrp="1"/>
          </p:cNvSpPr>
          <p:nvPr>
            <p:ph type="dt" sz="half" idx="10"/>
          </p:nvPr>
        </p:nvSpPr>
        <p:spPr/>
        <p:txBody>
          <a:bodyPr/>
          <a:lstStyle/>
          <a:p>
            <a:fld id="{16165CDD-31EE-C040-A7CD-66FC217E1467}" type="datetimeFigureOut">
              <a:rPr lang="en-US" smtClean="0"/>
              <a:t>3/9/2026</a:t>
            </a:fld>
            <a:endParaRPr lang="en-US"/>
          </a:p>
        </p:txBody>
      </p:sp>
      <p:sp>
        <p:nvSpPr>
          <p:cNvPr id="5" name="Segnaposto piè di pagina 4">
            <a:extLst>
              <a:ext uri="{FF2B5EF4-FFF2-40B4-BE49-F238E27FC236}">
                <a16:creationId xmlns:a16="http://schemas.microsoft.com/office/drawing/2014/main" id="{D5AC6BA5-CD82-748F-6E9E-52FF9EB756CB}"/>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0CB292B0-2D04-C0F0-5B3A-685BA2098C70}"/>
              </a:ext>
            </a:extLst>
          </p:cNvPr>
          <p:cNvSpPr>
            <a:spLocks noGrp="1"/>
          </p:cNvSpPr>
          <p:nvPr>
            <p:ph type="sldNum" sz="quarter" idx="12"/>
          </p:nvPr>
        </p:nvSpPr>
        <p:spPr/>
        <p:txBody>
          <a:bodyPr/>
          <a:lstStyle/>
          <a:p>
            <a:fld id="{7D44A8C4-0F73-7B4B-92D6-85ABF8DF8A93}" type="slidenum">
              <a:rPr lang="en-US" smtClean="0"/>
              <a:t>‹#›</a:t>
            </a:fld>
            <a:endParaRPr lang="en-US"/>
          </a:p>
        </p:txBody>
      </p:sp>
    </p:spTree>
    <p:extLst>
      <p:ext uri="{BB962C8B-B14F-4D97-AF65-F5344CB8AC3E}">
        <p14:creationId xmlns:p14="http://schemas.microsoft.com/office/powerpoint/2010/main" val="2597996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680B76-421A-26FE-0C78-897487EB9B87}"/>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295B045F-EE00-91E1-D4AC-D3E77945DCE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02C966ED-1C85-2CEB-6314-FCCD7D25F14B}"/>
              </a:ext>
            </a:extLst>
          </p:cNvPr>
          <p:cNvSpPr>
            <a:spLocks noGrp="1"/>
          </p:cNvSpPr>
          <p:nvPr>
            <p:ph type="dt" sz="half" idx="10"/>
          </p:nvPr>
        </p:nvSpPr>
        <p:spPr/>
        <p:txBody>
          <a:bodyPr/>
          <a:lstStyle/>
          <a:p>
            <a:fld id="{16165CDD-31EE-C040-A7CD-66FC217E1467}" type="datetimeFigureOut">
              <a:rPr lang="en-US" smtClean="0"/>
              <a:t>3/9/2026</a:t>
            </a:fld>
            <a:endParaRPr lang="en-US"/>
          </a:p>
        </p:txBody>
      </p:sp>
      <p:sp>
        <p:nvSpPr>
          <p:cNvPr id="5" name="Segnaposto piè di pagina 4">
            <a:extLst>
              <a:ext uri="{FF2B5EF4-FFF2-40B4-BE49-F238E27FC236}">
                <a16:creationId xmlns:a16="http://schemas.microsoft.com/office/drawing/2014/main" id="{815603F7-C83B-C307-075B-D482B9FBC823}"/>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ED4B2C72-BFCC-B80B-A96F-3C136A716F70}"/>
              </a:ext>
            </a:extLst>
          </p:cNvPr>
          <p:cNvSpPr>
            <a:spLocks noGrp="1"/>
          </p:cNvSpPr>
          <p:nvPr>
            <p:ph type="sldNum" sz="quarter" idx="12"/>
          </p:nvPr>
        </p:nvSpPr>
        <p:spPr/>
        <p:txBody>
          <a:bodyPr/>
          <a:lstStyle/>
          <a:p>
            <a:fld id="{7D44A8C4-0F73-7B4B-92D6-85ABF8DF8A93}" type="slidenum">
              <a:rPr lang="en-US" smtClean="0"/>
              <a:t>‹#›</a:t>
            </a:fld>
            <a:endParaRPr lang="en-US"/>
          </a:p>
        </p:txBody>
      </p:sp>
    </p:spTree>
    <p:extLst>
      <p:ext uri="{BB962C8B-B14F-4D97-AF65-F5344CB8AC3E}">
        <p14:creationId xmlns:p14="http://schemas.microsoft.com/office/powerpoint/2010/main" val="2553201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4DB84C-4E59-0B47-3329-14D71791214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854BD994-A586-96DB-94D0-6A546FF6E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B0A7EA2-F3CB-67E4-6F01-2882C58BFFE5}"/>
              </a:ext>
            </a:extLst>
          </p:cNvPr>
          <p:cNvSpPr>
            <a:spLocks noGrp="1"/>
          </p:cNvSpPr>
          <p:nvPr>
            <p:ph type="dt" sz="half" idx="10"/>
          </p:nvPr>
        </p:nvSpPr>
        <p:spPr/>
        <p:txBody>
          <a:bodyPr/>
          <a:lstStyle/>
          <a:p>
            <a:fld id="{16165CDD-31EE-C040-A7CD-66FC217E1467}" type="datetimeFigureOut">
              <a:rPr lang="en-US" smtClean="0"/>
              <a:t>3/9/2026</a:t>
            </a:fld>
            <a:endParaRPr lang="en-US"/>
          </a:p>
        </p:txBody>
      </p:sp>
      <p:sp>
        <p:nvSpPr>
          <p:cNvPr id="5" name="Segnaposto piè di pagina 4">
            <a:extLst>
              <a:ext uri="{FF2B5EF4-FFF2-40B4-BE49-F238E27FC236}">
                <a16:creationId xmlns:a16="http://schemas.microsoft.com/office/drawing/2014/main" id="{C42E178F-AE75-FB45-4637-CE637DAD19D1}"/>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EFBC39BC-5A24-C564-B470-786C55C5F6AF}"/>
              </a:ext>
            </a:extLst>
          </p:cNvPr>
          <p:cNvSpPr>
            <a:spLocks noGrp="1"/>
          </p:cNvSpPr>
          <p:nvPr>
            <p:ph type="sldNum" sz="quarter" idx="12"/>
          </p:nvPr>
        </p:nvSpPr>
        <p:spPr/>
        <p:txBody>
          <a:bodyPr/>
          <a:lstStyle/>
          <a:p>
            <a:fld id="{7D44A8C4-0F73-7B4B-92D6-85ABF8DF8A93}" type="slidenum">
              <a:rPr lang="en-US" smtClean="0"/>
              <a:t>‹#›</a:t>
            </a:fld>
            <a:endParaRPr lang="en-US"/>
          </a:p>
        </p:txBody>
      </p:sp>
    </p:spTree>
    <p:extLst>
      <p:ext uri="{BB962C8B-B14F-4D97-AF65-F5344CB8AC3E}">
        <p14:creationId xmlns:p14="http://schemas.microsoft.com/office/powerpoint/2010/main" val="1908151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4FC90B-F6E5-783F-B0CA-7456C060D0EB}"/>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4309A32F-4C72-C7C0-D64A-36AD185FE5F3}"/>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a:extLst>
              <a:ext uri="{FF2B5EF4-FFF2-40B4-BE49-F238E27FC236}">
                <a16:creationId xmlns:a16="http://schemas.microsoft.com/office/drawing/2014/main" id="{F61589FB-ACC9-13F4-D8DA-F2622F93C09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a:extLst>
              <a:ext uri="{FF2B5EF4-FFF2-40B4-BE49-F238E27FC236}">
                <a16:creationId xmlns:a16="http://schemas.microsoft.com/office/drawing/2014/main" id="{D0FBC587-6323-8D5D-1218-C624A09CAEF9}"/>
              </a:ext>
            </a:extLst>
          </p:cNvPr>
          <p:cNvSpPr>
            <a:spLocks noGrp="1"/>
          </p:cNvSpPr>
          <p:nvPr>
            <p:ph type="dt" sz="half" idx="10"/>
          </p:nvPr>
        </p:nvSpPr>
        <p:spPr/>
        <p:txBody>
          <a:bodyPr/>
          <a:lstStyle/>
          <a:p>
            <a:fld id="{16165CDD-31EE-C040-A7CD-66FC217E1467}" type="datetimeFigureOut">
              <a:rPr lang="en-US" smtClean="0"/>
              <a:t>3/9/2026</a:t>
            </a:fld>
            <a:endParaRPr lang="en-US"/>
          </a:p>
        </p:txBody>
      </p:sp>
      <p:sp>
        <p:nvSpPr>
          <p:cNvPr id="6" name="Segnaposto piè di pagina 5">
            <a:extLst>
              <a:ext uri="{FF2B5EF4-FFF2-40B4-BE49-F238E27FC236}">
                <a16:creationId xmlns:a16="http://schemas.microsoft.com/office/drawing/2014/main" id="{672F50C7-D4F5-85E6-36F1-661A7C76679F}"/>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7C7BBFFA-FB77-325B-3F48-046E8A141262}"/>
              </a:ext>
            </a:extLst>
          </p:cNvPr>
          <p:cNvSpPr>
            <a:spLocks noGrp="1"/>
          </p:cNvSpPr>
          <p:nvPr>
            <p:ph type="sldNum" sz="quarter" idx="12"/>
          </p:nvPr>
        </p:nvSpPr>
        <p:spPr/>
        <p:txBody>
          <a:bodyPr/>
          <a:lstStyle/>
          <a:p>
            <a:fld id="{7D44A8C4-0F73-7B4B-92D6-85ABF8DF8A93}" type="slidenum">
              <a:rPr lang="en-US" smtClean="0"/>
              <a:t>‹#›</a:t>
            </a:fld>
            <a:endParaRPr lang="en-US"/>
          </a:p>
        </p:txBody>
      </p:sp>
    </p:spTree>
    <p:extLst>
      <p:ext uri="{BB962C8B-B14F-4D97-AF65-F5344CB8AC3E}">
        <p14:creationId xmlns:p14="http://schemas.microsoft.com/office/powerpoint/2010/main" val="2338938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C8FD27-F080-9164-329C-FE44A48AE22E}"/>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FDE8ACC9-09BB-647C-29BA-A680103388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BCDF9298-5E89-1A10-2A2A-67954923628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a:extLst>
              <a:ext uri="{FF2B5EF4-FFF2-40B4-BE49-F238E27FC236}">
                <a16:creationId xmlns:a16="http://schemas.microsoft.com/office/drawing/2014/main" id="{632B64FD-EEAE-A20A-A8BD-69BC598BAC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9C6FE75-5D93-97E1-DDC4-EBD5EC8FEF49}"/>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a:extLst>
              <a:ext uri="{FF2B5EF4-FFF2-40B4-BE49-F238E27FC236}">
                <a16:creationId xmlns:a16="http://schemas.microsoft.com/office/drawing/2014/main" id="{6B2594BF-3C88-1967-82DC-E452A0DA5541}"/>
              </a:ext>
            </a:extLst>
          </p:cNvPr>
          <p:cNvSpPr>
            <a:spLocks noGrp="1"/>
          </p:cNvSpPr>
          <p:nvPr>
            <p:ph type="dt" sz="half" idx="10"/>
          </p:nvPr>
        </p:nvSpPr>
        <p:spPr/>
        <p:txBody>
          <a:bodyPr/>
          <a:lstStyle/>
          <a:p>
            <a:fld id="{16165CDD-31EE-C040-A7CD-66FC217E1467}" type="datetimeFigureOut">
              <a:rPr lang="en-US" smtClean="0"/>
              <a:t>3/9/2026</a:t>
            </a:fld>
            <a:endParaRPr lang="en-US"/>
          </a:p>
        </p:txBody>
      </p:sp>
      <p:sp>
        <p:nvSpPr>
          <p:cNvPr id="8" name="Segnaposto piè di pagina 7">
            <a:extLst>
              <a:ext uri="{FF2B5EF4-FFF2-40B4-BE49-F238E27FC236}">
                <a16:creationId xmlns:a16="http://schemas.microsoft.com/office/drawing/2014/main" id="{99DE2751-622C-68D8-F6CC-E364FF7AB5D1}"/>
              </a:ext>
            </a:extLst>
          </p:cNvPr>
          <p:cNvSpPr>
            <a:spLocks noGrp="1"/>
          </p:cNvSpPr>
          <p:nvPr>
            <p:ph type="ftr" sz="quarter" idx="11"/>
          </p:nvPr>
        </p:nvSpPr>
        <p:spPr/>
        <p:txBody>
          <a:bodyPr/>
          <a:lstStyle/>
          <a:p>
            <a:endParaRPr lang="en-US"/>
          </a:p>
        </p:txBody>
      </p:sp>
      <p:sp>
        <p:nvSpPr>
          <p:cNvPr id="9" name="Segnaposto numero diapositiva 8">
            <a:extLst>
              <a:ext uri="{FF2B5EF4-FFF2-40B4-BE49-F238E27FC236}">
                <a16:creationId xmlns:a16="http://schemas.microsoft.com/office/drawing/2014/main" id="{83E97D24-6AC3-474F-2CE1-10794DC325CF}"/>
              </a:ext>
            </a:extLst>
          </p:cNvPr>
          <p:cNvSpPr>
            <a:spLocks noGrp="1"/>
          </p:cNvSpPr>
          <p:nvPr>
            <p:ph type="sldNum" sz="quarter" idx="12"/>
          </p:nvPr>
        </p:nvSpPr>
        <p:spPr/>
        <p:txBody>
          <a:bodyPr/>
          <a:lstStyle/>
          <a:p>
            <a:fld id="{7D44A8C4-0F73-7B4B-92D6-85ABF8DF8A93}" type="slidenum">
              <a:rPr lang="en-US" smtClean="0"/>
              <a:t>‹#›</a:t>
            </a:fld>
            <a:endParaRPr lang="en-US"/>
          </a:p>
        </p:txBody>
      </p:sp>
    </p:spTree>
    <p:extLst>
      <p:ext uri="{BB962C8B-B14F-4D97-AF65-F5344CB8AC3E}">
        <p14:creationId xmlns:p14="http://schemas.microsoft.com/office/powerpoint/2010/main" val="2051122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0955DB-079C-DC40-4EEE-72D8F7C3AD94}"/>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data 2">
            <a:extLst>
              <a:ext uri="{FF2B5EF4-FFF2-40B4-BE49-F238E27FC236}">
                <a16:creationId xmlns:a16="http://schemas.microsoft.com/office/drawing/2014/main" id="{BCEA4293-3E66-CE11-EB6B-5E91B43164B8}"/>
              </a:ext>
            </a:extLst>
          </p:cNvPr>
          <p:cNvSpPr>
            <a:spLocks noGrp="1"/>
          </p:cNvSpPr>
          <p:nvPr>
            <p:ph type="dt" sz="half" idx="10"/>
          </p:nvPr>
        </p:nvSpPr>
        <p:spPr/>
        <p:txBody>
          <a:bodyPr/>
          <a:lstStyle/>
          <a:p>
            <a:fld id="{16165CDD-31EE-C040-A7CD-66FC217E1467}" type="datetimeFigureOut">
              <a:rPr lang="en-US" smtClean="0"/>
              <a:t>3/9/2026</a:t>
            </a:fld>
            <a:endParaRPr lang="en-US"/>
          </a:p>
        </p:txBody>
      </p:sp>
      <p:sp>
        <p:nvSpPr>
          <p:cNvPr id="4" name="Segnaposto piè di pagina 3">
            <a:extLst>
              <a:ext uri="{FF2B5EF4-FFF2-40B4-BE49-F238E27FC236}">
                <a16:creationId xmlns:a16="http://schemas.microsoft.com/office/drawing/2014/main" id="{545116D5-8DB3-ED43-468F-FD6E3AFE8A61}"/>
              </a:ext>
            </a:extLst>
          </p:cNvPr>
          <p:cNvSpPr>
            <a:spLocks noGrp="1"/>
          </p:cNvSpPr>
          <p:nvPr>
            <p:ph type="ftr" sz="quarter" idx="11"/>
          </p:nvPr>
        </p:nvSpPr>
        <p:spPr/>
        <p:txBody>
          <a:bodyPr/>
          <a:lstStyle/>
          <a:p>
            <a:endParaRPr lang="en-US"/>
          </a:p>
        </p:txBody>
      </p:sp>
      <p:sp>
        <p:nvSpPr>
          <p:cNvPr id="5" name="Segnaposto numero diapositiva 4">
            <a:extLst>
              <a:ext uri="{FF2B5EF4-FFF2-40B4-BE49-F238E27FC236}">
                <a16:creationId xmlns:a16="http://schemas.microsoft.com/office/drawing/2014/main" id="{50CFC690-0BE9-FBFD-88D0-CA0EFFF6CA14}"/>
              </a:ext>
            </a:extLst>
          </p:cNvPr>
          <p:cNvSpPr>
            <a:spLocks noGrp="1"/>
          </p:cNvSpPr>
          <p:nvPr>
            <p:ph type="sldNum" sz="quarter" idx="12"/>
          </p:nvPr>
        </p:nvSpPr>
        <p:spPr/>
        <p:txBody>
          <a:bodyPr/>
          <a:lstStyle/>
          <a:p>
            <a:fld id="{7D44A8C4-0F73-7B4B-92D6-85ABF8DF8A93}" type="slidenum">
              <a:rPr lang="en-US" smtClean="0"/>
              <a:t>‹#›</a:t>
            </a:fld>
            <a:endParaRPr lang="en-US"/>
          </a:p>
        </p:txBody>
      </p:sp>
    </p:spTree>
    <p:extLst>
      <p:ext uri="{BB962C8B-B14F-4D97-AF65-F5344CB8AC3E}">
        <p14:creationId xmlns:p14="http://schemas.microsoft.com/office/powerpoint/2010/main" val="3128619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D0DABDE5-8FB9-6F44-B5B2-A7727F016701}"/>
              </a:ext>
            </a:extLst>
          </p:cNvPr>
          <p:cNvSpPr>
            <a:spLocks noGrp="1"/>
          </p:cNvSpPr>
          <p:nvPr>
            <p:ph type="dt" sz="half" idx="10"/>
          </p:nvPr>
        </p:nvSpPr>
        <p:spPr/>
        <p:txBody>
          <a:bodyPr/>
          <a:lstStyle/>
          <a:p>
            <a:fld id="{16165CDD-31EE-C040-A7CD-66FC217E1467}" type="datetimeFigureOut">
              <a:rPr lang="en-US" smtClean="0"/>
              <a:t>3/9/2026</a:t>
            </a:fld>
            <a:endParaRPr lang="en-US"/>
          </a:p>
        </p:txBody>
      </p:sp>
      <p:sp>
        <p:nvSpPr>
          <p:cNvPr id="3" name="Segnaposto piè di pagina 2">
            <a:extLst>
              <a:ext uri="{FF2B5EF4-FFF2-40B4-BE49-F238E27FC236}">
                <a16:creationId xmlns:a16="http://schemas.microsoft.com/office/drawing/2014/main" id="{8191ADAF-02D9-CA15-856B-0BC982959E2C}"/>
              </a:ext>
            </a:extLst>
          </p:cNvPr>
          <p:cNvSpPr>
            <a:spLocks noGrp="1"/>
          </p:cNvSpPr>
          <p:nvPr>
            <p:ph type="ftr" sz="quarter" idx="11"/>
          </p:nvPr>
        </p:nvSpPr>
        <p:spPr/>
        <p:txBody>
          <a:bodyPr/>
          <a:lstStyle/>
          <a:p>
            <a:endParaRPr lang="en-US"/>
          </a:p>
        </p:txBody>
      </p:sp>
      <p:sp>
        <p:nvSpPr>
          <p:cNvPr id="4" name="Segnaposto numero diapositiva 3">
            <a:extLst>
              <a:ext uri="{FF2B5EF4-FFF2-40B4-BE49-F238E27FC236}">
                <a16:creationId xmlns:a16="http://schemas.microsoft.com/office/drawing/2014/main" id="{F2A7B815-BE25-15A3-A5E9-4ED090D18332}"/>
              </a:ext>
            </a:extLst>
          </p:cNvPr>
          <p:cNvSpPr>
            <a:spLocks noGrp="1"/>
          </p:cNvSpPr>
          <p:nvPr>
            <p:ph type="sldNum" sz="quarter" idx="12"/>
          </p:nvPr>
        </p:nvSpPr>
        <p:spPr/>
        <p:txBody>
          <a:bodyPr/>
          <a:lstStyle/>
          <a:p>
            <a:fld id="{7D44A8C4-0F73-7B4B-92D6-85ABF8DF8A93}" type="slidenum">
              <a:rPr lang="en-US" smtClean="0"/>
              <a:t>‹#›</a:t>
            </a:fld>
            <a:endParaRPr lang="en-US"/>
          </a:p>
        </p:txBody>
      </p:sp>
    </p:spTree>
    <p:extLst>
      <p:ext uri="{BB962C8B-B14F-4D97-AF65-F5344CB8AC3E}">
        <p14:creationId xmlns:p14="http://schemas.microsoft.com/office/powerpoint/2010/main" val="1528247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7E875A-4A5D-F6B4-1E6D-AECA529938C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49E908C7-1370-BAEE-055A-275346DB8F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a:extLst>
              <a:ext uri="{FF2B5EF4-FFF2-40B4-BE49-F238E27FC236}">
                <a16:creationId xmlns:a16="http://schemas.microsoft.com/office/drawing/2014/main" id="{E56CC6AD-F486-FDDB-DC64-F7F009E55D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E832D4C-1984-BAF9-ABBA-E33228697588}"/>
              </a:ext>
            </a:extLst>
          </p:cNvPr>
          <p:cNvSpPr>
            <a:spLocks noGrp="1"/>
          </p:cNvSpPr>
          <p:nvPr>
            <p:ph type="dt" sz="half" idx="10"/>
          </p:nvPr>
        </p:nvSpPr>
        <p:spPr/>
        <p:txBody>
          <a:bodyPr/>
          <a:lstStyle/>
          <a:p>
            <a:fld id="{16165CDD-31EE-C040-A7CD-66FC217E1467}" type="datetimeFigureOut">
              <a:rPr lang="en-US" smtClean="0"/>
              <a:t>3/9/2026</a:t>
            </a:fld>
            <a:endParaRPr lang="en-US"/>
          </a:p>
        </p:txBody>
      </p:sp>
      <p:sp>
        <p:nvSpPr>
          <p:cNvPr id="6" name="Segnaposto piè di pagina 5">
            <a:extLst>
              <a:ext uri="{FF2B5EF4-FFF2-40B4-BE49-F238E27FC236}">
                <a16:creationId xmlns:a16="http://schemas.microsoft.com/office/drawing/2014/main" id="{FEFE68E4-6ACF-FE43-04CD-91C6000B79DC}"/>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BA1926C9-C5D3-9269-945F-E5CD1DF6D3AC}"/>
              </a:ext>
            </a:extLst>
          </p:cNvPr>
          <p:cNvSpPr>
            <a:spLocks noGrp="1"/>
          </p:cNvSpPr>
          <p:nvPr>
            <p:ph type="sldNum" sz="quarter" idx="12"/>
          </p:nvPr>
        </p:nvSpPr>
        <p:spPr/>
        <p:txBody>
          <a:bodyPr/>
          <a:lstStyle/>
          <a:p>
            <a:fld id="{7D44A8C4-0F73-7B4B-92D6-85ABF8DF8A93}" type="slidenum">
              <a:rPr lang="en-US" smtClean="0"/>
              <a:t>‹#›</a:t>
            </a:fld>
            <a:endParaRPr lang="en-US"/>
          </a:p>
        </p:txBody>
      </p:sp>
    </p:spTree>
    <p:extLst>
      <p:ext uri="{BB962C8B-B14F-4D97-AF65-F5344CB8AC3E}">
        <p14:creationId xmlns:p14="http://schemas.microsoft.com/office/powerpoint/2010/main" val="2127247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2F2651-A9DB-5F0D-FC6B-C4A79768CD2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immagine 2">
            <a:extLst>
              <a:ext uri="{FF2B5EF4-FFF2-40B4-BE49-F238E27FC236}">
                <a16:creationId xmlns:a16="http://schemas.microsoft.com/office/drawing/2014/main" id="{29876DEB-AEFB-3C10-E6C1-9BF1170AA8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a:p>
        </p:txBody>
      </p:sp>
      <p:sp>
        <p:nvSpPr>
          <p:cNvPr id="4" name="Segnaposto testo 3">
            <a:extLst>
              <a:ext uri="{FF2B5EF4-FFF2-40B4-BE49-F238E27FC236}">
                <a16:creationId xmlns:a16="http://schemas.microsoft.com/office/drawing/2014/main" id="{F402094F-DBE7-458E-0AAF-EC7BE342B1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E5D69DB-8C06-0163-9256-FB5C9CA162B8}"/>
              </a:ext>
            </a:extLst>
          </p:cNvPr>
          <p:cNvSpPr>
            <a:spLocks noGrp="1"/>
          </p:cNvSpPr>
          <p:nvPr>
            <p:ph type="dt" sz="half" idx="10"/>
          </p:nvPr>
        </p:nvSpPr>
        <p:spPr/>
        <p:txBody>
          <a:bodyPr/>
          <a:lstStyle/>
          <a:p>
            <a:fld id="{16165CDD-31EE-C040-A7CD-66FC217E1467}" type="datetimeFigureOut">
              <a:rPr lang="en-US" smtClean="0"/>
              <a:t>3/9/2026</a:t>
            </a:fld>
            <a:endParaRPr lang="en-US"/>
          </a:p>
        </p:txBody>
      </p:sp>
      <p:sp>
        <p:nvSpPr>
          <p:cNvPr id="6" name="Segnaposto piè di pagina 5">
            <a:extLst>
              <a:ext uri="{FF2B5EF4-FFF2-40B4-BE49-F238E27FC236}">
                <a16:creationId xmlns:a16="http://schemas.microsoft.com/office/drawing/2014/main" id="{4B50B3D3-A9F5-7C6C-D131-4840594E5B49}"/>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C30E9E49-7F28-CD05-C95D-73AD581FA871}"/>
              </a:ext>
            </a:extLst>
          </p:cNvPr>
          <p:cNvSpPr>
            <a:spLocks noGrp="1"/>
          </p:cNvSpPr>
          <p:nvPr>
            <p:ph type="sldNum" sz="quarter" idx="12"/>
          </p:nvPr>
        </p:nvSpPr>
        <p:spPr/>
        <p:txBody>
          <a:bodyPr/>
          <a:lstStyle/>
          <a:p>
            <a:fld id="{7D44A8C4-0F73-7B4B-92D6-85ABF8DF8A93}" type="slidenum">
              <a:rPr lang="en-US" smtClean="0"/>
              <a:t>‹#›</a:t>
            </a:fld>
            <a:endParaRPr lang="en-US"/>
          </a:p>
        </p:txBody>
      </p:sp>
    </p:spTree>
    <p:extLst>
      <p:ext uri="{BB962C8B-B14F-4D97-AF65-F5344CB8AC3E}">
        <p14:creationId xmlns:p14="http://schemas.microsoft.com/office/powerpoint/2010/main" val="1752726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253F46B-34DF-10D1-435D-D1824E8CA1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A07A1852-7933-8C00-49BF-232F21D094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E328A999-EB3E-14F3-A71F-26EC045955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165CDD-31EE-C040-A7CD-66FC217E1467}" type="datetimeFigureOut">
              <a:rPr lang="en-US" smtClean="0"/>
              <a:t>3/9/2026</a:t>
            </a:fld>
            <a:endParaRPr lang="en-US"/>
          </a:p>
        </p:txBody>
      </p:sp>
      <p:sp>
        <p:nvSpPr>
          <p:cNvPr id="5" name="Segnaposto piè di pagina 4">
            <a:extLst>
              <a:ext uri="{FF2B5EF4-FFF2-40B4-BE49-F238E27FC236}">
                <a16:creationId xmlns:a16="http://schemas.microsoft.com/office/drawing/2014/main" id="{89EC138D-F3DC-838C-792B-8F99617378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egnaposto numero diapositiva 5">
            <a:extLst>
              <a:ext uri="{FF2B5EF4-FFF2-40B4-BE49-F238E27FC236}">
                <a16:creationId xmlns:a16="http://schemas.microsoft.com/office/drawing/2014/main" id="{7567E0A7-9DC0-E7A4-3FDF-C1F8488AC1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44A8C4-0F73-7B4B-92D6-85ABF8DF8A93}" type="slidenum">
              <a:rPr lang="en-US" smtClean="0"/>
              <a:t>‹#›</a:t>
            </a:fld>
            <a:endParaRPr lang="en-US"/>
          </a:p>
        </p:txBody>
      </p:sp>
    </p:spTree>
    <p:extLst>
      <p:ext uri="{BB962C8B-B14F-4D97-AF65-F5344CB8AC3E}">
        <p14:creationId xmlns:p14="http://schemas.microsoft.com/office/powerpoint/2010/main" val="3196203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www.uems.eu/nasce" TargetMode="External"/><Relationship Id="rId5" Type="http://schemas.openxmlformats.org/officeDocument/2006/relationships/hyperlink" Target="https://www.uems.eu/european-exams" TargetMode="External"/><Relationship Id="rId4" Type="http://schemas.openxmlformats.org/officeDocument/2006/relationships/hyperlink" Target="https://www.uems.eu/european-training-requirement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hyperlink" Target="https://dictionary.cambridge.org/dictionary/english/accepted" TargetMode="External"/><Relationship Id="rId13" Type="http://schemas.openxmlformats.org/officeDocument/2006/relationships/hyperlink" Target="https://dictionary.cambridge.org/dictionary/english/works" TargetMode="External"/><Relationship Id="rId18" Type="http://schemas.openxmlformats.org/officeDocument/2006/relationships/hyperlink" Target="https://en.wikipedia.org/wiki/Inter-rater_reliability" TargetMode="External"/><Relationship Id="rId3" Type="http://schemas.openxmlformats.org/officeDocument/2006/relationships/image" Target="../media/image2.png"/><Relationship Id="rId7" Type="http://schemas.openxmlformats.org/officeDocument/2006/relationships/hyperlink" Target="https://dictionary.cambridge.org/dictionary/english/able" TargetMode="External"/><Relationship Id="rId12" Type="http://schemas.openxmlformats.org/officeDocument/2006/relationships/hyperlink" Target="https://dictionary.cambridge.org/dictionary/english/believe" TargetMode="External"/><Relationship Id="rId17" Type="http://schemas.openxmlformats.org/officeDocument/2006/relationships/hyperlink" Target="https://dictionary.cambridge.org/dictionary/english/trust" TargetMode="External"/><Relationship Id="rId2" Type="http://schemas.openxmlformats.org/officeDocument/2006/relationships/image" Target="../media/image1.png"/><Relationship Id="rId16" Type="http://schemas.openxmlformats.org/officeDocument/2006/relationships/hyperlink" Target="https://dictionary.cambridge.org/dictionary/english/deserving" TargetMode="External"/><Relationship Id="rId20" Type="http://schemas.openxmlformats.org/officeDocument/2006/relationships/hyperlink" Target="https://en.wikipedia.org/wiki/Internal_consistency" TargetMode="External"/><Relationship Id="rId1" Type="http://schemas.openxmlformats.org/officeDocument/2006/relationships/slideLayout" Target="../slideLayouts/slideLayout1.xml"/><Relationship Id="rId6" Type="http://schemas.openxmlformats.org/officeDocument/2006/relationships/hyperlink" Target="https://dictionary.cambridge.org/dictionary/english/reason" TargetMode="External"/><Relationship Id="rId11" Type="http://schemas.openxmlformats.org/officeDocument/2006/relationships/hyperlink" Target="https://dictionary.cambridge.org/dictionary/english/trusted" TargetMode="External"/><Relationship Id="rId5" Type="http://schemas.openxmlformats.org/officeDocument/2006/relationships/hyperlink" Target="https://dictionary.cambridge.org/dictionary/english/truth" TargetMode="External"/><Relationship Id="rId15" Type="http://schemas.openxmlformats.org/officeDocument/2006/relationships/hyperlink" Target="https://dictionary.cambridge.org/dictionary/english/expect" TargetMode="External"/><Relationship Id="rId10" Type="http://schemas.openxmlformats.org/officeDocument/2006/relationships/hyperlink" Target="https://dictionary.cambridge.org/dictionary/english/force" TargetMode="External"/><Relationship Id="rId19" Type="http://schemas.openxmlformats.org/officeDocument/2006/relationships/hyperlink" Target="https://en.wikipedia.org/wiki/Test-retest_reliability" TargetMode="External"/><Relationship Id="rId4" Type="http://schemas.openxmlformats.org/officeDocument/2006/relationships/hyperlink" Target="https://dictionary.cambridge.org/dictionary/english/based" TargetMode="External"/><Relationship Id="rId9" Type="http://schemas.openxmlformats.org/officeDocument/2006/relationships/hyperlink" Target="https://dictionary.cambridge.org/dictionary/english/legal" TargetMode="External"/><Relationship Id="rId14" Type="http://schemas.openxmlformats.org/officeDocument/2006/relationships/hyperlink" Target="https://dictionary.cambridge.org/dictionary/english/behav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C972EE2-539B-6A96-F02E-FB4F068CB2B1}"/>
              </a:ext>
            </a:extLst>
          </p:cNvPr>
          <p:cNvPicPr>
            <a:picLocks noChangeAspect="1"/>
          </p:cNvPicPr>
          <p:nvPr/>
        </p:nvPicPr>
        <p:blipFill>
          <a:blip r:embed="rId2"/>
          <a:stretch>
            <a:fillRect/>
          </a:stretch>
        </p:blipFill>
        <p:spPr>
          <a:xfrm>
            <a:off x="10668000" y="5735637"/>
            <a:ext cx="1022268" cy="931863"/>
          </a:xfrm>
          <a:prstGeom prst="rect">
            <a:avLst/>
          </a:prstGeom>
        </p:spPr>
      </p:pic>
      <p:pic>
        <p:nvPicPr>
          <p:cNvPr id="9" name="Immagine 8">
            <a:extLst>
              <a:ext uri="{FF2B5EF4-FFF2-40B4-BE49-F238E27FC236}">
                <a16:creationId xmlns:a16="http://schemas.microsoft.com/office/drawing/2014/main" id="{9308630E-3EC5-5906-A01E-4FB928ECF353}"/>
              </a:ext>
            </a:extLst>
          </p:cNvPr>
          <p:cNvPicPr>
            <a:picLocks noChangeAspect="1"/>
          </p:cNvPicPr>
          <p:nvPr/>
        </p:nvPicPr>
        <p:blipFill>
          <a:blip r:embed="rId3"/>
          <a:stretch>
            <a:fillRect/>
          </a:stretch>
        </p:blipFill>
        <p:spPr>
          <a:xfrm>
            <a:off x="381000" y="5461000"/>
            <a:ext cx="1143000" cy="1206500"/>
          </a:xfrm>
          <a:prstGeom prst="rect">
            <a:avLst/>
          </a:prstGeom>
        </p:spPr>
      </p:pic>
      <p:sp>
        <p:nvSpPr>
          <p:cNvPr id="2" name="Google Shape;82;p1">
            <a:extLst>
              <a:ext uri="{FF2B5EF4-FFF2-40B4-BE49-F238E27FC236}">
                <a16:creationId xmlns:a16="http://schemas.microsoft.com/office/drawing/2014/main" id="{7E4CDB57-9AD0-BE3B-984E-0803E39E6462}"/>
              </a:ext>
            </a:extLst>
          </p:cNvPr>
          <p:cNvSpPr txBox="1">
            <a:spLocks noGrp="1"/>
          </p:cNvSpPr>
          <p:nvPr>
            <p:ph type="ctrTitle"/>
          </p:nvPr>
        </p:nvSpPr>
        <p:spPr>
          <a:xfrm>
            <a:off x="1551830" y="1243203"/>
            <a:ext cx="9348084" cy="2889758"/>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3200"/>
              <a:buFont typeface="Calibri"/>
              <a:buNone/>
            </a:pPr>
            <a:br>
              <a:rPr lang="it-IT" sz="3200" b="1" dirty="0">
                <a:latin typeface="Calibri"/>
                <a:ea typeface="Calibri"/>
                <a:cs typeface="Calibri"/>
                <a:sym typeface="Calibri"/>
              </a:rPr>
            </a:br>
            <a:endParaRPr sz="3200" b="1" dirty="0">
              <a:latin typeface="Calibri"/>
              <a:ea typeface="Calibri"/>
              <a:cs typeface="Calibri"/>
              <a:sym typeface="Calibri"/>
            </a:endParaRPr>
          </a:p>
        </p:txBody>
      </p:sp>
      <p:sp>
        <p:nvSpPr>
          <p:cNvPr id="3" name="Google Shape;86;p1">
            <a:extLst>
              <a:ext uri="{FF2B5EF4-FFF2-40B4-BE49-F238E27FC236}">
                <a16:creationId xmlns:a16="http://schemas.microsoft.com/office/drawing/2014/main" id="{A13E9216-0F2D-57E8-FFDA-B029C4F6DC1B}"/>
              </a:ext>
            </a:extLst>
          </p:cNvPr>
          <p:cNvSpPr/>
          <p:nvPr/>
        </p:nvSpPr>
        <p:spPr>
          <a:xfrm>
            <a:off x="1292086" y="538354"/>
            <a:ext cx="9607828" cy="5293716"/>
          </a:xfrm>
          <a:prstGeom prst="rect">
            <a:avLst/>
          </a:prstGeom>
          <a:solidFill>
            <a:srgbClr val="D8D8D8"/>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it-IT" sz="5400" b="0" i="0" u="none" strike="noStrike" cap="none" dirty="0">
                <a:solidFill>
                  <a:schemeClr val="dk1"/>
                </a:solidFill>
                <a:latin typeface="Calibri"/>
                <a:ea typeface="Calibri"/>
                <a:cs typeface="Calibri"/>
                <a:sym typeface="Calibri"/>
              </a:rPr>
              <a:t>UEMS CESMA</a:t>
            </a:r>
            <a:endParaRPr sz="24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600"/>
              <a:buFont typeface="Arial"/>
              <a:buNone/>
            </a:pPr>
            <a:r>
              <a:rPr lang="it-IT" sz="5400" i="0" u="none" strike="noStrike" cap="none" dirty="0">
                <a:solidFill>
                  <a:schemeClr val="dk1"/>
                </a:solidFill>
                <a:latin typeface="Calibri"/>
                <a:ea typeface="Calibri"/>
                <a:cs typeface="Calibri"/>
                <a:sym typeface="Calibri"/>
              </a:rPr>
              <a:t>2025 12 06</a:t>
            </a:r>
          </a:p>
          <a:p>
            <a:pPr marL="0" marR="0" lvl="0" indent="0" algn="ctr" rtl="0">
              <a:lnSpc>
                <a:spcPct val="100000"/>
              </a:lnSpc>
              <a:spcBef>
                <a:spcPts val="0"/>
              </a:spcBef>
              <a:spcAft>
                <a:spcPts val="0"/>
              </a:spcAft>
              <a:buClr>
                <a:srgbClr val="000000"/>
              </a:buClr>
              <a:buSzPts val="3600"/>
              <a:buFont typeface="Arial"/>
              <a:buNone/>
            </a:pPr>
            <a:endParaRPr lang="it-IT" sz="5400" i="0" u="none" strike="noStrike" cap="none" dirty="0">
              <a:solidFill>
                <a:schemeClr val="dk1"/>
              </a:solidFill>
              <a:latin typeface="Calibri"/>
              <a:ea typeface="Calibri"/>
              <a:cs typeface="Calibri"/>
              <a:sym typeface="Calibri"/>
            </a:endParaRPr>
          </a:p>
          <a:p>
            <a:pPr algn="ctr"/>
            <a:r>
              <a:rPr lang="it-IT" sz="4400" dirty="0">
                <a:latin typeface="Calibri" panose="020F0502020204030204" pitchFamily="34" charset="0"/>
                <a:cs typeface="Calibri" panose="020F0502020204030204" pitchFamily="34" charset="0"/>
              </a:rPr>
              <a:t>MULTIPLE CHOICE </a:t>
            </a:r>
            <a:r>
              <a:rPr lang="it-IT" sz="4400" dirty="0" err="1">
                <a:latin typeface="Calibri" panose="020F0502020204030204" pitchFamily="34" charset="0"/>
                <a:cs typeface="Calibri" panose="020F0502020204030204" pitchFamily="34" charset="0"/>
              </a:rPr>
              <a:t>QUESTIONs</a:t>
            </a:r>
            <a:r>
              <a:rPr lang="it-IT" sz="4400" dirty="0">
                <a:latin typeface="Calibri" panose="020F0502020204030204" pitchFamily="34" charset="0"/>
                <a:cs typeface="Calibri" panose="020F0502020204030204" pitchFamily="34" charset="0"/>
              </a:rPr>
              <a:t>:</a:t>
            </a:r>
          </a:p>
          <a:p>
            <a:pPr algn="ctr"/>
            <a:r>
              <a:rPr lang="it-IT" sz="4400" dirty="0">
                <a:latin typeface="Calibri" panose="020F0502020204030204" pitchFamily="34" charset="0"/>
                <a:cs typeface="Calibri" panose="020F0502020204030204" pitchFamily="34" charset="0"/>
              </a:rPr>
              <a:t>QUALITY and VALIDITY</a:t>
            </a:r>
            <a:br>
              <a:rPr lang="it-IT" sz="4400" dirty="0">
                <a:latin typeface="Calibri" panose="020F0502020204030204" pitchFamily="34" charset="0"/>
                <a:cs typeface="Calibri" panose="020F0502020204030204" pitchFamily="34" charset="0"/>
              </a:rPr>
            </a:br>
            <a:endParaRPr lang="it-IT" sz="4400" dirty="0">
              <a:latin typeface="Calibri" panose="020F0502020204030204" pitchFamily="34" charset="0"/>
              <a:cs typeface="Calibri" panose="020F0502020204030204" pitchFamily="34" charset="0"/>
            </a:endParaRPr>
          </a:p>
          <a:p>
            <a:pPr algn="ctr"/>
            <a:r>
              <a:rPr lang="it-IT" sz="4400" b="0" i="0" dirty="0">
                <a:solidFill>
                  <a:srgbClr val="000000"/>
                </a:solidFill>
                <a:effectLst/>
                <a:latin typeface="Calibri" panose="020F0502020204030204" pitchFamily="34" charset="0"/>
                <a:cs typeface="Calibri" panose="020F0502020204030204" pitchFamily="34" charset="0"/>
              </a:rPr>
              <a:t>Ambrogio Fassina</a:t>
            </a:r>
          </a:p>
        </p:txBody>
      </p:sp>
    </p:spTree>
    <p:extLst>
      <p:ext uri="{BB962C8B-B14F-4D97-AF65-F5344CB8AC3E}">
        <p14:creationId xmlns:p14="http://schemas.microsoft.com/office/powerpoint/2010/main" val="445801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C972EE2-539B-6A96-F02E-FB4F068CB2B1}"/>
              </a:ext>
            </a:extLst>
          </p:cNvPr>
          <p:cNvPicPr>
            <a:picLocks noChangeAspect="1"/>
          </p:cNvPicPr>
          <p:nvPr/>
        </p:nvPicPr>
        <p:blipFill>
          <a:blip r:embed="rId2"/>
          <a:stretch>
            <a:fillRect/>
          </a:stretch>
        </p:blipFill>
        <p:spPr>
          <a:xfrm>
            <a:off x="10668000" y="5735637"/>
            <a:ext cx="1022268" cy="931863"/>
          </a:xfrm>
          <a:prstGeom prst="rect">
            <a:avLst/>
          </a:prstGeom>
        </p:spPr>
      </p:pic>
      <p:pic>
        <p:nvPicPr>
          <p:cNvPr id="9" name="Immagine 8">
            <a:extLst>
              <a:ext uri="{FF2B5EF4-FFF2-40B4-BE49-F238E27FC236}">
                <a16:creationId xmlns:a16="http://schemas.microsoft.com/office/drawing/2014/main" id="{9308630E-3EC5-5906-A01E-4FB928ECF353}"/>
              </a:ext>
            </a:extLst>
          </p:cNvPr>
          <p:cNvPicPr>
            <a:picLocks noChangeAspect="1"/>
          </p:cNvPicPr>
          <p:nvPr/>
        </p:nvPicPr>
        <p:blipFill>
          <a:blip r:embed="rId3"/>
          <a:stretch>
            <a:fillRect/>
          </a:stretch>
        </p:blipFill>
        <p:spPr>
          <a:xfrm>
            <a:off x="381000" y="5461000"/>
            <a:ext cx="1143000" cy="1206500"/>
          </a:xfrm>
          <a:prstGeom prst="rect">
            <a:avLst/>
          </a:prstGeom>
        </p:spPr>
      </p:pic>
      <p:sp>
        <p:nvSpPr>
          <p:cNvPr id="4" name="Google Shape;86;p1">
            <a:extLst>
              <a:ext uri="{FF2B5EF4-FFF2-40B4-BE49-F238E27FC236}">
                <a16:creationId xmlns:a16="http://schemas.microsoft.com/office/drawing/2014/main" id="{72736E1A-302A-8F4F-640F-F53977510594}"/>
              </a:ext>
            </a:extLst>
          </p:cNvPr>
          <p:cNvSpPr/>
          <p:nvPr/>
        </p:nvSpPr>
        <p:spPr>
          <a:xfrm>
            <a:off x="381000" y="561237"/>
            <a:ext cx="9607828" cy="830956"/>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The Data Base </a:t>
            </a:r>
            <a:r>
              <a:rPr lang="it-IT" sz="2400" b="0" i="0" dirty="0" err="1">
                <a:solidFill>
                  <a:srgbClr val="000000"/>
                </a:solidFill>
                <a:effectLst/>
                <a:latin typeface="Calibri" panose="020F0502020204030204" pitchFamily="34" charset="0"/>
                <a:cs typeface="Calibri" panose="020F0502020204030204" pitchFamily="34" charset="0"/>
              </a:rPr>
              <a:t>will</a:t>
            </a:r>
            <a:r>
              <a:rPr lang="it-IT" sz="2400" b="0" i="0" dirty="0">
                <a:solidFill>
                  <a:srgbClr val="000000"/>
                </a:solidFill>
                <a:effectLst/>
                <a:latin typeface="Calibri" panose="020F0502020204030204" pitchFamily="34" charset="0"/>
                <a:cs typeface="Calibri" panose="020F0502020204030204" pitchFamily="34" charset="0"/>
              </a:rPr>
              <a:t> </a:t>
            </a:r>
            <a:r>
              <a:rPr lang="it-IT" sz="2400" b="0" i="0" dirty="0" err="1">
                <a:solidFill>
                  <a:srgbClr val="000000"/>
                </a:solidFill>
                <a:effectLst/>
                <a:latin typeface="Calibri" panose="020F0502020204030204" pitchFamily="34" charset="0"/>
                <a:cs typeface="Calibri" panose="020F0502020204030204" pitchFamily="34" charset="0"/>
              </a:rPr>
              <a:t>itself</a:t>
            </a:r>
            <a:r>
              <a:rPr lang="it-IT" sz="2400" b="0" i="0" dirty="0">
                <a:solidFill>
                  <a:srgbClr val="000000"/>
                </a:solidFill>
                <a:effectLst/>
                <a:latin typeface="Calibri" panose="020F0502020204030204" pitchFamily="34" charset="0"/>
                <a:cs typeface="Calibri" panose="020F0502020204030204" pitchFamily="34" charset="0"/>
              </a:rPr>
              <a:t> validate the MCQ</a:t>
            </a:r>
          </a:p>
          <a:p>
            <a:r>
              <a:rPr lang="it-IT" sz="2400" b="0" i="0" dirty="0">
                <a:solidFill>
                  <a:srgbClr val="000000"/>
                </a:solidFill>
                <a:effectLst/>
                <a:latin typeface="Calibri" panose="020F0502020204030204" pitchFamily="34" charset="0"/>
                <a:cs typeface="Calibri" panose="020F0502020204030204" pitchFamily="34" charset="0"/>
              </a:rPr>
              <a:t> </a:t>
            </a:r>
            <a:r>
              <a:rPr lang="it-IT" sz="2400" b="0" i="0" dirty="0" err="1">
                <a:solidFill>
                  <a:srgbClr val="000000"/>
                </a:solidFill>
                <a:effectLst/>
                <a:latin typeface="Calibri" panose="020F0502020204030204" pitchFamily="34" charset="0"/>
                <a:cs typeface="Calibri" panose="020F0502020204030204" pitchFamily="34" charset="0"/>
              </a:rPr>
              <a:t>if</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it</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will</a:t>
            </a:r>
            <a:r>
              <a:rPr lang="it-IT" sz="2400" dirty="0">
                <a:solidFill>
                  <a:srgbClr val="000000"/>
                </a:solidFill>
                <a:latin typeface="Calibri" panose="020F0502020204030204" pitchFamily="34" charset="0"/>
                <a:cs typeface="Calibri" panose="020F0502020204030204" pitchFamily="34" charset="0"/>
              </a:rPr>
              <a:t> be </a:t>
            </a:r>
            <a:r>
              <a:rPr lang="it-IT" sz="2400" dirty="0" err="1">
                <a:solidFill>
                  <a:srgbClr val="000000"/>
                </a:solidFill>
                <a:latin typeface="Calibri" panose="020F0502020204030204" pitchFamily="34" charset="0"/>
                <a:cs typeface="Calibri" panose="020F0502020204030204" pitchFamily="34" charset="0"/>
              </a:rPr>
              <a:t>constructed</a:t>
            </a:r>
            <a:r>
              <a:rPr lang="it-IT" sz="2400" dirty="0">
                <a:solidFill>
                  <a:srgbClr val="000000"/>
                </a:solidFill>
                <a:latin typeface="Calibri" panose="020F0502020204030204" pitchFamily="34" charset="0"/>
                <a:cs typeface="Calibri" panose="020F0502020204030204" pitchFamily="34" charset="0"/>
              </a:rPr>
              <a:t> to </a:t>
            </a:r>
            <a:r>
              <a:rPr lang="it-IT" sz="2400" dirty="0" err="1">
                <a:solidFill>
                  <a:srgbClr val="000000"/>
                </a:solidFill>
                <a:latin typeface="Calibri" panose="020F0502020204030204" pitchFamily="34" charset="0"/>
                <a:cs typeface="Calibri" panose="020F0502020204030204" pitchFamily="34" charset="0"/>
              </a:rPr>
              <a:t>that</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purpose</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16" name="Google Shape;86;p1">
            <a:extLst>
              <a:ext uri="{FF2B5EF4-FFF2-40B4-BE49-F238E27FC236}">
                <a16:creationId xmlns:a16="http://schemas.microsoft.com/office/drawing/2014/main" id="{AC558402-F74B-E58A-8E03-78AB642F22DF}"/>
              </a:ext>
            </a:extLst>
          </p:cNvPr>
          <p:cNvSpPr/>
          <p:nvPr/>
        </p:nvSpPr>
        <p:spPr>
          <a:xfrm>
            <a:off x="381000" y="2956382"/>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Date of </a:t>
            </a:r>
            <a:r>
              <a:rPr lang="it-IT" sz="2400" b="0" i="0" dirty="0" err="1">
                <a:solidFill>
                  <a:srgbClr val="000000"/>
                </a:solidFill>
                <a:effectLst/>
                <a:latin typeface="Calibri" panose="020F0502020204030204" pitchFamily="34" charset="0"/>
                <a:cs typeface="Calibri" panose="020F0502020204030204" pitchFamily="34" charset="0"/>
              </a:rPr>
              <a:t>Creation</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17" name="Google Shape;86;p1">
            <a:extLst>
              <a:ext uri="{FF2B5EF4-FFF2-40B4-BE49-F238E27FC236}">
                <a16:creationId xmlns:a16="http://schemas.microsoft.com/office/drawing/2014/main" id="{1772FE4D-5F38-DC58-50FA-BF3AA739B4FC}"/>
              </a:ext>
            </a:extLst>
          </p:cNvPr>
          <p:cNvSpPr/>
          <p:nvPr/>
        </p:nvSpPr>
        <p:spPr>
          <a:xfrm>
            <a:off x="381000" y="3491590"/>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dirty="0" err="1">
                <a:solidFill>
                  <a:srgbClr val="000000"/>
                </a:solidFill>
                <a:latin typeface="Calibri" panose="020F0502020204030204" pitchFamily="34" charset="0"/>
                <a:cs typeface="Calibri" panose="020F0502020204030204" pitchFamily="34" charset="0"/>
              </a:rPr>
              <a:t>Organ</a:t>
            </a:r>
            <a:r>
              <a:rPr lang="it-IT" sz="2400" dirty="0">
                <a:solidFill>
                  <a:srgbClr val="000000"/>
                </a:solidFill>
                <a:latin typeface="Calibri" panose="020F0502020204030204" pitchFamily="34" charset="0"/>
                <a:cs typeface="Calibri" panose="020F0502020204030204" pitchFamily="34" charset="0"/>
              </a:rPr>
              <a:t> and System</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18" name="Google Shape;86;p1">
            <a:extLst>
              <a:ext uri="{FF2B5EF4-FFF2-40B4-BE49-F238E27FC236}">
                <a16:creationId xmlns:a16="http://schemas.microsoft.com/office/drawing/2014/main" id="{6F761768-C5D4-E723-2AA7-2FE4EB812A64}"/>
              </a:ext>
            </a:extLst>
          </p:cNvPr>
          <p:cNvSpPr/>
          <p:nvPr/>
        </p:nvSpPr>
        <p:spPr>
          <a:xfrm>
            <a:off x="381000" y="4026794"/>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Sub-System (</a:t>
            </a:r>
            <a:r>
              <a:rPr lang="it-IT" sz="2400" b="0" i="0" dirty="0" err="1">
                <a:solidFill>
                  <a:srgbClr val="000000"/>
                </a:solidFill>
                <a:effectLst/>
                <a:latin typeface="Calibri" panose="020F0502020204030204" pitchFamily="34" charset="0"/>
                <a:cs typeface="Calibri" panose="020F0502020204030204" pitchFamily="34" charset="0"/>
              </a:rPr>
              <a:t>Malformations</a:t>
            </a:r>
            <a:r>
              <a:rPr lang="it-IT" sz="2400" b="0" i="0" dirty="0">
                <a:solidFill>
                  <a:srgbClr val="000000"/>
                </a:solidFill>
                <a:effectLst/>
                <a:latin typeface="Calibri" panose="020F0502020204030204" pitchFamily="34" charset="0"/>
                <a:cs typeface="Calibri" panose="020F0502020204030204" pitchFamily="34" charset="0"/>
              </a:rPr>
              <a:t>, </a:t>
            </a:r>
            <a:r>
              <a:rPr lang="it-IT" sz="2400" b="0" i="0" dirty="0" err="1">
                <a:solidFill>
                  <a:srgbClr val="000000"/>
                </a:solidFill>
                <a:effectLst/>
                <a:latin typeface="Calibri" panose="020F0502020204030204" pitchFamily="34" charset="0"/>
                <a:cs typeface="Calibri" panose="020F0502020204030204" pitchFamily="34" charset="0"/>
              </a:rPr>
              <a:t>Inflammatory</a:t>
            </a:r>
            <a:r>
              <a:rPr lang="it-IT" sz="2400" b="0" i="0" dirty="0">
                <a:solidFill>
                  <a:srgbClr val="000000"/>
                </a:solidFill>
                <a:effectLst/>
                <a:latin typeface="Calibri" panose="020F0502020204030204" pitchFamily="34" charset="0"/>
                <a:cs typeface="Calibri" panose="020F0502020204030204" pitchFamily="34" charset="0"/>
              </a:rPr>
              <a:t>, Degenerative, </a:t>
            </a:r>
            <a:r>
              <a:rPr lang="it-IT" sz="2400" b="0" i="0" dirty="0" err="1">
                <a:solidFill>
                  <a:srgbClr val="000000"/>
                </a:solidFill>
                <a:effectLst/>
                <a:latin typeface="Calibri" panose="020F0502020204030204" pitchFamily="34" charset="0"/>
                <a:cs typeface="Calibri" panose="020F0502020204030204" pitchFamily="34" charset="0"/>
              </a:rPr>
              <a:t>Neoplastic</a:t>
            </a:r>
            <a:r>
              <a:rPr lang="it-IT" sz="2400" b="0" i="0" dirty="0">
                <a:solidFill>
                  <a:srgbClr val="000000"/>
                </a:solidFill>
                <a:effectLst/>
                <a:latin typeface="Calibri" panose="020F0502020204030204" pitchFamily="34" charset="0"/>
                <a:cs typeface="Calibri" panose="020F0502020204030204" pitchFamily="34" charset="0"/>
              </a:rPr>
              <a:t>)</a:t>
            </a:r>
          </a:p>
        </p:txBody>
      </p:sp>
      <p:sp>
        <p:nvSpPr>
          <p:cNvPr id="21" name="Google Shape;86;p1">
            <a:extLst>
              <a:ext uri="{FF2B5EF4-FFF2-40B4-BE49-F238E27FC236}">
                <a16:creationId xmlns:a16="http://schemas.microsoft.com/office/drawing/2014/main" id="{F685DEB0-E784-587E-B302-496E168313CB}"/>
              </a:ext>
            </a:extLst>
          </p:cNvPr>
          <p:cNvSpPr/>
          <p:nvPr/>
        </p:nvSpPr>
        <p:spPr>
          <a:xfrm>
            <a:off x="381000" y="4561998"/>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dirty="0" err="1">
                <a:solidFill>
                  <a:srgbClr val="000000"/>
                </a:solidFill>
                <a:latin typeface="Calibri" panose="020F0502020204030204" pitchFamily="34" charset="0"/>
                <a:cs typeface="Calibri" panose="020F0502020204030204" pitchFamily="34" charset="0"/>
              </a:rPr>
              <a:t>Immuno</a:t>
            </a:r>
            <a:r>
              <a:rPr lang="it-IT" sz="2400" dirty="0">
                <a:solidFill>
                  <a:srgbClr val="000000"/>
                </a:solidFill>
                <a:latin typeface="Calibri" panose="020F0502020204030204" pitchFamily="34" charset="0"/>
                <a:cs typeface="Calibri" panose="020F0502020204030204" pitchFamily="34" charset="0"/>
              </a:rPr>
              <a:t> Markers for Sub-</a:t>
            </a:r>
            <a:r>
              <a:rPr lang="it-IT" sz="2400" dirty="0" err="1">
                <a:solidFill>
                  <a:srgbClr val="000000"/>
                </a:solidFill>
                <a:latin typeface="Calibri" panose="020F0502020204030204" pitchFamily="34" charset="0"/>
                <a:cs typeface="Calibri" panose="020F0502020204030204" pitchFamily="34" charset="0"/>
              </a:rPr>
              <a:t>typing</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14" name="Google Shape;86;p1">
            <a:extLst>
              <a:ext uri="{FF2B5EF4-FFF2-40B4-BE49-F238E27FC236}">
                <a16:creationId xmlns:a16="http://schemas.microsoft.com/office/drawing/2014/main" id="{01BF59D4-EABF-E5E3-A006-57F0BE911D52}"/>
              </a:ext>
            </a:extLst>
          </p:cNvPr>
          <p:cNvSpPr/>
          <p:nvPr/>
        </p:nvSpPr>
        <p:spPr>
          <a:xfrm>
            <a:off x="381000" y="1863695"/>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err="1">
                <a:solidFill>
                  <a:srgbClr val="000000"/>
                </a:solidFill>
                <a:effectLst/>
                <a:latin typeface="Calibri" panose="020F0502020204030204" pitchFamily="34" charset="0"/>
                <a:cs typeface="Calibri" panose="020F0502020204030204" pitchFamily="34" charset="0"/>
              </a:rPr>
              <a:t>Number</a:t>
            </a:r>
            <a:r>
              <a:rPr lang="it-IT" sz="2400" b="0" i="0" dirty="0">
                <a:solidFill>
                  <a:srgbClr val="000000"/>
                </a:solidFill>
                <a:effectLst/>
                <a:latin typeface="Calibri" panose="020F0502020204030204" pitchFamily="34" charset="0"/>
                <a:cs typeface="Calibri" panose="020F0502020204030204" pitchFamily="34" charset="0"/>
              </a:rPr>
              <a:t> of the MCQ (</a:t>
            </a:r>
            <a:r>
              <a:rPr lang="it-IT" sz="2400" b="0" i="0" dirty="0" err="1">
                <a:solidFill>
                  <a:srgbClr val="000000"/>
                </a:solidFill>
                <a:effectLst/>
                <a:latin typeface="Calibri" panose="020F0502020204030204" pitchFamily="34" charset="0"/>
                <a:cs typeface="Calibri" panose="020F0502020204030204" pitchFamily="34" charset="0"/>
              </a:rPr>
              <a:t>generated</a:t>
            </a:r>
            <a:r>
              <a:rPr lang="it-IT" sz="2400" b="0" i="0" dirty="0">
                <a:solidFill>
                  <a:srgbClr val="000000"/>
                </a:solidFill>
                <a:effectLst/>
                <a:latin typeface="Calibri" panose="020F0502020204030204" pitchFamily="34" charset="0"/>
                <a:cs typeface="Calibri" panose="020F0502020204030204" pitchFamily="34" charset="0"/>
              </a:rPr>
              <a:t> by the Server)</a:t>
            </a:r>
          </a:p>
        </p:txBody>
      </p:sp>
      <p:sp>
        <p:nvSpPr>
          <p:cNvPr id="22" name="Google Shape;86;p1">
            <a:extLst>
              <a:ext uri="{FF2B5EF4-FFF2-40B4-BE49-F238E27FC236}">
                <a16:creationId xmlns:a16="http://schemas.microsoft.com/office/drawing/2014/main" id="{B07BDEF5-8069-22B0-7C41-5D310AFF1CA3}"/>
              </a:ext>
            </a:extLst>
          </p:cNvPr>
          <p:cNvSpPr/>
          <p:nvPr/>
        </p:nvSpPr>
        <p:spPr>
          <a:xfrm>
            <a:off x="381001" y="5093586"/>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Special Techniques </a:t>
            </a:r>
            <a:r>
              <a:rPr lang="it-IT" sz="2400" b="0" i="0" dirty="0" err="1">
                <a:solidFill>
                  <a:srgbClr val="000000"/>
                </a:solidFill>
                <a:effectLst/>
                <a:latin typeface="Calibri" panose="020F0502020204030204" pitchFamily="34" charset="0"/>
                <a:cs typeface="Calibri" panose="020F0502020204030204" pitchFamily="34" charset="0"/>
              </a:rPr>
              <a:t>Requested</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15" name="Google Shape;86;p1">
            <a:extLst>
              <a:ext uri="{FF2B5EF4-FFF2-40B4-BE49-F238E27FC236}">
                <a16:creationId xmlns:a16="http://schemas.microsoft.com/office/drawing/2014/main" id="{9F34CE0F-9082-1A64-32B4-2F665A1C2CEA}"/>
              </a:ext>
            </a:extLst>
          </p:cNvPr>
          <p:cNvSpPr/>
          <p:nvPr/>
        </p:nvSpPr>
        <p:spPr>
          <a:xfrm>
            <a:off x="381000" y="2416149"/>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Name of the AUTHOR</a:t>
            </a:r>
          </a:p>
        </p:txBody>
      </p:sp>
    </p:spTree>
    <p:extLst>
      <p:ext uri="{BB962C8B-B14F-4D97-AF65-F5344CB8AC3E}">
        <p14:creationId xmlns:p14="http://schemas.microsoft.com/office/powerpoint/2010/main" val="2126054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ppt_x"/>
                                          </p:val>
                                        </p:tav>
                                        <p:tav tm="100000">
                                          <p:val>
                                            <p:strVal val="#ppt_x"/>
                                          </p:val>
                                        </p:tav>
                                      </p:tavLst>
                                    </p:anim>
                                    <p:anim calcmode="lin" valueType="num">
                                      <p:cBhvr additive="base">
                                        <p:cTn id="4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21" grpId="0" animBg="1"/>
      <p:bldP spid="14" grpId="0" animBg="1"/>
      <p:bldP spid="22"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C972EE2-539B-6A96-F02E-FB4F068CB2B1}"/>
              </a:ext>
            </a:extLst>
          </p:cNvPr>
          <p:cNvPicPr>
            <a:picLocks noChangeAspect="1"/>
          </p:cNvPicPr>
          <p:nvPr/>
        </p:nvPicPr>
        <p:blipFill>
          <a:blip r:embed="rId2"/>
          <a:stretch>
            <a:fillRect/>
          </a:stretch>
        </p:blipFill>
        <p:spPr>
          <a:xfrm>
            <a:off x="11038114" y="4810351"/>
            <a:ext cx="1022268" cy="931863"/>
          </a:xfrm>
          <a:prstGeom prst="rect">
            <a:avLst/>
          </a:prstGeom>
        </p:spPr>
      </p:pic>
      <p:pic>
        <p:nvPicPr>
          <p:cNvPr id="9" name="Immagine 8">
            <a:extLst>
              <a:ext uri="{FF2B5EF4-FFF2-40B4-BE49-F238E27FC236}">
                <a16:creationId xmlns:a16="http://schemas.microsoft.com/office/drawing/2014/main" id="{9308630E-3EC5-5906-A01E-4FB928ECF353}"/>
              </a:ext>
            </a:extLst>
          </p:cNvPr>
          <p:cNvPicPr>
            <a:picLocks noChangeAspect="1"/>
          </p:cNvPicPr>
          <p:nvPr/>
        </p:nvPicPr>
        <p:blipFill>
          <a:blip r:embed="rId3"/>
          <a:stretch>
            <a:fillRect/>
          </a:stretch>
        </p:blipFill>
        <p:spPr>
          <a:xfrm>
            <a:off x="751114" y="4535714"/>
            <a:ext cx="1143000" cy="1206500"/>
          </a:xfrm>
          <a:prstGeom prst="rect">
            <a:avLst/>
          </a:prstGeom>
        </p:spPr>
      </p:pic>
      <p:sp>
        <p:nvSpPr>
          <p:cNvPr id="16" name="Google Shape;86;p1">
            <a:extLst>
              <a:ext uri="{FF2B5EF4-FFF2-40B4-BE49-F238E27FC236}">
                <a16:creationId xmlns:a16="http://schemas.microsoft.com/office/drawing/2014/main" id="{AC558402-F74B-E58A-8E03-78AB642F22DF}"/>
              </a:ext>
            </a:extLst>
          </p:cNvPr>
          <p:cNvSpPr/>
          <p:nvPr/>
        </p:nvSpPr>
        <p:spPr>
          <a:xfrm>
            <a:off x="751114" y="2031096"/>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Date of Review</a:t>
            </a:r>
          </a:p>
        </p:txBody>
      </p:sp>
      <p:sp>
        <p:nvSpPr>
          <p:cNvPr id="17" name="Google Shape;86;p1">
            <a:extLst>
              <a:ext uri="{FF2B5EF4-FFF2-40B4-BE49-F238E27FC236}">
                <a16:creationId xmlns:a16="http://schemas.microsoft.com/office/drawing/2014/main" id="{1772FE4D-5F38-DC58-50FA-BF3AA739B4FC}"/>
              </a:ext>
            </a:extLst>
          </p:cNvPr>
          <p:cNvSpPr/>
          <p:nvPr/>
        </p:nvSpPr>
        <p:spPr>
          <a:xfrm>
            <a:off x="751114" y="2566304"/>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dirty="0" err="1">
                <a:solidFill>
                  <a:srgbClr val="000000"/>
                </a:solidFill>
                <a:latin typeface="Calibri" panose="020F0502020204030204" pitchFamily="34" charset="0"/>
                <a:cs typeface="Calibri" panose="020F0502020204030204" pitchFamily="34" charset="0"/>
              </a:rPr>
              <a:t>Number</a:t>
            </a:r>
            <a:r>
              <a:rPr lang="it-IT" sz="2400" dirty="0">
                <a:solidFill>
                  <a:srgbClr val="000000"/>
                </a:solidFill>
                <a:latin typeface="Calibri" panose="020F0502020204030204" pitchFamily="34" charset="0"/>
                <a:cs typeface="Calibri" panose="020F0502020204030204" pitchFamily="34" charset="0"/>
              </a:rPr>
              <a:t> of times the MCQ </a:t>
            </a:r>
            <a:r>
              <a:rPr lang="it-IT" sz="2400" dirty="0" err="1">
                <a:solidFill>
                  <a:srgbClr val="000000"/>
                </a:solidFill>
                <a:latin typeface="Calibri" panose="020F0502020204030204" pitchFamily="34" charset="0"/>
                <a:cs typeface="Calibri" panose="020F0502020204030204" pitchFamily="34" charset="0"/>
              </a:rPr>
              <a:t>has</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been</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emplyed</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18" name="Google Shape;86;p1">
            <a:extLst>
              <a:ext uri="{FF2B5EF4-FFF2-40B4-BE49-F238E27FC236}">
                <a16:creationId xmlns:a16="http://schemas.microsoft.com/office/drawing/2014/main" id="{6F761768-C5D4-E723-2AA7-2FE4EB812A64}"/>
              </a:ext>
            </a:extLst>
          </p:cNvPr>
          <p:cNvSpPr/>
          <p:nvPr/>
        </p:nvSpPr>
        <p:spPr>
          <a:xfrm>
            <a:off x="751114" y="3101508"/>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err="1">
                <a:solidFill>
                  <a:srgbClr val="000000"/>
                </a:solidFill>
                <a:effectLst/>
                <a:latin typeface="Calibri" panose="020F0502020204030204" pitchFamily="34" charset="0"/>
                <a:cs typeface="Calibri" panose="020F0502020204030204" pitchFamily="34" charset="0"/>
              </a:rPr>
              <a:t>Number</a:t>
            </a:r>
            <a:r>
              <a:rPr lang="it-IT" sz="2400" b="0" i="0" dirty="0">
                <a:solidFill>
                  <a:srgbClr val="000000"/>
                </a:solidFill>
                <a:effectLst/>
                <a:latin typeface="Calibri" panose="020F0502020204030204" pitchFamily="34" charset="0"/>
                <a:cs typeface="Calibri" panose="020F0502020204030204" pitchFamily="34" charset="0"/>
              </a:rPr>
              <a:t> of </a:t>
            </a:r>
            <a:r>
              <a:rPr lang="it-IT" sz="2400" b="0" i="0" dirty="0" err="1">
                <a:solidFill>
                  <a:srgbClr val="000000"/>
                </a:solidFill>
                <a:effectLst/>
                <a:latin typeface="Calibri" panose="020F0502020204030204" pitchFamily="34" charset="0"/>
                <a:cs typeface="Calibri" panose="020F0502020204030204" pitchFamily="34" charset="0"/>
              </a:rPr>
              <a:t>reported</a:t>
            </a:r>
            <a:r>
              <a:rPr lang="it-IT" sz="2400" b="0" i="0" dirty="0">
                <a:solidFill>
                  <a:srgbClr val="000000"/>
                </a:solidFill>
                <a:effectLst/>
                <a:latin typeface="Calibri" panose="020F0502020204030204" pitchFamily="34" charset="0"/>
                <a:cs typeface="Calibri" panose="020F0502020204030204" pitchFamily="34" charset="0"/>
              </a:rPr>
              <a:t> SUCCESSES</a:t>
            </a:r>
          </a:p>
        </p:txBody>
      </p:sp>
      <p:sp>
        <p:nvSpPr>
          <p:cNvPr id="21" name="Google Shape;86;p1">
            <a:extLst>
              <a:ext uri="{FF2B5EF4-FFF2-40B4-BE49-F238E27FC236}">
                <a16:creationId xmlns:a16="http://schemas.microsoft.com/office/drawing/2014/main" id="{F685DEB0-E784-587E-B302-496E168313CB}"/>
              </a:ext>
            </a:extLst>
          </p:cNvPr>
          <p:cNvSpPr/>
          <p:nvPr/>
        </p:nvSpPr>
        <p:spPr>
          <a:xfrm>
            <a:off x="751114" y="3636712"/>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dirty="0" err="1">
                <a:solidFill>
                  <a:srgbClr val="000000"/>
                </a:solidFill>
                <a:latin typeface="Calibri" panose="020F0502020204030204" pitchFamily="34" charset="0"/>
                <a:cs typeface="Calibri" panose="020F0502020204030204" pitchFamily="34" charset="0"/>
              </a:rPr>
              <a:t>Number</a:t>
            </a:r>
            <a:r>
              <a:rPr lang="it-IT" sz="2400" dirty="0">
                <a:solidFill>
                  <a:srgbClr val="000000"/>
                </a:solidFill>
                <a:latin typeface="Calibri" panose="020F0502020204030204" pitchFamily="34" charset="0"/>
                <a:cs typeface="Calibri" panose="020F0502020204030204" pitchFamily="34" charset="0"/>
              </a:rPr>
              <a:t> of </a:t>
            </a:r>
            <a:r>
              <a:rPr lang="it-IT" sz="2400" dirty="0" err="1">
                <a:solidFill>
                  <a:srgbClr val="000000"/>
                </a:solidFill>
                <a:latin typeface="Calibri" panose="020F0502020204030204" pitchFamily="34" charset="0"/>
                <a:cs typeface="Calibri" panose="020F0502020204030204" pitchFamily="34" charset="0"/>
              </a:rPr>
              <a:t>reported</a:t>
            </a:r>
            <a:r>
              <a:rPr lang="it-IT" sz="2400" dirty="0">
                <a:solidFill>
                  <a:srgbClr val="000000"/>
                </a:solidFill>
                <a:latin typeface="Calibri" panose="020F0502020204030204" pitchFamily="34" charset="0"/>
                <a:cs typeface="Calibri" panose="020F0502020204030204" pitchFamily="34" charset="0"/>
              </a:rPr>
              <a:t>  FAILURES</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14" name="Google Shape;86;p1">
            <a:extLst>
              <a:ext uri="{FF2B5EF4-FFF2-40B4-BE49-F238E27FC236}">
                <a16:creationId xmlns:a16="http://schemas.microsoft.com/office/drawing/2014/main" id="{01BF59D4-EABF-E5E3-A006-57F0BE911D52}"/>
              </a:ext>
            </a:extLst>
          </p:cNvPr>
          <p:cNvSpPr/>
          <p:nvPr/>
        </p:nvSpPr>
        <p:spPr>
          <a:xfrm>
            <a:off x="751114" y="938409"/>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Level </a:t>
            </a:r>
            <a:r>
              <a:rPr lang="it-IT" sz="2400" dirty="0">
                <a:solidFill>
                  <a:srgbClr val="000000"/>
                </a:solidFill>
                <a:latin typeface="Calibri" panose="020F0502020204030204" pitchFamily="34" charset="0"/>
                <a:cs typeface="Calibri" panose="020F0502020204030204" pitchFamily="34" charset="0"/>
              </a:rPr>
              <a:t>o</a:t>
            </a:r>
            <a:r>
              <a:rPr lang="it-IT" sz="2400" b="0" i="0" dirty="0">
                <a:solidFill>
                  <a:srgbClr val="000000"/>
                </a:solidFill>
                <a:effectLst/>
                <a:latin typeface="Calibri" panose="020F0502020204030204" pitchFamily="34" charset="0"/>
                <a:cs typeface="Calibri" panose="020F0502020204030204" pitchFamily="34" charset="0"/>
              </a:rPr>
              <a:t>f </a:t>
            </a:r>
            <a:r>
              <a:rPr lang="it-IT" sz="2400" b="0" i="0" dirty="0" err="1">
                <a:solidFill>
                  <a:srgbClr val="000000"/>
                </a:solidFill>
                <a:effectLst/>
                <a:latin typeface="Calibri" panose="020F0502020204030204" pitchFamily="34" charset="0"/>
                <a:cs typeface="Calibri" panose="020F0502020204030204" pitchFamily="34" charset="0"/>
              </a:rPr>
              <a:t>Difficulty</a:t>
            </a:r>
            <a:r>
              <a:rPr lang="it-IT" sz="2400" b="0" i="0" dirty="0">
                <a:solidFill>
                  <a:srgbClr val="000000"/>
                </a:solidFill>
                <a:effectLst/>
                <a:latin typeface="Calibri" panose="020F0502020204030204" pitchFamily="34" charset="0"/>
                <a:cs typeface="Calibri" panose="020F0502020204030204" pitchFamily="34" charset="0"/>
              </a:rPr>
              <a:t> (Easy, Medium, </a:t>
            </a:r>
            <a:r>
              <a:rPr lang="it-IT" sz="2400" b="0" i="0" dirty="0" err="1">
                <a:solidFill>
                  <a:srgbClr val="000000"/>
                </a:solidFill>
                <a:effectLst/>
                <a:latin typeface="Calibri" panose="020F0502020204030204" pitchFamily="34" charset="0"/>
                <a:cs typeface="Calibri" panose="020F0502020204030204" pitchFamily="34" charset="0"/>
              </a:rPr>
              <a:t>Difficult</a:t>
            </a:r>
            <a:r>
              <a:rPr lang="it-IT" sz="2400" b="0" i="0" dirty="0">
                <a:solidFill>
                  <a:srgbClr val="000000"/>
                </a:solidFill>
                <a:effectLst/>
                <a:latin typeface="Calibri" panose="020F0502020204030204" pitchFamily="34" charset="0"/>
                <a:cs typeface="Calibri" panose="020F0502020204030204" pitchFamily="34" charset="0"/>
              </a:rPr>
              <a:t>)</a:t>
            </a:r>
          </a:p>
        </p:txBody>
      </p:sp>
      <p:sp>
        <p:nvSpPr>
          <p:cNvPr id="22" name="Google Shape;86;p1">
            <a:extLst>
              <a:ext uri="{FF2B5EF4-FFF2-40B4-BE49-F238E27FC236}">
                <a16:creationId xmlns:a16="http://schemas.microsoft.com/office/drawing/2014/main" id="{B07BDEF5-8069-22B0-7C41-5D310AFF1CA3}"/>
              </a:ext>
            </a:extLst>
          </p:cNvPr>
          <p:cNvSpPr/>
          <p:nvPr/>
        </p:nvSpPr>
        <p:spPr>
          <a:xfrm>
            <a:off x="762002" y="4185156"/>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err="1">
                <a:solidFill>
                  <a:srgbClr val="000000"/>
                </a:solidFill>
                <a:effectLst/>
                <a:latin typeface="Calibri" panose="020F0502020204030204" pitchFamily="34" charset="0"/>
                <a:cs typeface="Calibri" panose="020F0502020204030204" pitchFamily="34" charset="0"/>
              </a:rPr>
              <a:t>Number</a:t>
            </a:r>
            <a:r>
              <a:rPr lang="it-IT" sz="2400" b="0" i="0" dirty="0">
                <a:solidFill>
                  <a:srgbClr val="000000"/>
                </a:solidFill>
                <a:effectLst/>
                <a:latin typeface="Calibri" panose="020F0502020204030204" pitchFamily="34" charset="0"/>
                <a:cs typeface="Calibri" panose="020F0502020204030204" pitchFamily="34" charset="0"/>
              </a:rPr>
              <a:t> of NO- RESPONSE</a:t>
            </a:r>
          </a:p>
        </p:txBody>
      </p:sp>
      <p:sp>
        <p:nvSpPr>
          <p:cNvPr id="15" name="Google Shape;86;p1">
            <a:extLst>
              <a:ext uri="{FF2B5EF4-FFF2-40B4-BE49-F238E27FC236}">
                <a16:creationId xmlns:a16="http://schemas.microsoft.com/office/drawing/2014/main" id="{9F34CE0F-9082-1A64-32B4-2F665A1C2CEA}"/>
              </a:ext>
            </a:extLst>
          </p:cNvPr>
          <p:cNvSpPr/>
          <p:nvPr/>
        </p:nvSpPr>
        <p:spPr>
          <a:xfrm>
            <a:off x="751114" y="1490863"/>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Name of </a:t>
            </a:r>
            <a:r>
              <a:rPr lang="it-IT" sz="2400" b="0" i="0" dirty="0" err="1">
                <a:solidFill>
                  <a:srgbClr val="000000"/>
                </a:solidFill>
                <a:effectLst/>
                <a:latin typeface="Calibri" panose="020F0502020204030204" pitchFamily="34" charset="0"/>
                <a:cs typeface="Calibri" panose="020F0502020204030204" pitchFamily="34" charset="0"/>
              </a:rPr>
              <a:t>Reviewer</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2" name="Google Shape;86;p1">
            <a:extLst>
              <a:ext uri="{FF2B5EF4-FFF2-40B4-BE49-F238E27FC236}">
                <a16:creationId xmlns:a16="http://schemas.microsoft.com/office/drawing/2014/main" id="{A3CD35E9-3F15-DC84-0E8F-C4B2DB913567}"/>
              </a:ext>
            </a:extLst>
          </p:cNvPr>
          <p:cNvSpPr/>
          <p:nvPr/>
        </p:nvSpPr>
        <p:spPr>
          <a:xfrm>
            <a:off x="762002" y="5264228"/>
            <a:ext cx="9607828" cy="646290"/>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3600" b="0" i="0" dirty="0">
                <a:solidFill>
                  <a:srgbClr val="000000"/>
                </a:solidFill>
                <a:effectLst/>
                <a:latin typeface="Calibri" panose="020F0502020204030204" pitchFamily="34" charset="0"/>
                <a:cs typeface="Calibri" panose="020F0502020204030204" pitchFamily="34" charset="0"/>
              </a:rPr>
              <a:t>THE GOOD QUESTION</a:t>
            </a:r>
          </a:p>
        </p:txBody>
      </p:sp>
    </p:spTree>
    <p:extLst>
      <p:ext uri="{BB962C8B-B14F-4D97-AF65-F5344CB8AC3E}">
        <p14:creationId xmlns:p14="http://schemas.microsoft.com/office/powerpoint/2010/main" val="288723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dissolv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dissolv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dissolv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dissolve">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dissolve">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dissolve">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21" grpId="0" animBg="1"/>
      <p:bldP spid="14" grpId="0" animBg="1"/>
      <p:bldP spid="22" grpId="0" animBg="1"/>
      <p:bldP spid="15" grpId="0" animBg="1"/>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C972EE2-539B-6A96-F02E-FB4F068CB2B1}"/>
              </a:ext>
            </a:extLst>
          </p:cNvPr>
          <p:cNvPicPr>
            <a:picLocks noChangeAspect="1"/>
          </p:cNvPicPr>
          <p:nvPr/>
        </p:nvPicPr>
        <p:blipFill>
          <a:blip r:embed="rId2"/>
          <a:stretch>
            <a:fillRect/>
          </a:stretch>
        </p:blipFill>
        <p:spPr>
          <a:xfrm>
            <a:off x="10668000" y="5735637"/>
            <a:ext cx="1022268" cy="931863"/>
          </a:xfrm>
          <a:prstGeom prst="rect">
            <a:avLst/>
          </a:prstGeom>
        </p:spPr>
      </p:pic>
      <p:pic>
        <p:nvPicPr>
          <p:cNvPr id="9" name="Immagine 8">
            <a:extLst>
              <a:ext uri="{FF2B5EF4-FFF2-40B4-BE49-F238E27FC236}">
                <a16:creationId xmlns:a16="http://schemas.microsoft.com/office/drawing/2014/main" id="{9308630E-3EC5-5906-A01E-4FB928ECF353}"/>
              </a:ext>
            </a:extLst>
          </p:cNvPr>
          <p:cNvPicPr>
            <a:picLocks noChangeAspect="1"/>
          </p:cNvPicPr>
          <p:nvPr/>
        </p:nvPicPr>
        <p:blipFill>
          <a:blip r:embed="rId3"/>
          <a:stretch>
            <a:fillRect/>
          </a:stretch>
        </p:blipFill>
        <p:spPr>
          <a:xfrm>
            <a:off x="381000" y="5461000"/>
            <a:ext cx="1143000" cy="1206500"/>
          </a:xfrm>
          <a:prstGeom prst="rect">
            <a:avLst/>
          </a:prstGeom>
        </p:spPr>
      </p:pic>
      <p:sp>
        <p:nvSpPr>
          <p:cNvPr id="3" name="Google Shape;86;p1">
            <a:extLst>
              <a:ext uri="{FF2B5EF4-FFF2-40B4-BE49-F238E27FC236}">
                <a16:creationId xmlns:a16="http://schemas.microsoft.com/office/drawing/2014/main" id="{A13E9216-0F2D-57E8-FFDA-B029C4F6DC1B}"/>
              </a:ext>
            </a:extLst>
          </p:cNvPr>
          <p:cNvSpPr/>
          <p:nvPr/>
        </p:nvSpPr>
        <p:spPr>
          <a:xfrm>
            <a:off x="799986" y="2517306"/>
            <a:ext cx="10908189" cy="2677616"/>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err="1">
                <a:solidFill>
                  <a:srgbClr val="000000"/>
                </a:solidFill>
                <a:effectLst/>
                <a:latin typeface="Calibri" panose="020F0502020204030204" pitchFamily="34" charset="0"/>
                <a:cs typeface="Calibri" panose="020F0502020204030204" pitchFamily="34" charset="0"/>
              </a:rPr>
              <a:t>F</a:t>
            </a:r>
            <a:r>
              <a:rPr lang="it-IT" sz="2400" b="0" i="0" dirty="0">
                <a:solidFill>
                  <a:srgbClr val="000000"/>
                </a:solidFill>
                <a:effectLst/>
                <a:latin typeface="Calibri" panose="020F0502020204030204" pitchFamily="34" charset="0"/>
                <a:cs typeface="Calibri" panose="020F0502020204030204" pitchFamily="34" charset="0"/>
              </a:rPr>
              <a:t>, 74 1.7 cm </a:t>
            </a:r>
            <a:r>
              <a:rPr lang="it-IT" sz="2400" b="0" i="0" dirty="0" err="1">
                <a:solidFill>
                  <a:srgbClr val="000000"/>
                </a:solidFill>
                <a:effectLst/>
                <a:latin typeface="Calibri" panose="020F0502020204030204" pitchFamily="34" charset="0"/>
                <a:cs typeface="Calibri" panose="020F0502020204030204" pitchFamily="34" charset="0"/>
              </a:rPr>
              <a:t>nodule</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left</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upper</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quadrant</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Which</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is</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your</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diagnosis</a:t>
            </a:r>
            <a:endParaRPr lang="it-IT" sz="2400" dirty="0">
              <a:solidFill>
                <a:srgbClr val="000000"/>
              </a:solidFill>
              <a:latin typeface="Calibri" panose="020F0502020204030204" pitchFamily="34" charset="0"/>
              <a:cs typeface="Calibri" panose="020F0502020204030204" pitchFamily="34" charset="0"/>
            </a:endParaRPr>
          </a:p>
          <a:p>
            <a:endParaRPr lang="it-IT" sz="2400" b="0" i="0" dirty="0">
              <a:solidFill>
                <a:srgbClr val="000000"/>
              </a:solidFill>
              <a:effectLst/>
              <a:latin typeface="Calibri" panose="020F0502020204030204" pitchFamily="34" charset="0"/>
              <a:cs typeface="Calibri" panose="020F0502020204030204" pitchFamily="34" charset="0"/>
            </a:endParaRPr>
          </a:p>
          <a:p>
            <a:r>
              <a:rPr lang="it-IT" sz="2400" dirty="0">
                <a:solidFill>
                  <a:srgbClr val="000000"/>
                </a:solidFill>
                <a:latin typeface="Calibri" panose="020F0502020204030204" pitchFamily="34" charset="0"/>
                <a:cs typeface="Calibri" panose="020F0502020204030204" pitchFamily="34" charset="0"/>
              </a:rPr>
              <a:t>1. Invasive </a:t>
            </a:r>
            <a:r>
              <a:rPr lang="it-IT" sz="2400" dirty="0" err="1">
                <a:solidFill>
                  <a:srgbClr val="000000"/>
                </a:solidFill>
                <a:latin typeface="Calibri" panose="020F0502020204030204" pitchFamily="34" charset="0"/>
                <a:cs typeface="Calibri" panose="020F0502020204030204" pitchFamily="34" charset="0"/>
              </a:rPr>
              <a:t>Ductal</a:t>
            </a:r>
            <a:r>
              <a:rPr lang="it-IT" sz="2400" dirty="0">
                <a:solidFill>
                  <a:srgbClr val="000000"/>
                </a:solidFill>
                <a:latin typeface="Calibri" panose="020F0502020204030204" pitchFamily="34" charset="0"/>
                <a:cs typeface="Calibri" panose="020F0502020204030204" pitchFamily="34" charset="0"/>
              </a:rPr>
              <a:t> Carcinoma, NOS</a:t>
            </a:r>
          </a:p>
          <a:p>
            <a:r>
              <a:rPr lang="it-IT" sz="2400" b="0" i="0" dirty="0">
                <a:solidFill>
                  <a:srgbClr val="000000"/>
                </a:solidFill>
                <a:effectLst/>
                <a:latin typeface="Calibri" panose="020F0502020204030204" pitchFamily="34" charset="0"/>
                <a:cs typeface="Calibri" panose="020F0502020204030204" pitchFamily="34" charset="0"/>
              </a:rPr>
              <a:t>2. Luminal A</a:t>
            </a:r>
          </a:p>
          <a:p>
            <a:r>
              <a:rPr lang="it-IT" sz="2400" dirty="0">
                <a:solidFill>
                  <a:srgbClr val="000000"/>
                </a:solidFill>
                <a:latin typeface="Calibri" panose="020F0502020204030204" pitchFamily="34" charset="0"/>
                <a:cs typeface="Calibri" panose="020F0502020204030204" pitchFamily="34" charset="0"/>
              </a:rPr>
              <a:t>3. </a:t>
            </a:r>
            <a:r>
              <a:rPr lang="it-IT" sz="2400" b="0" i="0" dirty="0">
                <a:solidFill>
                  <a:srgbClr val="000000"/>
                </a:solidFill>
                <a:effectLst/>
                <a:latin typeface="Calibri" panose="020F0502020204030204" pitchFamily="34" charset="0"/>
                <a:cs typeface="Calibri" panose="020F0502020204030204" pitchFamily="34" charset="0"/>
              </a:rPr>
              <a:t>Luminal B</a:t>
            </a:r>
          </a:p>
          <a:p>
            <a:r>
              <a:rPr lang="it-IT" sz="2400" dirty="0">
                <a:solidFill>
                  <a:srgbClr val="000000"/>
                </a:solidFill>
                <a:latin typeface="Calibri" panose="020F0502020204030204" pitchFamily="34" charset="0"/>
                <a:cs typeface="Calibri" panose="020F0502020204030204" pitchFamily="34" charset="0"/>
              </a:rPr>
              <a:t>4. Triple Negative</a:t>
            </a:r>
          </a:p>
          <a:p>
            <a:r>
              <a:rPr lang="it-IT" sz="2400" b="0" i="0" dirty="0">
                <a:solidFill>
                  <a:srgbClr val="000000"/>
                </a:solidFill>
                <a:effectLst/>
                <a:latin typeface="Calibri" panose="020F0502020204030204" pitchFamily="34" charset="0"/>
                <a:cs typeface="Calibri" panose="020F0502020204030204" pitchFamily="34" charset="0"/>
              </a:rPr>
              <a:t>5. Luminal A/B</a:t>
            </a:r>
          </a:p>
        </p:txBody>
      </p:sp>
      <p:pic>
        <p:nvPicPr>
          <p:cNvPr id="2049" name="Picture 1" descr="Fig. 1">
            <a:extLst>
              <a:ext uri="{FF2B5EF4-FFF2-40B4-BE49-F238E27FC236}">
                <a16:creationId xmlns:a16="http://schemas.microsoft.com/office/drawing/2014/main" id="{DA3D3B2D-69F9-52B2-B1A7-E192B3C680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987" y="268111"/>
            <a:ext cx="5442628" cy="215677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297FD2AC-D8C1-0DD9-E81F-9F09285EAD96}"/>
              </a:ext>
            </a:extLst>
          </p:cNvPr>
          <p:cNvSpPr>
            <a:spLocks noChangeArrowheads="1"/>
          </p:cNvSpPr>
          <p:nvPr/>
        </p:nvSpPr>
        <p:spPr bwMode="auto">
          <a:xfrm flipV="1">
            <a:off x="501732" y="397648"/>
            <a:ext cx="8459334" cy="698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14283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ES" altLang="en-ES" sz="1800" b="0" i="0" u="none" strike="noStrike" cap="none" normalizeH="0" baseline="0">
                <a:ln>
                  <a:noFill/>
                </a:ln>
                <a:solidFill>
                  <a:schemeClr val="tx1"/>
                </a:solidFill>
                <a:effectLst/>
                <a:latin typeface="Merriweather" panose="020F0502020204030204" pitchFamily="34" charset="0"/>
              </a:rPr>
            </a:br>
            <a:endParaRPr kumimoji="0" lang="en-ES" altLang="en-ES" sz="1800" b="0" i="0" u="none" strike="noStrike" cap="none" normalizeH="0" baseline="0">
              <a:ln>
                <a:noFill/>
              </a:ln>
              <a:solidFill>
                <a:schemeClr val="tx1"/>
              </a:solidFill>
              <a:effectLst/>
              <a:latin typeface="Arial" panose="020B0604020202020204" pitchFamily="34" charset="0"/>
            </a:endParaRPr>
          </a:p>
        </p:txBody>
      </p:sp>
      <p:pic>
        <p:nvPicPr>
          <p:cNvPr id="2054" name="Picture 6" descr="Fig. 2">
            <a:extLst>
              <a:ext uri="{FF2B5EF4-FFF2-40B4-BE49-F238E27FC236}">
                <a16:creationId xmlns:a16="http://schemas.microsoft.com/office/drawing/2014/main" id="{2FA539BA-CB67-E8BD-68E3-E891C73F03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5855" y="140632"/>
            <a:ext cx="4731857" cy="22731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A3DEF15-A042-6B41-E531-92F005D11F27}"/>
              </a:ext>
            </a:extLst>
          </p:cNvPr>
          <p:cNvSpPr txBox="1"/>
          <p:nvPr/>
        </p:nvSpPr>
        <p:spPr>
          <a:xfrm>
            <a:off x="195943" y="123669"/>
            <a:ext cx="925286" cy="584775"/>
          </a:xfrm>
          <a:prstGeom prst="rect">
            <a:avLst/>
          </a:prstGeom>
          <a:solidFill>
            <a:schemeClr val="bg1"/>
          </a:solidFill>
        </p:spPr>
        <p:txBody>
          <a:bodyPr wrap="square" rtlCol="0">
            <a:spAutoFit/>
          </a:bodyPr>
          <a:lstStyle/>
          <a:p>
            <a:r>
              <a:rPr lang="en-ES" sz="3200" dirty="0"/>
              <a:t>ER</a:t>
            </a:r>
            <a:endParaRPr lang="en-ES" dirty="0"/>
          </a:p>
        </p:txBody>
      </p:sp>
      <p:sp>
        <p:nvSpPr>
          <p:cNvPr id="8" name="TextBox 7">
            <a:extLst>
              <a:ext uri="{FF2B5EF4-FFF2-40B4-BE49-F238E27FC236}">
                <a16:creationId xmlns:a16="http://schemas.microsoft.com/office/drawing/2014/main" id="{680330BE-4A65-C2D2-1F5C-AA60152AB83B}"/>
              </a:ext>
            </a:extLst>
          </p:cNvPr>
          <p:cNvSpPr txBox="1"/>
          <p:nvPr/>
        </p:nvSpPr>
        <p:spPr>
          <a:xfrm>
            <a:off x="2775855" y="173742"/>
            <a:ext cx="925286" cy="584775"/>
          </a:xfrm>
          <a:prstGeom prst="rect">
            <a:avLst/>
          </a:prstGeom>
          <a:solidFill>
            <a:schemeClr val="bg1"/>
          </a:solidFill>
        </p:spPr>
        <p:txBody>
          <a:bodyPr wrap="square" rtlCol="0">
            <a:spAutoFit/>
          </a:bodyPr>
          <a:lstStyle/>
          <a:p>
            <a:r>
              <a:rPr lang="en-ES" sz="3200" dirty="0"/>
              <a:t>PR</a:t>
            </a:r>
            <a:endParaRPr lang="en-ES" dirty="0"/>
          </a:p>
        </p:txBody>
      </p:sp>
      <p:pic>
        <p:nvPicPr>
          <p:cNvPr id="2057" name="Picture 9" descr="Fig. 3">
            <a:extLst>
              <a:ext uri="{FF2B5EF4-FFF2-40B4-BE49-F238E27FC236}">
                <a16:creationId xmlns:a16="http://schemas.microsoft.com/office/drawing/2014/main" id="{99B89EE9-7B1C-CD9E-BD77-9E195938CA0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8940" y="173740"/>
            <a:ext cx="4801650" cy="2273151"/>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0">
            <a:extLst>
              <a:ext uri="{FF2B5EF4-FFF2-40B4-BE49-F238E27FC236}">
                <a16:creationId xmlns:a16="http://schemas.microsoft.com/office/drawing/2014/main" id="{4F056A66-61D8-3825-36EC-B78144F1C8B4}"/>
              </a:ext>
            </a:extLst>
          </p:cNvPr>
          <p:cNvSpPr>
            <a:spLocks noChangeArrowheads="1"/>
          </p:cNvSpPr>
          <p:nvPr/>
        </p:nvSpPr>
        <p:spPr bwMode="auto">
          <a:xfrm>
            <a:off x="2213472" y="38710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14283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ES" altLang="en-ES" sz="1800" b="0" i="0" u="none" strike="noStrike" cap="none" normalizeH="0" baseline="0">
                <a:ln>
                  <a:noFill/>
                </a:ln>
                <a:solidFill>
                  <a:schemeClr val="tx1"/>
                </a:solidFill>
                <a:effectLst/>
                <a:latin typeface="Merriweather" pitchFamily="2" charset="77"/>
              </a:rPr>
            </a:br>
            <a:endParaRPr kumimoji="0" lang="en-ES" altLang="en-ES" sz="1800" b="0" i="0" u="none" strike="noStrike" cap="none" normalizeH="0" baseline="0">
              <a:ln>
                <a:noFill/>
              </a:ln>
              <a:solidFill>
                <a:schemeClr val="tx1"/>
              </a:solidFill>
              <a:effectLst/>
              <a:latin typeface="Arial" panose="020B0604020202020204" pitchFamily="34" charset="0"/>
            </a:endParaRPr>
          </a:p>
        </p:txBody>
      </p:sp>
      <p:pic>
        <p:nvPicPr>
          <p:cNvPr id="2056" name="Picture 8" descr="Fig. 4">
            <a:extLst>
              <a:ext uri="{FF2B5EF4-FFF2-40B4-BE49-F238E27FC236}">
                <a16:creationId xmlns:a16="http://schemas.microsoft.com/office/drawing/2014/main" id="{63634D10-263A-A0BB-28CE-AB1D035B7B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66015" y="178869"/>
            <a:ext cx="4942161" cy="223491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C96D96DF-31C1-46E5-DA84-015C6FB6D7C7}"/>
              </a:ext>
            </a:extLst>
          </p:cNvPr>
          <p:cNvSpPr txBox="1"/>
          <p:nvPr/>
        </p:nvSpPr>
        <p:spPr>
          <a:xfrm>
            <a:off x="6837986" y="198890"/>
            <a:ext cx="1195525" cy="584775"/>
          </a:xfrm>
          <a:prstGeom prst="rect">
            <a:avLst/>
          </a:prstGeom>
          <a:solidFill>
            <a:schemeClr val="bg1"/>
          </a:solidFill>
        </p:spPr>
        <p:txBody>
          <a:bodyPr wrap="square" rtlCol="0">
            <a:spAutoFit/>
          </a:bodyPr>
          <a:lstStyle/>
          <a:p>
            <a:r>
              <a:rPr lang="en-ES" sz="3200" dirty="0"/>
              <a:t>KI-67</a:t>
            </a:r>
            <a:endParaRPr lang="en-ES" dirty="0"/>
          </a:p>
        </p:txBody>
      </p:sp>
      <p:sp>
        <p:nvSpPr>
          <p:cNvPr id="15" name="TextBox 14">
            <a:extLst>
              <a:ext uri="{FF2B5EF4-FFF2-40B4-BE49-F238E27FC236}">
                <a16:creationId xmlns:a16="http://schemas.microsoft.com/office/drawing/2014/main" id="{4D66EC82-B5EA-E2BE-5C27-1066FCBA12B3}"/>
              </a:ext>
            </a:extLst>
          </p:cNvPr>
          <p:cNvSpPr txBox="1"/>
          <p:nvPr/>
        </p:nvSpPr>
        <p:spPr>
          <a:xfrm>
            <a:off x="5189234" y="175690"/>
            <a:ext cx="1351636" cy="584775"/>
          </a:xfrm>
          <a:prstGeom prst="rect">
            <a:avLst/>
          </a:prstGeom>
          <a:solidFill>
            <a:schemeClr val="bg1"/>
          </a:solidFill>
        </p:spPr>
        <p:txBody>
          <a:bodyPr wrap="square" rtlCol="0">
            <a:spAutoFit/>
          </a:bodyPr>
          <a:lstStyle/>
          <a:p>
            <a:r>
              <a:rPr lang="en-ES" sz="3200" dirty="0"/>
              <a:t>Her-2</a:t>
            </a:r>
            <a:endParaRPr lang="en-ES" dirty="0"/>
          </a:p>
        </p:txBody>
      </p:sp>
      <p:sp>
        <p:nvSpPr>
          <p:cNvPr id="17" name="TextBox 16">
            <a:extLst>
              <a:ext uri="{FF2B5EF4-FFF2-40B4-BE49-F238E27FC236}">
                <a16:creationId xmlns:a16="http://schemas.microsoft.com/office/drawing/2014/main" id="{21D323CC-7811-2E7C-22B1-FC1BFE369E55}"/>
              </a:ext>
            </a:extLst>
          </p:cNvPr>
          <p:cNvSpPr txBox="1"/>
          <p:nvPr/>
        </p:nvSpPr>
        <p:spPr>
          <a:xfrm>
            <a:off x="9283874" y="186400"/>
            <a:ext cx="1195525" cy="707886"/>
          </a:xfrm>
          <a:prstGeom prst="rect">
            <a:avLst/>
          </a:prstGeom>
          <a:solidFill>
            <a:schemeClr val="bg1"/>
          </a:solidFill>
        </p:spPr>
        <p:txBody>
          <a:bodyPr wrap="square" rtlCol="0">
            <a:spAutoFit/>
          </a:bodyPr>
          <a:lstStyle/>
          <a:p>
            <a:r>
              <a:rPr lang="en-ES" sz="2000" dirty="0"/>
              <a:t>KI-67 control</a:t>
            </a:r>
            <a:endParaRPr lang="en-ES" sz="1200" dirty="0"/>
          </a:p>
        </p:txBody>
      </p:sp>
    </p:spTree>
    <p:extLst>
      <p:ext uri="{BB962C8B-B14F-4D97-AF65-F5344CB8AC3E}">
        <p14:creationId xmlns:p14="http://schemas.microsoft.com/office/powerpoint/2010/main" val="855532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C972EE2-539B-6A96-F02E-FB4F068CB2B1}"/>
              </a:ext>
            </a:extLst>
          </p:cNvPr>
          <p:cNvPicPr>
            <a:picLocks noChangeAspect="1"/>
          </p:cNvPicPr>
          <p:nvPr/>
        </p:nvPicPr>
        <p:blipFill>
          <a:blip r:embed="rId2"/>
          <a:stretch>
            <a:fillRect/>
          </a:stretch>
        </p:blipFill>
        <p:spPr>
          <a:xfrm>
            <a:off x="10668000" y="5735637"/>
            <a:ext cx="1022268" cy="931863"/>
          </a:xfrm>
          <a:prstGeom prst="rect">
            <a:avLst/>
          </a:prstGeom>
        </p:spPr>
      </p:pic>
      <p:pic>
        <p:nvPicPr>
          <p:cNvPr id="9" name="Immagine 8">
            <a:extLst>
              <a:ext uri="{FF2B5EF4-FFF2-40B4-BE49-F238E27FC236}">
                <a16:creationId xmlns:a16="http://schemas.microsoft.com/office/drawing/2014/main" id="{9308630E-3EC5-5906-A01E-4FB928ECF353}"/>
              </a:ext>
            </a:extLst>
          </p:cNvPr>
          <p:cNvPicPr>
            <a:picLocks noChangeAspect="1"/>
          </p:cNvPicPr>
          <p:nvPr/>
        </p:nvPicPr>
        <p:blipFill>
          <a:blip r:embed="rId3"/>
          <a:stretch>
            <a:fillRect/>
          </a:stretch>
        </p:blipFill>
        <p:spPr>
          <a:xfrm>
            <a:off x="381000" y="5461000"/>
            <a:ext cx="1143000" cy="1206500"/>
          </a:xfrm>
          <a:prstGeom prst="rect">
            <a:avLst/>
          </a:prstGeom>
        </p:spPr>
      </p:pic>
      <p:sp>
        <p:nvSpPr>
          <p:cNvPr id="2" name="Google Shape;82;p1">
            <a:extLst>
              <a:ext uri="{FF2B5EF4-FFF2-40B4-BE49-F238E27FC236}">
                <a16:creationId xmlns:a16="http://schemas.microsoft.com/office/drawing/2014/main" id="{7E4CDB57-9AD0-BE3B-984E-0803E39E6462}"/>
              </a:ext>
            </a:extLst>
          </p:cNvPr>
          <p:cNvSpPr txBox="1">
            <a:spLocks noGrp="1"/>
          </p:cNvSpPr>
          <p:nvPr>
            <p:ph type="ctrTitle"/>
          </p:nvPr>
        </p:nvSpPr>
        <p:spPr>
          <a:xfrm>
            <a:off x="1551830" y="1243203"/>
            <a:ext cx="9348084" cy="2889758"/>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3200"/>
              <a:buFont typeface="Calibri"/>
              <a:buNone/>
            </a:pPr>
            <a:br>
              <a:rPr lang="it-IT" sz="3200" b="1" dirty="0">
                <a:latin typeface="Calibri"/>
                <a:ea typeface="Calibri"/>
                <a:cs typeface="Calibri"/>
                <a:sym typeface="Calibri"/>
              </a:rPr>
            </a:br>
            <a:endParaRPr sz="3200" b="1" dirty="0">
              <a:latin typeface="Calibri"/>
              <a:ea typeface="Calibri"/>
              <a:cs typeface="Calibri"/>
              <a:sym typeface="Calibri"/>
            </a:endParaRPr>
          </a:p>
        </p:txBody>
      </p:sp>
      <p:graphicFrame>
        <p:nvGraphicFramePr>
          <p:cNvPr id="4" name="Table 3">
            <a:extLst>
              <a:ext uri="{FF2B5EF4-FFF2-40B4-BE49-F238E27FC236}">
                <a16:creationId xmlns:a16="http://schemas.microsoft.com/office/drawing/2014/main" id="{A2895E37-B26A-AAAB-7481-A510A4119CBD}"/>
              </a:ext>
            </a:extLst>
          </p:cNvPr>
          <p:cNvGraphicFramePr>
            <a:graphicFrameLocks noGrp="1"/>
          </p:cNvGraphicFramePr>
          <p:nvPr>
            <p:extLst>
              <p:ext uri="{D42A27DB-BD31-4B8C-83A1-F6EECF244321}">
                <p14:modId xmlns:p14="http://schemas.microsoft.com/office/powerpoint/2010/main" val="1517886773"/>
              </p:ext>
            </p:extLst>
          </p:nvPr>
        </p:nvGraphicFramePr>
        <p:xfrm>
          <a:off x="620711" y="835023"/>
          <a:ext cx="9491889" cy="4351340"/>
        </p:xfrm>
        <a:graphic>
          <a:graphicData uri="http://schemas.openxmlformats.org/drawingml/2006/table">
            <a:tbl>
              <a:tblPr/>
              <a:tblGrid>
                <a:gridCol w="3163963">
                  <a:extLst>
                    <a:ext uri="{9D8B030D-6E8A-4147-A177-3AD203B41FA5}">
                      <a16:colId xmlns:a16="http://schemas.microsoft.com/office/drawing/2014/main" val="3059136525"/>
                    </a:ext>
                  </a:extLst>
                </a:gridCol>
                <a:gridCol w="3163963">
                  <a:extLst>
                    <a:ext uri="{9D8B030D-6E8A-4147-A177-3AD203B41FA5}">
                      <a16:colId xmlns:a16="http://schemas.microsoft.com/office/drawing/2014/main" val="1287795966"/>
                    </a:ext>
                  </a:extLst>
                </a:gridCol>
                <a:gridCol w="3163963">
                  <a:extLst>
                    <a:ext uri="{9D8B030D-6E8A-4147-A177-3AD203B41FA5}">
                      <a16:colId xmlns:a16="http://schemas.microsoft.com/office/drawing/2014/main" val="224176538"/>
                    </a:ext>
                  </a:extLst>
                </a:gridCol>
              </a:tblGrid>
              <a:tr h="310810">
                <a:tc>
                  <a:txBody>
                    <a:bodyPr/>
                    <a:lstStyle/>
                    <a:p>
                      <a:pPr algn="l" fontAlgn="t" latinLnBrk="0"/>
                      <a:r>
                        <a:rPr lang="en-GB" sz="1400" dirty="0">
                          <a:effectLst/>
                        </a:rPr>
                        <a:t>Morphologic type (</a:t>
                      </a:r>
                      <a:r>
                        <a:rPr lang="en-GB" sz="1400" i="1" dirty="0">
                          <a:effectLst/>
                        </a:rPr>
                        <a:t>n</a:t>
                      </a:r>
                      <a:r>
                        <a:rPr lang="en-GB" sz="1400" dirty="0">
                          <a:effectLst/>
                        </a:rPr>
                        <a:t> = 125)</a:t>
                      </a: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tcPr>
                </a:tc>
                <a:tc>
                  <a:txBody>
                    <a:bodyPr/>
                    <a:lstStyle/>
                    <a:p>
                      <a:pPr algn="l" fontAlgn="t" latinLnBrk="0"/>
                      <a:endParaRPr lang="en-GB" sz="1400" dirty="0">
                        <a:effectLst/>
                      </a:endParaRP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tc>
                  <a:txBody>
                    <a:bodyPr/>
                    <a:lstStyle/>
                    <a:p>
                      <a:pPr algn="l" fontAlgn="t" latinLnBrk="0"/>
                      <a:endParaRPr lang="en-ES" sz="1400" dirty="0">
                        <a:effectLst/>
                      </a:endParaRPr>
                    </a:p>
                  </a:txBody>
                  <a:tcPr marL="45707" marR="45707" marT="45707" marB="45707">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extLst>
                  <a:ext uri="{0D108BD9-81ED-4DB2-BD59-A6C34878D82A}">
                    <a16:rowId xmlns:a16="http://schemas.microsoft.com/office/drawing/2014/main" val="185394437"/>
                  </a:ext>
                </a:extLst>
              </a:tr>
              <a:tr h="310810">
                <a:tc>
                  <a:txBody>
                    <a:bodyPr/>
                    <a:lstStyle/>
                    <a:p>
                      <a:pPr algn="l" fontAlgn="t" latinLnBrk="0"/>
                      <a:r>
                        <a:rPr lang="en-GB" sz="1400">
                          <a:effectLst/>
                          <a:latin typeface="Merriweather Sans" panose="020F0502020204030204" pitchFamily="34" charset="0"/>
                        </a:rPr>
                        <a:t>Invasive ductal carcinoma-NOS</a:t>
                      </a: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tc>
                  <a:txBody>
                    <a:bodyPr/>
                    <a:lstStyle/>
                    <a:p>
                      <a:pPr algn="l" fontAlgn="t" latinLnBrk="0"/>
                      <a:endParaRPr lang="en-ES" sz="140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extLst>
                  <a:ext uri="{0D108BD9-81ED-4DB2-BD59-A6C34878D82A}">
                    <a16:rowId xmlns:a16="http://schemas.microsoft.com/office/drawing/2014/main" val="1669973767"/>
                  </a:ext>
                </a:extLst>
              </a:tr>
              <a:tr h="310810">
                <a:tc>
                  <a:txBody>
                    <a:bodyPr/>
                    <a:lstStyle/>
                    <a:p>
                      <a:pPr algn="l" fontAlgn="t" latinLnBrk="0"/>
                      <a:r>
                        <a:rPr lang="en-GB" sz="1400">
                          <a:effectLst/>
                          <a:latin typeface="Merriweather Sans" panose="020F0502020204030204" pitchFamily="34" charset="0"/>
                        </a:rPr>
                        <a:t>Invasive mucinous carcinoma </a:t>
                      </a: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extLst>
                  <a:ext uri="{0D108BD9-81ED-4DB2-BD59-A6C34878D82A}">
                    <a16:rowId xmlns:a16="http://schemas.microsoft.com/office/drawing/2014/main" val="3089604630"/>
                  </a:ext>
                </a:extLst>
              </a:tr>
              <a:tr h="310810">
                <a:tc>
                  <a:txBody>
                    <a:bodyPr/>
                    <a:lstStyle/>
                    <a:p>
                      <a:pPr algn="l" fontAlgn="t" latinLnBrk="0"/>
                      <a:r>
                        <a:rPr lang="en-GB" sz="1400" dirty="0">
                          <a:effectLst/>
                          <a:latin typeface="Merriweather Sans" panose="020F0502020204030204" pitchFamily="34" charset="0"/>
                        </a:rPr>
                        <a:t>Invasive papillary carcinoma </a:t>
                      </a: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extLst>
                  <a:ext uri="{0D108BD9-81ED-4DB2-BD59-A6C34878D82A}">
                    <a16:rowId xmlns:a16="http://schemas.microsoft.com/office/drawing/2014/main" val="4113994192"/>
                  </a:ext>
                </a:extLst>
              </a:tr>
              <a:tr h="310810">
                <a:tc>
                  <a:txBody>
                    <a:bodyPr/>
                    <a:lstStyle/>
                    <a:p>
                      <a:pPr algn="l" fontAlgn="t" latinLnBrk="0"/>
                      <a:r>
                        <a:rPr lang="en-GB" sz="1400">
                          <a:effectLst/>
                          <a:latin typeface="Merriweather Sans" panose="020F0502020204030204" pitchFamily="34" charset="0"/>
                        </a:rPr>
                        <a:t>Micropapillary carcinoma</a:t>
                      </a: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extLst>
                  <a:ext uri="{0D108BD9-81ED-4DB2-BD59-A6C34878D82A}">
                    <a16:rowId xmlns:a16="http://schemas.microsoft.com/office/drawing/2014/main" val="1009437040"/>
                  </a:ext>
                </a:extLst>
              </a:tr>
              <a:tr h="310810">
                <a:tc>
                  <a:txBody>
                    <a:bodyPr/>
                    <a:lstStyle/>
                    <a:p>
                      <a:pPr algn="l" fontAlgn="t" latinLnBrk="0"/>
                      <a:r>
                        <a:rPr lang="en-GB" sz="1400" dirty="0" err="1">
                          <a:effectLst/>
                          <a:latin typeface="Merriweather Sans" panose="020F0502020204030204" pitchFamily="34" charset="0"/>
                        </a:rPr>
                        <a:t>Oncocytic</a:t>
                      </a:r>
                      <a:r>
                        <a:rPr lang="en-GB" sz="1400" dirty="0">
                          <a:effectLst/>
                          <a:latin typeface="Merriweather Sans" panose="020F0502020204030204" pitchFamily="34" charset="0"/>
                        </a:rPr>
                        <a:t> carcinoma</a:t>
                      </a: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extLst>
                  <a:ext uri="{0D108BD9-81ED-4DB2-BD59-A6C34878D82A}">
                    <a16:rowId xmlns:a16="http://schemas.microsoft.com/office/drawing/2014/main" val="3051207709"/>
                  </a:ext>
                </a:extLst>
              </a:tr>
              <a:tr h="310810">
                <a:tc>
                  <a:txBody>
                    <a:bodyPr/>
                    <a:lstStyle/>
                    <a:p>
                      <a:pPr algn="l" fontAlgn="t" latinLnBrk="0"/>
                      <a:r>
                        <a:rPr lang="en-GB" sz="1400">
                          <a:effectLst/>
                          <a:latin typeface="Merriweather Sans" panose="020F0502020204030204" pitchFamily="34" charset="0"/>
                        </a:rPr>
                        <a:t>Signet ring</a:t>
                      </a: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extLst>
                  <a:ext uri="{0D108BD9-81ED-4DB2-BD59-A6C34878D82A}">
                    <a16:rowId xmlns:a16="http://schemas.microsoft.com/office/drawing/2014/main" val="1151315236"/>
                  </a:ext>
                </a:extLst>
              </a:tr>
              <a:tr h="310810">
                <a:tc>
                  <a:txBody>
                    <a:bodyPr/>
                    <a:lstStyle/>
                    <a:p>
                      <a:pPr algn="l" fontAlgn="t" latinLnBrk="0"/>
                      <a:r>
                        <a:rPr lang="en-GB" sz="1400">
                          <a:effectLst/>
                          <a:latin typeface="Merriweather Sans" panose="020F0502020204030204" pitchFamily="34" charset="0"/>
                        </a:rPr>
                        <a:t>Cribriform </a:t>
                      </a: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extLst>
                  <a:ext uri="{0D108BD9-81ED-4DB2-BD59-A6C34878D82A}">
                    <a16:rowId xmlns:a16="http://schemas.microsoft.com/office/drawing/2014/main" val="1088623053"/>
                  </a:ext>
                </a:extLst>
              </a:tr>
              <a:tr h="310810">
                <a:tc>
                  <a:txBody>
                    <a:bodyPr/>
                    <a:lstStyle/>
                    <a:p>
                      <a:pPr algn="l" fontAlgn="t" latinLnBrk="0"/>
                      <a:r>
                        <a:rPr lang="en-GB" sz="1400">
                          <a:effectLst/>
                          <a:latin typeface="Merriweather Sans" panose="020F0502020204030204" pitchFamily="34" charset="0"/>
                        </a:rPr>
                        <a:t>Invasive lobular carcinoma</a:t>
                      </a: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extLst>
                  <a:ext uri="{0D108BD9-81ED-4DB2-BD59-A6C34878D82A}">
                    <a16:rowId xmlns:a16="http://schemas.microsoft.com/office/drawing/2014/main" val="1041422803"/>
                  </a:ext>
                </a:extLst>
              </a:tr>
              <a:tr h="310810">
                <a:tc>
                  <a:txBody>
                    <a:bodyPr/>
                    <a:lstStyle/>
                    <a:p>
                      <a:pPr algn="l" fontAlgn="t" latinLnBrk="0"/>
                      <a:r>
                        <a:rPr lang="en-GB" sz="1400">
                          <a:effectLst/>
                          <a:latin typeface="Merriweather Sans" panose="020F0502020204030204" pitchFamily="34" charset="0"/>
                        </a:rPr>
                        <a:t>Metaplastic carcinoma </a:t>
                      </a: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extLst>
                  <a:ext uri="{0D108BD9-81ED-4DB2-BD59-A6C34878D82A}">
                    <a16:rowId xmlns:a16="http://schemas.microsoft.com/office/drawing/2014/main" val="3214370640"/>
                  </a:ext>
                </a:extLst>
              </a:tr>
              <a:tr h="310810">
                <a:tc>
                  <a:txBody>
                    <a:bodyPr/>
                    <a:lstStyle/>
                    <a:p>
                      <a:pPr algn="l" fontAlgn="t" latinLnBrk="0"/>
                      <a:r>
                        <a:rPr lang="en-GB" sz="1400">
                          <a:effectLst/>
                          <a:latin typeface="Merriweather Sans" panose="020F0502020204030204" pitchFamily="34" charset="0"/>
                        </a:rPr>
                        <a:t>Medullary</a:t>
                      </a: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extLst>
                  <a:ext uri="{0D108BD9-81ED-4DB2-BD59-A6C34878D82A}">
                    <a16:rowId xmlns:a16="http://schemas.microsoft.com/office/drawing/2014/main" val="4019146905"/>
                  </a:ext>
                </a:extLst>
              </a:tr>
              <a:tr h="310810">
                <a:tc>
                  <a:txBody>
                    <a:bodyPr/>
                    <a:lstStyle/>
                    <a:p>
                      <a:pPr algn="l" fontAlgn="t" latinLnBrk="0"/>
                      <a:r>
                        <a:rPr lang="en-GB" sz="1400">
                          <a:effectLst/>
                          <a:latin typeface="Merriweather Sans" panose="020F0502020204030204" pitchFamily="34" charset="0"/>
                        </a:rPr>
                        <a:t>Neuroendocrine</a:t>
                      </a: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solidFill>
                      <a:schemeClr val="bg1"/>
                    </a:solidFill>
                  </a:tcPr>
                </a:tc>
                <a:extLst>
                  <a:ext uri="{0D108BD9-81ED-4DB2-BD59-A6C34878D82A}">
                    <a16:rowId xmlns:a16="http://schemas.microsoft.com/office/drawing/2014/main" val="1903582548"/>
                  </a:ext>
                </a:extLst>
              </a:tr>
              <a:tr h="310810">
                <a:tc>
                  <a:txBody>
                    <a:bodyPr/>
                    <a:lstStyle/>
                    <a:p>
                      <a:pPr algn="l" fontAlgn="t" latinLnBrk="0"/>
                      <a:r>
                        <a:rPr lang="en-GB" sz="1400">
                          <a:effectLst/>
                          <a:latin typeface="Merriweather Sans" panose="020F0502020204030204" pitchFamily="34" charset="0"/>
                        </a:rPr>
                        <a:t>Tubular</a:t>
                      </a: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5D5D5"/>
                      </a:solidFill>
                      <a:prstDash val="solid"/>
                      <a:round/>
                      <a:headEnd type="none" w="med" len="med"/>
                      <a:tailEnd type="none" w="med" len="med"/>
                    </a:lnB>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ADADA"/>
                      </a:solidFill>
                      <a:prstDash val="solid"/>
                      <a:round/>
                      <a:headEnd type="none" w="med" len="med"/>
                      <a:tailEnd type="none" w="med" len="med"/>
                    </a:lnB>
                    <a:solidFill>
                      <a:schemeClr val="bg1"/>
                    </a:solidFill>
                  </a:tcPr>
                </a:tc>
                <a:tc>
                  <a:txBody>
                    <a:bodyPr/>
                    <a:lstStyle/>
                    <a:p>
                      <a:pPr algn="l" fontAlgn="t" latinLnBrk="0"/>
                      <a:endParaRPr lang="en-ES" sz="1400" dirty="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ADADA"/>
                      </a:solidFill>
                      <a:prstDash val="solid"/>
                      <a:round/>
                      <a:headEnd type="none" w="med" len="med"/>
                      <a:tailEnd type="none" w="med" len="med"/>
                    </a:lnB>
                    <a:solidFill>
                      <a:schemeClr val="bg1"/>
                    </a:solidFill>
                  </a:tcPr>
                </a:tc>
                <a:extLst>
                  <a:ext uri="{0D108BD9-81ED-4DB2-BD59-A6C34878D82A}">
                    <a16:rowId xmlns:a16="http://schemas.microsoft.com/office/drawing/2014/main" val="1088454872"/>
                  </a:ext>
                </a:extLst>
              </a:tr>
              <a:tr h="310810">
                <a:tc>
                  <a:txBody>
                    <a:bodyPr/>
                    <a:lstStyle/>
                    <a:p>
                      <a:pPr algn="l" fontAlgn="t"/>
                      <a:endParaRPr lang="en-ES" sz="1400">
                        <a:effectLst/>
                        <a:latin typeface="Merriweather Sans" panose="020F0502020204030204" pitchFamily="34" charset="0"/>
                      </a:endParaRPr>
                    </a:p>
                  </a:txBody>
                  <a:tcPr marL="45707" marR="45707" marT="45707" marB="45707">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19050" cap="flat" cmpd="sng" algn="ctr">
                      <a:solidFill>
                        <a:srgbClr val="D5D5D5"/>
                      </a:solidFill>
                      <a:prstDash val="solid"/>
                      <a:round/>
                      <a:headEnd type="none" w="med" len="med"/>
                      <a:tailEnd type="none" w="med" len="med"/>
                    </a:lnT>
                    <a:lnB w="19050" cap="flat" cmpd="sng" algn="ctr">
                      <a:solidFill>
                        <a:srgbClr val="DADADA"/>
                      </a:solidFill>
                      <a:prstDash val="solid"/>
                      <a:round/>
                      <a:headEnd type="none" w="med" len="med"/>
                      <a:tailEnd type="none" w="med" len="med"/>
                    </a:lnB>
                  </a:tcPr>
                </a:tc>
                <a:tc>
                  <a:txBody>
                    <a:bodyPr/>
                    <a:lstStyle/>
                    <a:p>
                      <a:endParaRPr lang="en-ES" sz="1400" dirty="0"/>
                    </a:p>
                  </a:txBody>
                  <a:tcPr marL="73132" marR="73132" marT="36566" marB="36566">
                    <a:lnL w="9525" cap="flat" cmpd="sng" algn="ctr">
                      <a:solidFill>
                        <a:srgbClr val="D5D5D5"/>
                      </a:solidFill>
                      <a:prstDash val="solid"/>
                      <a:round/>
                      <a:headEnd type="none" w="med" len="med"/>
                      <a:tailEnd type="none" w="med" len="med"/>
                    </a:lnL>
                    <a:lnT w="19050" cap="flat" cmpd="sng" algn="ctr">
                      <a:solidFill>
                        <a:srgbClr val="DADADA"/>
                      </a:solidFill>
                      <a:prstDash val="solid"/>
                      <a:round/>
                      <a:headEnd type="none" w="med" len="med"/>
                      <a:tailEnd type="none" w="med" len="med"/>
                    </a:lnT>
                    <a:solidFill>
                      <a:schemeClr val="bg1"/>
                    </a:solidFill>
                  </a:tcPr>
                </a:tc>
                <a:tc>
                  <a:txBody>
                    <a:bodyPr/>
                    <a:lstStyle/>
                    <a:p>
                      <a:endParaRPr lang="en-ES" sz="1400" dirty="0"/>
                    </a:p>
                  </a:txBody>
                  <a:tcPr marL="73132" marR="73132" marT="36566" marB="36566">
                    <a:lnT w="19050" cap="flat" cmpd="sng" algn="ctr">
                      <a:solidFill>
                        <a:srgbClr val="DADADA"/>
                      </a:solidFill>
                      <a:prstDash val="solid"/>
                      <a:round/>
                      <a:headEnd type="none" w="med" len="med"/>
                      <a:tailEnd type="none" w="med" len="med"/>
                    </a:lnT>
                    <a:solidFill>
                      <a:schemeClr val="bg1"/>
                    </a:solidFill>
                  </a:tcPr>
                </a:tc>
                <a:extLst>
                  <a:ext uri="{0D108BD9-81ED-4DB2-BD59-A6C34878D82A}">
                    <a16:rowId xmlns:a16="http://schemas.microsoft.com/office/drawing/2014/main" val="94096526"/>
                  </a:ext>
                </a:extLst>
              </a:tr>
            </a:tbl>
          </a:graphicData>
        </a:graphic>
      </p:graphicFrame>
      <p:sp>
        <p:nvSpPr>
          <p:cNvPr id="3" name="TextBox 2">
            <a:extLst>
              <a:ext uri="{FF2B5EF4-FFF2-40B4-BE49-F238E27FC236}">
                <a16:creationId xmlns:a16="http://schemas.microsoft.com/office/drawing/2014/main" id="{F0BB2B13-9114-625E-8C2F-3A2E723D0847}"/>
              </a:ext>
            </a:extLst>
          </p:cNvPr>
          <p:cNvSpPr txBox="1"/>
          <p:nvPr/>
        </p:nvSpPr>
        <p:spPr>
          <a:xfrm>
            <a:off x="3635829" y="598714"/>
            <a:ext cx="6596742" cy="4862286"/>
          </a:xfrm>
          <a:prstGeom prst="rect">
            <a:avLst/>
          </a:prstGeom>
          <a:solidFill>
            <a:schemeClr val="bg1"/>
          </a:solidFill>
        </p:spPr>
        <p:txBody>
          <a:bodyPr wrap="square" rtlCol="0">
            <a:spAutoFit/>
          </a:bodyPr>
          <a:lstStyle/>
          <a:p>
            <a:endParaRPr lang="en-ES" dirty="0"/>
          </a:p>
        </p:txBody>
      </p:sp>
      <p:sp>
        <p:nvSpPr>
          <p:cNvPr id="5" name="TextBox 4">
            <a:extLst>
              <a:ext uri="{FF2B5EF4-FFF2-40B4-BE49-F238E27FC236}">
                <a16:creationId xmlns:a16="http://schemas.microsoft.com/office/drawing/2014/main" id="{C278295E-5A39-1E93-2E99-EBCAB0C91CE0}"/>
              </a:ext>
            </a:extLst>
          </p:cNvPr>
          <p:cNvSpPr txBox="1"/>
          <p:nvPr/>
        </p:nvSpPr>
        <p:spPr>
          <a:xfrm>
            <a:off x="2002970" y="813251"/>
            <a:ext cx="664029" cy="369332"/>
          </a:xfrm>
          <a:prstGeom prst="rect">
            <a:avLst/>
          </a:prstGeom>
          <a:solidFill>
            <a:schemeClr val="bg1"/>
          </a:solidFill>
        </p:spPr>
        <p:txBody>
          <a:bodyPr wrap="square" rtlCol="0">
            <a:spAutoFit/>
          </a:bodyPr>
          <a:lstStyle/>
          <a:p>
            <a:endParaRPr lang="en-ES" dirty="0"/>
          </a:p>
        </p:txBody>
      </p:sp>
    </p:spTree>
    <p:extLst>
      <p:ext uri="{BB962C8B-B14F-4D97-AF65-F5344CB8AC3E}">
        <p14:creationId xmlns:p14="http://schemas.microsoft.com/office/powerpoint/2010/main" val="2808525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C972EE2-539B-6A96-F02E-FB4F068CB2B1}"/>
              </a:ext>
            </a:extLst>
          </p:cNvPr>
          <p:cNvPicPr>
            <a:picLocks noChangeAspect="1"/>
          </p:cNvPicPr>
          <p:nvPr/>
        </p:nvPicPr>
        <p:blipFill>
          <a:blip r:embed="rId2"/>
          <a:stretch>
            <a:fillRect/>
          </a:stretch>
        </p:blipFill>
        <p:spPr>
          <a:xfrm>
            <a:off x="10668000" y="5735637"/>
            <a:ext cx="1022268" cy="931863"/>
          </a:xfrm>
          <a:prstGeom prst="rect">
            <a:avLst/>
          </a:prstGeom>
        </p:spPr>
      </p:pic>
      <p:pic>
        <p:nvPicPr>
          <p:cNvPr id="9" name="Immagine 8">
            <a:extLst>
              <a:ext uri="{FF2B5EF4-FFF2-40B4-BE49-F238E27FC236}">
                <a16:creationId xmlns:a16="http://schemas.microsoft.com/office/drawing/2014/main" id="{9308630E-3EC5-5906-A01E-4FB928ECF353}"/>
              </a:ext>
            </a:extLst>
          </p:cNvPr>
          <p:cNvPicPr>
            <a:picLocks noChangeAspect="1"/>
          </p:cNvPicPr>
          <p:nvPr/>
        </p:nvPicPr>
        <p:blipFill>
          <a:blip r:embed="rId3"/>
          <a:stretch>
            <a:fillRect/>
          </a:stretch>
        </p:blipFill>
        <p:spPr>
          <a:xfrm>
            <a:off x="381000" y="5461000"/>
            <a:ext cx="1143000" cy="1206500"/>
          </a:xfrm>
          <a:prstGeom prst="rect">
            <a:avLst/>
          </a:prstGeom>
        </p:spPr>
      </p:pic>
      <p:sp>
        <p:nvSpPr>
          <p:cNvPr id="4" name="Google Shape;86;p1">
            <a:extLst>
              <a:ext uri="{FF2B5EF4-FFF2-40B4-BE49-F238E27FC236}">
                <a16:creationId xmlns:a16="http://schemas.microsoft.com/office/drawing/2014/main" id="{72736E1A-302A-8F4F-640F-F53977510594}"/>
              </a:ext>
            </a:extLst>
          </p:cNvPr>
          <p:cNvSpPr/>
          <p:nvPr/>
        </p:nvSpPr>
        <p:spPr>
          <a:xfrm>
            <a:off x="381000" y="561237"/>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E.G.</a:t>
            </a:r>
          </a:p>
        </p:txBody>
      </p:sp>
      <p:sp>
        <p:nvSpPr>
          <p:cNvPr id="16" name="Google Shape;86;p1">
            <a:extLst>
              <a:ext uri="{FF2B5EF4-FFF2-40B4-BE49-F238E27FC236}">
                <a16:creationId xmlns:a16="http://schemas.microsoft.com/office/drawing/2014/main" id="{AC558402-F74B-E58A-8E03-78AB642F22DF}"/>
              </a:ext>
            </a:extLst>
          </p:cNvPr>
          <p:cNvSpPr/>
          <p:nvPr/>
        </p:nvSpPr>
        <p:spPr>
          <a:xfrm>
            <a:off x="381000" y="2956382"/>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2025 12 06</a:t>
            </a:r>
          </a:p>
        </p:txBody>
      </p:sp>
      <p:sp>
        <p:nvSpPr>
          <p:cNvPr id="17" name="Google Shape;86;p1">
            <a:extLst>
              <a:ext uri="{FF2B5EF4-FFF2-40B4-BE49-F238E27FC236}">
                <a16:creationId xmlns:a16="http://schemas.microsoft.com/office/drawing/2014/main" id="{1772FE4D-5F38-DC58-50FA-BF3AA739B4FC}"/>
              </a:ext>
            </a:extLst>
          </p:cNvPr>
          <p:cNvSpPr/>
          <p:nvPr/>
        </p:nvSpPr>
        <p:spPr>
          <a:xfrm>
            <a:off x="381000" y="3491590"/>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dirty="0" err="1">
                <a:solidFill>
                  <a:srgbClr val="000000"/>
                </a:solidFill>
                <a:latin typeface="Calibri" panose="020F0502020204030204" pitchFamily="34" charset="0"/>
                <a:cs typeface="Calibri" panose="020F0502020204030204" pitchFamily="34" charset="0"/>
              </a:rPr>
              <a:t>Breast</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18" name="Google Shape;86;p1">
            <a:extLst>
              <a:ext uri="{FF2B5EF4-FFF2-40B4-BE49-F238E27FC236}">
                <a16:creationId xmlns:a16="http://schemas.microsoft.com/office/drawing/2014/main" id="{6F761768-C5D4-E723-2AA7-2FE4EB812A64}"/>
              </a:ext>
            </a:extLst>
          </p:cNvPr>
          <p:cNvSpPr/>
          <p:nvPr/>
        </p:nvSpPr>
        <p:spPr>
          <a:xfrm>
            <a:off x="381000" y="4026794"/>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err="1">
                <a:solidFill>
                  <a:srgbClr val="000000"/>
                </a:solidFill>
                <a:effectLst/>
                <a:latin typeface="Calibri" panose="020F0502020204030204" pitchFamily="34" charset="0"/>
                <a:cs typeface="Calibri" panose="020F0502020204030204" pitchFamily="34" charset="0"/>
              </a:rPr>
              <a:t>Neoplastic</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21" name="Google Shape;86;p1">
            <a:extLst>
              <a:ext uri="{FF2B5EF4-FFF2-40B4-BE49-F238E27FC236}">
                <a16:creationId xmlns:a16="http://schemas.microsoft.com/office/drawing/2014/main" id="{F685DEB0-E784-587E-B302-496E168313CB}"/>
              </a:ext>
            </a:extLst>
          </p:cNvPr>
          <p:cNvSpPr/>
          <p:nvPr/>
        </p:nvSpPr>
        <p:spPr>
          <a:xfrm>
            <a:off x="381000" y="4561998"/>
            <a:ext cx="9607828" cy="830956"/>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dirty="0">
                <a:solidFill>
                  <a:srgbClr val="000000"/>
                </a:solidFill>
                <a:latin typeface="Calibri" panose="020F0502020204030204" pitchFamily="34" charset="0"/>
                <a:cs typeface="Calibri" panose="020F0502020204030204" pitchFamily="34" charset="0"/>
              </a:rPr>
              <a:t>ER, PR, HER2, Ki-67, p53, BRCA1, BRCA2, CK5, CK7, CK20, COX-2, </a:t>
            </a:r>
            <a:r>
              <a:rPr lang="it-IT" sz="2400" dirty="0" err="1">
                <a:solidFill>
                  <a:srgbClr val="000000"/>
                </a:solidFill>
                <a:latin typeface="Calibri" panose="020F0502020204030204" pitchFamily="34" charset="0"/>
                <a:cs typeface="Calibri" panose="020F0502020204030204" pitchFamily="34" charset="0"/>
              </a:rPr>
              <a:t>Cyclin</a:t>
            </a:r>
            <a:r>
              <a:rPr lang="it-IT" sz="2400" dirty="0">
                <a:solidFill>
                  <a:srgbClr val="000000"/>
                </a:solidFill>
                <a:latin typeface="Calibri" panose="020F0502020204030204" pitchFamily="34" charset="0"/>
                <a:cs typeface="Calibri" panose="020F0502020204030204" pitchFamily="34" charset="0"/>
              </a:rPr>
              <a:t> D1, E CAD, SMA</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14" name="Google Shape;86;p1">
            <a:extLst>
              <a:ext uri="{FF2B5EF4-FFF2-40B4-BE49-F238E27FC236}">
                <a16:creationId xmlns:a16="http://schemas.microsoft.com/office/drawing/2014/main" id="{01BF59D4-EABF-E5E3-A006-57F0BE911D52}"/>
              </a:ext>
            </a:extLst>
          </p:cNvPr>
          <p:cNvSpPr/>
          <p:nvPr/>
        </p:nvSpPr>
        <p:spPr>
          <a:xfrm>
            <a:off x="381000" y="1863695"/>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3856</a:t>
            </a:r>
          </a:p>
        </p:txBody>
      </p:sp>
      <p:sp>
        <p:nvSpPr>
          <p:cNvPr id="22" name="Google Shape;86;p1">
            <a:extLst>
              <a:ext uri="{FF2B5EF4-FFF2-40B4-BE49-F238E27FC236}">
                <a16:creationId xmlns:a16="http://schemas.microsoft.com/office/drawing/2014/main" id="{B07BDEF5-8069-22B0-7C41-5D310AFF1CA3}"/>
              </a:ext>
            </a:extLst>
          </p:cNvPr>
          <p:cNvSpPr/>
          <p:nvPr/>
        </p:nvSpPr>
        <p:spPr>
          <a:xfrm>
            <a:off x="381000" y="5456433"/>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err="1">
                <a:solidFill>
                  <a:srgbClr val="000000"/>
                </a:solidFill>
                <a:effectLst/>
                <a:latin typeface="Calibri" panose="020F0502020204030204" pitchFamily="34" charset="0"/>
                <a:cs typeface="Calibri" panose="020F0502020204030204" pitchFamily="34" charset="0"/>
              </a:rPr>
              <a:t>Immunofluoresence</a:t>
            </a:r>
            <a:r>
              <a:rPr lang="it-IT" sz="2400" b="0" i="0" dirty="0">
                <a:solidFill>
                  <a:srgbClr val="000000"/>
                </a:solidFill>
                <a:effectLst/>
                <a:latin typeface="Calibri" panose="020F0502020204030204" pitchFamily="34" charset="0"/>
                <a:cs typeface="Calibri" panose="020F0502020204030204" pitchFamily="34" charset="0"/>
              </a:rPr>
              <a:t>, </a:t>
            </a:r>
            <a:r>
              <a:rPr lang="it-IT" sz="2400" b="0" i="0" dirty="0" err="1">
                <a:solidFill>
                  <a:srgbClr val="000000"/>
                </a:solidFill>
                <a:effectLst/>
                <a:latin typeface="Calibri" panose="020F0502020204030204" pitchFamily="34" charset="0"/>
                <a:cs typeface="Calibri" panose="020F0502020204030204" pitchFamily="34" charset="0"/>
              </a:rPr>
              <a:t>Molecular</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15" name="Google Shape;86;p1">
            <a:extLst>
              <a:ext uri="{FF2B5EF4-FFF2-40B4-BE49-F238E27FC236}">
                <a16:creationId xmlns:a16="http://schemas.microsoft.com/office/drawing/2014/main" id="{9F34CE0F-9082-1A64-32B4-2F665A1C2CEA}"/>
              </a:ext>
            </a:extLst>
          </p:cNvPr>
          <p:cNvSpPr/>
          <p:nvPr/>
        </p:nvSpPr>
        <p:spPr>
          <a:xfrm>
            <a:off x="381000" y="2416149"/>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AF</a:t>
            </a:r>
          </a:p>
        </p:txBody>
      </p:sp>
    </p:spTree>
    <p:extLst>
      <p:ext uri="{BB962C8B-B14F-4D97-AF65-F5344CB8AC3E}">
        <p14:creationId xmlns:p14="http://schemas.microsoft.com/office/powerpoint/2010/main" val="1342053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C972EE2-539B-6A96-F02E-FB4F068CB2B1}"/>
              </a:ext>
            </a:extLst>
          </p:cNvPr>
          <p:cNvPicPr>
            <a:picLocks noChangeAspect="1"/>
          </p:cNvPicPr>
          <p:nvPr/>
        </p:nvPicPr>
        <p:blipFill>
          <a:blip r:embed="rId2"/>
          <a:stretch>
            <a:fillRect/>
          </a:stretch>
        </p:blipFill>
        <p:spPr>
          <a:xfrm>
            <a:off x="10668000" y="5735637"/>
            <a:ext cx="1022268" cy="931863"/>
          </a:xfrm>
          <a:prstGeom prst="rect">
            <a:avLst/>
          </a:prstGeom>
        </p:spPr>
      </p:pic>
      <p:pic>
        <p:nvPicPr>
          <p:cNvPr id="9" name="Immagine 8">
            <a:extLst>
              <a:ext uri="{FF2B5EF4-FFF2-40B4-BE49-F238E27FC236}">
                <a16:creationId xmlns:a16="http://schemas.microsoft.com/office/drawing/2014/main" id="{9308630E-3EC5-5906-A01E-4FB928ECF353}"/>
              </a:ext>
            </a:extLst>
          </p:cNvPr>
          <p:cNvPicPr>
            <a:picLocks noChangeAspect="1"/>
          </p:cNvPicPr>
          <p:nvPr/>
        </p:nvPicPr>
        <p:blipFill>
          <a:blip r:embed="rId3"/>
          <a:stretch>
            <a:fillRect/>
          </a:stretch>
        </p:blipFill>
        <p:spPr>
          <a:xfrm>
            <a:off x="381000" y="5461000"/>
            <a:ext cx="1143000" cy="1206500"/>
          </a:xfrm>
          <a:prstGeom prst="rect">
            <a:avLst/>
          </a:prstGeom>
        </p:spPr>
      </p:pic>
      <p:sp>
        <p:nvSpPr>
          <p:cNvPr id="16" name="Google Shape;86;p1">
            <a:extLst>
              <a:ext uri="{FF2B5EF4-FFF2-40B4-BE49-F238E27FC236}">
                <a16:creationId xmlns:a16="http://schemas.microsoft.com/office/drawing/2014/main" id="{AC558402-F74B-E58A-8E03-78AB642F22DF}"/>
              </a:ext>
            </a:extLst>
          </p:cNvPr>
          <p:cNvSpPr/>
          <p:nvPr/>
        </p:nvSpPr>
        <p:spPr>
          <a:xfrm>
            <a:off x="881744" y="2259696"/>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Date of Review	2025 12  31</a:t>
            </a:r>
          </a:p>
        </p:txBody>
      </p:sp>
      <p:sp>
        <p:nvSpPr>
          <p:cNvPr id="17" name="Google Shape;86;p1">
            <a:extLst>
              <a:ext uri="{FF2B5EF4-FFF2-40B4-BE49-F238E27FC236}">
                <a16:creationId xmlns:a16="http://schemas.microsoft.com/office/drawing/2014/main" id="{1772FE4D-5F38-DC58-50FA-BF3AA739B4FC}"/>
              </a:ext>
            </a:extLst>
          </p:cNvPr>
          <p:cNvSpPr/>
          <p:nvPr/>
        </p:nvSpPr>
        <p:spPr>
          <a:xfrm>
            <a:off x="881744" y="2794904"/>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dirty="0" err="1">
                <a:solidFill>
                  <a:srgbClr val="000000"/>
                </a:solidFill>
                <a:latin typeface="Calibri" panose="020F0502020204030204" pitchFamily="34" charset="0"/>
                <a:cs typeface="Calibri" panose="020F0502020204030204" pitchFamily="34" charset="0"/>
              </a:rPr>
              <a:t>Number</a:t>
            </a:r>
            <a:r>
              <a:rPr lang="it-IT" sz="2400" dirty="0">
                <a:solidFill>
                  <a:srgbClr val="000000"/>
                </a:solidFill>
                <a:latin typeface="Calibri" panose="020F0502020204030204" pitchFamily="34" charset="0"/>
                <a:cs typeface="Calibri" panose="020F0502020204030204" pitchFamily="34" charset="0"/>
              </a:rPr>
              <a:t> of times of USE of the MCQ	5</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18" name="Google Shape;86;p1">
            <a:extLst>
              <a:ext uri="{FF2B5EF4-FFF2-40B4-BE49-F238E27FC236}">
                <a16:creationId xmlns:a16="http://schemas.microsoft.com/office/drawing/2014/main" id="{6F761768-C5D4-E723-2AA7-2FE4EB812A64}"/>
              </a:ext>
            </a:extLst>
          </p:cNvPr>
          <p:cNvSpPr/>
          <p:nvPr/>
        </p:nvSpPr>
        <p:spPr>
          <a:xfrm>
            <a:off x="881744" y="3330108"/>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err="1">
                <a:solidFill>
                  <a:srgbClr val="000000"/>
                </a:solidFill>
                <a:effectLst/>
                <a:latin typeface="Calibri" panose="020F0502020204030204" pitchFamily="34" charset="0"/>
                <a:cs typeface="Calibri" panose="020F0502020204030204" pitchFamily="34" charset="0"/>
              </a:rPr>
              <a:t>Number</a:t>
            </a:r>
            <a:r>
              <a:rPr lang="it-IT" sz="2400" b="0" i="0" dirty="0">
                <a:solidFill>
                  <a:srgbClr val="000000"/>
                </a:solidFill>
                <a:effectLst/>
                <a:latin typeface="Calibri" panose="020F0502020204030204" pitchFamily="34" charset="0"/>
                <a:cs typeface="Calibri" panose="020F0502020204030204" pitchFamily="34" charset="0"/>
              </a:rPr>
              <a:t> of SUCCESSES		2</a:t>
            </a:r>
          </a:p>
        </p:txBody>
      </p:sp>
      <p:sp>
        <p:nvSpPr>
          <p:cNvPr id="21" name="Google Shape;86;p1">
            <a:extLst>
              <a:ext uri="{FF2B5EF4-FFF2-40B4-BE49-F238E27FC236}">
                <a16:creationId xmlns:a16="http://schemas.microsoft.com/office/drawing/2014/main" id="{F685DEB0-E784-587E-B302-496E168313CB}"/>
              </a:ext>
            </a:extLst>
          </p:cNvPr>
          <p:cNvSpPr/>
          <p:nvPr/>
        </p:nvSpPr>
        <p:spPr>
          <a:xfrm>
            <a:off x="881744" y="3865312"/>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dirty="0" err="1">
                <a:solidFill>
                  <a:srgbClr val="000000"/>
                </a:solidFill>
                <a:latin typeface="Calibri" panose="020F0502020204030204" pitchFamily="34" charset="0"/>
                <a:cs typeface="Calibri" panose="020F0502020204030204" pitchFamily="34" charset="0"/>
              </a:rPr>
              <a:t>Number</a:t>
            </a:r>
            <a:r>
              <a:rPr lang="it-IT" sz="2400" dirty="0">
                <a:solidFill>
                  <a:srgbClr val="000000"/>
                </a:solidFill>
                <a:latin typeface="Calibri" panose="020F0502020204030204" pitchFamily="34" charset="0"/>
                <a:cs typeface="Calibri" panose="020F0502020204030204" pitchFamily="34" charset="0"/>
              </a:rPr>
              <a:t> of FAILURES			2</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14" name="Google Shape;86;p1">
            <a:extLst>
              <a:ext uri="{FF2B5EF4-FFF2-40B4-BE49-F238E27FC236}">
                <a16:creationId xmlns:a16="http://schemas.microsoft.com/office/drawing/2014/main" id="{01BF59D4-EABF-E5E3-A006-57F0BE911D52}"/>
              </a:ext>
            </a:extLst>
          </p:cNvPr>
          <p:cNvSpPr/>
          <p:nvPr/>
        </p:nvSpPr>
        <p:spPr>
          <a:xfrm>
            <a:off x="881744" y="1167009"/>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Level </a:t>
            </a:r>
            <a:r>
              <a:rPr lang="it-IT" sz="2400" dirty="0">
                <a:solidFill>
                  <a:srgbClr val="000000"/>
                </a:solidFill>
                <a:latin typeface="Calibri" panose="020F0502020204030204" pitchFamily="34" charset="0"/>
                <a:cs typeface="Calibri" panose="020F0502020204030204" pitchFamily="34" charset="0"/>
              </a:rPr>
              <a:t>o</a:t>
            </a:r>
            <a:r>
              <a:rPr lang="it-IT" sz="2400" b="0" i="0" dirty="0">
                <a:solidFill>
                  <a:srgbClr val="000000"/>
                </a:solidFill>
                <a:effectLst/>
                <a:latin typeface="Calibri" panose="020F0502020204030204" pitchFamily="34" charset="0"/>
                <a:cs typeface="Calibri" panose="020F0502020204030204" pitchFamily="34" charset="0"/>
              </a:rPr>
              <a:t>f </a:t>
            </a:r>
            <a:r>
              <a:rPr lang="it-IT" sz="2400" b="0" i="0" dirty="0" err="1">
                <a:solidFill>
                  <a:srgbClr val="000000"/>
                </a:solidFill>
                <a:effectLst/>
                <a:latin typeface="Calibri" panose="020F0502020204030204" pitchFamily="34" charset="0"/>
                <a:cs typeface="Calibri" panose="020F0502020204030204" pitchFamily="34" charset="0"/>
              </a:rPr>
              <a:t>Difficulty</a:t>
            </a:r>
            <a:r>
              <a:rPr lang="it-IT" sz="2400" b="0" i="0" dirty="0">
                <a:solidFill>
                  <a:srgbClr val="000000"/>
                </a:solidFill>
                <a:effectLst/>
                <a:latin typeface="Calibri" panose="020F0502020204030204" pitchFamily="34" charset="0"/>
                <a:cs typeface="Calibri" panose="020F0502020204030204" pitchFamily="34" charset="0"/>
              </a:rPr>
              <a:t> (Easy, Medium, </a:t>
            </a:r>
            <a:r>
              <a:rPr lang="it-IT" sz="2400" b="0" i="0" dirty="0" err="1">
                <a:solidFill>
                  <a:srgbClr val="000000"/>
                </a:solidFill>
                <a:effectLst/>
                <a:latin typeface="Calibri" panose="020F0502020204030204" pitchFamily="34" charset="0"/>
                <a:cs typeface="Calibri" panose="020F0502020204030204" pitchFamily="34" charset="0"/>
              </a:rPr>
              <a:t>Difficult</a:t>
            </a:r>
            <a:r>
              <a:rPr lang="it-IT" sz="2400" b="0" i="0" dirty="0">
                <a:solidFill>
                  <a:srgbClr val="000000"/>
                </a:solidFill>
                <a:effectLst/>
                <a:latin typeface="Calibri" panose="020F0502020204030204" pitchFamily="34" charset="0"/>
                <a:cs typeface="Calibri" panose="020F0502020204030204" pitchFamily="34" charset="0"/>
              </a:rPr>
              <a:t>)</a:t>
            </a:r>
          </a:p>
        </p:txBody>
      </p:sp>
      <p:sp>
        <p:nvSpPr>
          <p:cNvPr id="22" name="Google Shape;86;p1">
            <a:extLst>
              <a:ext uri="{FF2B5EF4-FFF2-40B4-BE49-F238E27FC236}">
                <a16:creationId xmlns:a16="http://schemas.microsoft.com/office/drawing/2014/main" id="{B07BDEF5-8069-22B0-7C41-5D310AFF1CA3}"/>
              </a:ext>
            </a:extLst>
          </p:cNvPr>
          <p:cNvSpPr/>
          <p:nvPr/>
        </p:nvSpPr>
        <p:spPr>
          <a:xfrm>
            <a:off x="881745" y="4396900"/>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err="1">
                <a:solidFill>
                  <a:srgbClr val="000000"/>
                </a:solidFill>
                <a:effectLst/>
                <a:latin typeface="Calibri" panose="020F0502020204030204" pitchFamily="34" charset="0"/>
                <a:cs typeface="Calibri" panose="020F0502020204030204" pitchFamily="34" charset="0"/>
              </a:rPr>
              <a:t>Number</a:t>
            </a:r>
            <a:r>
              <a:rPr lang="it-IT" sz="2400" b="0" i="0" dirty="0">
                <a:solidFill>
                  <a:srgbClr val="000000"/>
                </a:solidFill>
                <a:effectLst/>
                <a:latin typeface="Calibri" panose="020F0502020204030204" pitchFamily="34" charset="0"/>
                <a:cs typeface="Calibri" panose="020F0502020204030204" pitchFamily="34" charset="0"/>
              </a:rPr>
              <a:t> of NO- RESPONSE		1</a:t>
            </a:r>
          </a:p>
        </p:txBody>
      </p:sp>
      <p:sp>
        <p:nvSpPr>
          <p:cNvPr id="15" name="Google Shape;86;p1">
            <a:extLst>
              <a:ext uri="{FF2B5EF4-FFF2-40B4-BE49-F238E27FC236}">
                <a16:creationId xmlns:a16="http://schemas.microsoft.com/office/drawing/2014/main" id="{9F34CE0F-9082-1A64-32B4-2F665A1C2CEA}"/>
              </a:ext>
            </a:extLst>
          </p:cNvPr>
          <p:cNvSpPr/>
          <p:nvPr/>
        </p:nvSpPr>
        <p:spPr>
          <a:xfrm>
            <a:off x="881744" y="1719463"/>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Name of </a:t>
            </a:r>
            <a:r>
              <a:rPr lang="it-IT" sz="2400" b="0" i="0" dirty="0" err="1">
                <a:solidFill>
                  <a:srgbClr val="000000"/>
                </a:solidFill>
                <a:effectLst/>
                <a:latin typeface="Calibri" panose="020F0502020204030204" pitchFamily="34" charset="0"/>
                <a:cs typeface="Calibri" panose="020F0502020204030204" pitchFamily="34" charset="0"/>
              </a:rPr>
              <a:t>Reviewer</a:t>
            </a:r>
            <a:r>
              <a:rPr lang="it-IT" sz="2400" b="0" i="0" dirty="0">
                <a:solidFill>
                  <a:srgbClr val="000000"/>
                </a:solidFill>
                <a:effectLst/>
                <a:latin typeface="Calibri" panose="020F0502020204030204" pitchFamily="34" charset="0"/>
                <a:cs typeface="Calibri" panose="020F0502020204030204" pitchFamily="34" charset="0"/>
              </a:rPr>
              <a:t>	</a:t>
            </a:r>
            <a:r>
              <a:rPr lang="it-IT" sz="2400" b="0" i="0" dirty="0" err="1">
                <a:solidFill>
                  <a:srgbClr val="000000"/>
                </a:solidFill>
                <a:effectLst/>
                <a:latin typeface="Calibri" panose="020F0502020204030204" pitchFamily="34" charset="0"/>
                <a:cs typeface="Calibri" panose="020F0502020204030204" pitchFamily="34" charset="0"/>
              </a:rPr>
              <a:t>Marszalek</a:t>
            </a:r>
            <a:endParaRPr lang="it-IT" sz="2400" b="0" i="0"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49724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34341A0-C595-AB0F-D728-012B36C3FC14}"/>
              </a:ext>
            </a:extLst>
          </p:cNvPr>
          <p:cNvSpPr txBox="1"/>
          <p:nvPr/>
        </p:nvSpPr>
        <p:spPr>
          <a:xfrm>
            <a:off x="1567543" y="1053797"/>
            <a:ext cx="6096000" cy="2862322"/>
          </a:xfrm>
          <a:prstGeom prst="rect">
            <a:avLst/>
          </a:prstGeom>
          <a:noFill/>
        </p:spPr>
        <p:txBody>
          <a:bodyPr wrap="square">
            <a:spAutoFit/>
          </a:bodyPr>
          <a:lstStyle/>
          <a:p>
            <a:pPr algn="l"/>
            <a:r>
              <a:rPr lang="en-GB" dirty="0">
                <a:solidFill>
                  <a:srgbClr val="000000"/>
                </a:solidFill>
                <a:latin typeface="Arial" panose="020B0604020202020204" pitchFamily="34" charset="0"/>
              </a:rPr>
              <a:t>In a </a:t>
            </a:r>
            <a:r>
              <a:rPr lang="en-GB" b="0" i="0" u="none" strike="noStrike" dirty="0" err="1">
                <a:solidFill>
                  <a:srgbClr val="000000"/>
                </a:solidFill>
                <a:effectLst/>
                <a:latin typeface="Arial" panose="020B0604020202020204" pitchFamily="34" charset="0"/>
              </a:rPr>
              <a:t>newborn</a:t>
            </a:r>
            <a:r>
              <a:rPr lang="en-GB" b="0" i="0" u="none" strike="noStrike" dirty="0">
                <a:solidFill>
                  <a:srgbClr val="000000"/>
                </a:solidFill>
                <a:effectLst/>
                <a:latin typeface="Arial" panose="020B0604020202020204" pitchFamily="34" charset="0"/>
              </a:rPr>
              <a:t> male infant the right testis is palpable, no left testis</a:t>
            </a:r>
            <a:r>
              <a:rPr lang="en-GB" dirty="0">
                <a:solidFill>
                  <a:srgbClr val="000000"/>
                </a:solidFill>
                <a:latin typeface="Arial" panose="020B0604020202020204" pitchFamily="34" charset="0"/>
              </a:rPr>
              <a:t> </a:t>
            </a:r>
            <a:r>
              <a:rPr lang="en-GB" b="0" i="0" u="none" strike="noStrike" dirty="0">
                <a:solidFill>
                  <a:srgbClr val="000000"/>
                </a:solidFill>
                <a:effectLst/>
                <a:latin typeface="Arial" panose="020B0604020202020204" pitchFamily="34" charset="0"/>
              </a:rPr>
              <a:t>in the scrotal sac. The infant has no other abnormalities. Which of the following is the most likely abnormality involving the gonads of this infant? </a:t>
            </a:r>
          </a:p>
          <a:p>
            <a:pPr algn="l"/>
            <a:endParaRPr lang="en-GB" b="0" i="0" u="none" strike="noStrike" dirty="0">
              <a:solidFill>
                <a:srgbClr val="000000"/>
              </a:solidFill>
              <a:effectLst/>
              <a:latin typeface="Arial" panose="020B0604020202020204" pitchFamily="34" charset="0"/>
            </a:endParaRPr>
          </a:p>
          <a:p>
            <a:pPr algn="l"/>
            <a:r>
              <a:rPr lang="en-GB" b="0" i="0" u="none" strike="noStrike" dirty="0">
                <a:solidFill>
                  <a:srgbClr val="000000"/>
                </a:solidFill>
                <a:effectLst/>
                <a:latin typeface="Arial" panose="020B0604020202020204" pitchFamily="34" charset="0"/>
              </a:rPr>
              <a:t>A  Agenesis </a:t>
            </a:r>
          </a:p>
          <a:p>
            <a:pPr algn="l"/>
            <a:r>
              <a:rPr lang="en-GB" b="0" i="0" u="none" strike="noStrike" dirty="0">
                <a:solidFill>
                  <a:srgbClr val="000000"/>
                </a:solidFill>
                <a:effectLst/>
                <a:latin typeface="Arial" panose="020B0604020202020204" pitchFamily="34" charset="0"/>
              </a:rPr>
              <a:t>B  Fusion </a:t>
            </a:r>
          </a:p>
          <a:p>
            <a:pPr algn="l"/>
            <a:r>
              <a:rPr lang="en-GB" b="0" i="0" u="none" strike="noStrike" dirty="0">
                <a:solidFill>
                  <a:srgbClr val="000000"/>
                </a:solidFill>
                <a:effectLst/>
                <a:latin typeface="Arial" panose="020B0604020202020204" pitchFamily="34" charset="0"/>
              </a:rPr>
              <a:t>C  Hypopituitarism </a:t>
            </a:r>
          </a:p>
          <a:p>
            <a:pPr algn="l"/>
            <a:r>
              <a:rPr lang="en-GB" b="0" i="0" u="none" strike="noStrike" dirty="0">
                <a:solidFill>
                  <a:srgbClr val="000000"/>
                </a:solidFill>
                <a:effectLst/>
                <a:latin typeface="Arial" panose="020B0604020202020204" pitchFamily="34" charset="0"/>
              </a:rPr>
              <a:t>D  Incomplete descent </a:t>
            </a:r>
          </a:p>
          <a:p>
            <a:pPr algn="l"/>
            <a:r>
              <a:rPr lang="en-GB" b="0" i="0" u="none" strike="noStrike" dirty="0">
                <a:solidFill>
                  <a:srgbClr val="000000"/>
                </a:solidFill>
                <a:effectLst/>
                <a:latin typeface="Arial" panose="020B0604020202020204" pitchFamily="34" charset="0"/>
              </a:rPr>
              <a:t>E  Leydig cell aplasia </a:t>
            </a:r>
          </a:p>
        </p:txBody>
      </p:sp>
    </p:spTree>
    <p:extLst>
      <p:ext uri="{BB962C8B-B14F-4D97-AF65-F5344CB8AC3E}">
        <p14:creationId xmlns:p14="http://schemas.microsoft.com/office/powerpoint/2010/main" val="501947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C972EE2-539B-6A96-F02E-FB4F068CB2B1}"/>
              </a:ext>
            </a:extLst>
          </p:cNvPr>
          <p:cNvPicPr>
            <a:picLocks noChangeAspect="1"/>
          </p:cNvPicPr>
          <p:nvPr/>
        </p:nvPicPr>
        <p:blipFill>
          <a:blip r:embed="rId2"/>
          <a:stretch>
            <a:fillRect/>
          </a:stretch>
        </p:blipFill>
        <p:spPr>
          <a:xfrm>
            <a:off x="10668000" y="5735637"/>
            <a:ext cx="1022268" cy="931863"/>
          </a:xfrm>
          <a:prstGeom prst="rect">
            <a:avLst/>
          </a:prstGeom>
        </p:spPr>
      </p:pic>
      <p:pic>
        <p:nvPicPr>
          <p:cNvPr id="9" name="Immagine 8">
            <a:extLst>
              <a:ext uri="{FF2B5EF4-FFF2-40B4-BE49-F238E27FC236}">
                <a16:creationId xmlns:a16="http://schemas.microsoft.com/office/drawing/2014/main" id="{9308630E-3EC5-5906-A01E-4FB928ECF353}"/>
              </a:ext>
            </a:extLst>
          </p:cNvPr>
          <p:cNvPicPr>
            <a:picLocks noChangeAspect="1"/>
          </p:cNvPicPr>
          <p:nvPr/>
        </p:nvPicPr>
        <p:blipFill>
          <a:blip r:embed="rId3"/>
          <a:stretch>
            <a:fillRect/>
          </a:stretch>
        </p:blipFill>
        <p:spPr>
          <a:xfrm>
            <a:off x="381000" y="5461000"/>
            <a:ext cx="1143000" cy="1206500"/>
          </a:xfrm>
          <a:prstGeom prst="rect">
            <a:avLst/>
          </a:prstGeom>
        </p:spPr>
      </p:pic>
      <p:sp>
        <p:nvSpPr>
          <p:cNvPr id="4" name="Google Shape;86;p1">
            <a:extLst>
              <a:ext uri="{FF2B5EF4-FFF2-40B4-BE49-F238E27FC236}">
                <a16:creationId xmlns:a16="http://schemas.microsoft.com/office/drawing/2014/main" id="{72736E1A-302A-8F4F-640F-F53977510594}"/>
              </a:ext>
            </a:extLst>
          </p:cNvPr>
          <p:cNvSpPr/>
          <p:nvPr/>
        </p:nvSpPr>
        <p:spPr>
          <a:xfrm>
            <a:off x="381000" y="561237"/>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E.G.</a:t>
            </a:r>
          </a:p>
        </p:txBody>
      </p:sp>
      <p:sp>
        <p:nvSpPr>
          <p:cNvPr id="10" name="CasellaDiTesto 9">
            <a:extLst>
              <a:ext uri="{FF2B5EF4-FFF2-40B4-BE49-F238E27FC236}">
                <a16:creationId xmlns:a16="http://schemas.microsoft.com/office/drawing/2014/main" id="{C71614EB-AB51-FBB8-F94A-518A83738FCA}"/>
              </a:ext>
            </a:extLst>
          </p:cNvPr>
          <p:cNvSpPr txBox="1"/>
          <p:nvPr/>
        </p:nvSpPr>
        <p:spPr>
          <a:xfrm>
            <a:off x="3114675" y="5943600"/>
            <a:ext cx="5057775" cy="584775"/>
          </a:xfrm>
          <a:prstGeom prst="rect">
            <a:avLst/>
          </a:prstGeom>
          <a:noFill/>
        </p:spPr>
        <p:txBody>
          <a:bodyPr wrap="square" rtlCol="0">
            <a:spAutoFit/>
          </a:bodyPr>
          <a:lstStyle/>
          <a:p>
            <a:pPr algn="ctr"/>
            <a:r>
              <a:rPr lang="en-US" sz="3200" b="1" dirty="0"/>
              <a:t>CESMA</a:t>
            </a:r>
            <a:endParaRPr lang="en-US" b="1" dirty="0"/>
          </a:p>
        </p:txBody>
      </p:sp>
      <p:sp>
        <p:nvSpPr>
          <p:cNvPr id="16" name="Google Shape;86;p1">
            <a:extLst>
              <a:ext uri="{FF2B5EF4-FFF2-40B4-BE49-F238E27FC236}">
                <a16:creationId xmlns:a16="http://schemas.microsoft.com/office/drawing/2014/main" id="{AC558402-F74B-E58A-8E03-78AB642F22DF}"/>
              </a:ext>
            </a:extLst>
          </p:cNvPr>
          <p:cNvSpPr/>
          <p:nvPr/>
        </p:nvSpPr>
        <p:spPr>
          <a:xfrm>
            <a:off x="381000" y="2956382"/>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2025 12 06</a:t>
            </a:r>
          </a:p>
        </p:txBody>
      </p:sp>
      <p:sp>
        <p:nvSpPr>
          <p:cNvPr id="17" name="Google Shape;86;p1">
            <a:extLst>
              <a:ext uri="{FF2B5EF4-FFF2-40B4-BE49-F238E27FC236}">
                <a16:creationId xmlns:a16="http://schemas.microsoft.com/office/drawing/2014/main" id="{1772FE4D-5F38-DC58-50FA-BF3AA739B4FC}"/>
              </a:ext>
            </a:extLst>
          </p:cNvPr>
          <p:cNvSpPr/>
          <p:nvPr/>
        </p:nvSpPr>
        <p:spPr>
          <a:xfrm>
            <a:off x="381000" y="3491590"/>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err="1">
                <a:solidFill>
                  <a:srgbClr val="000000"/>
                </a:solidFill>
                <a:effectLst/>
                <a:latin typeface="Calibri" panose="020F0502020204030204" pitchFamily="34" charset="0"/>
                <a:cs typeface="Calibri" panose="020F0502020204030204" pitchFamily="34" charset="0"/>
              </a:rPr>
              <a:t>Embryology</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18" name="Google Shape;86;p1">
            <a:extLst>
              <a:ext uri="{FF2B5EF4-FFF2-40B4-BE49-F238E27FC236}">
                <a16:creationId xmlns:a16="http://schemas.microsoft.com/office/drawing/2014/main" id="{6F761768-C5D4-E723-2AA7-2FE4EB812A64}"/>
              </a:ext>
            </a:extLst>
          </p:cNvPr>
          <p:cNvSpPr/>
          <p:nvPr/>
        </p:nvSpPr>
        <p:spPr>
          <a:xfrm>
            <a:off x="381000" y="4026794"/>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dirty="0">
                <a:solidFill>
                  <a:srgbClr val="000000"/>
                </a:solidFill>
                <a:latin typeface="Calibri" panose="020F0502020204030204" pitchFamily="34" charset="0"/>
                <a:cs typeface="Calibri" panose="020F0502020204030204" pitchFamily="34" charset="0"/>
              </a:rPr>
              <a:t>Malformative</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21" name="Google Shape;86;p1">
            <a:extLst>
              <a:ext uri="{FF2B5EF4-FFF2-40B4-BE49-F238E27FC236}">
                <a16:creationId xmlns:a16="http://schemas.microsoft.com/office/drawing/2014/main" id="{F685DEB0-E784-587E-B302-496E168313CB}"/>
              </a:ext>
            </a:extLst>
          </p:cNvPr>
          <p:cNvSpPr/>
          <p:nvPr/>
        </p:nvSpPr>
        <p:spPr>
          <a:xfrm>
            <a:off x="381000" y="4561998"/>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14" name="Google Shape;86;p1">
            <a:extLst>
              <a:ext uri="{FF2B5EF4-FFF2-40B4-BE49-F238E27FC236}">
                <a16:creationId xmlns:a16="http://schemas.microsoft.com/office/drawing/2014/main" id="{01BF59D4-EABF-E5E3-A006-57F0BE911D52}"/>
              </a:ext>
            </a:extLst>
          </p:cNvPr>
          <p:cNvSpPr/>
          <p:nvPr/>
        </p:nvSpPr>
        <p:spPr>
          <a:xfrm>
            <a:off x="381000" y="1863695"/>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3857</a:t>
            </a:r>
          </a:p>
        </p:txBody>
      </p:sp>
      <p:sp>
        <p:nvSpPr>
          <p:cNvPr id="22" name="Google Shape;86;p1">
            <a:extLst>
              <a:ext uri="{FF2B5EF4-FFF2-40B4-BE49-F238E27FC236}">
                <a16:creationId xmlns:a16="http://schemas.microsoft.com/office/drawing/2014/main" id="{B07BDEF5-8069-22B0-7C41-5D310AFF1CA3}"/>
              </a:ext>
            </a:extLst>
          </p:cNvPr>
          <p:cNvSpPr/>
          <p:nvPr/>
        </p:nvSpPr>
        <p:spPr>
          <a:xfrm>
            <a:off x="381000" y="5115345"/>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15" name="Google Shape;86;p1">
            <a:extLst>
              <a:ext uri="{FF2B5EF4-FFF2-40B4-BE49-F238E27FC236}">
                <a16:creationId xmlns:a16="http://schemas.microsoft.com/office/drawing/2014/main" id="{9F34CE0F-9082-1A64-32B4-2F665A1C2CEA}"/>
              </a:ext>
            </a:extLst>
          </p:cNvPr>
          <p:cNvSpPr/>
          <p:nvPr/>
        </p:nvSpPr>
        <p:spPr>
          <a:xfrm>
            <a:off x="381000" y="2416149"/>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AF</a:t>
            </a:r>
          </a:p>
        </p:txBody>
      </p:sp>
    </p:spTree>
    <p:extLst>
      <p:ext uri="{BB962C8B-B14F-4D97-AF65-F5344CB8AC3E}">
        <p14:creationId xmlns:p14="http://schemas.microsoft.com/office/powerpoint/2010/main" val="118897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C972EE2-539B-6A96-F02E-FB4F068CB2B1}"/>
              </a:ext>
            </a:extLst>
          </p:cNvPr>
          <p:cNvPicPr>
            <a:picLocks noChangeAspect="1"/>
          </p:cNvPicPr>
          <p:nvPr/>
        </p:nvPicPr>
        <p:blipFill>
          <a:blip r:embed="rId2"/>
          <a:stretch>
            <a:fillRect/>
          </a:stretch>
        </p:blipFill>
        <p:spPr>
          <a:xfrm>
            <a:off x="10668000" y="5735637"/>
            <a:ext cx="1022268" cy="931863"/>
          </a:xfrm>
          <a:prstGeom prst="rect">
            <a:avLst/>
          </a:prstGeom>
        </p:spPr>
      </p:pic>
      <p:pic>
        <p:nvPicPr>
          <p:cNvPr id="9" name="Immagine 8">
            <a:extLst>
              <a:ext uri="{FF2B5EF4-FFF2-40B4-BE49-F238E27FC236}">
                <a16:creationId xmlns:a16="http://schemas.microsoft.com/office/drawing/2014/main" id="{9308630E-3EC5-5906-A01E-4FB928ECF353}"/>
              </a:ext>
            </a:extLst>
          </p:cNvPr>
          <p:cNvPicPr>
            <a:picLocks noChangeAspect="1"/>
          </p:cNvPicPr>
          <p:nvPr/>
        </p:nvPicPr>
        <p:blipFill>
          <a:blip r:embed="rId3"/>
          <a:stretch>
            <a:fillRect/>
          </a:stretch>
        </p:blipFill>
        <p:spPr>
          <a:xfrm>
            <a:off x="381000" y="5461000"/>
            <a:ext cx="1143000" cy="1206500"/>
          </a:xfrm>
          <a:prstGeom prst="rect">
            <a:avLst/>
          </a:prstGeom>
        </p:spPr>
      </p:pic>
      <p:sp>
        <p:nvSpPr>
          <p:cNvPr id="4" name="Google Shape;86;p1">
            <a:extLst>
              <a:ext uri="{FF2B5EF4-FFF2-40B4-BE49-F238E27FC236}">
                <a16:creationId xmlns:a16="http://schemas.microsoft.com/office/drawing/2014/main" id="{72736E1A-302A-8F4F-640F-F53977510594}"/>
              </a:ext>
            </a:extLst>
          </p:cNvPr>
          <p:cNvSpPr/>
          <p:nvPr/>
        </p:nvSpPr>
        <p:spPr>
          <a:xfrm>
            <a:off x="381000" y="561237"/>
            <a:ext cx="9607828" cy="830956"/>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The Data Base </a:t>
            </a:r>
            <a:r>
              <a:rPr lang="it-IT" sz="2400" b="0" i="0" dirty="0" err="1">
                <a:solidFill>
                  <a:srgbClr val="000000"/>
                </a:solidFill>
                <a:effectLst/>
                <a:latin typeface="Calibri" panose="020F0502020204030204" pitchFamily="34" charset="0"/>
                <a:cs typeface="Calibri" panose="020F0502020204030204" pitchFamily="34" charset="0"/>
              </a:rPr>
              <a:t>will</a:t>
            </a:r>
            <a:r>
              <a:rPr lang="it-IT" sz="2400" b="0" i="0" dirty="0">
                <a:solidFill>
                  <a:srgbClr val="000000"/>
                </a:solidFill>
                <a:effectLst/>
                <a:latin typeface="Calibri" panose="020F0502020204030204" pitchFamily="34" charset="0"/>
                <a:cs typeface="Calibri" panose="020F0502020204030204" pitchFamily="34" charset="0"/>
              </a:rPr>
              <a:t> </a:t>
            </a:r>
            <a:r>
              <a:rPr lang="it-IT" sz="2400" b="0" i="0" dirty="0" err="1">
                <a:solidFill>
                  <a:srgbClr val="000000"/>
                </a:solidFill>
                <a:effectLst/>
                <a:latin typeface="Calibri" panose="020F0502020204030204" pitchFamily="34" charset="0"/>
                <a:cs typeface="Calibri" panose="020F0502020204030204" pitchFamily="34" charset="0"/>
              </a:rPr>
              <a:t>itself</a:t>
            </a:r>
            <a:r>
              <a:rPr lang="it-IT" sz="2400" b="0" i="0" dirty="0">
                <a:solidFill>
                  <a:srgbClr val="000000"/>
                </a:solidFill>
                <a:effectLst/>
                <a:latin typeface="Calibri" panose="020F0502020204030204" pitchFamily="34" charset="0"/>
                <a:cs typeface="Calibri" panose="020F0502020204030204" pitchFamily="34" charset="0"/>
              </a:rPr>
              <a:t> validate the MCQ </a:t>
            </a:r>
            <a:r>
              <a:rPr lang="it-IT" sz="2400" b="0" i="0" dirty="0" err="1">
                <a:solidFill>
                  <a:srgbClr val="000000"/>
                </a:solidFill>
                <a:effectLst/>
                <a:latin typeface="Calibri" panose="020F0502020204030204" pitchFamily="34" charset="0"/>
                <a:cs typeface="Calibri" panose="020F0502020204030204" pitchFamily="34" charset="0"/>
              </a:rPr>
              <a:t>if</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it</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will</a:t>
            </a:r>
            <a:r>
              <a:rPr lang="it-IT" sz="2400" dirty="0">
                <a:solidFill>
                  <a:srgbClr val="000000"/>
                </a:solidFill>
                <a:latin typeface="Calibri" panose="020F0502020204030204" pitchFamily="34" charset="0"/>
                <a:cs typeface="Calibri" panose="020F0502020204030204" pitchFamily="34" charset="0"/>
              </a:rPr>
              <a:t> be </a:t>
            </a:r>
            <a:r>
              <a:rPr lang="it-IT" sz="2400" dirty="0" err="1">
                <a:solidFill>
                  <a:srgbClr val="000000"/>
                </a:solidFill>
                <a:latin typeface="Calibri" panose="020F0502020204030204" pitchFamily="34" charset="0"/>
                <a:cs typeface="Calibri" panose="020F0502020204030204" pitchFamily="34" charset="0"/>
              </a:rPr>
              <a:t>constructed</a:t>
            </a:r>
            <a:r>
              <a:rPr lang="it-IT" sz="2400" dirty="0">
                <a:solidFill>
                  <a:srgbClr val="000000"/>
                </a:solidFill>
                <a:latin typeface="Calibri" panose="020F0502020204030204" pitchFamily="34" charset="0"/>
                <a:cs typeface="Calibri" panose="020F0502020204030204" pitchFamily="34" charset="0"/>
              </a:rPr>
              <a:t> to </a:t>
            </a:r>
            <a:r>
              <a:rPr lang="it-IT" sz="2400" dirty="0" err="1">
                <a:solidFill>
                  <a:srgbClr val="000000"/>
                </a:solidFill>
                <a:latin typeface="Calibri" panose="020F0502020204030204" pitchFamily="34" charset="0"/>
                <a:cs typeface="Calibri" panose="020F0502020204030204" pitchFamily="34" charset="0"/>
              </a:rPr>
              <a:t>that</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purpose</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16" name="Google Shape;86;p1">
            <a:extLst>
              <a:ext uri="{FF2B5EF4-FFF2-40B4-BE49-F238E27FC236}">
                <a16:creationId xmlns:a16="http://schemas.microsoft.com/office/drawing/2014/main" id="{AC558402-F74B-E58A-8E03-78AB642F22DF}"/>
              </a:ext>
            </a:extLst>
          </p:cNvPr>
          <p:cNvSpPr/>
          <p:nvPr/>
        </p:nvSpPr>
        <p:spPr>
          <a:xfrm>
            <a:off x="381000" y="2956382"/>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Date of Review	2025 12  31</a:t>
            </a:r>
          </a:p>
        </p:txBody>
      </p:sp>
      <p:sp>
        <p:nvSpPr>
          <p:cNvPr id="17" name="Google Shape;86;p1">
            <a:extLst>
              <a:ext uri="{FF2B5EF4-FFF2-40B4-BE49-F238E27FC236}">
                <a16:creationId xmlns:a16="http://schemas.microsoft.com/office/drawing/2014/main" id="{1772FE4D-5F38-DC58-50FA-BF3AA739B4FC}"/>
              </a:ext>
            </a:extLst>
          </p:cNvPr>
          <p:cNvSpPr/>
          <p:nvPr/>
        </p:nvSpPr>
        <p:spPr>
          <a:xfrm>
            <a:off x="381000" y="3491590"/>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dirty="0" err="1">
                <a:solidFill>
                  <a:srgbClr val="000000"/>
                </a:solidFill>
                <a:latin typeface="Calibri" panose="020F0502020204030204" pitchFamily="34" charset="0"/>
                <a:cs typeface="Calibri" panose="020F0502020204030204" pitchFamily="34" charset="0"/>
              </a:rPr>
              <a:t>Number</a:t>
            </a:r>
            <a:r>
              <a:rPr lang="it-IT" sz="2400" dirty="0">
                <a:solidFill>
                  <a:srgbClr val="000000"/>
                </a:solidFill>
                <a:latin typeface="Calibri" panose="020F0502020204030204" pitchFamily="34" charset="0"/>
                <a:cs typeface="Calibri" panose="020F0502020204030204" pitchFamily="34" charset="0"/>
              </a:rPr>
              <a:t> of times of USE of the MCQ	5</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18" name="Google Shape;86;p1">
            <a:extLst>
              <a:ext uri="{FF2B5EF4-FFF2-40B4-BE49-F238E27FC236}">
                <a16:creationId xmlns:a16="http://schemas.microsoft.com/office/drawing/2014/main" id="{6F761768-C5D4-E723-2AA7-2FE4EB812A64}"/>
              </a:ext>
            </a:extLst>
          </p:cNvPr>
          <p:cNvSpPr/>
          <p:nvPr/>
        </p:nvSpPr>
        <p:spPr>
          <a:xfrm>
            <a:off x="381000" y="4026794"/>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err="1">
                <a:solidFill>
                  <a:srgbClr val="000000"/>
                </a:solidFill>
                <a:effectLst/>
                <a:latin typeface="Calibri" panose="020F0502020204030204" pitchFamily="34" charset="0"/>
                <a:cs typeface="Calibri" panose="020F0502020204030204" pitchFamily="34" charset="0"/>
              </a:rPr>
              <a:t>Number</a:t>
            </a:r>
            <a:r>
              <a:rPr lang="it-IT" sz="2400" b="0" i="0" dirty="0">
                <a:solidFill>
                  <a:srgbClr val="000000"/>
                </a:solidFill>
                <a:effectLst/>
                <a:latin typeface="Calibri" panose="020F0502020204030204" pitchFamily="34" charset="0"/>
                <a:cs typeface="Calibri" panose="020F0502020204030204" pitchFamily="34" charset="0"/>
              </a:rPr>
              <a:t> of SUCCESSES		2</a:t>
            </a:r>
          </a:p>
        </p:txBody>
      </p:sp>
      <p:sp>
        <p:nvSpPr>
          <p:cNvPr id="21" name="Google Shape;86;p1">
            <a:extLst>
              <a:ext uri="{FF2B5EF4-FFF2-40B4-BE49-F238E27FC236}">
                <a16:creationId xmlns:a16="http://schemas.microsoft.com/office/drawing/2014/main" id="{F685DEB0-E784-587E-B302-496E168313CB}"/>
              </a:ext>
            </a:extLst>
          </p:cNvPr>
          <p:cNvSpPr/>
          <p:nvPr/>
        </p:nvSpPr>
        <p:spPr>
          <a:xfrm>
            <a:off x="381000" y="4561998"/>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dirty="0" err="1">
                <a:solidFill>
                  <a:srgbClr val="000000"/>
                </a:solidFill>
                <a:latin typeface="Calibri" panose="020F0502020204030204" pitchFamily="34" charset="0"/>
                <a:cs typeface="Calibri" panose="020F0502020204030204" pitchFamily="34" charset="0"/>
              </a:rPr>
              <a:t>Number</a:t>
            </a:r>
            <a:r>
              <a:rPr lang="it-IT" sz="2400" dirty="0">
                <a:solidFill>
                  <a:srgbClr val="000000"/>
                </a:solidFill>
                <a:latin typeface="Calibri" panose="020F0502020204030204" pitchFamily="34" charset="0"/>
                <a:cs typeface="Calibri" panose="020F0502020204030204" pitchFamily="34" charset="0"/>
              </a:rPr>
              <a:t> of FAILURES			2</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14" name="Google Shape;86;p1">
            <a:extLst>
              <a:ext uri="{FF2B5EF4-FFF2-40B4-BE49-F238E27FC236}">
                <a16:creationId xmlns:a16="http://schemas.microsoft.com/office/drawing/2014/main" id="{01BF59D4-EABF-E5E3-A006-57F0BE911D52}"/>
              </a:ext>
            </a:extLst>
          </p:cNvPr>
          <p:cNvSpPr/>
          <p:nvPr/>
        </p:nvSpPr>
        <p:spPr>
          <a:xfrm>
            <a:off x="381000" y="1863695"/>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Level </a:t>
            </a:r>
            <a:r>
              <a:rPr lang="it-IT" sz="2400" dirty="0">
                <a:solidFill>
                  <a:srgbClr val="000000"/>
                </a:solidFill>
                <a:latin typeface="Calibri" panose="020F0502020204030204" pitchFamily="34" charset="0"/>
                <a:cs typeface="Calibri" panose="020F0502020204030204" pitchFamily="34" charset="0"/>
              </a:rPr>
              <a:t>o</a:t>
            </a:r>
            <a:r>
              <a:rPr lang="it-IT" sz="2400" b="0" i="0" dirty="0">
                <a:solidFill>
                  <a:srgbClr val="000000"/>
                </a:solidFill>
                <a:effectLst/>
                <a:latin typeface="Calibri" panose="020F0502020204030204" pitchFamily="34" charset="0"/>
                <a:cs typeface="Calibri" panose="020F0502020204030204" pitchFamily="34" charset="0"/>
              </a:rPr>
              <a:t>f </a:t>
            </a:r>
            <a:r>
              <a:rPr lang="it-IT" sz="2400" b="0" i="0" dirty="0" err="1">
                <a:solidFill>
                  <a:srgbClr val="000000"/>
                </a:solidFill>
                <a:effectLst/>
                <a:latin typeface="Calibri" panose="020F0502020204030204" pitchFamily="34" charset="0"/>
                <a:cs typeface="Calibri" panose="020F0502020204030204" pitchFamily="34" charset="0"/>
              </a:rPr>
              <a:t>Difficulty</a:t>
            </a:r>
            <a:r>
              <a:rPr lang="it-IT" sz="2400" b="0" i="0" dirty="0">
                <a:solidFill>
                  <a:srgbClr val="000000"/>
                </a:solidFill>
                <a:effectLst/>
                <a:latin typeface="Calibri" panose="020F0502020204030204" pitchFamily="34" charset="0"/>
                <a:cs typeface="Calibri" panose="020F0502020204030204" pitchFamily="34" charset="0"/>
              </a:rPr>
              <a:t> (Easy)</a:t>
            </a:r>
          </a:p>
        </p:txBody>
      </p:sp>
      <p:sp>
        <p:nvSpPr>
          <p:cNvPr id="22" name="Google Shape;86;p1">
            <a:extLst>
              <a:ext uri="{FF2B5EF4-FFF2-40B4-BE49-F238E27FC236}">
                <a16:creationId xmlns:a16="http://schemas.microsoft.com/office/drawing/2014/main" id="{B07BDEF5-8069-22B0-7C41-5D310AFF1CA3}"/>
              </a:ext>
            </a:extLst>
          </p:cNvPr>
          <p:cNvSpPr/>
          <p:nvPr/>
        </p:nvSpPr>
        <p:spPr>
          <a:xfrm>
            <a:off x="381001" y="5093586"/>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err="1">
                <a:solidFill>
                  <a:srgbClr val="000000"/>
                </a:solidFill>
                <a:effectLst/>
                <a:latin typeface="Calibri" panose="020F0502020204030204" pitchFamily="34" charset="0"/>
                <a:cs typeface="Calibri" panose="020F0502020204030204" pitchFamily="34" charset="0"/>
              </a:rPr>
              <a:t>Number</a:t>
            </a:r>
            <a:r>
              <a:rPr lang="it-IT" sz="2400" b="0" i="0" dirty="0">
                <a:solidFill>
                  <a:srgbClr val="000000"/>
                </a:solidFill>
                <a:effectLst/>
                <a:latin typeface="Calibri" panose="020F0502020204030204" pitchFamily="34" charset="0"/>
                <a:cs typeface="Calibri" panose="020F0502020204030204" pitchFamily="34" charset="0"/>
              </a:rPr>
              <a:t> of NO- RESPONSE		1</a:t>
            </a:r>
          </a:p>
        </p:txBody>
      </p:sp>
      <p:sp>
        <p:nvSpPr>
          <p:cNvPr id="15" name="Google Shape;86;p1">
            <a:extLst>
              <a:ext uri="{FF2B5EF4-FFF2-40B4-BE49-F238E27FC236}">
                <a16:creationId xmlns:a16="http://schemas.microsoft.com/office/drawing/2014/main" id="{9F34CE0F-9082-1A64-32B4-2F665A1C2CEA}"/>
              </a:ext>
            </a:extLst>
          </p:cNvPr>
          <p:cNvSpPr/>
          <p:nvPr/>
        </p:nvSpPr>
        <p:spPr>
          <a:xfrm>
            <a:off x="381000" y="2416149"/>
            <a:ext cx="9607828"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Name of </a:t>
            </a:r>
            <a:r>
              <a:rPr lang="it-IT" sz="2400" b="0" i="0" dirty="0" err="1">
                <a:solidFill>
                  <a:srgbClr val="000000"/>
                </a:solidFill>
                <a:effectLst/>
                <a:latin typeface="Calibri" panose="020F0502020204030204" pitchFamily="34" charset="0"/>
                <a:cs typeface="Calibri" panose="020F0502020204030204" pitchFamily="34" charset="0"/>
              </a:rPr>
              <a:t>Reviewer</a:t>
            </a:r>
            <a:r>
              <a:rPr lang="it-IT" sz="2400" b="0" i="0" dirty="0">
                <a:solidFill>
                  <a:srgbClr val="000000"/>
                </a:solidFill>
                <a:effectLst/>
                <a:latin typeface="Calibri" panose="020F0502020204030204" pitchFamily="34" charset="0"/>
                <a:cs typeface="Calibri" panose="020F0502020204030204" pitchFamily="34" charset="0"/>
              </a:rPr>
              <a:t>	</a:t>
            </a:r>
            <a:r>
              <a:rPr lang="it-IT" sz="2400" b="0" i="0" dirty="0" err="1">
                <a:solidFill>
                  <a:srgbClr val="000000"/>
                </a:solidFill>
                <a:effectLst/>
                <a:latin typeface="Calibri" panose="020F0502020204030204" pitchFamily="34" charset="0"/>
                <a:cs typeface="Calibri" panose="020F0502020204030204" pitchFamily="34" charset="0"/>
              </a:rPr>
              <a:t>Marszalek</a:t>
            </a:r>
            <a:endParaRPr lang="it-IT" sz="2400" b="0" i="0"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9318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F5ABD15-E57A-21C7-BCCA-18E2C72FECAB}"/>
              </a:ext>
            </a:extLst>
          </p:cNvPr>
          <p:cNvSpPr txBox="1"/>
          <p:nvPr/>
        </p:nvSpPr>
        <p:spPr>
          <a:xfrm>
            <a:off x="478970" y="1720840"/>
            <a:ext cx="10112829" cy="3416320"/>
          </a:xfrm>
          <a:prstGeom prst="rect">
            <a:avLst/>
          </a:prstGeom>
          <a:solidFill>
            <a:schemeClr val="bg1">
              <a:lumMod val="95000"/>
            </a:schemeClr>
          </a:solidFill>
          <a:ln>
            <a:solidFill>
              <a:srgbClr val="FF0000"/>
            </a:solidFill>
          </a:ln>
        </p:spPr>
        <p:txBody>
          <a:bodyPr wrap="square">
            <a:spAutoFit/>
          </a:bodyPr>
          <a:lstStyle/>
          <a:p>
            <a:pPr algn="l"/>
            <a:r>
              <a:rPr lang="en-GB" b="0" i="0" u="none" strike="noStrike" dirty="0">
                <a:solidFill>
                  <a:srgbClr val="000000"/>
                </a:solidFill>
                <a:effectLst/>
                <a:latin typeface="Arial" panose="020B0604020202020204" pitchFamily="34" charset="0"/>
              </a:rPr>
              <a:t>A 56-year-old man reports reduced exercise tolerance over the past 5 years. </a:t>
            </a:r>
            <a:r>
              <a:rPr lang="en-GB" dirty="0">
                <a:solidFill>
                  <a:srgbClr val="000000"/>
                </a:solidFill>
                <a:latin typeface="Arial" panose="020B0604020202020204" pitchFamily="34" charset="0"/>
              </a:rPr>
              <a:t>Recently, </a:t>
            </a:r>
            <a:r>
              <a:rPr lang="en-GB" b="0" i="0" u="none" strike="noStrike" dirty="0">
                <a:solidFill>
                  <a:srgbClr val="000000"/>
                </a:solidFill>
                <a:effectLst/>
                <a:latin typeface="Arial" panose="020B0604020202020204" pitchFamily="34" charset="0"/>
              </a:rPr>
              <a:t>he has noted chest pain after ascending a flight of stairs. He smokes 2 packs of cigarettes per day. </a:t>
            </a:r>
          </a:p>
          <a:p>
            <a:pPr algn="l"/>
            <a:r>
              <a:rPr lang="en-GB" b="0" i="0" u="none" strike="noStrike" dirty="0">
                <a:solidFill>
                  <a:srgbClr val="000000"/>
                </a:solidFill>
                <a:effectLst/>
                <a:latin typeface="Arial" panose="020B0604020202020204" pitchFamily="34" charset="0"/>
              </a:rPr>
              <a:t>Blood pressure of 155/95 mm Hg</a:t>
            </a:r>
            <a:r>
              <a:rPr lang="en-GB" dirty="0">
                <a:solidFill>
                  <a:srgbClr val="000000"/>
                </a:solidFill>
                <a:latin typeface="Arial" panose="020B0604020202020204" pitchFamily="34" charset="0"/>
              </a:rPr>
              <a:t>, b</a:t>
            </a:r>
            <a:r>
              <a:rPr lang="en-GB" b="0" i="0" u="none" strike="noStrike" dirty="0">
                <a:solidFill>
                  <a:srgbClr val="000000"/>
                </a:solidFill>
                <a:effectLst/>
                <a:latin typeface="Arial" panose="020B0604020202020204" pitchFamily="34" charset="0"/>
              </a:rPr>
              <a:t>ody mass index is 30 kg/m</a:t>
            </a:r>
            <a:r>
              <a:rPr lang="en-GB" b="0" i="0" u="none" strike="noStrike" baseline="30000" dirty="0">
                <a:solidFill>
                  <a:srgbClr val="000000"/>
                </a:solidFill>
                <a:effectLst/>
                <a:latin typeface="Arial" panose="020B0604020202020204" pitchFamily="34" charset="0"/>
              </a:rPr>
              <a:t>2</a:t>
            </a:r>
            <a:r>
              <a:rPr lang="en-GB" b="0" i="0" u="none" strike="noStrike" dirty="0">
                <a:solidFill>
                  <a:srgbClr val="000000"/>
                </a:solidFill>
                <a:effectLst/>
                <a:latin typeface="Arial" panose="020B0604020202020204" pitchFamily="34" charset="0"/>
              </a:rPr>
              <a:t>. </a:t>
            </a:r>
          </a:p>
          <a:p>
            <a:pPr algn="l"/>
            <a:r>
              <a:rPr lang="en-GB" b="0" i="0" u="none" strike="noStrike" dirty="0">
                <a:solidFill>
                  <a:srgbClr val="000000"/>
                </a:solidFill>
                <a:effectLst/>
                <a:latin typeface="Arial" panose="020B0604020202020204" pitchFamily="34" charset="0"/>
              </a:rPr>
              <a:t>Total serum cholesterol of 245 mg/dL with HDL cholesterol of 22 mg/dL. </a:t>
            </a:r>
          </a:p>
          <a:p>
            <a:pPr algn="l"/>
            <a:r>
              <a:rPr lang="en-GB" b="0" i="0" u="none" strike="noStrike" dirty="0">
                <a:solidFill>
                  <a:srgbClr val="000000"/>
                </a:solidFill>
                <a:effectLst/>
                <a:latin typeface="Arial" panose="020B0604020202020204" pitchFamily="34" charset="0"/>
              </a:rPr>
              <a:t>Which of the following vascular abnormalities is he most likely to have?</a:t>
            </a:r>
          </a:p>
          <a:p>
            <a:pPr algn="l"/>
            <a:endParaRPr lang="en-GB" b="0" i="0" u="none" strike="noStrike" dirty="0">
              <a:solidFill>
                <a:srgbClr val="000000"/>
              </a:solidFill>
              <a:effectLst/>
              <a:latin typeface="Arial" panose="020B0604020202020204" pitchFamily="34" charset="0"/>
            </a:endParaRPr>
          </a:p>
          <a:p>
            <a:pPr algn="l"/>
            <a:r>
              <a:rPr lang="en-GB" b="0" i="0" u="none" strike="noStrike" dirty="0">
                <a:solidFill>
                  <a:srgbClr val="000000"/>
                </a:solidFill>
                <a:effectLst/>
                <a:latin typeface="Arial" panose="020B0604020202020204" pitchFamily="34" charset="0"/>
              </a:rPr>
              <a:t>A  Hyperplastic arteriolosclerosis</a:t>
            </a:r>
          </a:p>
          <a:p>
            <a:pPr algn="l"/>
            <a:r>
              <a:rPr lang="en-GB" b="0" i="0" u="none" strike="noStrike" dirty="0">
                <a:solidFill>
                  <a:srgbClr val="000000"/>
                </a:solidFill>
                <a:effectLst/>
                <a:latin typeface="Arial" panose="020B0604020202020204" pitchFamily="34" charset="0"/>
              </a:rPr>
              <a:t>B  Lymphedema</a:t>
            </a:r>
          </a:p>
          <a:p>
            <a:pPr algn="l"/>
            <a:r>
              <a:rPr lang="en-GB" b="0" i="0" u="none" strike="noStrike" dirty="0">
                <a:solidFill>
                  <a:srgbClr val="000000"/>
                </a:solidFill>
                <a:effectLst/>
                <a:latin typeface="Arial" panose="020B0604020202020204" pitchFamily="34" charset="0"/>
              </a:rPr>
              <a:t>C  Medial calcific sclerosis</a:t>
            </a:r>
          </a:p>
          <a:p>
            <a:pPr algn="l"/>
            <a:r>
              <a:rPr lang="en-GB" b="0" i="0" u="none" strike="noStrike" dirty="0">
                <a:solidFill>
                  <a:srgbClr val="000000"/>
                </a:solidFill>
                <a:effectLst/>
                <a:latin typeface="Arial" panose="020B0604020202020204" pitchFamily="34" charset="0"/>
              </a:rPr>
              <a:t>D  Atherosclerosis</a:t>
            </a:r>
          </a:p>
          <a:p>
            <a:pPr algn="l"/>
            <a:r>
              <a:rPr lang="en-GB" b="0" i="0" u="none" strike="noStrike" dirty="0">
                <a:solidFill>
                  <a:srgbClr val="000000"/>
                </a:solidFill>
                <a:effectLst/>
                <a:latin typeface="Arial" panose="020B0604020202020204" pitchFamily="34" charset="0"/>
              </a:rPr>
              <a:t>E  Deep venous thrombosis</a:t>
            </a:r>
          </a:p>
          <a:p>
            <a:pPr algn="l"/>
            <a:r>
              <a:rPr lang="en-GB" b="0" i="0" u="none" strike="noStrike" dirty="0">
                <a:solidFill>
                  <a:srgbClr val="000000"/>
                </a:solidFill>
                <a:effectLst/>
                <a:latin typeface="Arial" panose="020B0604020202020204" pitchFamily="34" charset="0"/>
              </a:rPr>
              <a:t>F  Plexiform arteriopathy</a:t>
            </a:r>
          </a:p>
        </p:txBody>
      </p:sp>
    </p:spTree>
    <p:extLst>
      <p:ext uri="{BB962C8B-B14F-4D97-AF65-F5344CB8AC3E}">
        <p14:creationId xmlns:p14="http://schemas.microsoft.com/office/powerpoint/2010/main" val="2167012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C972EE2-539B-6A96-F02E-FB4F068CB2B1}"/>
              </a:ext>
            </a:extLst>
          </p:cNvPr>
          <p:cNvPicPr>
            <a:picLocks noChangeAspect="1"/>
          </p:cNvPicPr>
          <p:nvPr/>
        </p:nvPicPr>
        <p:blipFill>
          <a:blip r:embed="rId2"/>
          <a:stretch>
            <a:fillRect/>
          </a:stretch>
        </p:blipFill>
        <p:spPr>
          <a:xfrm>
            <a:off x="10668000" y="5735637"/>
            <a:ext cx="1022268" cy="931863"/>
          </a:xfrm>
          <a:prstGeom prst="rect">
            <a:avLst/>
          </a:prstGeom>
        </p:spPr>
      </p:pic>
      <p:pic>
        <p:nvPicPr>
          <p:cNvPr id="9" name="Immagine 8">
            <a:extLst>
              <a:ext uri="{FF2B5EF4-FFF2-40B4-BE49-F238E27FC236}">
                <a16:creationId xmlns:a16="http://schemas.microsoft.com/office/drawing/2014/main" id="{9308630E-3EC5-5906-A01E-4FB928ECF353}"/>
              </a:ext>
            </a:extLst>
          </p:cNvPr>
          <p:cNvPicPr>
            <a:picLocks noChangeAspect="1"/>
          </p:cNvPicPr>
          <p:nvPr/>
        </p:nvPicPr>
        <p:blipFill>
          <a:blip r:embed="rId3"/>
          <a:stretch>
            <a:fillRect/>
          </a:stretch>
        </p:blipFill>
        <p:spPr>
          <a:xfrm>
            <a:off x="381000" y="5461000"/>
            <a:ext cx="1143000" cy="1206500"/>
          </a:xfrm>
          <a:prstGeom prst="rect">
            <a:avLst/>
          </a:prstGeom>
        </p:spPr>
      </p:pic>
      <p:sp>
        <p:nvSpPr>
          <p:cNvPr id="2" name="Google Shape;82;p1">
            <a:extLst>
              <a:ext uri="{FF2B5EF4-FFF2-40B4-BE49-F238E27FC236}">
                <a16:creationId xmlns:a16="http://schemas.microsoft.com/office/drawing/2014/main" id="{7E4CDB57-9AD0-BE3B-984E-0803E39E6462}"/>
              </a:ext>
            </a:extLst>
          </p:cNvPr>
          <p:cNvSpPr txBox="1">
            <a:spLocks noGrp="1"/>
          </p:cNvSpPr>
          <p:nvPr>
            <p:ph type="ctrTitle"/>
          </p:nvPr>
        </p:nvSpPr>
        <p:spPr>
          <a:xfrm>
            <a:off x="1551830" y="1243203"/>
            <a:ext cx="9348084" cy="2889758"/>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3200"/>
              <a:buFont typeface="Calibri"/>
              <a:buNone/>
            </a:pPr>
            <a:br>
              <a:rPr lang="it-IT" sz="3200" b="1" dirty="0">
                <a:latin typeface="Calibri"/>
                <a:ea typeface="Calibri"/>
                <a:cs typeface="Calibri"/>
                <a:sym typeface="Calibri"/>
              </a:rPr>
            </a:br>
            <a:endParaRPr sz="3200" b="1" dirty="0">
              <a:latin typeface="Calibri"/>
              <a:ea typeface="Calibri"/>
              <a:cs typeface="Calibri"/>
              <a:sym typeface="Calibri"/>
            </a:endParaRPr>
          </a:p>
        </p:txBody>
      </p:sp>
      <p:sp>
        <p:nvSpPr>
          <p:cNvPr id="3" name="Google Shape;86;p1">
            <a:extLst>
              <a:ext uri="{FF2B5EF4-FFF2-40B4-BE49-F238E27FC236}">
                <a16:creationId xmlns:a16="http://schemas.microsoft.com/office/drawing/2014/main" id="{A13E9216-0F2D-57E8-FFDA-B029C4F6DC1B}"/>
              </a:ext>
            </a:extLst>
          </p:cNvPr>
          <p:cNvSpPr/>
          <p:nvPr/>
        </p:nvSpPr>
        <p:spPr>
          <a:xfrm>
            <a:off x="952500" y="468087"/>
            <a:ext cx="10161814" cy="4647386"/>
          </a:xfrm>
          <a:prstGeom prst="rect">
            <a:avLst/>
          </a:prstGeom>
          <a:solidFill>
            <a:srgbClr val="D8D8D8"/>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algn="l"/>
            <a:r>
              <a:rPr lang="en-GB" sz="3200" b="1" i="0" u="none" strike="noStrike" dirty="0">
                <a:effectLst/>
                <a:latin typeface="Asap"/>
              </a:rPr>
              <a:t>The UEMS represents &amp; supports medical specialists</a:t>
            </a:r>
          </a:p>
          <a:p>
            <a:pPr algn="l"/>
            <a:endParaRPr lang="en-GB" sz="2400" b="0" i="0" u="none" strike="noStrike" dirty="0">
              <a:solidFill>
                <a:srgbClr val="000000"/>
              </a:solidFill>
              <a:effectLst/>
              <a:latin typeface="Noto Serif" panose="02020600060500020200" pitchFamily="18" charset="0"/>
            </a:endParaRPr>
          </a:p>
          <a:p>
            <a:pPr algn="l"/>
            <a:r>
              <a:rPr lang="en-GB" sz="2400" b="0" i="0" u="none" strike="noStrike" dirty="0">
                <a:solidFill>
                  <a:srgbClr val="000000"/>
                </a:solidFill>
                <a:effectLst/>
                <a:latin typeface="Noto Serif" panose="02020600060500020200" pitchFamily="18" charset="0"/>
              </a:rPr>
              <a:t>The UEMS is a European non-profit organisation representing </a:t>
            </a:r>
            <a:r>
              <a:rPr lang="en-GB" sz="2400" i="0" u="none" strike="noStrike" dirty="0">
                <a:solidFill>
                  <a:srgbClr val="000000"/>
                </a:solidFill>
                <a:effectLst/>
                <a:latin typeface="Noto Serif" panose="02020600060500020200" pitchFamily="18" charset="0"/>
              </a:rPr>
              <a:t>more than 1.6 million</a:t>
            </a:r>
            <a:r>
              <a:rPr lang="en-GB" sz="2400" b="1" i="0" u="none" strike="noStrike" dirty="0">
                <a:solidFill>
                  <a:srgbClr val="000000"/>
                </a:solidFill>
                <a:effectLst/>
                <a:latin typeface="Noto Serif" panose="02020600060500020200" pitchFamily="18" charset="0"/>
              </a:rPr>
              <a:t> specialist doctors</a:t>
            </a:r>
            <a:r>
              <a:rPr lang="en-GB" sz="2400" b="0" i="0" u="none" strike="noStrike" dirty="0">
                <a:solidFill>
                  <a:srgbClr val="000000"/>
                </a:solidFill>
                <a:effectLst/>
                <a:latin typeface="Noto Serif" panose="02020600060500020200" pitchFamily="18" charset="0"/>
              </a:rPr>
              <a:t>, from all EU countries and beyond. </a:t>
            </a:r>
          </a:p>
          <a:p>
            <a:pPr algn="l"/>
            <a:r>
              <a:rPr lang="en-GB" sz="2400" b="0" i="0" u="none" strike="noStrike" dirty="0">
                <a:solidFill>
                  <a:srgbClr val="000000"/>
                </a:solidFill>
                <a:effectLst/>
                <a:latin typeface="Noto Serif" panose="02020600060500020200" pitchFamily="18" charset="0"/>
              </a:rPr>
              <a:t>UEMS members are the most representative associations of </a:t>
            </a:r>
            <a:r>
              <a:rPr lang="en-GB" sz="2400" b="1" i="0" u="none" strike="noStrike" dirty="0">
                <a:solidFill>
                  <a:srgbClr val="000000"/>
                </a:solidFill>
                <a:effectLst/>
                <a:latin typeface="Noto Serif" panose="02020600060500020200" pitchFamily="18" charset="0"/>
              </a:rPr>
              <a:t>medical specialists </a:t>
            </a:r>
            <a:r>
              <a:rPr lang="en-GB" sz="2400" i="0" u="none" strike="noStrike" dirty="0">
                <a:solidFill>
                  <a:srgbClr val="000000"/>
                </a:solidFill>
                <a:effectLst/>
                <a:latin typeface="Noto Serif" panose="02020600060500020200" pitchFamily="18" charset="0"/>
              </a:rPr>
              <a:t>in their </a:t>
            </a:r>
            <a:r>
              <a:rPr lang="en-GB" sz="2400" b="0" i="0" u="none" strike="noStrike" dirty="0">
                <a:solidFill>
                  <a:srgbClr val="000000"/>
                </a:solidFill>
                <a:effectLst/>
                <a:latin typeface="Noto Serif" panose="02020600060500020200" pitchFamily="18" charset="0"/>
              </a:rPr>
              <a:t>respective countries. </a:t>
            </a:r>
            <a:br>
              <a:rPr lang="en-GB" sz="2400" b="0" i="0" u="none" strike="noStrike" dirty="0">
                <a:solidFill>
                  <a:srgbClr val="000000"/>
                </a:solidFill>
                <a:effectLst/>
                <a:latin typeface="Noto Serif" panose="02020600060500020200" pitchFamily="18" charset="0"/>
              </a:rPr>
            </a:br>
            <a:endParaRPr lang="en-GB" sz="2400" b="0" i="0" u="none" strike="noStrike" dirty="0">
              <a:solidFill>
                <a:srgbClr val="000000"/>
              </a:solidFill>
              <a:effectLst/>
              <a:latin typeface="Noto Serif" panose="02020600060500020200" pitchFamily="18" charset="0"/>
            </a:endParaRPr>
          </a:p>
          <a:p>
            <a:pPr algn="l"/>
            <a:endParaRPr lang="en-GB" sz="2400" dirty="0">
              <a:solidFill>
                <a:srgbClr val="000000"/>
              </a:solidFill>
              <a:latin typeface="Noto Serif" panose="02020600060500020200" pitchFamily="18" charset="0"/>
            </a:endParaRPr>
          </a:p>
          <a:p>
            <a:pPr algn="l"/>
            <a:r>
              <a:rPr lang="en-GB" sz="2400" b="0" i="0" u="none" strike="noStrike" dirty="0">
                <a:solidFill>
                  <a:srgbClr val="000000"/>
                </a:solidFill>
                <a:effectLst/>
                <a:latin typeface="Noto Serif" panose="02020600060500020200" pitchFamily="18" charset="0"/>
              </a:rPr>
              <a:t>The UEMS objective is to </a:t>
            </a:r>
            <a:r>
              <a:rPr lang="en-GB" sz="2400" u="none" strike="noStrike" dirty="0">
                <a:solidFill>
                  <a:srgbClr val="000000"/>
                </a:solidFill>
                <a:effectLst/>
                <a:latin typeface="Noto Serif" panose="02020600060500020200" pitchFamily="18" charset="0"/>
              </a:rPr>
              <a:t>improve patient care across Europe</a:t>
            </a:r>
            <a:r>
              <a:rPr lang="en-GB" sz="2400" u="none" strike="noStrike" dirty="0">
                <a:solidFill>
                  <a:srgbClr val="0065B1"/>
                </a:solidFill>
                <a:effectLst/>
                <a:latin typeface="Noto Serif" panose="02020600060500020200" pitchFamily="18" charset="0"/>
              </a:rPr>
              <a:t> </a:t>
            </a:r>
            <a:r>
              <a:rPr lang="en-GB" sz="2400" b="0" i="0" u="none" strike="noStrike" dirty="0">
                <a:solidFill>
                  <a:srgbClr val="000000"/>
                </a:solidFill>
                <a:effectLst/>
                <a:latin typeface="Noto Serif" panose="02020600060500020200" pitchFamily="18" charset="0"/>
              </a:rPr>
              <a:t>by developing and supporting excellence in </a:t>
            </a:r>
            <a:r>
              <a:rPr lang="en-GB" sz="2400" b="1" i="0" u="none" strike="noStrike" dirty="0">
                <a:solidFill>
                  <a:srgbClr val="000000"/>
                </a:solidFill>
                <a:effectLst/>
                <a:latin typeface="Noto Serif" panose="02020600060500020200" pitchFamily="18" charset="0"/>
              </a:rPr>
              <a:t>specialist medical practice</a:t>
            </a:r>
            <a:r>
              <a:rPr lang="en-GB" sz="2400" b="0" i="0" u="none" strike="noStrike" dirty="0">
                <a:solidFill>
                  <a:srgbClr val="000000"/>
                </a:solidFill>
                <a:effectLst/>
                <a:latin typeface="Noto Serif" panose="02020600060500020200" pitchFamily="18" charset="0"/>
              </a:rPr>
              <a:t>.</a:t>
            </a:r>
          </a:p>
        </p:txBody>
      </p:sp>
    </p:spTree>
    <p:extLst>
      <p:ext uri="{BB962C8B-B14F-4D97-AF65-F5344CB8AC3E}">
        <p14:creationId xmlns:p14="http://schemas.microsoft.com/office/powerpoint/2010/main" val="4096676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59D7E8-E2A2-0DA9-2119-7ED8FDFC3CC8}"/>
              </a:ext>
            </a:extLst>
          </p:cNvPr>
          <p:cNvSpPr txBox="1"/>
          <p:nvPr/>
        </p:nvSpPr>
        <p:spPr>
          <a:xfrm>
            <a:off x="631371" y="696686"/>
            <a:ext cx="8512629" cy="5078313"/>
          </a:xfrm>
          <a:prstGeom prst="rect">
            <a:avLst/>
          </a:prstGeom>
          <a:solidFill>
            <a:schemeClr val="bg1">
              <a:lumMod val="95000"/>
            </a:schemeClr>
          </a:solidFill>
          <a:ln>
            <a:solidFill>
              <a:srgbClr val="FF0000"/>
            </a:solidFill>
          </a:ln>
        </p:spPr>
        <p:txBody>
          <a:bodyPr wrap="square">
            <a:spAutoFit/>
          </a:bodyPr>
          <a:lstStyle/>
          <a:p>
            <a:pPr algn="l"/>
            <a:r>
              <a:rPr lang="en-GB" b="0" i="0" u="none" strike="noStrike" dirty="0">
                <a:solidFill>
                  <a:srgbClr val="000000"/>
                </a:solidFill>
                <a:effectLst/>
                <a:latin typeface="Arial" panose="020B0604020202020204" pitchFamily="34" charset="0"/>
              </a:rPr>
              <a:t>A 31-year-old woman, who has two healthy children, notes that she has had no menstrual periods for the past 6 months, but she is not pregnant and takes no medications. Within the past week, she has noted some milk production from her breasts. She has been bothered by headaches for the past 3 months. After nearly hitting a bus while changing lanes driving her vehicle, she is concerned with her vision. An optometrist finds her lateral vision to be reduced. On physical examination she is afebrile and normotensive. </a:t>
            </a:r>
          </a:p>
          <a:p>
            <a:pPr algn="l"/>
            <a:endParaRPr lang="en-GB" dirty="0">
              <a:solidFill>
                <a:srgbClr val="000000"/>
              </a:solidFill>
              <a:latin typeface="Arial" panose="020B0604020202020204" pitchFamily="34" charset="0"/>
            </a:endParaRPr>
          </a:p>
          <a:p>
            <a:pPr algn="l"/>
            <a:r>
              <a:rPr lang="en-GB" b="0" i="0" u="none" strike="noStrike" dirty="0">
                <a:solidFill>
                  <a:srgbClr val="000000"/>
                </a:solidFill>
                <a:effectLst/>
                <a:latin typeface="Arial" panose="020B0604020202020204" pitchFamily="34" charset="0"/>
              </a:rPr>
              <a:t>Which of the following laboratory test findings is most likely to be present in this woman? </a:t>
            </a:r>
          </a:p>
          <a:p>
            <a:pPr algn="l"/>
            <a:endParaRPr lang="en-GB" b="0" i="0" u="none" strike="noStrike" dirty="0">
              <a:solidFill>
                <a:srgbClr val="000000"/>
              </a:solidFill>
              <a:effectLst/>
              <a:latin typeface="Arial" panose="020B0604020202020204" pitchFamily="34" charset="0"/>
            </a:endParaRPr>
          </a:p>
          <a:p>
            <a:pPr algn="l"/>
            <a:r>
              <a:rPr lang="en-GB" b="0" i="0" u="none" strike="noStrike" dirty="0">
                <a:solidFill>
                  <a:srgbClr val="000000"/>
                </a:solidFill>
                <a:effectLst/>
                <a:latin typeface="Arial" panose="020B0604020202020204" pitchFamily="34" charset="0"/>
              </a:rPr>
              <a:t>A  Increased serum cortisol </a:t>
            </a:r>
          </a:p>
          <a:p>
            <a:pPr algn="l"/>
            <a:r>
              <a:rPr lang="en-GB" b="0" i="0" u="none" strike="noStrike" dirty="0">
                <a:solidFill>
                  <a:srgbClr val="000000"/>
                </a:solidFill>
                <a:effectLst/>
                <a:latin typeface="Arial" panose="020B0604020202020204" pitchFamily="34" charset="0"/>
              </a:rPr>
              <a:t>B  Lack of growth hormone suppression </a:t>
            </a:r>
          </a:p>
          <a:p>
            <a:pPr algn="l"/>
            <a:r>
              <a:rPr lang="en-GB" b="0" i="0" u="none" strike="noStrike" dirty="0">
                <a:solidFill>
                  <a:srgbClr val="000000"/>
                </a:solidFill>
                <a:effectLst/>
                <a:latin typeface="Arial" panose="020B0604020202020204" pitchFamily="34" charset="0"/>
              </a:rPr>
              <a:t>C  Increased serum alkaline phosphatase </a:t>
            </a:r>
          </a:p>
          <a:p>
            <a:pPr algn="l"/>
            <a:r>
              <a:rPr lang="en-GB" b="0" i="0" u="none" strike="noStrike" dirty="0">
                <a:solidFill>
                  <a:srgbClr val="000000"/>
                </a:solidFill>
                <a:effectLst/>
                <a:latin typeface="Arial" panose="020B0604020202020204" pitchFamily="34" charset="0"/>
              </a:rPr>
              <a:t>D  Hyperprolactinemia </a:t>
            </a:r>
          </a:p>
          <a:p>
            <a:pPr algn="l"/>
            <a:r>
              <a:rPr lang="en-GB" b="0" i="0" u="none" strike="noStrike" dirty="0">
                <a:solidFill>
                  <a:srgbClr val="000000"/>
                </a:solidFill>
                <a:effectLst/>
                <a:latin typeface="Arial" panose="020B0604020202020204" pitchFamily="34" charset="0"/>
              </a:rPr>
              <a:t>E  Hyponatremia </a:t>
            </a:r>
          </a:p>
          <a:p>
            <a:pPr algn="l"/>
            <a:r>
              <a:rPr lang="en-GB" b="0" i="0" u="none" strike="noStrike" dirty="0">
                <a:solidFill>
                  <a:srgbClr val="000000"/>
                </a:solidFill>
                <a:effectLst/>
                <a:latin typeface="Arial" panose="020B0604020202020204" pitchFamily="34" charset="0"/>
              </a:rPr>
              <a:t>F  Abnormal glucose tolerance test </a:t>
            </a:r>
          </a:p>
          <a:p>
            <a:pPr algn="l"/>
            <a:r>
              <a:rPr lang="en-GB" b="0" i="0" u="none" strike="noStrike" dirty="0">
                <a:solidFill>
                  <a:srgbClr val="000000"/>
                </a:solidFill>
                <a:effectLst/>
                <a:latin typeface="Arial" panose="020B0604020202020204" pitchFamily="34" charset="0"/>
              </a:rPr>
              <a:t>G  Decreased serum TSH</a:t>
            </a:r>
          </a:p>
        </p:txBody>
      </p:sp>
    </p:spTree>
    <p:extLst>
      <p:ext uri="{BB962C8B-B14F-4D97-AF65-F5344CB8AC3E}">
        <p14:creationId xmlns:p14="http://schemas.microsoft.com/office/powerpoint/2010/main" val="36017385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C89293-8D43-BE79-9D59-04FDB0C62675}"/>
              </a:ext>
            </a:extLst>
          </p:cNvPr>
          <p:cNvSpPr txBox="1"/>
          <p:nvPr/>
        </p:nvSpPr>
        <p:spPr>
          <a:xfrm>
            <a:off x="598714" y="631372"/>
            <a:ext cx="8545286" cy="3970318"/>
          </a:xfrm>
          <a:prstGeom prst="rect">
            <a:avLst/>
          </a:prstGeom>
          <a:solidFill>
            <a:schemeClr val="bg1">
              <a:lumMod val="95000"/>
            </a:schemeClr>
          </a:solidFill>
          <a:ln>
            <a:solidFill>
              <a:srgbClr val="FF0000"/>
            </a:solidFill>
          </a:ln>
        </p:spPr>
        <p:txBody>
          <a:bodyPr wrap="square">
            <a:spAutoFit/>
          </a:bodyPr>
          <a:lstStyle/>
          <a:p>
            <a:pPr algn="l"/>
            <a:r>
              <a:rPr lang="en-GB" b="0" i="0" u="none" strike="noStrike" dirty="0">
                <a:solidFill>
                  <a:srgbClr val="000000"/>
                </a:solidFill>
                <a:effectLst/>
                <a:latin typeface="Arial" panose="020B0604020202020204" pitchFamily="34" charset="0"/>
              </a:rPr>
              <a:t>A 50-year-old man has episodic headaches for 3 months. On physical examination his blood pressure is 185/110 mm Hg, with no other remarkable findings. Laboratory studies show sodium 145 mmol/L, potassium 4.3 mmol/L, chloride 103 mmol/L, C02 26 mmol/L, glucose 91 mg/dL, and creatinine 1.3 mg/dL. An abdominal CT scan shows a 7 cm left adrenal mass.</a:t>
            </a:r>
          </a:p>
          <a:p>
            <a:pPr algn="l"/>
            <a:r>
              <a:rPr lang="en-GB" b="0" i="0" u="none" strike="noStrike" dirty="0">
                <a:solidFill>
                  <a:srgbClr val="000000"/>
                </a:solidFill>
                <a:effectLst/>
                <a:latin typeface="Arial" panose="020B0604020202020204" pitchFamily="34" charset="0"/>
              </a:rPr>
              <a:t>During surgery, as the left adrenal gland is removed, there a marked rise in blood pressure. </a:t>
            </a:r>
          </a:p>
          <a:p>
            <a:pPr algn="l"/>
            <a:r>
              <a:rPr lang="en-GB" b="0" i="0" u="none" strike="noStrike" dirty="0">
                <a:solidFill>
                  <a:srgbClr val="000000"/>
                </a:solidFill>
                <a:effectLst/>
                <a:latin typeface="Arial" panose="020B0604020202020204" pitchFamily="34" charset="0"/>
              </a:rPr>
              <a:t>Which of the following laboratory test findings most likely explains his findings? </a:t>
            </a:r>
          </a:p>
          <a:p>
            <a:pPr algn="l"/>
            <a:endParaRPr lang="en-GB" b="0" i="0" u="none" strike="noStrike" dirty="0">
              <a:solidFill>
                <a:srgbClr val="000000"/>
              </a:solidFill>
              <a:effectLst/>
              <a:latin typeface="Arial" panose="020B0604020202020204" pitchFamily="34" charset="0"/>
            </a:endParaRPr>
          </a:p>
          <a:p>
            <a:pPr algn="l"/>
            <a:r>
              <a:rPr lang="en-GB" b="0" i="0" u="none" strike="noStrike" dirty="0">
                <a:solidFill>
                  <a:srgbClr val="000000"/>
                </a:solidFill>
                <a:effectLst/>
                <a:latin typeface="Arial" panose="020B0604020202020204" pitchFamily="34" charset="0"/>
              </a:rPr>
              <a:t>A  Decreased serum cortisol </a:t>
            </a:r>
          </a:p>
          <a:p>
            <a:pPr algn="l"/>
            <a:r>
              <a:rPr lang="en-GB" b="0" i="0" u="none" strike="noStrike" dirty="0">
                <a:solidFill>
                  <a:srgbClr val="000000"/>
                </a:solidFill>
                <a:effectLst/>
                <a:latin typeface="Arial" panose="020B0604020202020204" pitchFamily="34" charset="0"/>
              </a:rPr>
              <a:t>B  Decreased urinary </a:t>
            </a:r>
            <a:r>
              <a:rPr lang="en-GB" b="0" i="0" u="none" strike="noStrike" dirty="0" err="1">
                <a:solidFill>
                  <a:srgbClr val="000000"/>
                </a:solidFill>
                <a:effectLst/>
                <a:latin typeface="Arial" panose="020B0604020202020204" pitchFamily="34" charset="0"/>
              </a:rPr>
              <a:t>homovanillic</a:t>
            </a:r>
            <a:r>
              <a:rPr lang="en-GB" b="0" i="0" u="none" strike="noStrike" dirty="0">
                <a:solidFill>
                  <a:srgbClr val="000000"/>
                </a:solidFill>
                <a:effectLst/>
                <a:latin typeface="Arial" panose="020B0604020202020204" pitchFamily="34" charset="0"/>
              </a:rPr>
              <a:t> acid </a:t>
            </a:r>
          </a:p>
          <a:p>
            <a:pPr algn="l"/>
            <a:r>
              <a:rPr lang="en-GB" b="0" i="0" u="none" strike="noStrike" dirty="0">
                <a:solidFill>
                  <a:srgbClr val="000000"/>
                </a:solidFill>
                <a:effectLst/>
                <a:latin typeface="Arial" panose="020B0604020202020204" pitchFamily="34" charset="0"/>
              </a:rPr>
              <a:t>C  Increased serum ACTH </a:t>
            </a:r>
          </a:p>
          <a:p>
            <a:pPr algn="l"/>
            <a:r>
              <a:rPr lang="en-GB" b="0" i="0" u="none" strike="noStrike" dirty="0">
                <a:solidFill>
                  <a:srgbClr val="000000"/>
                </a:solidFill>
                <a:effectLst/>
                <a:latin typeface="Arial" panose="020B0604020202020204" pitchFamily="34" charset="0"/>
              </a:rPr>
              <a:t>D  Increased urinary free catecholamines </a:t>
            </a:r>
          </a:p>
          <a:p>
            <a:pPr algn="l"/>
            <a:r>
              <a:rPr lang="en-GB" b="0" i="0" u="none" strike="noStrike" dirty="0">
                <a:solidFill>
                  <a:srgbClr val="000000"/>
                </a:solidFill>
                <a:effectLst/>
                <a:latin typeface="Arial" panose="020B0604020202020204" pitchFamily="34" charset="0"/>
              </a:rPr>
              <a:t>E Elevated serum ANCA</a:t>
            </a:r>
          </a:p>
        </p:txBody>
      </p:sp>
    </p:spTree>
    <p:extLst>
      <p:ext uri="{BB962C8B-B14F-4D97-AF65-F5344CB8AC3E}">
        <p14:creationId xmlns:p14="http://schemas.microsoft.com/office/powerpoint/2010/main" val="1783412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C972EE2-539B-6A96-F02E-FB4F068CB2B1}"/>
              </a:ext>
            </a:extLst>
          </p:cNvPr>
          <p:cNvPicPr>
            <a:picLocks noChangeAspect="1"/>
          </p:cNvPicPr>
          <p:nvPr/>
        </p:nvPicPr>
        <p:blipFill>
          <a:blip r:embed="rId2"/>
          <a:stretch>
            <a:fillRect/>
          </a:stretch>
        </p:blipFill>
        <p:spPr>
          <a:xfrm>
            <a:off x="10668000" y="5735637"/>
            <a:ext cx="1022268" cy="931863"/>
          </a:xfrm>
          <a:prstGeom prst="rect">
            <a:avLst/>
          </a:prstGeom>
        </p:spPr>
      </p:pic>
      <p:pic>
        <p:nvPicPr>
          <p:cNvPr id="9" name="Immagine 8">
            <a:extLst>
              <a:ext uri="{FF2B5EF4-FFF2-40B4-BE49-F238E27FC236}">
                <a16:creationId xmlns:a16="http://schemas.microsoft.com/office/drawing/2014/main" id="{9308630E-3EC5-5906-A01E-4FB928ECF353}"/>
              </a:ext>
            </a:extLst>
          </p:cNvPr>
          <p:cNvPicPr>
            <a:picLocks noChangeAspect="1"/>
          </p:cNvPicPr>
          <p:nvPr/>
        </p:nvPicPr>
        <p:blipFill>
          <a:blip r:embed="rId3"/>
          <a:stretch>
            <a:fillRect/>
          </a:stretch>
        </p:blipFill>
        <p:spPr>
          <a:xfrm>
            <a:off x="381000" y="5461000"/>
            <a:ext cx="1143000" cy="1206500"/>
          </a:xfrm>
          <a:prstGeom prst="rect">
            <a:avLst/>
          </a:prstGeom>
        </p:spPr>
      </p:pic>
      <p:sp>
        <p:nvSpPr>
          <p:cNvPr id="2" name="Google Shape;82;p1">
            <a:extLst>
              <a:ext uri="{FF2B5EF4-FFF2-40B4-BE49-F238E27FC236}">
                <a16:creationId xmlns:a16="http://schemas.microsoft.com/office/drawing/2014/main" id="{7E4CDB57-9AD0-BE3B-984E-0803E39E6462}"/>
              </a:ext>
            </a:extLst>
          </p:cNvPr>
          <p:cNvSpPr txBox="1">
            <a:spLocks noGrp="1"/>
          </p:cNvSpPr>
          <p:nvPr>
            <p:ph type="ctrTitle"/>
          </p:nvPr>
        </p:nvSpPr>
        <p:spPr>
          <a:xfrm>
            <a:off x="1551830" y="1243203"/>
            <a:ext cx="9348084" cy="2889758"/>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3200"/>
              <a:buFont typeface="Calibri"/>
              <a:buNone/>
            </a:pPr>
            <a:br>
              <a:rPr lang="it-IT" sz="3200" b="1" dirty="0">
                <a:latin typeface="Calibri"/>
                <a:ea typeface="Calibri"/>
                <a:cs typeface="Calibri"/>
                <a:sym typeface="Calibri"/>
              </a:rPr>
            </a:br>
            <a:endParaRPr sz="3200" b="1" dirty="0">
              <a:latin typeface="Calibri"/>
              <a:ea typeface="Calibri"/>
              <a:cs typeface="Calibri"/>
              <a:sym typeface="Calibri"/>
            </a:endParaRPr>
          </a:p>
        </p:txBody>
      </p:sp>
      <p:sp>
        <p:nvSpPr>
          <p:cNvPr id="3" name="Google Shape;86;p1">
            <a:extLst>
              <a:ext uri="{FF2B5EF4-FFF2-40B4-BE49-F238E27FC236}">
                <a16:creationId xmlns:a16="http://schemas.microsoft.com/office/drawing/2014/main" id="{A13E9216-0F2D-57E8-FFDA-B029C4F6DC1B}"/>
              </a:ext>
            </a:extLst>
          </p:cNvPr>
          <p:cNvSpPr/>
          <p:nvPr/>
        </p:nvSpPr>
        <p:spPr>
          <a:xfrm>
            <a:off x="1292086" y="832268"/>
            <a:ext cx="9607828" cy="5016718"/>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3200" b="1" dirty="0">
                <a:latin typeface="Calibri" panose="020F0502020204030204" pitchFamily="34" charset="0"/>
                <a:cs typeface="Calibri" panose="020F0502020204030204" pitchFamily="34" charset="0"/>
              </a:rPr>
              <a:t>ADVANTAGES OF USING MCQ-BASED ASSESSMENT</a:t>
            </a:r>
          </a:p>
          <a:p>
            <a:endParaRPr lang="it-IT" sz="2400" dirty="0">
              <a:latin typeface="Calibri" panose="020F0502020204030204" pitchFamily="34" charset="0"/>
              <a:cs typeface="Calibri" panose="020F0502020204030204" pitchFamily="34" charset="0"/>
            </a:endParaRPr>
          </a:p>
          <a:p>
            <a:pPr marL="457200" indent="-457200">
              <a:buFont typeface="+mj-lt"/>
              <a:buAutoNum type="arabicPeriod"/>
            </a:pPr>
            <a:r>
              <a:rPr lang="it-IT" sz="2400" dirty="0" err="1">
                <a:latin typeface="Calibri" panose="020F0502020204030204" pitchFamily="34" charset="0"/>
                <a:cs typeface="Calibri" panose="020F0502020204030204" pitchFamily="34" charset="0"/>
              </a:rPr>
              <a:t>Marking</a:t>
            </a:r>
            <a:r>
              <a:rPr lang="it-IT" sz="2400" dirty="0">
                <a:latin typeface="Calibri" panose="020F0502020204030204" pitchFamily="34" charset="0"/>
                <a:cs typeface="Calibri" panose="020F0502020204030204" pitchFamily="34" charset="0"/>
              </a:rPr>
              <a:t> of the </a:t>
            </a:r>
            <a:r>
              <a:rPr lang="it-IT" sz="2400" dirty="0" err="1">
                <a:latin typeface="Calibri" panose="020F0502020204030204" pitchFamily="34" charset="0"/>
                <a:cs typeface="Calibri" panose="020F0502020204030204" pitchFamily="34" charset="0"/>
              </a:rPr>
              <a:t>assessment</a:t>
            </a:r>
            <a:r>
              <a:rPr lang="it-IT" sz="2400" dirty="0">
                <a:latin typeface="Calibri" panose="020F0502020204030204" pitchFamily="34" charset="0"/>
                <a:cs typeface="Calibri" panose="020F0502020204030204" pitchFamily="34" charset="0"/>
              </a:rPr>
              <a:t> can be </a:t>
            </a:r>
            <a:r>
              <a:rPr lang="it-IT" sz="2400" dirty="0" err="1">
                <a:latin typeface="Calibri" panose="020F0502020204030204" pitchFamily="34" charset="0"/>
                <a:cs typeface="Calibri" panose="020F0502020204030204" pitchFamily="34" charset="0"/>
              </a:rPr>
              <a:t>undertaken</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electronically</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which</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will</a:t>
            </a:r>
            <a:r>
              <a:rPr lang="it-IT" sz="2400" dirty="0">
                <a:latin typeface="Calibri" panose="020F0502020204030204" pitchFamily="34" charset="0"/>
                <a:cs typeface="Calibri" panose="020F0502020204030204" pitchFamily="34" charset="0"/>
              </a:rPr>
              <a:t> </a:t>
            </a:r>
            <a:r>
              <a:rPr lang="it-IT" sz="2400" b="1" dirty="0">
                <a:latin typeface="Calibri" panose="020F0502020204030204" pitchFamily="34" charset="0"/>
                <a:cs typeface="Calibri" panose="020F0502020204030204" pitchFamily="34" charset="0"/>
              </a:rPr>
              <a:t>reduce</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measurement</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errors</a:t>
            </a:r>
            <a:r>
              <a:rPr lang="it-IT" sz="2400" dirty="0">
                <a:latin typeface="Calibri" panose="020F0502020204030204" pitchFamily="34" charset="0"/>
                <a:cs typeface="Calibri" panose="020F0502020204030204" pitchFamily="34" charset="0"/>
              </a:rPr>
              <a:t>.</a:t>
            </a:r>
          </a:p>
          <a:p>
            <a:pPr marL="457200" indent="-457200">
              <a:buFont typeface="+mj-lt"/>
              <a:buAutoNum type="arabicPeriod"/>
            </a:pPr>
            <a:r>
              <a:rPr lang="it-IT" sz="2400" dirty="0" err="1">
                <a:latin typeface="Calibri" panose="020F0502020204030204" pitchFamily="34" charset="0"/>
                <a:cs typeface="Calibri" panose="020F0502020204030204" pitchFamily="34" charset="0"/>
              </a:rPr>
              <a:t>As</a:t>
            </a:r>
            <a:r>
              <a:rPr lang="it-IT" sz="2400" dirty="0">
                <a:latin typeface="Calibri" panose="020F0502020204030204" pitchFamily="34" charset="0"/>
                <a:cs typeface="Calibri" panose="020F0502020204030204" pitchFamily="34" charset="0"/>
              </a:rPr>
              <a:t> over the </a:t>
            </a:r>
            <a:r>
              <a:rPr lang="it-IT" sz="2400" dirty="0" err="1">
                <a:latin typeface="Calibri" panose="020F0502020204030204" pitchFamily="34" charset="0"/>
                <a:cs typeface="Calibri" panose="020F0502020204030204" pitchFamily="34" charset="0"/>
              </a:rPr>
              <a:t>years</a:t>
            </a:r>
            <a:r>
              <a:rPr lang="it-IT" sz="2400" dirty="0">
                <a:latin typeface="Calibri" panose="020F0502020204030204" pitchFamily="34" charset="0"/>
                <a:cs typeface="Calibri" panose="020F0502020204030204" pitchFamily="34" charset="0"/>
              </a:rPr>
              <a:t> the MCQ bank </a:t>
            </a:r>
            <a:r>
              <a:rPr lang="it-IT" sz="2400" dirty="0" err="1">
                <a:latin typeface="Calibri" panose="020F0502020204030204" pitchFamily="34" charset="0"/>
                <a:cs typeface="Calibri" panose="020F0502020204030204" pitchFamily="34" charset="0"/>
              </a:rPr>
              <a:t>will</a:t>
            </a:r>
            <a:r>
              <a:rPr lang="it-IT" sz="2400" dirty="0">
                <a:latin typeface="Calibri" panose="020F0502020204030204" pitchFamily="34" charset="0"/>
                <a:cs typeface="Calibri" panose="020F0502020204030204" pitchFamily="34" charset="0"/>
              </a:rPr>
              <a:t> be </a:t>
            </a:r>
            <a:r>
              <a:rPr lang="it-IT" sz="2400" dirty="0" err="1">
                <a:latin typeface="Calibri" panose="020F0502020204030204" pitchFamily="34" charset="0"/>
                <a:cs typeface="Calibri" panose="020F0502020204030204" pitchFamily="34" charset="0"/>
              </a:rPr>
              <a:t>progressively</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built</a:t>
            </a:r>
            <a:r>
              <a:rPr lang="it-IT" sz="2400" dirty="0">
                <a:latin typeface="Calibri" panose="020F0502020204030204" pitchFamily="34" charset="0"/>
                <a:cs typeface="Calibri" panose="020F0502020204030204" pitchFamily="34" charset="0"/>
              </a:rPr>
              <a:t> up, the </a:t>
            </a:r>
            <a:r>
              <a:rPr lang="it-IT" sz="2400" b="1" dirty="0">
                <a:latin typeface="Calibri" panose="020F0502020204030204" pitchFamily="34" charset="0"/>
                <a:cs typeface="Calibri" panose="020F0502020204030204" pitchFamily="34" charset="0"/>
              </a:rPr>
              <a:t>costs</a:t>
            </a:r>
            <a:r>
              <a:rPr lang="it-IT" sz="2400" dirty="0">
                <a:latin typeface="Calibri" panose="020F0502020204030204" pitchFamily="34" charset="0"/>
                <a:cs typeface="Calibri" panose="020F0502020204030204" pitchFamily="34" charset="0"/>
              </a:rPr>
              <a:t> of </a:t>
            </a:r>
            <a:r>
              <a:rPr lang="it-IT" sz="2400" dirty="0" err="1">
                <a:latin typeface="Calibri" panose="020F0502020204030204" pitchFamily="34" charset="0"/>
                <a:cs typeface="Calibri" panose="020F0502020204030204" pitchFamily="34" charset="0"/>
              </a:rPr>
              <a:t>assessment</a:t>
            </a:r>
            <a:r>
              <a:rPr lang="it-IT" sz="2400" dirty="0">
                <a:latin typeface="Calibri" panose="020F0502020204030204" pitchFamily="34" charset="0"/>
                <a:cs typeface="Calibri" panose="020F0502020204030204" pitchFamily="34" charset="0"/>
              </a:rPr>
              <a:t> of knowledge </a:t>
            </a:r>
            <a:r>
              <a:rPr lang="it-IT" sz="2400" b="1" dirty="0" err="1">
                <a:latin typeface="Calibri" panose="020F0502020204030204" pitchFamily="34" charset="0"/>
                <a:cs typeface="Calibri" panose="020F0502020204030204" pitchFamily="34" charset="0"/>
              </a:rPr>
              <a:t>will</a:t>
            </a:r>
            <a:r>
              <a:rPr lang="it-IT" sz="2400" b="1" dirty="0">
                <a:latin typeface="Calibri" panose="020F0502020204030204" pitchFamily="34" charset="0"/>
                <a:cs typeface="Calibri" panose="020F0502020204030204" pitchFamily="34" charset="0"/>
              </a:rPr>
              <a:t> </a:t>
            </a:r>
            <a:r>
              <a:rPr lang="it-IT" sz="2400" b="1" dirty="0" err="1">
                <a:latin typeface="Calibri" panose="020F0502020204030204" pitchFamily="34" charset="0"/>
                <a:cs typeface="Calibri" panose="020F0502020204030204" pitchFamily="34" charset="0"/>
              </a:rPr>
              <a:t>become</a:t>
            </a:r>
            <a:r>
              <a:rPr lang="it-IT" sz="2400" b="1" dirty="0">
                <a:latin typeface="Calibri" panose="020F0502020204030204" pitchFamily="34" charset="0"/>
                <a:cs typeface="Calibri" panose="020F0502020204030204" pitchFamily="34" charset="0"/>
              </a:rPr>
              <a:t> </a:t>
            </a:r>
            <a:r>
              <a:rPr lang="it-IT" sz="2400" b="1" dirty="0" err="1">
                <a:latin typeface="Calibri" panose="020F0502020204030204" pitchFamily="34" charset="0"/>
                <a:cs typeface="Calibri" panose="020F0502020204030204" pitchFamily="34" charset="0"/>
              </a:rPr>
              <a:t>predictable</a:t>
            </a:r>
            <a:r>
              <a:rPr lang="it-IT" sz="2400" b="1" dirty="0">
                <a:latin typeface="Calibri" panose="020F0502020204030204" pitchFamily="34" charset="0"/>
                <a:cs typeface="Calibri" panose="020F0502020204030204" pitchFamily="34" charset="0"/>
              </a:rPr>
              <a:t> and </a:t>
            </a:r>
            <a:r>
              <a:rPr lang="it-IT" sz="2400" b="1" dirty="0" err="1">
                <a:latin typeface="Calibri" panose="020F0502020204030204" pitchFamily="34" charset="0"/>
                <a:cs typeface="Calibri" panose="020F0502020204030204" pitchFamily="34" charset="0"/>
              </a:rPr>
              <a:t>contained</a:t>
            </a:r>
            <a:r>
              <a:rPr lang="it-IT" sz="2400" dirty="0">
                <a:latin typeface="Calibri" panose="020F0502020204030204" pitchFamily="34" charset="0"/>
                <a:cs typeface="Calibri" panose="020F0502020204030204" pitchFamily="34" charset="0"/>
              </a:rPr>
              <a:t>.</a:t>
            </a:r>
          </a:p>
          <a:p>
            <a:pPr marL="457200" indent="-457200">
              <a:buFont typeface="+mj-lt"/>
              <a:buAutoNum type="arabicPeriod"/>
            </a:pPr>
            <a:r>
              <a:rPr lang="it-IT" sz="2400" b="1" dirty="0">
                <a:latin typeface="Calibri" panose="020F0502020204030204" pitchFamily="34" charset="0"/>
                <a:cs typeface="Calibri" panose="020F0502020204030204" pitchFamily="34" charset="0"/>
              </a:rPr>
              <a:t>The “</a:t>
            </a:r>
            <a:r>
              <a:rPr lang="it-IT" sz="2400" b="1" dirty="0" err="1">
                <a:latin typeface="Calibri" panose="020F0502020204030204" pitchFamily="34" charset="0"/>
                <a:cs typeface="Calibri" panose="020F0502020204030204" pitchFamily="34" charset="0"/>
              </a:rPr>
              <a:t>correct</a:t>
            </a:r>
            <a:r>
              <a:rPr lang="it-IT" sz="2400" b="1" dirty="0">
                <a:latin typeface="Calibri" panose="020F0502020204030204" pitchFamily="34" charset="0"/>
                <a:cs typeface="Calibri" panose="020F0502020204030204" pitchFamily="34" charset="0"/>
              </a:rPr>
              <a:t>” </a:t>
            </a:r>
            <a:r>
              <a:rPr lang="it-IT" sz="2400" b="1" dirty="0" err="1">
                <a:latin typeface="Calibri" panose="020F0502020204030204" pitchFamily="34" charset="0"/>
                <a:cs typeface="Calibri" panose="020F0502020204030204" pitchFamily="34" charset="0"/>
              </a:rPr>
              <a:t>answers</a:t>
            </a:r>
            <a:r>
              <a:rPr lang="it-IT" sz="2400" b="1" dirty="0">
                <a:latin typeface="Calibri" panose="020F0502020204030204" pitchFamily="34" charset="0"/>
                <a:cs typeface="Calibri" panose="020F0502020204030204" pitchFamily="34" charset="0"/>
              </a:rPr>
              <a:t> of the </a:t>
            </a:r>
            <a:r>
              <a:rPr lang="it-IT" sz="2400" b="1" dirty="0" err="1">
                <a:latin typeface="Calibri" panose="020F0502020204030204" pitchFamily="34" charset="0"/>
                <a:cs typeface="Calibri" panose="020F0502020204030204" pitchFamily="34" charset="0"/>
              </a:rPr>
              <a:t>MCQs</a:t>
            </a:r>
            <a:r>
              <a:rPr lang="it-IT" sz="2400" b="1" dirty="0">
                <a:latin typeface="Calibri" panose="020F0502020204030204" pitchFamily="34" charset="0"/>
                <a:cs typeface="Calibri" panose="020F0502020204030204" pitchFamily="34" charset="0"/>
              </a:rPr>
              <a:t> are </a:t>
            </a:r>
            <a:r>
              <a:rPr lang="it-IT" sz="2400" b="1" dirty="0" err="1">
                <a:latin typeface="Calibri" panose="020F0502020204030204" pitchFamily="34" charset="0"/>
                <a:cs typeface="Calibri" panose="020F0502020204030204" pitchFamily="34" charset="0"/>
              </a:rPr>
              <a:t>predetermined</a:t>
            </a:r>
            <a:r>
              <a:rPr lang="it-IT" sz="2400" dirty="0">
                <a:latin typeface="Calibri" panose="020F0502020204030204" pitchFamily="34" charset="0"/>
                <a:cs typeface="Calibri" panose="020F0502020204030204" pitchFamily="34" charset="0"/>
              </a:rPr>
              <a:t>, and </a:t>
            </a:r>
            <a:r>
              <a:rPr lang="it-IT" sz="2400" dirty="0" err="1">
                <a:latin typeface="Calibri" panose="020F0502020204030204" pitchFamily="34" charset="0"/>
                <a:cs typeface="Calibri" panose="020F0502020204030204" pitchFamily="34" charset="0"/>
              </a:rPr>
              <a:t>therefore</a:t>
            </a:r>
            <a:r>
              <a:rPr lang="it-IT" sz="2400" dirty="0">
                <a:latin typeface="Calibri" panose="020F0502020204030204" pitchFamily="34" charset="0"/>
                <a:cs typeface="Calibri" panose="020F0502020204030204" pitchFamily="34" charset="0"/>
              </a:rPr>
              <a:t> do </a:t>
            </a:r>
            <a:r>
              <a:rPr lang="it-IT" sz="2400" dirty="0" err="1">
                <a:latin typeface="Calibri" panose="020F0502020204030204" pitchFamily="34" charset="0"/>
                <a:cs typeface="Calibri" panose="020F0502020204030204" pitchFamily="34" charset="0"/>
              </a:rPr>
              <a:t>not</a:t>
            </a:r>
            <a:r>
              <a:rPr lang="it-IT" sz="2400" dirty="0">
                <a:latin typeface="Calibri" panose="020F0502020204030204" pitchFamily="34" charset="0"/>
                <a:cs typeface="Calibri" panose="020F0502020204030204" pitchFamily="34" charset="0"/>
              </a:rPr>
              <a:t> involve the </a:t>
            </a:r>
            <a:r>
              <a:rPr lang="it-IT" sz="2400" dirty="0" err="1">
                <a:latin typeface="Calibri" panose="020F0502020204030204" pitchFamily="34" charset="0"/>
                <a:cs typeface="Calibri" panose="020F0502020204030204" pitchFamily="34" charset="0"/>
              </a:rPr>
              <a:t>subjective</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judgements</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required</a:t>
            </a:r>
            <a:r>
              <a:rPr lang="it-IT" sz="2400" dirty="0">
                <a:latin typeface="Calibri" panose="020F0502020204030204" pitchFamily="34" charset="0"/>
                <a:cs typeface="Calibri" panose="020F0502020204030204" pitchFamily="34" charset="0"/>
              </a:rPr>
              <a:t> in e.g. </a:t>
            </a:r>
            <a:r>
              <a:rPr lang="it-IT" sz="2400" dirty="0" err="1">
                <a:latin typeface="Calibri" panose="020F0502020204030204" pitchFamily="34" charset="0"/>
                <a:cs typeface="Calibri" panose="020F0502020204030204" pitchFamily="34" charset="0"/>
              </a:rPr>
              <a:t>marking</a:t>
            </a:r>
            <a:r>
              <a:rPr lang="it-IT" sz="2400" dirty="0">
                <a:latin typeface="Calibri" panose="020F0502020204030204" pitchFamily="34" charset="0"/>
                <a:cs typeface="Calibri" panose="020F0502020204030204" pitchFamily="34" charset="0"/>
              </a:rPr>
              <a:t> narrative or </a:t>
            </a:r>
            <a:r>
              <a:rPr lang="it-IT" sz="2400" dirty="0" err="1">
                <a:latin typeface="Calibri" panose="020F0502020204030204" pitchFamily="34" charset="0"/>
                <a:cs typeface="Calibri" panose="020F0502020204030204" pitchFamily="34" charset="0"/>
              </a:rPr>
              <a:t>essay-type</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assessments</a:t>
            </a:r>
            <a:r>
              <a:rPr lang="it-IT" sz="2400" dirty="0">
                <a:latin typeface="Calibri" panose="020F0502020204030204" pitchFamily="34" charset="0"/>
                <a:cs typeface="Calibri" panose="020F0502020204030204" pitchFamily="34" charset="0"/>
              </a:rPr>
              <a:t>.</a:t>
            </a:r>
          </a:p>
          <a:p>
            <a:pPr marL="457200" indent="-457200">
              <a:buFont typeface="+mj-lt"/>
              <a:buAutoNum type="arabicPeriod"/>
            </a:pPr>
            <a:r>
              <a:rPr lang="it-IT" sz="2400" dirty="0">
                <a:latin typeface="Calibri" panose="020F0502020204030204" pitchFamily="34" charset="0"/>
                <a:cs typeface="Calibri" panose="020F0502020204030204" pitchFamily="34" charset="0"/>
              </a:rPr>
              <a:t>The </a:t>
            </a:r>
            <a:r>
              <a:rPr lang="it-IT" sz="2400" dirty="0" err="1">
                <a:latin typeface="Calibri" panose="020F0502020204030204" pitchFamily="34" charset="0"/>
                <a:cs typeface="Calibri" panose="020F0502020204030204" pitchFamily="34" charset="0"/>
              </a:rPr>
              <a:t>potential</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lack</a:t>
            </a:r>
            <a:r>
              <a:rPr lang="it-IT" sz="2400" dirty="0">
                <a:latin typeface="Calibri" panose="020F0502020204030204" pitchFamily="34" charset="0"/>
                <a:cs typeface="Calibri" panose="020F0502020204030204" pitchFamily="34" charset="0"/>
              </a:rPr>
              <a:t> of </a:t>
            </a:r>
            <a:r>
              <a:rPr lang="it-IT" sz="2400" dirty="0" err="1">
                <a:latin typeface="Calibri" panose="020F0502020204030204" pitchFamily="34" charset="0"/>
                <a:cs typeface="Calibri" panose="020F0502020204030204" pitchFamily="34" charset="0"/>
              </a:rPr>
              <a:t>dependence</a:t>
            </a:r>
            <a:r>
              <a:rPr lang="it-IT" sz="2400" dirty="0">
                <a:latin typeface="Calibri" panose="020F0502020204030204" pitchFamily="34" charset="0"/>
                <a:cs typeface="Calibri" panose="020F0502020204030204" pitchFamily="34" charset="0"/>
              </a:rPr>
              <a:t> on paper-</a:t>
            </a:r>
            <a:r>
              <a:rPr lang="it-IT" sz="2400" dirty="0" err="1">
                <a:latin typeface="Calibri" panose="020F0502020204030204" pitchFamily="34" charset="0"/>
                <a:cs typeface="Calibri" panose="020F0502020204030204" pitchFamily="34" charset="0"/>
              </a:rPr>
              <a:t>based</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questions</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permits</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substantial</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flexibility</a:t>
            </a:r>
            <a:r>
              <a:rPr lang="it-IT" sz="2400" dirty="0">
                <a:latin typeface="Calibri" panose="020F0502020204030204" pitchFamily="34" charset="0"/>
                <a:cs typeface="Calibri" panose="020F0502020204030204" pitchFamily="34" charset="0"/>
              </a:rPr>
              <a:t> in </a:t>
            </a:r>
            <a:r>
              <a:rPr lang="it-IT" sz="2400" dirty="0" err="1">
                <a:latin typeface="Calibri" panose="020F0502020204030204" pitchFamily="34" charset="0"/>
                <a:cs typeface="Calibri" panose="020F0502020204030204" pitchFamily="34" charset="0"/>
              </a:rPr>
              <a:t>both</a:t>
            </a:r>
            <a:r>
              <a:rPr lang="it-IT" sz="2400" dirty="0">
                <a:latin typeface="Calibri" panose="020F0502020204030204" pitchFamily="34" charset="0"/>
                <a:cs typeface="Calibri" panose="020F0502020204030204" pitchFamily="34" charset="0"/>
              </a:rPr>
              <a:t> the location and the timing of the </a:t>
            </a:r>
            <a:r>
              <a:rPr lang="it-IT" sz="2400" dirty="0" err="1">
                <a:latin typeface="Calibri" panose="020F0502020204030204" pitchFamily="34" charset="0"/>
                <a:cs typeface="Calibri" panose="020F0502020204030204" pitchFamily="34" charset="0"/>
              </a:rPr>
              <a:t>exam</a:t>
            </a:r>
            <a:r>
              <a:rPr lang="it-IT" sz="2400" dirty="0">
                <a:latin typeface="Calibri" panose="020F0502020204030204" pitchFamily="34" charset="0"/>
                <a:cs typeface="Calibri" panose="020F0502020204030204" pitchFamily="34" charset="0"/>
              </a:rPr>
              <a:t>.</a:t>
            </a:r>
          </a:p>
          <a:p>
            <a:pPr marL="457200" indent="-457200">
              <a:buFont typeface="+mj-lt"/>
              <a:buAutoNum type="arabicPeriod"/>
            </a:pPr>
            <a:r>
              <a:rPr lang="it-IT" sz="2400" dirty="0" err="1">
                <a:latin typeface="Calibri" panose="020F0502020204030204" pitchFamily="34" charset="0"/>
                <a:cs typeface="Calibri" panose="020F0502020204030204" pitchFamily="34" charset="0"/>
              </a:rPr>
              <a:t>It</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is</a:t>
            </a:r>
            <a:r>
              <a:rPr lang="it-IT" sz="2400" dirty="0">
                <a:latin typeface="Calibri" panose="020F0502020204030204" pitchFamily="34" charset="0"/>
                <a:cs typeface="Calibri" panose="020F0502020204030204" pitchFamily="34" charset="0"/>
              </a:rPr>
              <a:t> easy to </a:t>
            </a:r>
            <a:r>
              <a:rPr lang="it-IT" sz="2400" dirty="0" err="1">
                <a:latin typeface="Calibri" panose="020F0502020204030204" pitchFamily="34" charset="0"/>
                <a:cs typeface="Calibri" panose="020F0502020204030204" pitchFamily="34" charset="0"/>
              </a:rPr>
              <a:t>vary</a:t>
            </a:r>
            <a:r>
              <a:rPr lang="it-IT" sz="2400" dirty="0">
                <a:latin typeface="Calibri" panose="020F0502020204030204" pitchFamily="34" charset="0"/>
                <a:cs typeface="Calibri" panose="020F0502020204030204" pitchFamily="34" charset="0"/>
              </a:rPr>
              <a:t> the order in </a:t>
            </a:r>
            <a:r>
              <a:rPr lang="it-IT" sz="2400" dirty="0" err="1">
                <a:latin typeface="Calibri" panose="020F0502020204030204" pitchFamily="34" charset="0"/>
                <a:cs typeface="Calibri" panose="020F0502020204030204" pitchFamily="34" charset="0"/>
              </a:rPr>
              <a:t>which</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questions</a:t>
            </a:r>
            <a:r>
              <a:rPr lang="it-IT" sz="2400" dirty="0">
                <a:latin typeface="Calibri" panose="020F0502020204030204" pitchFamily="34" charset="0"/>
                <a:cs typeface="Calibri" panose="020F0502020204030204" pitchFamily="34" charset="0"/>
              </a:rPr>
              <a:t> are </a:t>
            </a:r>
            <a:r>
              <a:rPr lang="it-IT" sz="2400" dirty="0" err="1">
                <a:latin typeface="Calibri" panose="020F0502020204030204" pitchFamily="34" charset="0"/>
                <a:cs typeface="Calibri" panose="020F0502020204030204" pitchFamily="34" charset="0"/>
              </a:rPr>
              <a:t>presented</a:t>
            </a:r>
            <a:r>
              <a:rPr lang="it-IT" sz="2400" dirty="0">
                <a:latin typeface="Calibri" panose="020F0502020204030204" pitchFamily="34" charset="0"/>
                <a:cs typeface="Calibri" panose="020F0502020204030204" pitchFamily="34" charset="0"/>
              </a:rPr>
              <a:t> to the </a:t>
            </a:r>
            <a:r>
              <a:rPr lang="it-IT" sz="2400" dirty="0" err="1">
                <a:latin typeface="Calibri" panose="020F0502020204030204" pitchFamily="34" charset="0"/>
                <a:cs typeface="Calibri" panose="020F0502020204030204" pitchFamily="34" charset="0"/>
              </a:rPr>
              <a:t>candidates</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electronically</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as</a:t>
            </a:r>
            <a:r>
              <a:rPr lang="it-IT" sz="2400" dirty="0">
                <a:latin typeface="Calibri" panose="020F0502020204030204" pitchFamily="34" charset="0"/>
                <a:cs typeface="Calibri" panose="020F0502020204030204" pitchFamily="34" charset="0"/>
              </a:rPr>
              <a:t> a security </a:t>
            </a:r>
            <a:r>
              <a:rPr lang="it-IT" sz="2400" dirty="0" err="1">
                <a:latin typeface="Calibri" panose="020F0502020204030204" pitchFamily="34" charset="0"/>
                <a:cs typeface="Calibri" panose="020F0502020204030204" pitchFamily="34" charset="0"/>
              </a:rPr>
              <a:t>measure</a:t>
            </a:r>
            <a:r>
              <a:rPr lang="it-IT" sz="2400" dirty="0">
                <a:latin typeface="Calibri" panose="020F0502020204030204" pitchFamily="34" charset="0"/>
                <a:cs typeface="Calibri" panose="020F0502020204030204" pitchFamily="34" charset="0"/>
              </a:rPr>
              <a:t>.</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00725D12-43F9-600D-8C3F-DC487FA26915}"/>
              </a:ext>
            </a:extLst>
          </p:cNvPr>
          <p:cNvSpPr txBox="1"/>
          <p:nvPr/>
        </p:nvSpPr>
        <p:spPr>
          <a:xfrm>
            <a:off x="6628411" y="6386861"/>
            <a:ext cx="5061857" cy="369332"/>
          </a:xfrm>
          <a:prstGeom prst="rect">
            <a:avLst/>
          </a:prstGeom>
          <a:solidFill>
            <a:schemeClr val="bg1"/>
          </a:solidFill>
          <a:ln>
            <a:solidFill>
              <a:srgbClr val="FF0000"/>
            </a:solidFill>
          </a:ln>
        </p:spPr>
        <p:txBody>
          <a:bodyPr wrap="square" rtlCol="0">
            <a:spAutoFit/>
          </a:bodyPr>
          <a:lstStyle/>
          <a:p>
            <a:r>
              <a:rPr lang="it-IT" sz="1800" b="1" dirty="0">
                <a:latin typeface="Calibri"/>
                <a:ea typeface="Calibri"/>
                <a:cs typeface="Calibri"/>
                <a:sym typeface="Calibri"/>
              </a:rPr>
              <a:t>A GUIDE TO SUCCESSFULLY WRITING </a:t>
            </a:r>
            <a:r>
              <a:rPr lang="it-IT" sz="1800" b="1" dirty="0" err="1">
                <a:latin typeface="Calibri"/>
                <a:ea typeface="Calibri"/>
                <a:cs typeface="Calibri"/>
                <a:sym typeface="Calibri"/>
              </a:rPr>
              <a:t>MCQs</a:t>
            </a:r>
            <a:r>
              <a:rPr lang="it-IT" sz="1800" b="1" dirty="0">
                <a:latin typeface="Calibri"/>
                <a:ea typeface="Calibri"/>
                <a:cs typeface="Calibri"/>
                <a:sym typeface="Calibri"/>
              </a:rPr>
              <a:t> (2015)</a:t>
            </a:r>
            <a:endParaRPr lang="en-ES" dirty="0"/>
          </a:p>
        </p:txBody>
      </p:sp>
    </p:spTree>
    <p:extLst>
      <p:ext uri="{BB962C8B-B14F-4D97-AF65-F5344CB8AC3E}">
        <p14:creationId xmlns:p14="http://schemas.microsoft.com/office/powerpoint/2010/main" val="41901690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C972EE2-539B-6A96-F02E-FB4F068CB2B1}"/>
              </a:ext>
            </a:extLst>
          </p:cNvPr>
          <p:cNvPicPr>
            <a:picLocks noChangeAspect="1"/>
          </p:cNvPicPr>
          <p:nvPr/>
        </p:nvPicPr>
        <p:blipFill>
          <a:blip r:embed="rId2"/>
          <a:stretch>
            <a:fillRect/>
          </a:stretch>
        </p:blipFill>
        <p:spPr>
          <a:xfrm>
            <a:off x="10668000" y="5735637"/>
            <a:ext cx="1022268" cy="931863"/>
          </a:xfrm>
          <a:prstGeom prst="rect">
            <a:avLst/>
          </a:prstGeom>
        </p:spPr>
      </p:pic>
      <p:pic>
        <p:nvPicPr>
          <p:cNvPr id="9" name="Immagine 8">
            <a:extLst>
              <a:ext uri="{FF2B5EF4-FFF2-40B4-BE49-F238E27FC236}">
                <a16:creationId xmlns:a16="http://schemas.microsoft.com/office/drawing/2014/main" id="{9308630E-3EC5-5906-A01E-4FB928ECF353}"/>
              </a:ext>
            </a:extLst>
          </p:cNvPr>
          <p:cNvPicPr>
            <a:picLocks noChangeAspect="1"/>
          </p:cNvPicPr>
          <p:nvPr/>
        </p:nvPicPr>
        <p:blipFill>
          <a:blip r:embed="rId3"/>
          <a:stretch>
            <a:fillRect/>
          </a:stretch>
        </p:blipFill>
        <p:spPr>
          <a:xfrm>
            <a:off x="381000" y="5461000"/>
            <a:ext cx="1143000" cy="1206500"/>
          </a:xfrm>
          <a:prstGeom prst="rect">
            <a:avLst/>
          </a:prstGeom>
        </p:spPr>
      </p:pic>
      <p:sp>
        <p:nvSpPr>
          <p:cNvPr id="2" name="Google Shape;82;p1">
            <a:extLst>
              <a:ext uri="{FF2B5EF4-FFF2-40B4-BE49-F238E27FC236}">
                <a16:creationId xmlns:a16="http://schemas.microsoft.com/office/drawing/2014/main" id="{7E4CDB57-9AD0-BE3B-984E-0803E39E6462}"/>
              </a:ext>
            </a:extLst>
          </p:cNvPr>
          <p:cNvSpPr txBox="1">
            <a:spLocks noGrp="1"/>
          </p:cNvSpPr>
          <p:nvPr>
            <p:ph type="ctrTitle"/>
          </p:nvPr>
        </p:nvSpPr>
        <p:spPr>
          <a:xfrm>
            <a:off x="1551830" y="1243203"/>
            <a:ext cx="9348084" cy="2889758"/>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3200"/>
              <a:buFont typeface="Calibri"/>
              <a:buNone/>
            </a:pPr>
            <a:br>
              <a:rPr lang="it-IT" sz="3200" b="1" dirty="0">
                <a:latin typeface="Calibri"/>
                <a:ea typeface="Calibri"/>
                <a:cs typeface="Calibri"/>
                <a:sym typeface="Calibri"/>
              </a:rPr>
            </a:br>
            <a:endParaRPr sz="3200" b="1" dirty="0">
              <a:latin typeface="Calibri"/>
              <a:ea typeface="Calibri"/>
              <a:cs typeface="Calibri"/>
              <a:sym typeface="Calibri"/>
            </a:endParaRPr>
          </a:p>
        </p:txBody>
      </p:sp>
      <p:sp>
        <p:nvSpPr>
          <p:cNvPr id="3" name="Google Shape;86;p1">
            <a:extLst>
              <a:ext uri="{FF2B5EF4-FFF2-40B4-BE49-F238E27FC236}">
                <a16:creationId xmlns:a16="http://schemas.microsoft.com/office/drawing/2014/main" id="{A13E9216-0F2D-57E8-FFDA-B029C4F6DC1B}"/>
              </a:ext>
            </a:extLst>
          </p:cNvPr>
          <p:cNvSpPr/>
          <p:nvPr/>
        </p:nvSpPr>
        <p:spPr>
          <a:xfrm>
            <a:off x="824459" y="689548"/>
            <a:ext cx="10865809" cy="5632271"/>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571500" indent="-571500">
              <a:buFont typeface="Arial" panose="020B0604020202020204" pitchFamily="34" charset="0"/>
              <a:buChar char="•"/>
            </a:pPr>
            <a:r>
              <a:rPr lang="it-IT" sz="4000" dirty="0" err="1">
                <a:latin typeface="Calibri" panose="020F0502020204030204" pitchFamily="34" charset="0"/>
                <a:cs typeface="Calibri" panose="020F0502020204030204" pitchFamily="34" charset="0"/>
              </a:rPr>
              <a:t>Involvement</a:t>
            </a:r>
            <a:r>
              <a:rPr lang="it-IT" sz="4000" dirty="0">
                <a:latin typeface="Calibri" panose="020F0502020204030204" pitchFamily="34" charset="0"/>
                <a:cs typeface="Calibri" panose="020F0502020204030204" pitchFamily="34" charset="0"/>
              </a:rPr>
              <a:t> of Scientific Societies</a:t>
            </a:r>
          </a:p>
          <a:p>
            <a:pPr marL="571500" indent="-571500">
              <a:buFont typeface="Arial" panose="020B0604020202020204" pitchFamily="34" charset="0"/>
              <a:buChar char="•"/>
            </a:pPr>
            <a:r>
              <a:rPr lang="it-IT" sz="4000" b="0" i="0" dirty="0" err="1">
                <a:solidFill>
                  <a:srgbClr val="000000"/>
                </a:solidFill>
                <a:effectLst/>
                <a:latin typeface="Calibri" panose="020F0502020204030204" pitchFamily="34" charset="0"/>
                <a:cs typeface="Calibri" panose="020F0502020204030204" pitchFamily="34" charset="0"/>
              </a:rPr>
              <a:t>Creation</a:t>
            </a:r>
            <a:r>
              <a:rPr lang="it-IT" sz="4000" b="0" i="0" dirty="0">
                <a:solidFill>
                  <a:srgbClr val="000000"/>
                </a:solidFill>
                <a:effectLst/>
                <a:latin typeface="Calibri" panose="020F0502020204030204" pitchFamily="34" charset="0"/>
                <a:cs typeface="Calibri" panose="020F0502020204030204" pitchFamily="34" charset="0"/>
              </a:rPr>
              <a:t> of large data base of </a:t>
            </a:r>
            <a:r>
              <a:rPr lang="it-IT" sz="4000" b="0" i="0" dirty="0" err="1">
                <a:solidFill>
                  <a:srgbClr val="000000"/>
                </a:solidFill>
                <a:effectLst/>
                <a:latin typeface="Calibri" panose="020F0502020204030204" pitchFamily="34" charset="0"/>
                <a:cs typeface="Calibri" panose="020F0502020204030204" pitchFamily="34" charset="0"/>
              </a:rPr>
              <a:t>MCQs</a:t>
            </a:r>
            <a:r>
              <a:rPr lang="it-IT" sz="4000" b="0" i="0" dirty="0">
                <a:solidFill>
                  <a:srgbClr val="000000"/>
                </a:solidFill>
                <a:effectLst/>
                <a:latin typeface="Calibri" panose="020F0502020204030204" pitchFamily="34" charset="0"/>
                <a:cs typeface="Calibri" panose="020F0502020204030204" pitchFamily="34" charset="0"/>
              </a:rPr>
              <a:t> UEMS </a:t>
            </a:r>
            <a:r>
              <a:rPr lang="it-IT" sz="4000" b="0" i="0" dirty="0" err="1">
                <a:solidFill>
                  <a:srgbClr val="000000"/>
                </a:solidFill>
                <a:effectLst/>
                <a:latin typeface="Calibri" panose="020F0502020204030204" pitchFamily="34" charset="0"/>
                <a:cs typeface="Calibri" panose="020F0502020204030204" pitchFamily="34" charset="0"/>
              </a:rPr>
              <a:t>ETRs</a:t>
            </a:r>
            <a:r>
              <a:rPr lang="it-IT" sz="4000" b="0" i="0" dirty="0">
                <a:solidFill>
                  <a:srgbClr val="000000"/>
                </a:solidFill>
                <a:effectLst/>
                <a:latin typeface="Calibri" panose="020F0502020204030204" pitchFamily="34" charset="0"/>
                <a:cs typeface="Calibri" panose="020F0502020204030204" pitchFamily="34" charset="0"/>
              </a:rPr>
              <a:t> </a:t>
            </a:r>
            <a:r>
              <a:rPr lang="it-IT" sz="4000" b="0" i="0" dirty="0" err="1">
                <a:solidFill>
                  <a:srgbClr val="000000"/>
                </a:solidFill>
                <a:effectLst/>
                <a:latin typeface="Calibri" panose="020F0502020204030204" pitchFamily="34" charset="0"/>
                <a:cs typeface="Calibri" panose="020F0502020204030204" pitchFamily="34" charset="0"/>
              </a:rPr>
              <a:t>based</a:t>
            </a:r>
            <a:endParaRPr lang="it-IT" sz="4000" b="0" i="0" dirty="0">
              <a:solidFill>
                <a:srgbClr val="000000"/>
              </a:solidFill>
              <a:effectLst/>
              <a:latin typeface="Calibri" panose="020F0502020204030204" pitchFamily="34" charset="0"/>
              <a:cs typeface="Calibri" panose="020F0502020204030204" pitchFamily="34" charset="0"/>
            </a:endParaRPr>
          </a:p>
          <a:p>
            <a:pPr marL="571500" indent="-571500">
              <a:buFont typeface="Arial" panose="020B0604020202020204" pitchFamily="34" charset="0"/>
              <a:buChar char="•"/>
            </a:pPr>
            <a:r>
              <a:rPr lang="it-IT" sz="4000" dirty="0" err="1">
                <a:solidFill>
                  <a:srgbClr val="000000"/>
                </a:solidFill>
                <a:latin typeface="Calibri" panose="020F0502020204030204" pitchFamily="34" charset="0"/>
                <a:cs typeface="Calibri" panose="020F0502020204030204" pitchFamily="34" charset="0"/>
              </a:rPr>
              <a:t>Uniformity</a:t>
            </a:r>
            <a:r>
              <a:rPr lang="it-IT" sz="4000" dirty="0">
                <a:solidFill>
                  <a:srgbClr val="000000"/>
                </a:solidFill>
                <a:latin typeface="Calibri" panose="020F0502020204030204" pitchFamily="34" charset="0"/>
                <a:cs typeface="Calibri" panose="020F0502020204030204" pitchFamily="34" charset="0"/>
              </a:rPr>
              <a:t> of </a:t>
            </a:r>
            <a:r>
              <a:rPr lang="it-IT" sz="4000" dirty="0" err="1">
                <a:solidFill>
                  <a:srgbClr val="000000"/>
                </a:solidFill>
                <a:latin typeface="Calibri" panose="020F0502020204030204" pitchFamily="34" charset="0"/>
                <a:cs typeface="Calibri" panose="020F0502020204030204" pitchFamily="34" charset="0"/>
              </a:rPr>
              <a:t>structures</a:t>
            </a:r>
            <a:r>
              <a:rPr lang="it-IT" sz="4000" dirty="0">
                <a:solidFill>
                  <a:srgbClr val="000000"/>
                </a:solidFill>
                <a:latin typeface="Calibri" panose="020F0502020204030204" pitchFamily="34" charset="0"/>
                <a:cs typeface="Calibri" panose="020F0502020204030204" pitchFamily="34" charset="0"/>
              </a:rPr>
              <a:t>, Hard and Soft-</a:t>
            </a:r>
            <a:r>
              <a:rPr lang="it-IT" sz="4000" dirty="0" err="1">
                <a:solidFill>
                  <a:srgbClr val="000000"/>
                </a:solidFill>
                <a:latin typeface="Calibri" panose="020F0502020204030204" pitchFamily="34" charset="0"/>
                <a:cs typeface="Calibri" panose="020F0502020204030204" pitchFamily="34" charset="0"/>
              </a:rPr>
              <a:t>ware</a:t>
            </a:r>
            <a:endParaRPr lang="it-IT" sz="4000" b="0" i="0" dirty="0">
              <a:solidFill>
                <a:srgbClr val="000000"/>
              </a:solidFill>
              <a:effectLst/>
              <a:latin typeface="Calibri" panose="020F0502020204030204" pitchFamily="34" charset="0"/>
              <a:cs typeface="Calibri" panose="020F0502020204030204" pitchFamily="34" charset="0"/>
            </a:endParaRPr>
          </a:p>
          <a:p>
            <a:pPr marL="571500" indent="-571500">
              <a:buFont typeface="Arial" panose="020B0604020202020204" pitchFamily="34" charset="0"/>
              <a:buChar char="•"/>
            </a:pPr>
            <a:r>
              <a:rPr lang="it-IT" sz="4000" dirty="0">
                <a:solidFill>
                  <a:srgbClr val="000000"/>
                </a:solidFill>
                <a:latin typeface="Calibri" panose="020F0502020204030204" pitchFamily="34" charset="0"/>
                <a:cs typeface="Calibri" panose="020F0502020204030204" pitchFamily="34" charset="0"/>
              </a:rPr>
              <a:t>UEMS or </a:t>
            </a:r>
            <a:r>
              <a:rPr lang="it-IT" sz="4000" dirty="0" err="1">
                <a:solidFill>
                  <a:srgbClr val="000000"/>
                </a:solidFill>
                <a:latin typeface="Calibri" panose="020F0502020204030204" pitchFamily="34" charset="0"/>
                <a:cs typeface="Calibri" panose="020F0502020204030204" pitchFamily="34" charset="0"/>
              </a:rPr>
              <a:t>other</a:t>
            </a:r>
            <a:r>
              <a:rPr lang="it-IT" sz="4000" dirty="0">
                <a:solidFill>
                  <a:srgbClr val="000000"/>
                </a:solidFill>
                <a:latin typeface="Calibri" panose="020F0502020204030204" pitchFamily="34" charset="0"/>
                <a:cs typeface="Calibri" panose="020F0502020204030204" pitchFamily="34" charset="0"/>
              </a:rPr>
              <a:t> Institutions Server</a:t>
            </a:r>
          </a:p>
          <a:p>
            <a:pPr marL="571500" indent="-571500">
              <a:buFont typeface="Arial" panose="020B0604020202020204" pitchFamily="34" charset="0"/>
              <a:buChar char="•"/>
            </a:pPr>
            <a:r>
              <a:rPr lang="it-IT" sz="4000" dirty="0">
                <a:solidFill>
                  <a:srgbClr val="000000"/>
                </a:solidFill>
                <a:latin typeface="Calibri" panose="020F0502020204030204" pitchFamily="34" charset="0"/>
                <a:cs typeface="Calibri" panose="020F0502020204030204" pitchFamily="34" charset="0"/>
              </a:rPr>
              <a:t>Monitor friendly access for MCQ </a:t>
            </a:r>
            <a:r>
              <a:rPr lang="it-IT" sz="4000" dirty="0" err="1">
                <a:solidFill>
                  <a:srgbClr val="000000"/>
                </a:solidFill>
                <a:latin typeface="Calibri" panose="020F0502020204030204" pitchFamily="34" charset="0"/>
                <a:cs typeface="Calibri" panose="020F0502020204030204" pitchFamily="34" charset="0"/>
              </a:rPr>
              <a:t>creation</a:t>
            </a:r>
            <a:r>
              <a:rPr lang="it-IT" sz="4000" dirty="0">
                <a:solidFill>
                  <a:srgbClr val="000000"/>
                </a:solidFill>
                <a:latin typeface="Calibri" panose="020F0502020204030204" pitchFamily="34" charset="0"/>
                <a:cs typeface="Calibri" panose="020F0502020204030204" pitchFamily="34" charset="0"/>
              </a:rPr>
              <a:t>, </a:t>
            </a:r>
            <a:r>
              <a:rPr lang="it-IT" sz="4000" dirty="0" err="1">
                <a:solidFill>
                  <a:srgbClr val="000000"/>
                </a:solidFill>
                <a:latin typeface="Calibri" panose="020F0502020204030204" pitchFamily="34" charset="0"/>
                <a:cs typeface="Calibri" panose="020F0502020204030204" pitchFamily="34" charset="0"/>
              </a:rPr>
              <a:t>revision</a:t>
            </a:r>
            <a:r>
              <a:rPr lang="it-IT" sz="4000" dirty="0">
                <a:solidFill>
                  <a:srgbClr val="000000"/>
                </a:solidFill>
                <a:latin typeface="Calibri" panose="020F0502020204030204" pitchFamily="34" charset="0"/>
                <a:cs typeface="Calibri" panose="020F0502020204030204" pitchFamily="34" charset="0"/>
              </a:rPr>
              <a:t> and </a:t>
            </a:r>
            <a:r>
              <a:rPr lang="it-IT" sz="4000" dirty="0" err="1">
                <a:solidFill>
                  <a:srgbClr val="000000"/>
                </a:solidFill>
                <a:latin typeface="Calibri" panose="020F0502020204030204" pitchFamily="34" charset="0"/>
                <a:cs typeface="Calibri" panose="020F0502020204030204" pitchFamily="34" charset="0"/>
              </a:rPr>
              <a:t>qualificaiton</a:t>
            </a:r>
            <a:endParaRPr lang="it-IT" sz="4000" dirty="0">
              <a:solidFill>
                <a:srgbClr val="000000"/>
              </a:solidFill>
              <a:latin typeface="Calibri" panose="020F0502020204030204" pitchFamily="34" charset="0"/>
              <a:cs typeface="Calibri" panose="020F0502020204030204" pitchFamily="34" charset="0"/>
            </a:endParaRPr>
          </a:p>
          <a:p>
            <a:pPr marL="571500" indent="-571500">
              <a:buFont typeface="Arial" panose="020B0604020202020204" pitchFamily="34" charset="0"/>
              <a:buChar char="•"/>
            </a:pPr>
            <a:r>
              <a:rPr lang="it-IT" sz="4000" b="0" i="0" dirty="0">
                <a:solidFill>
                  <a:srgbClr val="000000"/>
                </a:solidFill>
                <a:effectLst/>
                <a:latin typeface="Calibri" panose="020F0502020204030204" pitchFamily="34" charset="0"/>
                <a:cs typeface="Calibri" panose="020F0502020204030204" pitchFamily="34" charset="0"/>
              </a:rPr>
              <a:t>Use of DB for NMA, </a:t>
            </a:r>
            <a:r>
              <a:rPr lang="it-IT" sz="4000" dirty="0" err="1">
                <a:solidFill>
                  <a:srgbClr val="000000"/>
                </a:solidFill>
                <a:latin typeface="Calibri" panose="020F0502020204030204" pitchFamily="34" charset="0"/>
                <a:cs typeface="Calibri" panose="020F0502020204030204" pitchFamily="34" charset="0"/>
              </a:rPr>
              <a:t>a</a:t>
            </a:r>
            <a:r>
              <a:rPr lang="it-IT" sz="4000" b="0" i="0" dirty="0" err="1">
                <a:solidFill>
                  <a:srgbClr val="000000"/>
                </a:solidFill>
                <a:effectLst/>
                <a:latin typeface="Calibri" panose="020F0502020204030204" pitchFamily="34" charset="0"/>
                <a:cs typeface="Calibri" panose="020F0502020204030204" pitchFamily="34" charset="0"/>
              </a:rPr>
              <a:t>cademic</a:t>
            </a:r>
            <a:r>
              <a:rPr lang="it-IT" sz="4000" b="0" i="0" dirty="0">
                <a:solidFill>
                  <a:srgbClr val="000000"/>
                </a:solidFill>
                <a:effectLst/>
                <a:latin typeface="Calibri" panose="020F0502020204030204" pitchFamily="34" charset="0"/>
                <a:cs typeface="Calibri" panose="020F0502020204030204" pitchFamily="34" charset="0"/>
              </a:rPr>
              <a:t> or </a:t>
            </a:r>
            <a:r>
              <a:rPr lang="it-IT" sz="4000" b="0" i="0" dirty="0" err="1">
                <a:solidFill>
                  <a:srgbClr val="000000"/>
                </a:solidFill>
                <a:effectLst/>
                <a:latin typeface="Calibri" panose="020F0502020204030204" pitchFamily="34" charset="0"/>
                <a:cs typeface="Calibri" panose="020F0502020204030204" pitchFamily="34" charset="0"/>
              </a:rPr>
              <a:t>any</a:t>
            </a:r>
            <a:r>
              <a:rPr lang="it-IT" sz="4000" b="0" i="0" dirty="0">
                <a:solidFill>
                  <a:srgbClr val="000000"/>
                </a:solidFill>
                <a:effectLst/>
                <a:latin typeface="Calibri" panose="020F0502020204030204" pitchFamily="34" charset="0"/>
                <a:cs typeface="Calibri" panose="020F0502020204030204" pitchFamily="34" charset="0"/>
              </a:rPr>
              <a:t> </a:t>
            </a:r>
            <a:r>
              <a:rPr lang="it-IT" sz="4000" b="0" i="0" dirty="0" err="1">
                <a:solidFill>
                  <a:srgbClr val="000000"/>
                </a:solidFill>
                <a:effectLst/>
                <a:latin typeface="Calibri" panose="020F0502020204030204" pitchFamily="34" charset="0"/>
                <a:cs typeface="Calibri" panose="020F0502020204030204" pitchFamily="34" charset="0"/>
              </a:rPr>
              <a:t>other</a:t>
            </a:r>
            <a:r>
              <a:rPr lang="it-IT" sz="4000" b="0" i="0" dirty="0">
                <a:solidFill>
                  <a:srgbClr val="000000"/>
                </a:solidFill>
                <a:effectLst/>
                <a:latin typeface="Calibri" panose="020F0502020204030204" pitchFamily="34" charset="0"/>
                <a:cs typeface="Calibri" panose="020F0502020204030204" pitchFamily="34" charset="0"/>
              </a:rPr>
              <a:t> </a:t>
            </a:r>
            <a:r>
              <a:rPr lang="it-IT" sz="4000" dirty="0">
                <a:solidFill>
                  <a:srgbClr val="000000"/>
                </a:solidFill>
                <a:latin typeface="Calibri" panose="020F0502020204030204" pitchFamily="34" charset="0"/>
                <a:cs typeface="Calibri" panose="020F0502020204030204" pitchFamily="34" charset="0"/>
              </a:rPr>
              <a:t>e</a:t>
            </a:r>
            <a:r>
              <a:rPr lang="it-IT" sz="4000" b="0" i="0" dirty="0">
                <a:solidFill>
                  <a:srgbClr val="000000"/>
                </a:solidFill>
                <a:effectLst/>
                <a:latin typeface="Calibri" panose="020F0502020204030204" pitchFamily="34" charset="0"/>
                <a:cs typeface="Calibri" panose="020F0502020204030204" pitchFamily="34" charset="0"/>
              </a:rPr>
              <a:t>ducational activity.</a:t>
            </a:r>
          </a:p>
        </p:txBody>
      </p:sp>
    </p:spTree>
    <p:extLst>
      <p:ext uri="{BB962C8B-B14F-4D97-AF65-F5344CB8AC3E}">
        <p14:creationId xmlns:p14="http://schemas.microsoft.com/office/powerpoint/2010/main" val="1578769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C972EE2-539B-6A96-F02E-FB4F068CB2B1}"/>
              </a:ext>
            </a:extLst>
          </p:cNvPr>
          <p:cNvPicPr>
            <a:picLocks noChangeAspect="1"/>
          </p:cNvPicPr>
          <p:nvPr/>
        </p:nvPicPr>
        <p:blipFill>
          <a:blip r:embed="rId2"/>
          <a:stretch>
            <a:fillRect/>
          </a:stretch>
        </p:blipFill>
        <p:spPr>
          <a:xfrm>
            <a:off x="10668000" y="5735637"/>
            <a:ext cx="1022268" cy="931863"/>
          </a:xfrm>
          <a:prstGeom prst="rect">
            <a:avLst/>
          </a:prstGeom>
        </p:spPr>
      </p:pic>
      <p:pic>
        <p:nvPicPr>
          <p:cNvPr id="9" name="Immagine 8">
            <a:extLst>
              <a:ext uri="{FF2B5EF4-FFF2-40B4-BE49-F238E27FC236}">
                <a16:creationId xmlns:a16="http://schemas.microsoft.com/office/drawing/2014/main" id="{9308630E-3EC5-5906-A01E-4FB928ECF353}"/>
              </a:ext>
            </a:extLst>
          </p:cNvPr>
          <p:cNvPicPr>
            <a:picLocks noChangeAspect="1"/>
          </p:cNvPicPr>
          <p:nvPr/>
        </p:nvPicPr>
        <p:blipFill>
          <a:blip r:embed="rId3"/>
          <a:stretch>
            <a:fillRect/>
          </a:stretch>
        </p:blipFill>
        <p:spPr>
          <a:xfrm>
            <a:off x="381000" y="5461000"/>
            <a:ext cx="1143000" cy="1206500"/>
          </a:xfrm>
          <a:prstGeom prst="rect">
            <a:avLst/>
          </a:prstGeom>
        </p:spPr>
      </p:pic>
      <p:sp>
        <p:nvSpPr>
          <p:cNvPr id="2" name="Google Shape;82;p1">
            <a:extLst>
              <a:ext uri="{FF2B5EF4-FFF2-40B4-BE49-F238E27FC236}">
                <a16:creationId xmlns:a16="http://schemas.microsoft.com/office/drawing/2014/main" id="{7E4CDB57-9AD0-BE3B-984E-0803E39E6462}"/>
              </a:ext>
            </a:extLst>
          </p:cNvPr>
          <p:cNvSpPr txBox="1">
            <a:spLocks noGrp="1"/>
          </p:cNvSpPr>
          <p:nvPr>
            <p:ph type="ctrTitle"/>
          </p:nvPr>
        </p:nvSpPr>
        <p:spPr>
          <a:xfrm>
            <a:off x="1319916" y="2845879"/>
            <a:ext cx="9348084" cy="2889758"/>
          </a:xfrm>
          <a:prstGeom prst="rect">
            <a:avLst/>
          </a:prstGeom>
          <a:solidFill>
            <a:schemeClr val="bg1">
              <a:lumMod val="95000"/>
            </a:schemeClr>
          </a:solidFill>
          <a:ln>
            <a:solidFill>
              <a:srgbClr val="FF0000"/>
            </a:solidFill>
          </a:ln>
        </p:spPr>
        <p:txBody>
          <a:bodyPr spcFirstLastPara="1" wrap="square" lIns="91425" tIns="45700" rIns="91425" bIns="45700" anchor="b" anchorCtr="0">
            <a:noAutofit/>
          </a:bodyPr>
          <a:lstStyle/>
          <a:p>
            <a:pPr marL="0" lvl="0" indent="0" rtl="0">
              <a:lnSpc>
                <a:spcPct val="90000"/>
              </a:lnSpc>
              <a:spcBef>
                <a:spcPts val="0"/>
              </a:spcBef>
              <a:spcAft>
                <a:spcPts val="0"/>
              </a:spcAft>
              <a:buClr>
                <a:schemeClr val="dk1"/>
              </a:buClr>
              <a:buSzPts val="3200"/>
              <a:buFont typeface="Calibri"/>
              <a:buNone/>
            </a:pPr>
            <a:r>
              <a:rPr lang="it-IT" sz="2400" b="1" dirty="0">
                <a:latin typeface="Calibri"/>
                <a:ea typeface="Calibri"/>
                <a:cs typeface="Calibri"/>
                <a:sym typeface="Calibri"/>
              </a:rPr>
              <a:t>2015 04 10</a:t>
            </a:r>
            <a:br>
              <a:rPr lang="it-IT" sz="2400" b="1" dirty="0">
                <a:latin typeface="Calibri"/>
                <a:ea typeface="Calibri"/>
                <a:cs typeface="Calibri"/>
                <a:sym typeface="Calibri"/>
              </a:rPr>
            </a:br>
            <a:br>
              <a:rPr lang="it-IT" sz="2400" b="1" dirty="0">
                <a:latin typeface="Calibri"/>
                <a:ea typeface="Calibri"/>
                <a:cs typeface="Calibri"/>
                <a:sym typeface="Calibri"/>
              </a:rPr>
            </a:br>
            <a:r>
              <a:rPr lang="it-IT" sz="2400" b="1" dirty="0">
                <a:latin typeface="Calibri"/>
                <a:ea typeface="Calibri"/>
                <a:cs typeface="Calibri"/>
                <a:sym typeface="Calibri"/>
              </a:rPr>
              <a:t>A GUIDE TO SUCCESSFULLY WRITING MCQS: EXECUTIVE SUMMARY</a:t>
            </a:r>
            <a:br>
              <a:rPr lang="it-IT" sz="2000" b="1" dirty="0">
                <a:latin typeface="Calibri"/>
                <a:ea typeface="Calibri"/>
                <a:cs typeface="Calibri"/>
                <a:sym typeface="Calibri"/>
              </a:rPr>
            </a:br>
            <a:br>
              <a:rPr lang="it-IT" sz="2000" b="1" dirty="0">
                <a:latin typeface="Calibri"/>
                <a:ea typeface="Calibri"/>
                <a:cs typeface="Calibri"/>
                <a:sym typeface="Calibri"/>
              </a:rPr>
            </a:br>
            <a:r>
              <a:rPr lang="it-IT" sz="2000" b="1" dirty="0">
                <a:latin typeface="Calibri"/>
                <a:ea typeface="Calibri"/>
                <a:cs typeface="Calibri"/>
                <a:sym typeface="Calibri"/>
              </a:rPr>
              <a:t>Alfred Tenore, Danny G.P. </a:t>
            </a:r>
            <a:r>
              <a:rPr lang="it-IT" sz="2000" b="1" dirty="0" err="1">
                <a:latin typeface="Calibri"/>
                <a:ea typeface="Calibri"/>
                <a:cs typeface="Calibri"/>
                <a:sym typeface="Calibri"/>
              </a:rPr>
              <a:t>Mathysen</a:t>
            </a:r>
            <a:r>
              <a:rPr lang="it-IT" sz="2000" b="1" dirty="0">
                <a:latin typeface="Calibri"/>
                <a:ea typeface="Calibri"/>
                <a:cs typeface="Calibri"/>
                <a:sym typeface="Calibri"/>
              </a:rPr>
              <a:t>, Peter </a:t>
            </a:r>
            <a:r>
              <a:rPr lang="it-IT" sz="2000" b="1" dirty="0" err="1">
                <a:latin typeface="Calibri"/>
                <a:ea typeface="Calibri"/>
                <a:cs typeface="Calibri"/>
                <a:sym typeface="Calibri"/>
              </a:rPr>
              <a:t>Mills</a:t>
            </a:r>
            <a:r>
              <a:rPr lang="it-IT" sz="2000" b="1" dirty="0">
                <a:latin typeface="Calibri"/>
                <a:ea typeface="Calibri"/>
                <a:cs typeface="Calibri"/>
                <a:sym typeface="Calibri"/>
              </a:rPr>
              <a:t>, Mark Westwood, Jean-Baptiste </a:t>
            </a:r>
            <a:r>
              <a:rPr lang="it-IT" sz="2000" b="1" dirty="0" err="1">
                <a:latin typeface="Calibri"/>
                <a:ea typeface="Calibri"/>
                <a:cs typeface="Calibri"/>
                <a:sym typeface="Calibri"/>
              </a:rPr>
              <a:t>Rouffet</a:t>
            </a:r>
            <a:r>
              <a:rPr lang="it-IT" sz="2000" b="1" dirty="0">
                <a:latin typeface="Calibri"/>
                <a:ea typeface="Calibri"/>
                <a:cs typeface="Calibri"/>
                <a:sym typeface="Calibri"/>
              </a:rPr>
              <a:t>, </a:t>
            </a:r>
            <a:r>
              <a:rPr lang="it-IT" sz="2000" b="1" dirty="0" err="1">
                <a:latin typeface="Calibri"/>
                <a:ea typeface="Calibri"/>
                <a:cs typeface="Calibri"/>
                <a:sym typeface="Calibri"/>
              </a:rPr>
              <a:t>Vassilios</a:t>
            </a:r>
            <a:r>
              <a:rPr lang="it-IT" sz="2000" b="1" dirty="0">
                <a:latin typeface="Calibri"/>
                <a:ea typeface="Calibri"/>
                <a:cs typeface="Calibri"/>
                <a:sym typeface="Calibri"/>
              </a:rPr>
              <a:t> </a:t>
            </a:r>
            <a:r>
              <a:rPr lang="it-IT" sz="2000" b="1" dirty="0" err="1">
                <a:latin typeface="Calibri"/>
                <a:ea typeface="Calibri"/>
                <a:cs typeface="Calibri"/>
                <a:sym typeface="Calibri"/>
              </a:rPr>
              <a:t>Papalois</a:t>
            </a:r>
            <a:r>
              <a:rPr lang="it-IT" sz="2000" b="1" dirty="0">
                <a:latin typeface="Calibri"/>
                <a:ea typeface="Calibri"/>
                <a:cs typeface="Calibri"/>
                <a:sym typeface="Calibri"/>
              </a:rPr>
              <a:t>, Owen </a:t>
            </a:r>
            <a:r>
              <a:rPr lang="it-IT" sz="2000" b="1" dirty="0" err="1">
                <a:latin typeface="Calibri"/>
                <a:ea typeface="Calibri"/>
                <a:cs typeface="Calibri"/>
                <a:sym typeface="Calibri"/>
              </a:rPr>
              <a:t>Sparrow</a:t>
            </a:r>
            <a:r>
              <a:rPr lang="it-IT" sz="2000" b="1" dirty="0">
                <a:latin typeface="Calibri"/>
                <a:ea typeface="Calibri"/>
                <a:cs typeface="Calibri"/>
                <a:sym typeface="Calibri"/>
              </a:rPr>
              <a:t>, Zeev </a:t>
            </a:r>
            <a:r>
              <a:rPr lang="it-IT" sz="2000" b="1" dirty="0" err="1">
                <a:latin typeface="Calibri"/>
                <a:ea typeface="Calibri"/>
                <a:cs typeface="Calibri"/>
                <a:sym typeface="Calibri"/>
              </a:rPr>
              <a:t>Goldik</a:t>
            </a:r>
            <a:br>
              <a:rPr lang="it-IT" sz="2000" b="1" dirty="0">
                <a:latin typeface="Calibri"/>
                <a:ea typeface="Calibri"/>
                <a:cs typeface="Calibri"/>
                <a:sym typeface="Calibri"/>
              </a:rPr>
            </a:br>
            <a:br>
              <a:rPr lang="it-IT" sz="2000" b="1" dirty="0">
                <a:latin typeface="Calibri"/>
                <a:ea typeface="Calibri"/>
                <a:cs typeface="Calibri"/>
                <a:sym typeface="Calibri"/>
              </a:rPr>
            </a:br>
            <a:r>
              <a:rPr lang="it-IT" sz="2000" b="1" dirty="0">
                <a:latin typeface="Calibri"/>
                <a:ea typeface="Calibri"/>
                <a:cs typeface="Calibri"/>
                <a:sym typeface="Calibri"/>
              </a:rPr>
              <a:t>https://</a:t>
            </a:r>
            <a:r>
              <a:rPr lang="it-IT" sz="2000" b="1" dirty="0" err="1">
                <a:latin typeface="Calibri"/>
                <a:ea typeface="Calibri"/>
                <a:cs typeface="Calibri"/>
                <a:sym typeface="Calibri"/>
              </a:rPr>
              <a:t>drive.google.com</a:t>
            </a:r>
            <a:r>
              <a:rPr lang="it-IT" sz="2000" b="1" dirty="0">
                <a:latin typeface="Calibri"/>
                <a:ea typeface="Calibri"/>
                <a:cs typeface="Calibri"/>
                <a:sym typeface="Calibri"/>
              </a:rPr>
              <a:t>/file/d/1a17KFLcpNn7loJMho39KFB1BlsS3s-Fe/</a:t>
            </a:r>
            <a:r>
              <a:rPr lang="it-IT" sz="2000" b="1" dirty="0" err="1">
                <a:latin typeface="Calibri"/>
                <a:ea typeface="Calibri"/>
                <a:cs typeface="Calibri"/>
                <a:sym typeface="Calibri"/>
              </a:rPr>
              <a:t>view</a:t>
            </a:r>
            <a:br>
              <a:rPr lang="it-IT" sz="2000" b="1" dirty="0">
                <a:latin typeface="Calibri"/>
                <a:ea typeface="Calibri"/>
                <a:cs typeface="Calibri"/>
                <a:sym typeface="Calibri"/>
              </a:rPr>
            </a:br>
            <a:endParaRPr sz="2000" b="1" dirty="0">
              <a:latin typeface="Calibri"/>
              <a:ea typeface="Calibri"/>
              <a:cs typeface="Calibri"/>
              <a:sym typeface="Calibri"/>
            </a:endParaRPr>
          </a:p>
        </p:txBody>
      </p:sp>
      <p:sp>
        <p:nvSpPr>
          <p:cNvPr id="3" name="Google Shape;86;p1">
            <a:extLst>
              <a:ext uri="{FF2B5EF4-FFF2-40B4-BE49-F238E27FC236}">
                <a16:creationId xmlns:a16="http://schemas.microsoft.com/office/drawing/2014/main" id="{A13E9216-0F2D-57E8-FFDA-B029C4F6DC1B}"/>
              </a:ext>
            </a:extLst>
          </p:cNvPr>
          <p:cNvSpPr/>
          <p:nvPr/>
        </p:nvSpPr>
        <p:spPr>
          <a:xfrm>
            <a:off x="1523805" y="546565"/>
            <a:ext cx="8738300" cy="1726582"/>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a:buFont typeface="Arial" panose="020B0604020202020204" pitchFamily="34" charset="0"/>
              <a:buChar char="•"/>
            </a:pPr>
            <a:r>
              <a:rPr lang="en-GB" sz="3200" b="0" i="0" u="none" strike="noStrike" dirty="0">
                <a:solidFill>
                  <a:srgbClr val="212529"/>
                </a:solidFill>
                <a:effectLst/>
                <a:latin typeface="Noto Serif" panose="02020600060500020200" pitchFamily="18" charset="0"/>
              </a:rPr>
              <a:t> High level harmonised </a:t>
            </a:r>
            <a:r>
              <a:rPr lang="en-GB" sz="3200" u="sng" dirty="0">
                <a:solidFill>
                  <a:srgbClr val="003F6F"/>
                </a:solidFill>
                <a:latin typeface="Noto Serif" panose="02020600060500020200" pitchFamily="18" charset="0"/>
                <a:hlinkClick r:id="rId4"/>
              </a:rPr>
              <a:t>postgraduate ETR </a:t>
            </a:r>
            <a:r>
              <a:rPr lang="en-GB" sz="3200" b="0" i="0" u="none" strike="noStrike" dirty="0">
                <a:solidFill>
                  <a:srgbClr val="212529"/>
                </a:solidFill>
                <a:effectLst/>
                <a:latin typeface="Noto Serif" panose="02020600060500020200" pitchFamily="18" charset="0"/>
              </a:rPr>
              <a:t> </a:t>
            </a:r>
          </a:p>
          <a:p>
            <a:pPr>
              <a:buFont typeface="Arial" panose="020B0604020202020204" pitchFamily="34" charset="0"/>
              <a:buChar char="•"/>
            </a:pPr>
            <a:r>
              <a:rPr lang="en-GB" sz="3200" b="0" i="0" u="none" strike="noStrike" dirty="0">
                <a:solidFill>
                  <a:srgbClr val="212529"/>
                </a:solidFill>
                <a:effectLst/>
                <a:latin typeface="Noto Serif" panose="02020600060500020200" pitchFamily="18" charset="0"/>
              </a:rPr>
              <a:t> </a:t>
            </a:r>
            <a:r>
              <a:rPr lang="en-GB" sz="3200" b="1" i="0" u="none" strike="noStrike" dirty="0">
                <a:solidFill>
                  <a:srgbClr val="212529"/>
                </a:solidFill>
                <a:effectLst/>
                <a:latin typeface="Noto Serif" panose="02020600060500020200" pitchFamily="18" charset="0"/>
              </a:rPr>
              <a:t>Organisation of </a:t>
            </a:r>
            <a:r>
              <a:rPr lang="en-GB" sz="3200" b="1" i="0" u="sng" strike="noStrike" dirty="0">
                <a:solidFill>
                  <a:srgbClr val="003F6F"/>
                </a:solidFill>
                <a:effectLst/>
                <a:latin typeface="Noto Serif" panose="02020600060500020200" pitchFamily="18" charset="0"/>
                <a:hlinkClick r:id="rId5"/>
              </a:rPr>
              <a:t>European examinations</a:t>
            </a:r>
            <a:endParaRPr lang="en-GB" sz="3200" b="1" i="0" u="none" strike="noStrike" dirty="0">
              <a:solidFill>
                <a:srgbClr val="212529"/>
              </a:solidFill>
              <a:effectLst/>
              <a:latin typeface="Noto Serif" panose="02020600060500020200" pitchFamily="18" charset="0"/>
            </a:endParaRPr>
          </a:p>
          <a:p>
            <a:pPr>
              <a:buFont typeface="Arial" panose="020B0604020202020204" pitchFamily="34" charset="0"/>
              <a:buChar char="•"/>
            </a:pPr>
            <a:r>
              <a:rPr lang="en-GB" sz="3200" b="0" i="0" u="sng" strike="noStrike" dirty="0">
                <a:solidFill>
                  <a:srgbClr val="003F6F"/>
                </a:solidFill>
                <a:effectLst/>
                <a:latin typeface="Noto Serif" panose="02020600060500020200" pitchFamily="18" charset="0"/>
                <a:hlinkClick r:id="rId6"/>
              </a:rPr>
              <a:t> Accreditation of training centres</a:t>
            </a:r>
            <a:endParaRPr lang="en-GB" sz="3200" b="0" i="0" u="none" strike="noStrike" dirty="0">
              <a:solidFill>
                <a:srgbClr val="212529"/>
              </a:solidFill>
              <a:effectLst/>
              <a:latin typeface="Noto Serif" panose="02020600060500020200" pitchFamily="18" charset="0"/>
            </a:endParaRPr>
          </a:p>
        </p:txBody>
      </p:sp>
    </p:spTree>
    <p:extLst>
      <p:ext uri="{BB962C8B-B14F-4D97-AF65-F5344CB8AC3E}">
        <p14:creationId xmlns:p14="http://schemas.microsoft.com/office/powerpoint/2010/main" val="376710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C972EE2-539B-6A96-F02E-FB4F068CB2B1}"/>
              </a:ext>
            </a:extLst>
          </p:cNvPr>
          <p:cNvPicPr>
            <a:picLocks noChangeAspect="1"/>
          </p:cNvPicPr>
          <p:nvPr/>
        </p:nvPicPr>
        <p:blipFill>
          <a:blip r:embed="rId2"/>
          <a:stretch>
            <a:fillRect/>
          </a:stretch>
        </p:blipFill>
        <p:spPr>
          <a:xfrm>
            <a:off x="10668000" y="5735637"/>
            <a:ext cx="1022268" cy="931863"/>
          </a:xfrm>
          <a:prstGeom prst="rect">
            <a:avLst/>
          </a:prstGeom>
        </p:spPr>
      </p:pic>
      <p:pic>
        <p:nvPicPr>
          <p:cNvPr id="9" name="Immagine 8">
            <a:extLst>
              <a:ext uri="{FF2B5EF4-FFF2-40B4-BE49-F238E27FC236}">
                <a16:creationId xmlns:a16="http://schemas.microsoft.com/office/drawing/2014/main" id="{9308630E-3EC5-5906-A01E-4FB928ECF353}"/>
              </a:ext>
            </a:extLst>
          </p:cNvPr>
          <p:cNvPicPr>
            <a:picLocks noChangeAspect="1"/>
          </p:cNvPicPr>
          <p:nvPr/>
        </p:nvPicPr>
        <p:blipFill>
          <a:blip r:embed="rId3"/>
          <a:stretch>
            <a:fillRect/>
          </a:stretch>
        </p:blipFill>
        <p:spPr>
          <a:xfrm>
            <a:off x="381000" y="5461000"/>
            <a:ext cx="1143000" cy="1206500"/>
          </a:xfrm>
          <a:prstGeom prst="rect">
            <a:avLst/>
          </a:prstGeom>
        </p:spPr>
      </p:pic>
      <p:sp>
        <p:nvSpPr>
          <p:cNvPr id="10" name="CasellaDiTesto 9">
            <a:extLst>
              <a:ext uri="{FF2B5EF4-FFF2-40B4-BE49-F238E27FC236}">
                <a16:creationId xmlns:a16="http://schemas.microsoft.com/office/drawing/2014/main" id="{C71614EB-AB51-FBB8-F94A-518A83738FCA}"/>
              </a:ext>
            </a:extLst>
          </p:cNvPr>
          <p:cNvSpPr txBox="1"/>
          <p:nvPr/>
        </p:nvSpPr>
        <p:spPr>
          <a:xfrm>
            <a:off x="3114675" y="5943600"/>
            <a:ext cx="5057775" cy="584775"/>
          </a:xfrm>
          <a:prstGeom prst="rect">
            <a:avLst/>
          </a:prstGeom>
          <a:noFill/>
        </p:spPr>
        <p:txBody>
          <a:bodyPr wrap="square" rtlCol="0">
            <a:spAutoFit/>
          </a:bodyPr>
          <a:lstStyle/>
          <a:p>
            <a:pPr algn="ctr"/>
            <a:r>
              <a:rPr lang="en-US" sz="3200" b="1" dirty="0"/>
              <a:t>CESMA</a:t>
            </a:r>
            <a:endParaRPr lang="en-US" b="1" dirty="0"/>
          </a:p>
        </p:txBody>
      </p:sp>
      <p:sp>
        <p:nvSpPr>
          <p:cNvPr id="2" name="Google Shape;82;p1">
            <a:extLst>
              <a:ext uri="{FF2B5EF4-FFF2-40B4-BE49-F238E27FC236}">
                <a16:creationId xmlns:a16="http://schemas.microsoft.com/office/drawing/2014/main" id="{7E4CDB57-9AD0-BE3B-984E-0803E39E6462}"/>
              </a:ext>
            </a:extLst>
          </p:cNvPr>
          <p:cNvSpPr txBox="1">
            <a:spLocks noGrp="1"/>
          </p:cNvSpPr>
          <p:nvPr>
            <p:ph type="ctrTitle"/>
          </p:nvPr>
        </p:nvSpPr>
        <p:spPr>
          <a:xfrm>
            <a:off x="1551830" y="1243203"/>
            <a:ext cx="9348084" cy="2889758"/>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3200"/>
              <a:buFont typeface="Calibri"/>
              <a:buNone/>
            </a:pPr>
            <a:br>
              <a:rPr lang="it-IT" sz="3200" b="1" dirty="0">
                <a:latin typeface="Calibri"/>
                <a:ea typeface="Calibri"/>
                <a:cs typeface="Calibri"/>
                <a:sym typeface="Calibri"/>
              </a:rPr>
            </a:br>
            <a:endParaRPr sz="3200" b="1" dirty="0">
              <a:latin typeface="Calibri"/>
              <a:ea typeface="Calibri"/>
              <a:cs typeface="Calibri"/>
              <a:sym typeface="Calibri"/>
            </a:endParaRPr>
          </a:p>
        </p:txBody>
      </p:sp>
      <p:sp>
        <p:nvSpPr>
          <p:cNvPr id="3" name="Google Shape;86;p1">
            <a:extLst>
              <a:ext uri="{FF2B5EF4-FFF2-40B4-BE49-F238E27FC236}">
                <a16:creationId xmlns:a16="http://schemas.microsoft.com/office/drawing/2014/main" id="{A13E9216-0F2D-57E8-FFDA-B029C4F6DC1B}"/>
              </a:ext>
            </a:extLst>
          </p:cNvPr>
          <p:cNvSpPr/>
          <p:nvPr/>
        </p:nvSpPr>
        <p:spPr>
          <a:xfrm>
            <a:off x="446314" y="471139"/>
            <a:ext cx="11243954" cy="5816937"/>
          </a:xfrm>
          <a:prstGeom prst="rect">
            <a:avLst/>
          </a:prstGeom>
          <a:solidFill>
            <a:srgbClr val="D8D8D8"/>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lvl="0">
              <a:buClr>
                <a:srgbClr val="000000"/>
              </a:buClr>
              <a:buSzPts val="3600"/>
            </a:pPr>
            <a:r>
              <a:rPr lang="it-IT" sz="4400" b="1" dirty="0">
                <a:solidFill>
                  <a:srgbClr val="000000"/>
                </a:solidFill>
                <a:latin typeface="Calibri" panose="020F0502020204030204" pitchFamily="34" charset="0"/>
                <a:cs typeface="Calibri" panose="020F0502020204030204" pitchFamily="34" charset="0"/>
              </a:rPr>
              <a:t>The </a:t>
            </a:r>
            <a:r>
              <a:rPr lang="it-IT" sz="4400" b="1" dirty="0" err="1">
                <a:solidFill>
                  <a:srgbClr val="000000"/>
                </a:solidFill>
                <a:latin typeface="Calibri" panose="020F0502020204030204" pitchFamily="34" charset="0"/>
                <a:cs typeface="Calibri" panose="020F0502020204030204" pitchFamily="34" charset="0"/>
              </a:rPr>
              <a:t>role</a:t>
            </a:r>
            <a:r>
              <a:rPr lang="it-IT" sz="4400" b="1" dirty="0">
                <a:solidFill>
                  <a:srgbClr val="000000"/>
                </a:solidFill>
                <a:latin typeface="Calibri" panose="020F0502020204030204" pitchFamily="34" charset="0"/>
                <a:cs typeface="Calibri" panose="020F0502020204030204" pitchFamily="34" charset="0"/>
              </a:rPr>
              <a:t> of knowledge-</a:t>
            </a:r>
            <a:r>
              <a:rPr lang="it-IT" sz="4400" b="1" dirty="0" err="1">
                <a:solidFill>
                  <a:srgbClr val="000000"/>
                </a:solidFill>
                <a:latin typeface="Calibri" panose="020F0502020204030204" pitchFamily="34" charset="0"/>
                <a:cs typeface="Calibri" panose="020F0502020204030204" pitchFamily="34" charset="0"/>
              </a:rPr>
              <a:t>based</a:t>
            </a:r>
            <a:r>
              <a:rPr lang="it-IT" sz="4400" b="1" dirty="0">
                <a:solidFill>
                  <a:srgbClr val="000000"/>
                </a:solidFill>
                <a:latin typeface="Calibri" panose="020F0502020204030204" pitchFamily="34" charset="0"/>
                <a:cs typeface="Calibri" panose="020F0502020204030204" pitchFamily="34" charset="0"/>
              </a:rPr>
              <a:t> </a:t>
            </a:r>
            <a:r>
              <a:rPr lang="it-IT" sz="4400" b="1" dirty="0" err="1">
                <a:solidFill>
                  <a:srgbClr val="000000"/>
                </a:solidFill>
                <a:latin typeface="Calibri" panose="020F0502020204030204" pitchFamily="34" charset="0"/>
                <a:cs typeface="Calibri" panose="020F0502020204030204" pitchFamily="34" charset="0"/>
              </a:rPr>
              <a:t>assessment</a:t>
            </a:r>
            <a:r>
              <a:rPr lang="it-IT" sz="4400" b="1" dirty="0">
                <a:solidFill>
                  <a:srgbClr val="000000"/>
                </a:solidFill>
                <a:latin typeface="Calibri" panose="020F0502020204030204" pitchFamily="34" charset="0"/>
                <a:cs typeface="Calibri" panose="020F0502020204030204" pitchFamily="34" charset="0"/>
              </a:rPr>
              <a:t> (KBA) in </a:t>
            </a:r>
            <a:r>
              <a:rPr lang="it-IT" sz="4400" b="1" dirty="0" err="1">
                <a:solidFill>
                  <a:srgbClr val="000000"/>
                </a:solidFill>
                <a:latin typeface="Calibri" panose="020F0502020204030204" pitchFamily="34" charset="0"/>
                <a:cs typeface="Calibri" panose="020F0502020204030204" pitchFamily="34" charset="0"/>
              </a:rPr>
              <a:t>postgraduate</a:t>
            </a:r>
            <a:r>
              <a:rPr lang="it-IT" sz="4400" b="1" dirty="0">
                <a:solidFill>
                  <a:srgbClr val="000000"/>
                </a:solidFill>
                <a:latin typeface="Calibri" panose="020F0502020204030204" pitchFamily="34" charset="0"/>
                <a:cs typeface="Calibri" panose="020F0502020204030204" pitchFamily="34" charset="0"/>
              </a:rPr>
              <a:t> training</a:t>
            </a:r>
          </a:p>
          <a:p>
            <a:pPr lvl="0">
              <a:buClr>
                <a:srgbClr val="000000"/>
              </a:buClr>
              <a:buSzPts val="3600"/>
            </a:pPr>
            <a:endParaRPr lang="it-IT" sz="2000" b="1" dirty="0">
              <a:solidFill>
                <a:srgbClr val="000000"/>
              </a:solidFill>
              <a:latin typeface="Calibri" panose="020F0502020204030204" pitchFamily="34" charset="0"/>
              <a:cs typeface="Calibri" panose="020F0502020204030204" pitchFamily="34" charset="0"/>
            </a:endParaRPr>
          </a:p>
          <a:p>
            <a:pPr lvl="0">
              <a:buClr>
                <a:srgbClr val="000000"/>
              </a:buClr>
              <a:buSzPts val="3600"/>
            </a:pPr>
            <a:r>
              <a:rPr lang="it-IT" sz="2400" dirty="0">
                <a:solidFill>
                  <a:srgbClr val="000000"/>
                </a:solidFill>
                <a:latin typeface="Calibri" panose="020F0502020204030204" pitchFamily="34" charset="0"/>
                <a:cs typeface="Calibri" panose="020F0502020204030204" pitchFamily="34" charset="0"/>
              </a:rPr>
              <a:t>The </a:t>
            </a:r>
            <a:r>
              <a:rPr lang="it-IT" sz="2400" dirty="0" err="1">
                <a:solidFill>
                  <a:srgbClr val="000000"/>
                </a:solidFill>
                <a:latin typeface="Calibri" panose="020F0502020204030204" pitchFamily="34" charset="0"/>
                <a:cs typeface="Calibri" panose="020F0502020204030204" pitchFamily="34" charset="0"/>
              </a:rPr>
              <a:t>characteristics</a:t>
            </a:r>
            <a:r>
              <a:rPr lang="it-IT" sz="2400" dirty="0">
                <a:solidFill>
                  <a:srgbClr val="000000"/>
                </a:solidFill>
                <a:latin typeface="Calibri" panose="020F0502020204030204" pitchFamily="34" charset="0"/>
                <a:cs typeface="Calibri" panose="020F0502020204030204" pitchFamily="34" charset="0"/>
              </a:rPr>
              <a:t> of a safe and </a:t>
            </a:r>
            <a:r>
              <a:rPr lang="it-IT" sz="2400" dirty="0" err="1">
                <a:solidFill>
                  <a:srgbClr val="000000"/>
                </a:solidFill>
                <a:latin typeface="Calibri" panose="020F0502020204030204" pitchFamily="34" charset="0"/>
                <a:cs typeface="Calibri" panose="020F0502020204030204" pitchFamily="34" charset="0"/>
              </a:rPr>
              <a:t>caring</a:t>
            </a:r>
            <a:r>
              <a:rPr lang="it-IT" sz="2400" dirty="0">
                <a:solidFill>
                  <a:srgbClr val="000000"/>
                </a:solidFill>
                <a:latin typeface="Calibri" panose="020F0502020204030204" pitchFamily="34" charset="0"/>
                <a:cs typeface="Calibri" panose="020F0502020204030204" pitchFamily="34" charset="0"/>
              </a:rPr>
              <a:t> doctor include </a:t>
            </a:r>
            <a:r>
              <a:rPr lang="it-IT" sz="2400" b="1" dirty="0" err="1">
                <a:solidFill>
                  <a:srgbClr val="000000"/>
                </a:solidFill>
                <a:latin typeface="Calibri" panose="020F0502020204030204" pitchFamily="34" charset="0"/>
                <a:cs typeface="Calibri" panose="020F0502020204030204" pitchFamily="34" charset="0"/>
              </a:rPr>
              <a:t>not</a:t>
            </a:r>
            <a:r>
              <a:rPr lang="it-IT" sz="2400" b="1" dirty="0">
                <a:solidFill>
                  <a:srgbClr val="000000"/>
                </a:solidFill>
                <a:latin typeface="Calibri" panose="020F0502020204030204" pitchFamily="34" charset="0"/>
                <a:cs typeface="Calibri" panose="020F0502020204030204" pitchFamily="34" charset="0"/>
              </a:rPr>
              <a:t> </a:t>
            </a:r>
            <a:r>
              <a:rPr lang="it-IT" sz="2400" b="1" dirty="0" err="1">
                <a:solidFill>
                  <a:srgbClr val="000000"/>
                </a:solidFill>
                <a:latin typeface="Calibri" panose="020F0502020204030204" pitchFamily="34" charset="0"/>
                <a:cs typeface="Calibri" panose="020F0502020204030204" pitchFamily="34" charset="0"/>
              </a:rPr>
              <a:t>only</a:t>
            </a:r>
            <a:r>
              <a:rPr lang="it-IT" sz="2400" b="1" dirty="0">
                <a:solidFill>
                  <a:srgbClr val="000000"/>
                </a:solidFill>
                <a:latin typeface="Calibri" panose="020F0502020204030204" pitchFamily="34" charset="0"/>
                <a:cs typeface="Calibri" panose="020F0502020204030204" pitchFamily="34" charset="0"/>
              </a:rPr>
              <a:t> knowledge, </a:t>
            </a:r>
            <a:r>
              <a:rPr lang="it-IT" sz="2400" b="1" dirty="0" err="1">
                <a:solidFill>
                  <a:srgbClr val="000000"/>
                </a:solidFill>
                <a:latin typeface="Calibri" panose="020F0502020204030204" pitchFamily="34" charset="0"/>
                <a:cs typeface="Calibri" panose="020F0502020204030204" pitchFamily="34" charset="0"/>
              </a:rPr>
              <a:t>which</a:t>
            </a:r>
            <a:r>
              <a:rPr lang="it-IT" sz="2400" b="1" dirty="0">
                <a:solidFill>
                  <a:srgbClr val="000000"/>
                </a:solidFill>
                <a:latin typeface="Calibri" panose="020F0502020204030204" pitchFamily="34" charset="0"/>
                <a:cs typeface="Calibri" panose="020F0502020204030204" pitchFamily="34" charset="0"/>
              </a:rPr>
              <a:t> </a:t>
            </a:r>
            <a:r>
              <a:rPr lang="it-IT" sz="2400" b="1" dirty="0" err="1">
                <a:solidFill>
                  <a:srgbClr val="000000"/>
                </a:solidFill>
                <a:latin typeface="Calibri" panose="020F0502020204030204" pitchFamily="34" charset="0"/>
                <a:cs typeface="Calibri" panose="020F0502020204030204" pitchFamily="34" charset="0"/>
              </a:rPr>
              <a:t>we</a:t>
            </a:r>
            <a:r>
              <a:rPr lang="it-IT" sz="2400" b="1" dirty="0">
                <a:solidFill>
                  <a:srgbClr val="000000"/>
                </a:solidFill>
                <a:latin typeface="Calibri" panose="020F0502020204030204" pitchFamily="34" charset="0"/>
                <a:cs typeface="Calibri" panose="020F0502020204030204" pitchFamily="34" charset="0"/>
              </a:rPr>
              <a:t> </a:t>
            </a:r>
            <a:r>
              <a:rPr lang="it-IT" sz="2400" b="1" dirty="0" err="1">
                <a:solidFill>
                  <a:srgbClr val="000000"/>
                </a:solidFill>
                <a:latin typeface="Calibri" panose="020F0502020204030204" pitchFamily="34" charset="0"/>
                <a:cs typeface="Calibri" panose="020F0502020204030204" pitchFamily="34" charset="0"/>
              </a:rPr>
              <a:t>recommend</a:t>
            </a:r>
            <a:r>
              <a:rPr lang="it-IT" sz="2400" b="1" dirty="0">
                <a:solidFill>
                  <a:srgbClr val="000000"/>
                </a:solidFill>
                <a:latin typeface="Calibri" panose="020F0502020204030204" pitchFamily="34" charset="0"/>
                <a:cs typeface="Calibri" panose="020F0502020204030204" pitchFamily="34" charset="0"/>
              </a:rPr>
              <a:t> </a:t>
            </a:r>
            <a:r>
              <a:rPr lang="it-IT" sz="2400" b="1" dirty="0" err="1">
                <a:solidFill>
                  <a:srgbClr val="000000"/>
                </a:solidFill>
                <a:latin typeface="Calibri" panose="020F0502020204030204" pitchFamily="34" charset="0"/>
                <a:cs typeface="Calibri" panose="020F0502020204030204" pitchFamily="34" charset="0"/>
              </a:rPr>
              <a:t>is</a:t>
            </a:r>
            <a:r>
              <a:rPr lang="it-IT" sz="2400" b="1" dirty="0">
                <a:solidFill>
                  <a:srgbClr val="000000"/>
                </a:solidFill>
                <a:latin typeface="Calibri" panose="020F0502020204030204" pitchFamily="34" charset="0"/>
                <a:cs typeface="Calibri" panose="020F0502020204030204" pitchFamily="34" charset="0"/>
              </a:rPr>
              <a:t> </a:t>
            </a:r>
            <a:r>
              <a:rPr lang="it-IT" sz="2400" b="1" dirty="0" err="1">
                <a:solidFill>
                  <a:srgbClr val="000000"/>
                </a:solidFill>
                <a:latin typeface="Calibri" panose="020F0502020204030204" pitchFamily="34" charset="0"/>
                <a:cs typeface="Calibri" panose="020F0502020204030204" pitchFamily="34" charset="0"/>
              </a:rPr>
              <a:t>assessed</a:t>
            </a:r>
            <a:r>
              <a:rPr lang="it-IT" sz="2400" b="1" dirty="0">
                <a:solidFill>
                  <a:srgbClr val="000000"/>
                </a:solidFill>
                <a:latin typeface="Calibri" panose="020F0502020204030204" pitchFamily="34" charset="0"/>
                <a:cs typeface="Calibri" panose="020F0502020204030204" pitchFamily="34" charset="0"/>
              </a:rPr>
              <a:t> by </a:t>
            </a:r>
            <a:r>
              <a:rPr lang="it-IT" sz="2400" b="1" dirty="0" err="1">
                <a:solidFill>
                  <a:srgbClr val="000000"/>
                </a:solidFill>
                <a:latin typeface="Calibri" panose="020F0502020204030204" pitchFamily="34" charset="0"/>
                <a:cs typeface="Calibri" panose="020F0502020204030204" pitchFamily="34" charset="0"/>
              </a:rPr>
              <a:t>MCQs</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but</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also</a:t>
            </a:r>
            <a:r>
              <a:rPr lang="it-IT" sz="2400" dirty="0">
                <a:solidFill>
                  <a:srgbClr val="000000"/>
                </a:solidFill>
                <a:latin typeface="Calibri" panose="020F0502020204030204" pitchFamily="34" charset="0"/>
                <a:cs typeface="Calibri" panose="020F0502020204030204" pitchFamily="34" charset="0"/>
              </a:rPr>
              <a:t> skills and </a:t>
            </a:r>
            <a:r>
              <a:rPr lang="it-IT" sz="2400" dirty="0" err="1">
                <a:solidFill>
                  <a:srgbClr val="000000"/>
                </a:solidFill>
                <a:latin typeface="Calibri" panose="020F0502020204030204" pitchFamily="34" charset="0"/>
                <a:cs typeface="Calibri" panose="020F0502020204030204" pitchFamily="34" charset="0"/>
              </a:rPr>
              <a:t>professional</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behaviours</a:t>
            </a:r>
            <a:r>
              <a:rPr lang="it-IT" sz="2400" dirty="0">
                <a:solidFill>
                  <a:srgbClr val="000000"/>
                </a:solidFill>
                <a:latin typeface="Calibri" panose="020F0502020204030204" pitchFamily="34" charset="0"/>
                <a:cs typeface="Calibri" panose="020F0502020204030204" pitchFamily="34" charset="0"/>
              </a:rPr>
              <a:t>. </a:t>
            </a:r>
          </a:p>
          <a:p>
            <a:pPr lvl="0">
              <a:buClr>
                <a:srgbClr val="000000"/>
              </a:buClr>
              <a:buSzPts val="3600"/>
            </a:pPr>
            <a:endParaRPr lang="it-IT" sz="2400" dirty="0">
              <a:solidFill>
                <a:srgbClr val="000000"/>
              </a:solidFill>
              <a:latin typeface="Calibri" panose="020F0502020204030204" pitchFamily="34" charset="0"/>
              <a:cs typeface="Calibri" panose="020F0502020204030204" pitchFamily="34" charset="0"/>
            </a:endParaRPr>
          </a:p>
          <a:p>
            <a:pPr lvl="0">
              <a:buClr>
                <a:srgbClr val="000000"/>
              </a:buClr>
              <a:buSzPts val="3600"/>
            </a:pPr>
            <a:r>
              <a:rPr lang="it-IT" sz="2400" dirty="0">
                <a:solidFill>
                  <a:srgbClr val="000000"/>
                </a:solidFill>
                <a:latin typeface="Calibri" panose="020F0502020204030204" pitchFamily="34" charset="0"/>
                <a:cs typeface="Calibri" panose="020F0502020204030204" pitchFamily="34" charset="0"/>
              </a:rPr>
              <a:t>In an age of </a:t>
            </a:r>
            <a:r>
              <a:rPr lang="it-IT" sz="2400" dirty="0" err="1">
                <a:solidFill>
                  <a:srgbClr val="000000"/>
                </a:solidFill>
                <a:latin typeface="Calibri" panose="020F0502020204030204" pitchFamily="34" charset="0"/>
                <a:cs typeface="Calibri" panose="020F0502020204030204" pitchFamily="34" charset="0"/>
              </a:rPr>
              <a:t>rapid</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electronic</a:t>
            </a:r>
            <a:r>
              <a:rPr lang="it-IT" sz="2400" dirty="0">
                <a:solidFill>
                  <a:srgbClr val="000000"/>
                </a:solidFill>
                <a:latin typeface="Calibri" panose="020F0502020204030204" pitchFamily="34" charset="0"/>
                <a:cs typeface="Calibri" panose="020F0502020204030204" pitchFamily="34" charset="0"/>
              </a:rPr>
              <a:t> access to knowledge, the </a:t>
            </a:r>
            <a:r>
              <a:rPr lang="it-IT" sz="2400" dirty="0" err="1">
                <a:solidFill>
                  <a:srgbClr val="000000"/>
                </a:solidFill>
                <a:latin typeface="Calibri" panose="020F0502020204030204" pitchFamily="34" charset="0"/>
                <a:cs typeface="Calibri" panose="020F0502020204030204" pitchFamily="34" charset="0"/>
              </a:rPr>
              <a:t>ability</a:t>
            </a:r>
            <a:r>
              <a:rPr lang="it-IT" sz="2400" dirty="0">
                <a:solidFill>
                  <a:srgbClr val="000000"/>
                </a:solidFill>
                <a:latin typeface="Calibri" panose="020F0502020204030204" pitchFamily="34" charset="0"/>
                <a:cs typeface="Calibri" panose="020F0502020204030204" pitchFamily="34" charset="0"/>
              </a:rPr>
              <a:t> of the doctor to use knowledge in an appropriate way </a:t>
            </a:r>
            <a:r>
              <a:rPr lang="it-IT" sz="2400" dirty="0" err="1">
                <a:solidFill>
                  <a:srgbClr val="000000"/>
                </a:solidFill>
                <a:latin typeface="Calibri" panose="020F0502020204030204" pitchFamily="34" charset="0"/>
                <a:cs typeface="Calibri" panose="020F0502020204030204" pitchFamily="34" charset="0"/>
              </a:rPr>
              <a:t>is</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as</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important</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as</a:t>
            </a:r>
            <a:r>
              <a:rPr lang="it-IT" sz="2400" dirty="0">
                <a:solidFill>
                  <a:srgbClr val="000000"/>
                </a:solidFill>
                <a:latin typeface="Calibri" panose="020F0502020204030204" pitchFamily="34" charset="0"/>
                <a:cs typeface="Calibri" panose="020F0502020204030204" pitchFamily="34" charset="0"/>
              </a:rPr>
              <a:t> the </a:t>
            </a:r>
            <a:r>
              <a:rPr lang="it-IT" sz="2400" dirty="0" err="1">
                <a:solidFill>
                  <a:srgbClr val="000000"/>
                </a:solidFill>
                <a:latin typeface="Calibri" panose="020F0502020204030204" pitchFamily="34" charset="0"/>
                <a:cs typeface="Calibri" panose="020F0502020204030204" pitchFamily="34" charset="0"/>
              </a:rPr>
              <a:t>possession</a:t>
            </a:r>
            <a:r>
              <a:rPr lang="it-IT" sz="2400" dirty="0">
                <a:solidFill>
                  <a:srgbClr val="000000"/>
                </a:solidFill>
                <a:latin typeface="Calibri" panose="020F0502020204030204" pitchFamily="34" charset="0"/>
                <a:cs typeface="Calibri" panose="020F0502020204030204" pitchFamily="34" charset="0"/>
              </a:rPr>
              <a:t> of </a:t>
            </a:r>
            <a:r>
              <a:rPr lang="it-IT" sz="2400" dirty="0" err="1">
                <a:solidFill>
                  <a:srgbClr val="000000"/>
                </a:solidFill>
                <a:latin typeface="Calibri" panose="020F0502020204030204" pitchFamily="34" charset="0"/>
                <a:cs typeface="Calibri" panose="020F0502020204030204" pitchFamily="34" charset="0"/>
              </a:rPr>
              <a:t>that</a:t>
            </a:r>
            <a:r>
              <a:rPr lang="it-IT" sz="2400" dirty="0">
                <a:solidFill>
                  <a:srgbClr val="000000"/>
                </a:solidFill>
                <a:latin typeface="Calibri" panose="020F0502020204030204" pitchFamily="34" charset="0"/>
                <a:cs typeface="Calibri" panose="020F0502020204030204" pitchFamily="34" charset="0"/>
              </a:rPr>
              <a:t> knowledge. </a:t>
            </a:r>
          </a:p>
          <a:p>
            <a:pPr lvl="0">
              <a:buClr>
                <a:srgbClr val="000000"/>
              </a:buClr>
              <a:buSzPts val="3600"/>
            </a:pPr>
            <a:endParaRPr lang="it-IT" sz="2400" dirty="0">
              <a:solidFill>
                <a:srgbClr val="000000"/>
              </a:solidFill>
              <a:latin typeface="Calibri" panose="020F0502020204030204" pitchFamily="34" charset="0"/>
              <a:cs typeface="Calibri" panose="020F0502020204030204" pitchFamily="34" charset="0"/>
            </a:endParaRPr>
          </a:p>
          <a:p>
            <a:pPr lvl="0">
              <a:buClr>
                <a:srgbClr val="000000"/>
              </a:buClr>
              <a:buSzPts val="3600"/>
            </a:pPr>
            <a:r>
              <a:rPr lang="it-IT" sz="2400" dirty="0">
                <a:solidFill>
                  <a:srgbClr val="000000"/>
                </a:solidFill>
                <a:latin typeface="Calibri" panose="020F0502020204030204" pitchFamily="34" charset="0"/>
                <a:cs typeface="Calibri" panose="020F0502020204030204" pitchFamily="34" charset="0"/>
              </a:rPr>
              <a:t>The </a:t>
            </a:r>
            <a:r>
              <a:rPr lang="it-IT" sz="2400" dirty="0" err="1">
                <a:solidFill>
                  <a:srgbClr val="000000"/>
                </a:solidFill>
                <a:latin typeface="Calibri" panose="020F0502020204030204" pitchFamily="34" charset="0"/>
                <a:cs typeface="Calibri" panose="020F0502020204030204" pitchFamily="34" charset="0"/>
              </a:rPr>
              <a:t>role</a:t>
            </a:r>
            <a:r>
              <a:rPr lang="it-IT" sz="2400" dirty="0">
                <a:solidFill>
                  <a:srgbClr val="000000"/>
                </a:solidFill>
                <a:latin typeface="Calibri" panose="020F0502020204030204" pitchFamily="34" charset="0"/>
                <a:cs typeface="Calibri" panose="020F0502020204030204" pitchFamily="34" charset="0"/>
              </a:rPr>
              <a:t> of the KBA, or </a:t>
            </a:r>
            <a:r>
              <a:rPr lang="it-IT" sz="2400" dirty="0" err="1">
                <a:solidFill>
                  <a:srgbClr val="000000"/>
                </a:solidFill>
                <a:latin typeface="Calibri" panose="020F0502020204030204" pitchFamily="34" charset="0"/>
                <a:cs typeface="Calibri" panose="020F0502020204030204" pitchFamily="34" charset="0"/>
              </a:rPr>
              <a:t>examination</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is</a:t>
            </a:r>
            <a:r>
              <a:rPr lang="it-IT" sz="2400" dirty="0">
                <a:solidFill>
                  <a:srgbClr val="000000"/>
                </a:solidFill>
                <a:latin typeface="Calibri" panose="020F0502020204030204" pitchFamily="34" charset="0"/>
                <a:cs typeface="Calibri" panose="020F0502020204030204" pitchFamily="34" charset="0"/>
              </a:rPr>
              <a:t> by </a:t>
            </a:r>
            <a:r>
              <a:rPr lang="it-IT" sz="2400" dirty="0" err="1">
                <a:solidFill>
                  <a:srgbClr val="000000"/>
                </a:solidFill>
                <a:latin typeface="Calibri" panose="020F0502020204030204" pitchFamily="34" charset="0"/>
                <a:cs typeface="Calibri" panose="020F0502020204030204" pitchFamily="34" charset="0"/>
              </a:rPr>
              <a:t>definition</a:t>
            </a:r>
            <a:r>
              <a:rPr lang="it-IT" sz="2400" dirty="0">
                <a:solidFill>
                  <a:srgbClr val="000000"/>
                </a:solidFill>
                <a:latin typeface="Calibri" panose="020F0502020204030204" pitchFamily="34" charset="0"/>
                <a:cs typeface="Calibri" panose="020F0502020204030204" pitchFamily="34" charset="0"/>
              </a:rPr>
              <a:t> limited to an </a:t>
            </a:r>
            <a:r>
              <a:rPr lang="it-IT" sz="2400" dirty="0" err="1">
                <a:solidFill>
                  <a:srgbClr val="000000"/>
                </a:solidFill>
                <a:latin typeface="Calibri" panose="020F0502020204030204" pitchFamily="34" charset="0"/>
                <a:cs typeface="Calibri" panose="020F0502020204030204" pitchFamily="34" charset="0"/>
              </a:rPr>
              <a:t>assessment</a:t>
            </a:r>
            <a:r>
              <a:rPr lang="it-IT" sz="2400" dirty="0">
                <a:solidFill>
                  <a:srgbClr val="000000"/>
                </a:solidFill>
                <a:latin typeface="Calibri" panose="020F0502020204030204" pitchFamily="34" charset="0"/>
                <a:cs typeface="Calibri" panose="020F0502020204030204" pitchFamily="34" charset="0"/>
              </a:rPr>
              <a:t> of </a:t>
            </a:r>
            <a:r>
              <a:rPr lang="it-IT" sz="2400" dirty="0" err="1">
                <a:solidFill>
                  <a:srgbClr val="000000"/>
                </a:solidFill>
                <a:latin typeface="Calibri" panose="020F0502020204030204" pitchFamily="34" charset="0"/>
                <a:cs typeface="Calibri" panose="020F0502020204030204" pitchFamily="34" charset="0"/>
              </a:rPr>
              <a:t>factual</a:t>
            </a:r>
            <a:r>
              <a:rPr lang="it-IT" sz="2400" dirty="0">
                <a:solidFill>
                  <a:srgbClr val="000000"/>
                </a:solidFill>
                <a:latin typeface="Calibri" panose="020F0502020204030204" pitchFamily="34" charset="0"/>
                <a:cs typeface="Calibri" panose="020F0502020204030204" pitchFamily="34" charset="0"/>
              </a:rPr>
              <a:t> knowledge. </a:t>
            </a:r>
          </a:p>
          <a:p>
            <a:pPr lvl="0">
              <a:buClr>
                <a:srgbClr val="000000"/>
              </a:buClr>
              <a:buSzPts val="3600"/>
            </a:pPr>
            <a:endParaRPr lang="it-IT" sz="2400" dirty="0">
              <a:solidFill>
                <a:srgbClr val="000000"/>
              </a:solidFill>
              <a:latin typeface="Calibri" panose="020F0502020204030204" pitchFamily="34" charset="0"/>
              <a:cs typeface="Calibri" panose="020F0502020204030204" pitchFamily="34" charset="0"/>
            </a:endParaRPr>
          </a:p>
          <a:p>
            <a:pPr lvl="0">
              <a:buClr>
                <a:srgbClr val="000000"/>
              </a:buClr>
              <a:buSzPts val="3600"/>
            </a:pPr>
            <a:r>
              <a:rPr lang="it-IT" sz="2400" dirty="0">
                <a:solidFill>
                  <a:srgbClr val="000000"/>
                </a:solidFill>
                <a:latin typeface="Calibri" panose="020F0502020204030204" pitchFamily="34" charset="0"/>
                <a:cs typeface="Calibri" panose="020F0502020204030204" pitchFamily="34" charset="0"/>
              </a:rPr>
              <a:t>A KBA </a:t>
            </a:r>
            <a:r>
              <a:rPr lang="it-IT" sz="2400" dirty="0" err="1">
                <a:solidFill>
                  <a:srgbClr val="000000"/>
                </a:solidFill>
                <a:latin typeface="Calibri" panose="020F0502020204030204" pitchFamily="34" charset="0"/>
                <a:cs typeface="Calibri" panose="020F0502020204030204" pitchFamily="34" charset="0"/>
              </a:rPr>
              <a:t>may</a:t>
            </a:r>
            <a:r>
              <a:rPr lang="it-IT" sz="2400" dirty="0">
                <a:solidFill>
                  <a:srgbClr val="000000"/>
                </a:solidFill>
                <a:latin typeface="Calibri" panose="020F0502020204030204" pitchFamily="34" charset="0"/>
                <a:cs typeface="Calibri" panose="020F0502020204030204" pitchFamily="34" charset="0"/>
              </a:rPr>
              <a:t> be </a:t>
            </a:r>
            <a:r>
              <a:rPr lang="it-IT" sz="2400" dirty="0" err="1">
                <a:solidFill>
                  <a:srgbClr val="000000"/>
                </a:solidFill>
                <a:latin typeface="Calibri" panose="020F0502020204030204" pitchFamily="34" charset="0"/>
                <a:cs typeface="Calibri" panose="020F0502020204030204" pitchFamily="34" charset="0"/>
              </a:rPr>
              <a:t>deemed</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necessary</a:t>
            </a:r>
            <a:r>
              <a:rPr lang="it-IT" sz="2400" dirty="0">
                <a:solidFill>
                  <a:srgbClr val="000000"/>
                </a:solidFill>
                <a:latin typeface="Calibri" panose="020F0502020204030204" pitchFamily="34" charset="0"/>
                <a:cs typeface="Calibri" panose="020F0502020204030204" pitchFamily="34" charset="0"/>
              </a:rPr>
              <a:t> to </a:t>
            </a:r>
            <a:r>
              <a:rPr lang="it-IT" sz="2400" dirty="0" err="1">
                <a:solidFill>
                  <a:srgbClr val="000000"/>
                </a:solidFill>
                <a:latin typeface="Calibri" panose="020F0502020204030204" pitchFamily="34" charset="0"/>
                <a:cs typeface="Calibri" panose="020F0502020204030204" pitchFamily="34" charset="0"/>
              </a:rPr>
              <a:t>demonstrate</a:t>
            </a:r>
            <a:r>
              <a:rPr lang="it-IT" sz="2400" dirty="0">
                <a:solidFill>
                  <a:srgbClr val="000000"/>
                </a:solidFill>
                <a:latin typeface="Calibri" panose="020F0502020204030204" pitchFamily="34" charset="0"/>
                <a:cs typeface="Calibri" panose="020F0502020204030204" pitchFamily="34" charset="0"/>
              </a:rPr>
              <a:t> competence, </a:t>
            </a:r>
            <a:r>
              <a:rPr lang="it-IT" sz="2400" dirty="0" err="1">
                <a:solidFill>
                  <a:srgbClr val="000000"/>
                </a:solidFill>
                <a:latin typeface="Calibri" panose="020F0502020204030204" pitchFamily="34" charset="0"/>
                <a:cs typeface="Calibri" panose="020F0502020204030204" pitchFamily="34" charset="0"/>
              </a:rPr>
              <a:t>but</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is</a:t>
            </a:r>
            <a:r>
              <a:rPr lang="it-IT" sz="2400" dirty="0">
                <a:solidFill>
                  <a:srgbClr val="000000"/>
                </a:solidFill>
                <a:latin typeface="Calibri" panose="020F0502020204030204" pitchFamily="34" charset="0"/>
                <a:cs typeface="Calibri" panose="020F0502020204030204" pitchFamily="34" charset="0"/>
              </a:rPr>
              <a:t> </a:t>
            </a:r>
            <a:r>
              <a:rPr lang="it-IT" sz="2400" dirty="0" err="1">
                <a:solidFill>
                  <a:srgbClr val="000000"/>
                </a:solidFill>
                <a:latin typeface="Calibri" panose="020F0502020204030204" pitchFamily="34" charset="0"/>
                <a:cs typeface="Calibri" panose="020F0502020204030204" pitchFamily="34" charset="0"/>
              </a:rPr>
              <a:t>unlikely</a:t>
            </a:r>
            <a:r>
              <a:rPr lang="it-IT" sz="2400" dirty="0">
                <a:solidFill>
                  <a:srgbClr val="000000"/>
                </a:solidFill>
                <a:latin typeface="Calibri" panose="020F0502020204030204" pitchFamily="34" charset="0"/>
                <a:cs typeface="Calibri" panose="020F0502020204030204" pitchFamily="34" charset="0"/>
              </a:rPr>
              <a:t> to be </a:t>
            </a:r>
            <a:r>
              <a:rPr lang="it-IT" sz="2400" dirty="0" err="1">
                <a:solidFill>
                  <a:srgbClr val="000000"/>
                </a:solidFill>
                <a:latin typeface="Calibri" panose="020F0502020204030204" pitchFamily="34" charset="0"/>
                <a:cs typeface="Calibri" panose="020F0502020204030204" pitchFamily="34" charset="0"/>
              </a:rPr>
              <a:t>sufficient</a:t>
            </a:r>
            <a:r>
              <a:rPr lang="it-IT" sz="2400" dirty="0">
                <a:solidFill>
                  <a:srgbClr val="000000"/>
                </a:solidFill>
                <a:latin typeface="Calibri" panose="020F0502020204030204" pitchFamily="34" charset="0"/>
                <a:cs typeface="Calibri" panose="020F0502020204030204" pitchFamily="34" charset="0"/>
              </a:rPr>
              <a:t> to </a:t>
            </a:r>
            <a:r>
              <a:rPr lang="it-IT" sz="2400" dirty="0" err="1">
                <a:solidFill>
                  <a:srgbClr val="000000"/>
                </a:solidFill>
                <a:latin typeface="Calibri" panose="020F0502020204030204" pitchFamily="34" charset="0"/>
                <a:cs typeface="Calibri" panose="020F0502020204030204" pitchFamily="34" charset="0"/>
              </a:rPr>
              <a:t>define</a:t>
            </a:r>
            <a:r>
              <a:rPr lang="it-IT" sz="2400" dirty="0">
                <a:solidFill>
                  <a:srgbClr val="000000"/>
                </a:solidFill>
                <a:latin typeface="Calibri" panose="020F0502020204030204" pitchFamily="34" charset="0"/>
                <a:cs typeface="Calibri" panose="020F0502020204030204" pitchFamily="34" charset="0"/>
              </a:rPr>
              <a:t> a good doctor.</a:t>
            </a:r>
          </a:p>
        </p:txBody>
      </p:sp>
      <p:sp>
        <p:nvSpPr>
          <p:cNvPr id="4" name="TextBox 3">
            <a:extLst>
              <a:ext uri="{FF2B5EF4-FFF2-40B4-BE49-F238E27FC236}">
                <a16:creationId xmlns:a16="http://schemas.microsoft.com/office/drawing/2014/main" id="{3AECF9D9-864E-5026-498D-58D397A75822}"/>
              </a:ext>
            </a:extLst>
          </p:cNvPr>
          <p:cNvSpPr txBox="1"/>
          <p:nvPr/>
        </p:nvSpPr>
        <p:spPr>
          <a:xfrm>
            <a:off x="6628411" y="6386861"/>
            <a:ext cx="5061857" cy="369332"/>
          </a:xfrm>
          <a:prstGeom prst="rect">
            <a:avLst/>
          </a:prstGeom>
          <a:solidFill>
            <a:schemeClr val="bg1"/>
          </a:solidFill>
          <a:ln>
            <a:solidFill>
              <a:srgbClr val="FF0000"/>
            </a:solidFill>
          </a:ln>
        </p:spPr>
        <p:txBody>
          <a:bodyPr wrap="square" rtlCol="0">
            <a:spAutoFit/>
          </a:bodyPr>
          <a:lstStyle/>
          <a:p>
            <a:r>
              <a:rPr lang="it-IT" sz="1800" b="1" dirty="0">
                <a:latin typeface="Calibri"/>
                <a:ea typeface="Calibri"/>
                <a:cs typeface="Calibri"/>
                <a:sym typeface="Calibri"/>
              </a:rPr>
              <a:t>A GUIDE TO SUCCESSFULLY WRITING </a:t>
            </a:r>
            <a:r>
              <a:rPr lang="it-IT" sz="1800" b="1" dirty="0" err="1">
                <a:latin typeface="Calibri"/>
                <a:ea typeface="Calibri"/>
                <a:cs typeface="Calibri"/>
                <a:sym typeface="Calibri"/>
              </a:rPr>
              <a:t>MCQs</a:t>
            </a:r>
            <a:r>
              <a:rPr lang="it-IT" sz="1800" b="1" dirty="0">
                <a:latin typeface="Calibri"/>
                <a:ea typeface="Calibri"/>
                <a:cs typeface="Calibri"/>
                <a:sym typeface="Calibri"/>
              </a:rPr>
              <a:t> (2015)</a:t>
            </a:r>
            <a:endParaRPr lang="en-ES" dirty="0"/>
          </a:p>
        </p:txBody>
      </p:sp>
    </p:spTree>
    <p:extLst>
      <p:ext uri="{BB962C8B-B14F-4D97-AF65-F5344CB8AC3E}">
        <p14:creationId xmlns:p14="http://schemas.microsoft.com/office/powerpoint/2010/main" val="1448458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C972EE2-539B-6A96-F02E-FB4F068CB2B1}"/>
              </a:ext>
            </a:extLst>
          </p:cNvPr>
          <p:cNvPicPr>
            <a:picLocks noChangeAspect="1"/>
          </p:cNvPicPr>
          <p:nvPr/>
        </p:nvPicPr>
        <p:blipFill>
          <a:blip r:embed="rId2"/>
          <a:stretch>
            <a:fillRect/>
          </a:stretch>
        </p:blipFill>
        <p:spPr>
          <a:xfrm>
            <a:off x="10668000" y="5735637"/>
            <a:ext cx="1022268" cy="931863"/>
          </a:xfrm>
          <a:prstGeom prst="rect">
            <a:avLst/>
          </a:prstGeom>
        </p:spPr>
      </p:pic>
      <p:pic>
        <p:nvPicPr>
          <p:cNvPr id="9" name="Immagine 8">
            <a:extLst>
              <a:ext uri="{FF2B5EF4-FFF2-40B4-BE49-F238E27FC236}">
                <a16:creationId xmlns:a16="http://schemas.microsoft.com/office/drawing/2014/main" id="{9308630E-3EC5-5906-A01E-4FB928ECF353}"/>
              </a:ext>
            </a:extLst>
          </p:cNvPr>
          <p:cNvPicPr>
            <a:picLocks noChangeAspect="1"/>
          </p:cNvPicPr>
          <p:nvPr/>
        </p:nvPicPr>
        <p:blipFill>
          <a:blip r:embed="rId3"/>
          <a:stretch>
            <a:fillRect/>
          </a:stretch>
        </p:blipFill>
        <p:spPr>
          <a:xfrm>
            <a:off x="381000" y="5461000"/>
            <a:ext cx="1143000" cy="1206500"/>
          </a:xfrm>
          <a:prstGeom prst="rect">
            <a:avLst/>
          </a:prstGeom>
        </p:spPr>
      </p:pic>
      <p:sp>
        <p:nvSpPr>
          <p:cNvPr id="2" name="Google Shape;82;p1">
            <a:extLst>
              <a:ext uri="{FF2B5EF4-FFF2-40B4-BE49-F238E27FC236}">
                <a16:creationId xmlns:a16="http://schemas.microsoft.com/office/drawing/2014/main" id="{7E4CDB57-9AD0-BE3B-984E-0803E39E6462}"/>
              </a:ext>
            </a:extLst>
          </p:cNvPr>
          <p:cNvSpPr txBox="1">
            <a:spLocks noGrp="1"/>
          </p:cNvSpPr>
          <p:nvPr>
            <p:ph type="ctrTitle"/>
          </p:nvPr>
        </p:nvSpPr>
        <p:spPr>
          <a:xfrm>
            <a:off x="1178398" y="2845879"/>
            <a:ext cx="9348084" cy="2889758"/>
          </a:xfrm>
          <a:prstGeom prst="rect">
            <a:avLst/>
          </a:prstGeom>
          <a:solidFill>
            <a:schemeClr val="bg1">
              <a:lumMod val="95000"/>
            </a:schemeClr>
          </a:solidFill>
          <a:ln>
            <a:solidFill>
              <a:srgbClr val="FF0000"/>
            </a:solid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Calibri"/>
              <a:buNone/>
            </a:pPr>
            <a:r>
              <a:rPr lang="it-IT" sz="3200" b="1" dirty="0">
                <a:latin typeface="Calibri"/>
                <a:ea typeface="Calibri"/>
                <a:cs typeface="Calibri"/>
                <a:sym typeface="Calibri"/>
              </a:rPr>
              <a:t>PATHOLOGY ETRS </a:t>
            </a:r>
            <a:br>
              <a:rPr lang="it-IT" sz="3200" b="1" dirty="0">
                <a:latin typeface="Calibri"/>
                <a:ea typeface="Calibri"/>
                <a:cs typeface="Calibri"/>
                <a:sym typeface="Calibri"/>
              </a:rPr>
            </a:br>
            <a:br>
              <a:rPr lang="it-IT" sz="3200" b="1" dirty="0">
                <a:latin typeface="Calibri"/>
                <a:ea typeface="Calibri"/>
                <a:cs typeface="Calibri"/>
                <a:sym typeface="Calibri"/>
              </a:rPr>
            </a:br>
            <a:r>
              <a:rPr lang="it-IT" sz="3200" b="1" dirty="0">
                <a:latin typeface="Calibri"/>
                <a:ea typeface="Calibri"/>
                <a:cs typeface="Calibri"/>
                <a:sym typeface="Calibri"/>
              </a:rPr>
              <a:t>Knowledge				</a:t>
            </a:r>
            <a:r>
              <a:rPr lang="it-IT" sz="3200" b="1" dirty="0" err="1">
                <a:latin typeface="Calibri"/>
                <a:ea typeface="Calibri"/>
                <a:cs typeface="Calibri"/>
                <a:sym typeface="Calibri"/>
              </a:rPr>
              <a:t>MCQs</a:t>
            </a:r>
            <a:br>
              <a:rPr lang="it-IT" sz="3200" b="1" dirty="0">
                <a:latin typeface="Calibri"/>
                <a:ea typeface="Calibri"/>
                <a:cs typeface="Calibri"/>
                <a:sym typeface="Calibri"/>
              </a:rPr>
            </a:br>
            <a:r>
              <a:rPr lang="it-IT" sz="3200" b="1" dirty="0">
                <a:latin typeface="Calibri"/>
                <a:ea typeface="Calibri"/>
                <a:cs typeface="Calibri"/>
                <a:sym typeface="Calibri"/>
              </a:rPr>
              <a:t>Skills						</a:t>
            </a:r>
            <a:r>
              <a:rPr lang="it-IT" sz="3200" b="1" dirty="0" err="1">
                <a:latin typeface="Calibri"/>
                <a:ea typeface="Calibri"/>
                <a:cs typeface="Calibri"/>
                <a:sym typeface="Calibri"/>
              </a:rPr>
              <a:t>EPAs</a:t>
            </a:r>
            <a:br>
              <a:rPr lang="it-IT" sz="3200" b="1" dirty="0">
                <a:latin typeface="Calibri"/>
                <a:ea typeface="Calibri"/>
                <a:cs typeface="Calibri"/>
                <a:sym typeface="Calibri"/>
              </a:rPr>
            </a:br>
            <a:r>
              <a:rPr lang="it-IT" sz="3200" b="1" dirty="0">
                <a:latin typeface="Calibri"/>
                <a:ea typeface="Calibri"/>
                <a:cs typeface="Calibri"/>
                <a:sym typeface="Calibri"/>
              </a:rPr>
              <a:t>Professional </a:t>
            </a:r>
            <a:r>
              <a:rPr lang="it-IT" sz="3200" b="1" dirty="0" err="1">
                <a:latin typeface="Calibri"/>
                <a:ea typeface="Calibri"/>
                <a:cs typeface="Calibri"/>
                <a:sym typeface="Calibri"/>
              </a:rPr>
              <a:t>Behaviour</a:t>
            </a:r>
            <a:r>
              <a:rPr lang="it-IT" sz="3200" b="1" dirty="0">
                <a:latin typeface="Calibri"/>
                <a:ea typeface="Calibri"/>
                <a:cs typeface="Calibri"/>
                <a:sym typeface="Calibri"/>
              </a:rPr>
              <a:t>		</a:t>
            </a:r>
            <a:r>
              <a:rPr lang="it-IT" sz="3200" b="1" dirty="0" err="1">
                <a:latin typeface="Calibri"/>
                <a:ea typeface="Calibri"/>
                <a:cs typeface="Calibri"/>
                <a:sym typeface="Calibri"/>
              </a:rPr>
              <a:t>CanMeds</a:t>
            </a:r>
            <a:br>
              <a:rPr lang="it-IT" sz="3200" b="1" dirty="0">
                <a:latin typeface="Calibri"/>
                <a:ea typeface="Calibri"/>
                <a:cs typeface="Calibri"/>
                <a:sym typeface="Calibri"/>
              </a:rPr>
            </a:br>
            <a:endParaRPr sz="2800" b="1" dirty="0">
              <a:latin typeface="Calibri"/>
              <a:ea typeface="Calibri"/>
              <a:cs typeface="Calibri"/>
              <a:sym typeface="Calibri"/>
            </a:endParaRPr>
          </a:p>
        </p:txBody>
      </p:sp>
      <p:sp>
        <p:nvSpPr>
          <p:cNvPr id="3" name="Google Shape;86;p1">
            <a:extLst>
              <a:ext uri="{FF2B5EF4-FFF2-40B4-BE49-F238E27FC236}">
                <a16:creationId xmlns:a16="http://schemas.microsoft.com/office/drawing/2014/main" id="{A13E9216-0F2D-57E8-FFDA-B029C4F6DC1B}"/>
              </a:ext>
            </a:extLst>
          </p:cNvPr>
          <p:cNvSpPr/>
          <p:nvPr/>
        </p:nvSpPr>
        <p:spPr>
          <a:xfrm>
            <a:off x="1360519" y="1167056"/>
            <a:ext cx="8738300" cy="1569620"/>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algn="ctr"/>
            <a:r>
              <a:rPr lang="en-GB" sz="3200" dirty="0">
                <a:solidFill>
                  <a:srgbClr val="212529"/>
                </a:solidFill>
                <a:latin typeface="Noto Serif" panose="02020600060500020200" pitchFamily="18" charset="0"/>
              </a:rPr>
              <a:t>UEMS GENERAL COUNCIL MEETING</a:t>
            </a:r>
          </a:p>
          <a:p>
            <a:pPr algn="ctr"/>
            <a:r>
              <a:rPr lang="en-GB" sz="3200" b="0" i="0" u="none" strike="noStrike" dirty="0">
                <a:solidFill>
                  <a:srgbClr val="212529"/>
                </a:solidFill>
                <a:effectLst/>
                <a:latin typeface="Noto Serif" panose="02020600060500020200" pitchFamily="18" charset="0"/>
              </a:rPr>
              <a:t>Tbilisi, Georgia</a:t>
            </a:r>
          </a:p>
          <a:p>
            <a:pPr algn="ctr"/>
            <a:r>
              <a:rPr lang="en-GB" sz="3200" dirty="0">
                <a:solidFill>
                  <a:srgbClr val="212529"/>
                </a:solidFill>
                <a:latin typeface="Noto Serif" panose="02020600060500020200" pitchFamily="18" charset="0"/>
              </a:rPr>
              <a:t>2025 10 18</a:t>
            </a:r>
            <a:endParaRPr lang="en-GB" sz="3200" b="0" i="0" u="none" strike="noStrike" dirty="0">
              <a:solidFill>
                <a:srgbClr val="212529"/>
              </a:solidFill>
              <a:effectLst/>
              <a:latin typeface="Noto Serif" panose="02020600060500020200" pitchFamily="18" charset="0"/>
            </a:endParaRPr>
          </a:p>
        </p:txBody>
      </p:sp>
    </p:spTree>
    <p:extLst>
      <p:ext uri="{BB962C8B-B14F-4D97-AF65-F5344CB8AC3E}">
        <p14:creationId xmlns:p14="http://schemas.microsoft.com/office/powerpoint/2010/main" val="897292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C972EE2-539B-6A96-F02E-FB4F068CB2B1}"/>
              </a:ext>
            </a:extLst>
          </p:cNvPr>
          <p:cNvPicPr>
            <a:picLocks noChangeAspect="1"/>
          </p:cNvPicPr>
          <p:nvPr/>
        </p:nvPicPr>
        <p:blipFill>
          <a:blip r:embed="rId2"/>
          <a:stretch>
            <a:fillRect/>
          </a:stretch>
        </p:blipFill>
        <p:spPr>
          <a:xfrm>
            <a:off x="10668000" y="5735637"/>
            <a:ext cx="1022268" cy="931863"/>
          </a:xfrm>
          <a:prstGeom prst="rect">
            <a:avLst/>
          </a:prstGeom>
        </p:spPr>
      </p:pic>
      <p:pic>
        <p:nvPicPr>
          <p:cNvPr id="9" name="Immagine 8">
            <a:extLst>
              <a:ext uri="{FF2B5EF4-FFF2-40B4-BE49-F238E27FC236}">
                <a16:creationId xmlns:a16="http://schemas.microsoft.com/office/drawing/2014/main" id="{9308630E-3EC5-5906-A01E-4FB928ECF353}"/>
              </a:ext>
            </a:extLst>
          </p:cNvPr>
          <p:cNvPicPr>
            <a:picLocks noChangeAspect="1"/>
          </p:cNvPicPr>
          <p:nvPr/>
        </p:nvPicPr>
        <p:blipFill>
          <a:blip r:embed="rId3"/>
          <a:stretch>
            <a:fillRect/>
          </a:stretch>
        </p:blipFill>
        <p:spPr>
          <a:xfrm>
            <a:off x="381000" y="5461000"/>
            <a:ext cx="1143000" cy="1206500"/>
          </a:xfrm>
          <a:prstGeom prst="rect">
            <a:avLst/>
          </a:prstGeom>
        </p:spPr>
      </p:pic>
      <p:sp>
        <p:nvSpPr>
          <p:cNvPr id="2" name="Google Shape;82;p1">
            <a:extLst>
              <a:ext uri="{FF2B5EF4-FFF2-40B4-BE49-F238E27FC236}">
                <a16:creationId xmlns:a16="http://schemas.microsoft.com/office/drawing/2014/main" id="{7E4CDB57-9AD0-BE3B-984E-0803E39E6462}"/>
              </a:ext>
            </a:extLst>
          </p:cNvPr>
          <p:cNvSpPr txBox="1">
            <a:spLocks noGrp="1"/>
          </p:cNvSpPr>
          <p:nvPr>
            <p:ph type="ctrTitle"/>
          </p:nvPr>
        </p:nvSpPr>
        <p:spPr>
          <a:xfrm>
            <a:off x="1551830" y="1243203"/>
            <a:ext cx="9348084" cy="2889758"/>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3200"/>
              <a:buFont typeface="Calibri"/>
              <a:buNone/>
            </a:pPr>
            <a:br>
              <a:rPr lang="it-IT" sz="3200" b="1" dirty="0">
                <a:latin typeface="Calibri"/>
                <a:ea typeface="Calibri"/>
                <a:cs typeface="Calibri"/>
                <a:sym typeface="Calibri"/>
              </a:rPr>
            </a:br>
            <a:endParaRPr sz="3200" b="1" dirty="0">
              <a:latin typeface="Calibri"/>
              <a:ea typeface="Calibri"/>
              <a:cs typeface="Calibri"/>
              <a:sym typeface="Calibri"/>
            </a:endParaRPr>
          </a:p>
        </p:txBody>
      </p:sp>
      <p:sp>
        <p:nvSpPr>
          <p:cNvPr id="3" name="Google Shape;86;p1">
            <a:extLst>
              <a:ext uri="{FF2B5EF4-FFF2-40B4-BE49-F238E27FC236}">
                <a16:creationId xmlns:a16="http://schemas.microsoft.com/office/drawing/2014/main" id="{A13E9216-0F2D-57E8-FFDA-B029C4F6DC1B}"/>
              </a:ext>
            </a:extLst>
          </p:cNvPr>
          <p:cNvSpPr/>
          <p:nvPr/>
        </p:nvSpPr>
        <p:spPr>
          <a:xfrm>
            <a:off x="1292086" y="832268"/>
            <a:ext cx="9607828" cy="4893607"/>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endParaRPr lang="it-IT" sz="2400" dirty="0">
              <a:latin typeface="Calibri" panose="020F0502020204030204" pitchFamily="34" charset="0"/>
              <a:cs typeface="Calibri" panose="020F0502020204030204" pitchFamily="34" charset="0"/>
            </a:endParaRPr>
          </a:p>
          <a:p>
            <a:r>
              <a:rPr lang="it-IT" sz="2400" dirty="0">
                <a:latin typeface="Calibri" panose="020F0502020204030204" pitchFamily="34" charset="0"/>
                <a:cs typeface="Calibri" panose="020F0502020204030204" pitchFamily="34" charset="0"/>
              </a:rPr>
              <a:t>The </a:t>
            </a:r>
            <a:r>
              <a:rPr lang="it-IT" sz="2400" dirty="0" err="1">
                <a:latin typeface="Calibri" panose="020F0502020204030204" pitchFamily="34" charset="0"/>
                <a:cs typeface="Calibri" panose="020F0502020204030204" pitchFamily="34" charset="0"/>
              </a:rPr>
              <a:t>contents</a:t>
            </a:r>
            <a:r>
              <a:rPr lang="it-IT" sz="2400" dirty="0">
                <a:latin typeface="Calibri" panose="020F0502020204030204" pitchFamily="34" charset="0"/>
                <a:cs typeface="Calibri" panose="020F0502020204030204" pitchFamily="34" charset="0"/>
              </a:rPr>
              <a:t> of </a:t>
            </a:r>
            <a:r>
              <a:rPr lang="it-IT" sz="2400" dirty="0" err="1">
                <a:latin typeface="Calibri" panose="020F0502020204030204" pitchFamily="34" charset="0"/>
                <a:cs typeface="Calibri" panose="020F0502020204030204" pitchFamily="34" charset="0"/>
              </a:rPr>
              <a:t>MCQs</a:t>
            </a:r>
            <a:r>
              <a:rPr lang="it-IT" sz="2400" dirty="0">
                <a:latin typeface="Calibri" panose="020F0502020204030204" pitchFamily="34" charset="0"/>
                <a:cs typeface="Calibri" panose="020F0502020204030204" pitchFamily="34" charset="0"/>
              </a:rPr>
              <a:t> must </a:t>
            </a:r>
            <a:r>
              <a:rPr lang="it-IT" sz="2400" b="1" dirty="0" err="1">
                <a:latin typeface="Calibri" panose="020F0502020204030204" pitchFamily="34" charset="0"/>
                <a:cs typeface="Calibri" panose="020F0502020204030204" pitchFamily="34" charset="0"/>
              </a:rPr>
              <a:t>always</a:t>
            </a:r>
            <a:r>
              <a:rPr lang="it-IT" sz="2400" b="1" dirty="0">
                <a:latin typeface="Calibri" panose="020F0502020204030204" pitchFamily="34" charset="0"/>
                <a:cs typeface="Calibri" panose="020F0502020204030204" pitchFamily="34" charset="0"/>
              </a:rPr>
              <a:t> relate back to a </a:t>
            </a:r>
            <a:r>
              <a:rPr lang="it-IT" sz="2400" b="1" dirty="0" err="1">
                <a:latin typeface="Calibri" panose="020F0502020204030204" pitchFamily="34" charset="0"/>
                <a:cs typeface="Calibri" panose="020F0502020204030204" pitchFamily="34" charset="0"/>
              </a:rPr>
              <a:t>published</a:t>
            </a:r>
            <a:r>
              <a:rPr lang="it-IT" sz="2400" b="1" dirty="0">
                <a:latin typeface="Calibri" panose="020F0502020204030204" pitchFamily="34" charset="0"/>
                <a:cs typeface="Calibri" panose="020F0502020204030204" pitchFamily="34" charset="0"/>
              </a:rPr>
              <a:t> curriculum</a:t>
            </a:r>
            <a:r>
              <a:rPr lang="it-IT" sz="2400" dirty="0">
                <a:latin typeface="Calibri" panose="020F0502020204030204" pitchFamily="34" charset="0"/>
                <a:cs typeface="Calibri" panose="020F0502020204030204" pitchFamily="34" charset="0"/>
              </a:rPr>
              <a:t>. </a:t>
            </a:r>
          </a:p>
          <a:p>
            <a:endParaRPr lang="it-IT" sz="2400" dirty="0">
              <a:latin typeface="Calibri" panose="020F0502020204030204" pitchFamily="34" charset="0"/>
              <a:cs typeface="Calibri" panose="020F0502020204030204" pitchFamily="34" charset="0"/>
            </a:endParaRPr>
          </a:p>
          <a:p>
            <a:r>
              <a:rPr lang="it-IT" sz="2400" dirty="0">
                <a:latin typeface="Calibri" panose="020F0502020204030204" pitchFamily="34" charset="0"/>
                <a:cs typeface="Calibri" panose="020F0502020204030204" pitchFamily="34" charset="0"/>
              </a:rPr>
              <a:t>The </a:t>
            </a:r>
            <a:r>
              <a:rPr lang="it-IT" sz="2400" dirty="0" err="1">
                <a:latin typeface="Calibri" panose="020F0502020204030204" pitchFamily="34" charset="0"/>
                <a:cs typeface="Calibri" panose="020F0502020204030204" pitchFamily="34" charset="0"/>
              </a:rPr>
              <a:t>MCQs</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should</a:t>
            </a:r>
            <a:r>
              <a:rPr lang="it-IT" sz="2400" dirty="0">
                <a:latin typeface="Calibri" panose="020F0502020204030204" pitchFamily="34" charset="0"/>
                <a:cs typeface="Calibri" panose="020F0502020204030204" pitchFamily="34" charset="0"/>
              </a:rPr>
              <a:t> be </a:t>
            </a:r>
            <a:r>
              <a:rPr lang="it-IT" sz="2400" dirty="0" err="1">
                <a:latin typeface="Calibri" panose="020F0502020204030204" pitchFamily="34" charset="0"/>
                <a:cs typeface="Calibri" panose="020F0502020204030204" pitchFamily="34" charset="0"/>
              </a:rPr>
              <a:t>seen</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as</a:t>
            </a:r>
            <a:r>
              <a:rPr lang="it-IT" sz="2400" dirty="0">
                <a:latin typeface="Calibri" panose="020F0502020204030204" pitchFamily="34" charset="0"/>
                <a:cs typeface="Calibri" panose="020F0502020204030204" pitchFamily="34" charset="0"/>
              </a:rPr>
              <a:t> a </a:t>
            </a:r>
            <a:r>
              <a:rPr lang="it-IT" sz="2400" dirty="0" err="1">
                <a:latin typeface="Calibri" panose="020F0502020204030204" pitchFamily="34" charset="0"/>
                <a:cs typeface="Calibri" panose="020F0502020204030204" pitchFamily="34" charset="0"/>
              </a:rPr>
              <a:t>mechanism</a:t>
            </a:r>
            <a:r>
              <a:rPr lang="it-IT" sz="2400" dirty="0">
                <a:latin typeface="Calibri" panose="020F0502020204030204" pitchFamily="34" charset="0"/>
                <a:cs typeface="Calibri" panose="020F0502020204030204" pitchFamily="34" charset="0"/>
              </a:rPr>
              <a:t> for </a:t>
            </a:r>
            <a:r>
              <a:rPr lang="it-IT" sz="2400" dirty="0" err="1">
                <a:latin typeface="Calibri" panose="020F0502020204030204" pitchFamily="34" charset="0"/>
                <a:cs typeface="Calibri" panose="020F0502020204030204" pitchFamily="34" charset="0"/>
              </a:rPr>
              <a:t>ensuring</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that</a:t>
            </a:r>
            <a:r>
              <a:rPr lang="it-IT" sz="2400" dirty="0">
                <a:latin typeface="Calibri" panose="020F0502020204030204" pitchFamily="34" charset="0"/>
                <a:cs typeface="Calibri" panose="020F0502020204030204" pitchFamily="34" charset="0"/>
              </a:rPr>
              <a:t> the candidate </a:t>
            </a:r>
            <a:r>
              <a:rPr lang="it-IT" sz="2400" b="1" dirty="0" err="1">
                <a:latin typeface="Calibri" panose="020F0502020204030204" pitchFamily="34" charset="0"/>
                <a:cs typeface="Calibri" panose="020F0502020204030204" pitchFamily="34" charset="0"/>
              </a:rPr>
              <a:t>possesses</a:t>
            </a:r>
            <a:r>
              <a:rPr lang="it-IT" sz="2400" b="1" dirty="0">
                <a:latin typeface="Calibri" panose="020F0502020204030204" pitchFamily="34" charset="0"/>
                <a:cs typeface="Calibri" panose="020F0502020204030204" pitchFamily="34" charset="0"/>
              </a:rPr>
              <a:t> knowledge </a:t>
            </a:r>
            <a:r>
              <a:rPr lang="it-IT" sz="2400" b="1" dirty="0" err="1">
                <a:latin typeface="Calibri" panose="020F0502020204030204" pitchFamily="34" charset="0"/>
                <a:cs typeface="Calibri" panose="020F0502020204030204" pitchFamily="34" charset="0"/>
              </a:rPr>
              <a:t>across</a:t>
            </a:r>
            <a:r>
              <a:rPr lang="it-IT" sz="2400" b="1" dirty="0">
                <a:latin typeface="Calibri" panose="020F0502020204030204" pitchFamily="34" charset="0"/>
                <a:cs typeface="Calibri" panose="020F0502020204030204" pitchFamily="34" charset="0"/>
              </a:rPr>
              <a:t> the </a:t>
            </a:r>
            <a:r>
              <a:rPr lang="it-IT" sz="2400" b="1" dirty="0" err="1">
                <a:latin typeface="Calibri" panose="020F0502020204030204" pitchFamily="34" charset="0"/>
                <a:cs typeface="Calibri" panose="020F0502020204030204" pitchFamily="34" charset="0"/>
              </a:rPr>
              <a:t>breadth</a:t>
            </a:r>
            <a:r>
              <a:rPr lang="it-IT" sz="2400" b="1" dirty="0">
                <a:latin typeface="Calibri" panose="020F0502020204030204" pitchFamily="34" charset="0"/>
                <a:cs typeface="Calibri" panose="020F0502020204030204" pitchFamily="34" charset="0"/>
              </a:rPr>
              <a:t> of the </a:t>
            </a:r>
            <a:r>
              <a:rPr lang="it-IT" sz="2400" b="1" dirty="0" err="1">
                <a:latin typeface="Calibri" panose="020F0502020204030204" pitchFamily="34" charset="0"/>
                <a:cs typeface="Calibri" panose="020F0502020204030204" pitchFamily="34" charset="0"/>
              </a:rPr>
              <a:t>published</a:t>
            </a:r>
            <a:r>
              <a:rPr lang="it-IT" sz="2400" b="1" dirty="0">
                <a:latin typeface="Calibri" panose="020F0502020204030204" pitchFamily="34" charset="0"/>
                <a:cs typeface="Calibri" panose="020F0502020204030204" pitchFamily="34" charset="0"/>
              </a:rPr>
              <a:t> curriculum. </a:t>
            </a:r>
          </a:p>
          <a:p>
            <a:endParaRPr lang="it-IT" sz="2400" dirty="0">
              <a:latin typeface="Calibri" panose="020F0502020204030204" pitchFamily="34" charset="0"/>
              <a:cs typeface="Calibri" panose="020F0502020204030204" pitchFamily="34" charset="0"/>
            </a:endParaRPr>
          </a:p>
          <a:p>
            <a:r>
              <a:rPr lang="it-IT" sz="2400" dirty="0">
                <a:latin typeface="Calibri" panose="020F0502020204030204" pitchFamily="34" charset="0"/>
                <a:cs typeface="Calibri" panose="020F0502020204030204" pitchFamily="34" charset="0"/>
              </a:rPr>
              <a:t>An </a:t>
            </a:r>
            <a:r>
              <a:rPr lang="it-IT" sz="2400" dirty="0" err="1">
                <a:latin typeface="Calibri" panose="020F0502020204030204" pitchFamily="34" charset="0"/>
                <a:cs typeface="Calibri" panose="020F0502020204030204" pitchFamily="34" charset="0"/>
              </a:rPr>
              <a:t>important</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responsibility</a:t>
            </a:r>
            <a:r>
              <a:rPr lang="it-IT" sz="2400" dirty="0">
                <a:latin typeface="Calibri" panose="020F0502020204030204" pitchFamily="34" charset="0"/>
                <a:cs typeface="Calibri" panose="020F0502020204030204" pitchFamily="34" charset="0"/>
              </a:rPr>
              <a:t> of the </a:t>
            </a:r>
            <a:r>
              <a:rPr lang="it-IT" sz="2400" dirty="0" err="1">
                <a:latin typeface="Calibri" panose="020F0502020204030204" pitchFamily="34" charset="0"/>
                <a:cs typeface="Calibri" panose="020F0502020204030204" pitchFamily="34" charset="0"/>
              </a:rPr>
              <a:t>exam</a:t>
            </a:r>
            <a:r>
              <a:rPr lang="it-IT" sz="2400" dirty="0">
                <a:latin typeface="Calibri" panose="020F0502020204030204" pitchFamily="34" charset="0"/>
                <a:cs typeface="Calibri" panose="020F0502020204030204" pitchFamily="34" charset="0"/>
              </a:rPr>
              <a:t>-setting group </a:t>
            </a:r>
            <a:r>
              <a:rPr lang="it-IT" sz="2400" dirty="0" err="1">
                <a:latin typeface="Calibri" panose="020F0502020204030204" pitchFamily="34" charset="0"/>
                <a:cs typeface="Calibri" panose="020F0502020204030204" pitchFamily="34" charset="0"/>
              </a:rPr>
              <a:t>is</a:t>
            </a:r>
            <a:r>
              <a:rPr lang="it-IT" sz="2400" dirty="0">
                <a:latin typeface="Calibri" panose="020F0502020204030204" pitchFamily="34" charset="0"/>
                <a:cs typeface="Calibri" panose="020F0502020204030204" pitchFamily="34" charset="0"/>
              </a:rPr>
              <a:t> to </a:t>
            </a:r>
            <a:r>
              <a:rPr lang="it-IT" sz="2400" b="1" dirty="0" err="1">
                <a:latin typeface="Calibri" panose="020F0502020204030204" pitchFamily="34" charset="0"/>
                <a:cs typeface="Calibri" panose="020F0502020204030204" pitchFamily="34" charset="0"/>
              </a:rPr>
              <a:t>select</a:t>
            </a:r>
            <a:r>
              <a:rPr lang="it-IT" sz="2400" b="1" dirty="0">
                <a:latin typeface="Calibri" panose="020F0502020204030204" pitchFamily="34" charset="0"/>
                <a:cs typeface="Calibri" panose="020F0502020204030204" pitchFamily="34" charset="0"/>
              </a:rPr>
              <a:t> from the </a:t>
            </a:r>
            <a:r>
              <a:rPr lang="it-IT" sz="2400" b="1" dirty="0" err="1">
                <a:latin typeface="Calibri" panose="020F0502020204030204" pitchFamily="34" charset="0"/>
                <a:cs typeface="Calibri" panose="020F0502020204030204" pitchFamily="34" charset="0"/>
              </a:rPr>
              <a:t>question</a:t>
            </a:r>
            <a:r>
              <a:rPr lang="it-IT" sz="2400" b="1" dirty="0">
                <a:latin typeface="Calibri" panose="020F0502020204030204" pitchFamily="34" charset="0"/>
                <a:cs typeface="Calibri" panose="020F0502020204030204" pitchFamily="34" charset="0"/>
              </a:rPr>
              <a:t> bank </a:t>
            </a:r>
            <a:r>
              <a:rPr lang="it-IT" sz="2400" dirty="0">
                <a:latin typeface="Calibri" panose="020F0502020204030204" pitchFamily="34" charset="0"/>
                <a:cs typeface="Calibri" panose="020F0502020204030204" pitchFamily="34" charset="0"/>
              </a:rPr>
              <a:t>an appropriate </a:t>
            </a:r>
            <a:r>
              <a:rPr lang="it-IT" sz="2400" dirty="0" err="1">
                <a:latin typeface="Calibri" panose="020F0502020204030204" pitchFamily="34" charset="0"/>
                <a:cs typeface="Calibri" panose="020F0502020204030204" pitchFamily="34" charset="0"/>
              </a:rPr>
              <a:t>numbers</a:t>
            </a:r>
            <a:r>
              <a:rPr lang="it-IT" sz="2400" dirty="0">
                <a:latin typeface="Calibri" panose="020F0502020204030204" pitchFamily="34" charset="0"/>
                <a:cs typeface="Calibri" panose="020F0502020204030204" pitchFamily="34" charset="0"/>
              </a:rPr>
              <a:t> of </a:t>
            </a:r>
            <a:r>
              <a:rPr lang="it-IT" sz="2400" dirty="0" err="1">
                <a:latin typeface="Calibri" panose="020F0502020204030204" pitchFamily="34" charset="0"/>
                <a:cs typeface="Calibri" panose="020F0502020204030204" pitchFamily="34" charset="0"/>
              </a:rPr>
              <a:t>questions</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reflecting</a:t>
            </a:r>
            <a:r>
              <a:rPr lang="it-IT" sz="2400" dirty="0">
                <a:latin typeface="Calibri" panose="020F0502020204030204" pitchFamily="34" charset="0"/>
                <a:cs typeface="Calibri" panose="020F0502020204030204" pitchFamily="34" charset="0"/>
              </a:rPr>
              <a:t> the relative </a:t>
            </a:r>
          </a:p>
          <a:p>
            <a:r>
              <a:rPr lang="it-IT" sz="2400" dirty="0" err="1">
                <a:latin typeface="Calibri" panose="020F0502020204030204" pitchFamily="34" charset="0"/>
                <a:cs typeface="Calibri" panose="020F0502020204030204" pitchFamily="34" charset="0"/>
              </a:rPr>
              <a:t>importance</a:t>
            </a:r>
            <a:r>
              <a:rPr lang="it-IT" sz="2400" dirty="0">
                <a:latin typeface="Calibri" panose="020F0502020204030204" pitchFamily="34" charset="0"/>
                <a:cs typeface="Calibri" panose="020F0502020204030204" pitchFamily="34" charset="0"/>
              </a:rPr>
              <a:t> of the </a:t>
            </a:r>
            <a:r>
              <a:rPr lang="it-IT" sz="2400" dirty="0" err="1">
                <a:latin typeface="Calibri" panose="020F0502020204030204" pitchFamily="34" charset="0"/>
                <a:cs typeface="Calibri" panose="020F0502020204030204" pitchFamily="34" charset="0"/>
              </a:rPr>
              <a:t>different</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topics</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within</a:t>
            </a:r>
            <a:r>
              <a:rPr lang="it-IT" sz="2400" dirty="0">
                <a:latin typeface="Calibri" panose="020F0502020204030204" pitchFamily="34" charset="0"/>
                <a:cs typeface="Calibri" panose="020F0502020204030204" pitchFamily="34" charset="0"/>
              </a:rPr>
              <a:t> the curriculum. </a:t>
            </a:r>
          </a:p>
          <a:p>
            <a:endParaRPr lang="it-IT" sz="2400" dirty="0">
              <a:latin typeface="Calibri" panose="020F0502020204030204" pitchFamily="34" charset="0"/>
              <a:cs typeface="Calibri" panose="020F0502020204030204" pitchFamily="34" charset="0"/>
            </a:endParaRPr>
          </a:p>
          <a:p>
            <a:r>
              <a:rPr lang="it-IT" sz="2400" dirty="0" err="1">
                <a:latin typeface="Calibri" panose="020F0502020204030204" pitchFamily="34" charset="0"/>
                <a:cs typeface="Calibri" panose="020F0502020204030204" pitchFamily="34" charset="0"/>
              </a:rPr>
              <a:t>Similarly</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question</a:t>
            </a:r>
            <a:r>
              <a:rPr lang="it-IT" sz="2400" dirty="0">
                <a:latin typeface="Calibri" panose="020F0502020204030204" pitchFamily="34" charset="0"/>
                <a:cs typeface="Calibri" panose="020F0502020204030204" pitchFamily="34" charset="0"/>
              </a:rPr>
              <a:t> writers </a:t>
            </a:r>
            <a:r>
              <a:rPr lang="it-IT" sz="2400" dirty="0" err="1">
                <a:latin typeface="Calibri" panose="020F0502020204030204" pitchFamily="34" charset="0"/>
                <a:cs typeface="Calibri" panose="020F0502020204030204" pitchFamily="34" charset="0"/>
              </a:rPr>
              <a:t>generating</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MCQs</a:t>
            </a:r>
            <a:r>
              <a:rPr lang="it-IT" sz="2400" dirty="0">
                <a:latin typeface="Calibri" panose="020F0502020204030204" pitchFamily="34" charset="0"/>
                <a:cs typeface="Calibri" panose="020F0502020204030204" pitchFamily="34" charset="0"/>
              </a:rPr>
              <a:t> for the bank </a:t>
            </a:r>
            <a:r>
              <a:rPr lang="it-IT" sz="2400" dirty="0" err="1">
                <a:latin typeface="Calibri" panose="020F0502020204030204" pitchFamily="34" charset="0"/>
                <a:cs typeface="Calibri" panose="020F0502020204030204" pitchFamily="34" charset="0"/>
              </a:rPr>
              <a:t>should</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therefore</a:t>
            </a:r>
            <a:r>
              <a:rPr lang="it-IT" sz="2400" dirty="0">
                <a:latin typeface="Calibri" panose="020F0502020204030204" pitchFamily="34" charset="0"/>
                <a:cs typeface="Calibri" panose="020F0502020204030204" pitchFamily="34" charset="0"/>
              </a:rPr>
              <a:t> be </a:t>
            </a:r>
            <a:r>
              <a:rPr lang="it-IT" sz="2400" dirty="0" err="1">
                <a:latin typeface="Calibri" panose="020F0502020204030204" pitchFamily="34" charset="0"/>
                <a:cs typeface="Calibri" panose="020F0502020204030204" pitchFamily="34" charset="0"/>
              </a:rPr>
              <a:t>guided</a:t>
            </a:r>
            <a:r>
              <a:rPr lang="it-IT" sz="2400" dirty="0">
                <a:latin typeface="Calibri" panose="020F0502020204030204" pitchFamily="34" charset="0"/>
                <a:cs typeface="Calibri" panose="020F0502020204030204" pitchFamily="34" charset="0"/>
              </a:rPr>
              <a:t> to generate </a:t>
            </a:r>
            <a:r>
              <a:rPr lang="it-IT" sz="2400" dirty="0" err="1">
                <a:latin typeface="Calibri" panose="020F0502020204030204" pitchFamily="34" charset="0"/>
                <a:cs typeface="Calibri" panose="020F0502020204030204" pitchFamily="34" charset="0"/>
              </a:rPr>
              <a:t>questions</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based</a:t>
            </a:r>
            <a:r>
              <a:rPr lang="it-IT" sz="2400" dirty="0">
                <a:latin typeface="Calibri" panose="020F0502020204030204" pitchFamily="34" charset="0"/>
                <a:cs typeface="Calibri" panose="020F0502020204030204" pitchFamily="34" charset="0"/>
              </a:rPr>
              <a:t> on the </a:t>
            </a:r>
            <a:r>
              <a:rPr lang="it-IT" sz="2400" dirty="0" err="1">
                <a:latin typeface="Calibri" panose="020F0502020204030204" pitchFamily="34" charset="0"/>
                <a:cs typeface="Calibri" panose="020F0502020204030204" pitchFamily="34" charset="0"/>
              </a:rPr>
              <a:t>strategic</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needs</a:t>
            </a:r>
            <a:r>
              <a:rPr lang="it-IT" sz="2400" dirty="0">
                <a:latin typeface="Calibri" panose="020F0502020204030204" pitchFamily="34" charset="0"/>
                <a:cs typeface="Calibri" panose="020F0502020204030204" pitchFamily="34" charset="0"/>
              </a:rPr>
              <a:t> of the bank.</a:t>
            </a:r>
          </a:p>
          <a:p>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52189D75-E05C-A72F-F20F-ABD3A5B5A551}"/>
              </a:ext>
            </a:extLst>
          </p:cNvPr>
          <p:cNvSpPr txBox="1"/>
          <p:nvPr/>
        </p:nvSpPr>
        <p:spPr>
          <a:xfrm>
            <a:off x="6628411" y="6386861"/>
            <a:ext cx="5061857" cy="369332"/>
          </a:xfrm>
          <a:prstGeom prst="rect">
            <a:avLst/>
          </a:prstGeom>
          <a:solidFill>
            <a:schemeClr val="bg1"/>
          </a:solidFill>
          <a:ln>
            <a:solidFill>
              <a:srgbClr val="FF0000"/>
            </a:solidFill>
          </a:ln>
        </p:spPr>
        <p:txBody>
          <a:bodyPr wrap="square" rtlCol="0">
            <a:spAutoFit/>
          </a:bodyPr>
          <a:lstStyle/>
          <a:p>
            <a:r>
              <a:rPr lang="it-IT" sz="1800" b="1" dirty="0">
                <a:latin typeface="Calibri"/>
                <a:ea typeface="Calibri"/>
                <a:cs typeface="Calibri"/>
                <a:sym typeface="Calibri"/>
              </a:rPr>
              <a:t>A GUIDE TO SUCCESSFULLY WRITING </a:t>
            </a:r>
            <a:r>
              <a:rPr lang="it-IT" sz="1800" b="1" dirty="0" err="1">
                <a:latin typeface="Calibri"/>
                <a:ea typeface="Calibri"/>
                <a:cs typeface="Calibri"/>
                <a:sym typeface="Calibri"/>
              </a:rPr>
              <a:t>MCQs</a:t>
            </a:r>
            <a:r>
              <a:rPr lang="it-IT" sz="1800" b="1" dirty="0">
                <a:latin typeface="Calibri"/>
                <a:ea typeface="Calibri"/>
                <a:cs typeface="Calibri"/>
                <a:sym typeface="Calibri"/>
              </a:rPr>
              <a:t> (2015)</a:t>
            </a:r>
            <a:endParaRPr lang="en-ES" dirty="0"/>
          </a:p>
        </p:txBody>
      </p:sp>
    </p:spTree>
    <p:extLst>
      <p:ext uri="{BB962C8B-B14F-4D97-AF65-F5344CB8AC3E}">
        <p14:creationId xmlns:p14="http://schemas.microsoft.com/office/powerpoint/2010/main" val="2633277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C972EE2-539B-6A96-F02E-FB4F068CB2B1}"/>
              </a:ext>
            </a:extLst>
          </p:cNvPr>
          <p:cNvPicPr>
            <a:picLocks noChangeAspect="1"/>
          </p:cNvPicPr>
          <p:nvPr/>
        </p:nvPicPr>
        <p:blipFill>
          <a:blip r:embed="rId2"/>
          <a:stretch>
            <a:fillRect/>
          </a:stretch>
        </p:blipFill>
        <p:spPr>
          <a:xfrm>
            <a:off x="10668000" y="5735637"/>
            <a:ext cx="1022268" cy="931863"/>
          </a:xfrm>
          <a:prstGeom prst="rect">
            <a:avLst/>
          </a:prstGeom>
        </p:spPr>
      </p:pic>
      <p:pic>
        <p:nvPicPr>
          <p:cNvPr id="9" name="Immagine 8">
            <a:extLst>
              <a:ext uri="{FF2B5EF4-FFF2-40B4-BE49-F238E27FC236}">
                <a16:creationId xmlns:a16="http://schemas.microsoft.com/office/drawing/2014/main" id="{9308630E-3EC5-5906-A01E-4FB928ECF353}"/>
              </a:ext>
            </a:extLst>
          </p:cNvPr>
          <p:cNvPicPr>
            <a:picLocks noChangeAspect="1"/>
          </p:cNvPicPr>
          <p:nvPr/>
        </p:nvPicPr>
        <p:blipFill>
          <a:blip r:embed="rId3"/>
          <a:stretch>
            <a:fillRect/>
          </a:stretch>
        </p:blipFill>
        <p:spPr>
          <a:xfrm>
            <a:off x="381000" y="5461000"/>
            <a:ext cx="1143000" cy="1206500"/>
          </a:xfrm>
          <a:prstGeom prst="rect">
            <a:avLst/>
          </a:prstGeom>
        </p:spPr>
      </p:pic>
      <p:sp>
        <p:nvSpPr>
          <p:cNvPr id="2" name="Google Shape;82;p1">
            <a:extLst>
              <a:ext uri="{FF2B5EF4-FFF2-40B4-BE49-F238E27FC236}">
                <a16:creationId xmlns:a16="http://schemas.microsoft.com/office/drawing/2014/main" id="{7E4CDB57-9AD0-BE3B-984E-0803E39E6462}"/>
              </a:ext>
            </a:extLst>
          </p:cNvPr>
          <p:cNvSpPr txBox="1">
            <a:spLocks noGrp="1"/>
          </p:cNvSpPr>
          <p:nvPr>
            <p:ph type="ctrTitle"/>
          </p:nvPr>
        </p:nvSpPr>
        <p:spPr>
          <a:xfrm>
            <a:off x="1551830" y="1243203"/>
            <a:ext cx="9348084" cy="2889758"/>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3200"/>
              <a:buFont typeface="Calibri"/>
              <a:buNone/>
            </a:pPr>
            <a:br>
              <a:rPr lang="it-IT" sz="3200" b="1" dirty="0">
                <a:latin typeface="Calibri"/>
                <a:ea typeface="Calibri"/>
                <a:cs typeface="Calibri"/>
                <a:sym typeface="Calibri"/>
              </a:rPr>
            </a:br>
            <a:endParaRPr sz="3200" b="1" dirty="0">
              <a:latin typeface="Calibri"/>
              <a:ea typeface="Calibri"/>
              <a:cs typeface="Calibri"/>
              <a:sym typeface="Calibri"/>
            </a:endParaRPr>
          </a:p>
        </p:txBody>
      </p:sp>
      <p:sp>
        <p:nvSpPr>
          <p:cNvPr id="3" name="Google Shape;86;p1">
            <a:extLst>
              <a:ext uri="{FF2B5EF4-FFF2-40B4-BE49-F238E27FC236}">
                <a16:creationId xmlns:a16="http://schemas.microsoft.com/office/drawing/2014/main" id="{A13E9216-0F2D-57E8-FFDA-B029C4F6DC1B}"/>
              </a:ext>
            </a:extLst>
          </p:cNvPr>
          <p:cNvSpPr/>
          <p:nvPr/>
        </p:nvSpPr>
        <p:spPr>
          <a:xfrm>
            <a:off x="566057" y="1012370"/>
            <a:ext cx="10333857" cy="4832052"/>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800" dirty="0">
                <a:latin typeface="Calibri" panose="020F0502020204030204" pitchFamily="34" charset="0"/>
                <a:cs typeface="Calibri" panose="020F0502020204030204" pitchFamily="34" charset="0"/>
              </a:rPr>
              <a:t>Post-hoc </a:t>
            </a:r>
            <a:r>
              <a:rPr lang="it-IT" sz="2800" dirty="0" err="1">
                <a:latin typeface="Calibri" panose="020F0502020204030204" pitchFamily="34" charset="0"/>
                <a:cs typeface="Calibri" panose="020F0502020204030204" pitchFamily="34" charset="0"/>
              </a:rPr>
              <a:t>analysis</a:t>
            </a:r>
            <a:r>
              <a:rPr lang="it-IT" sz="2800" dirty="0">
                <a:latin typeface="Calibri" panose="020F0502020204030204" pitchFamily="34" charset="0"/>
                <a:cs typeface="Calibri" panose="020F0502020204030204" pitchFamily="34" charset="0"/>
              </a:rPr>
              <a:t> of performance</a:t>
            </a:r>
          </a:p>
          <a:p>
            <a:r>
              <a:rPr lang="it-IT" sz="2800" dirty="0">
                <a:latin typeface="Calibri" panose="020F0502020204030204" pitchFamily="34" charset="0"/>
                <a:cs typeface="Calibri" panose="020F0502020204030204" pitchFamily="34" charset="0"/>
              </a:rPr>
              <a:t>A </a:t>
            </a:r>
            <a:r>
              <a:rPr lang="it-IT" sz="2800" b="1" dirty="0">
                <a:latin typeface="Calibri" panose="020F0502020204030204" pitchFamily="34" charset="0"/>
                <a:cs typeface="Calibri" panose="020F0502020204030204" pitchFamily="34" charset="0"/>
              </a:rPr>
              <a:t>good </a:t>
            </a:r>
            <a:r>
              <a:rPr lang="it-IT" sz="2800" b="1" dirty="0" err="1">
                <a:latin typeface="Calibri" panose="020F0502020204030204" pitchFamily="34" charset="0"/>
                <a:cs typeface="Calibri" panose="020F0502020204030204" pitchFamily="34" charset="0"/>
              </a:rPr>
              <a:t>question</a:t>
            </a:r>
            <a:r>
              <a:rPr lang="it-IT" sz="2800" b="1"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is</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determined</a:t>
            </a:r>
            <a:r>
              <a:rPr lang="it-IT" sz="2800" dirty="0">
                <a:latin typeface="Calibri" panose="020F0502020204030204" pitchFamily="34" charset="0"/>
                <a:cs typeface="Calibri" panose="020F0502020204030204" pitchFamily="34" charset="0"/>
              </a:rPr>
              <a:t> </a:t>
            </a:r>
            <a:r>
              <a:rPr lang="it-IT" sz="2800" b="1" dirty="0">
                <a:latin typeface="Calibri" panose="020F0502020204030204" pitchFamily="34" charset="0"/>
                <a:cs typeface="Calibri" panose="020F0502020204030204" pitchFamily="34" charset="0"/>
              </a:rPr>
              <a:t>by post-hoc </a:t>
            </a:r>
            <a:r>
              <a:rPr lang="it-IT" sz="2800" b="1" dirty="0" err="1">
                <a:latin typeface="Calibri" panose="020F0502020204030204" pitchFamily="34" charset="0"/>
                <a:cs typeface="Calibri" panose="020F0502020204030204" pitchFamily="34" charset="0"/>
              </a:rPr>
              <a:t>analysis</a:t>
            </a:r>
            <a:r>
              <a:rPr lang="it-IT" sz="2800" b="1" dirty="0">
                <a:latin typeface="Calibri" panose="020F0502020204030204" pitchFamily="34" charset="0"/>
                <a:cs typeface="Calibri" panose="020F0502020204030204" pitchFamily="34" charset="0"/>
              </a:rPr>
              <a:t> of </a:t>
            </a:r>
            <a:r>
              <a:rPr lang="it-IT" sz="2800" b="1" dirty="0" err="1">
                <a:latin typeface="Calibri" panose="020F0502020204030204" pitchFamily="34" charset="0"/>
                <a:cs typeface="Calibri" panose="020F0502020204030204" pitchFamily="34" charset="0"/>
              </a:rPr>
              <a:t>its</a:t>
            </a:r>
            <a:r>
              <a:rPr lang="it-IT" sz="2800" b="1" dirty="0">
                <a:latin typeface="Calibri" panose="020F0502020204030204" pitchFamily="34" charset="0"/>
                <a:cs typeface="Calibri" panose="020F0502020204030204" pitchFamily="34" charset="0"/>
              </a:rPr>
              <a:t> performance </a:t>
            </a:r>
            <a:r>
              <a:rPr lang="it-IT" sz="2800" dirty="0">
                <a:latin typeface="Calibri" panose="020F0502020204030204" pitchFamily="34" charset="0"/>
                <a:cs typeface="Calibri" panose="020F0502020204030204" pitchFamily="34" charset="0"/>
              </a:rPr>
              <a:t>(</a:t>
            </a:r>
            <a:r>
              <a:rPr lang="it-IT" sz="2800" dirty="0" err="1">
                <a:latin typeface="Calibri" panose="020F0502020204030204" pitchFamily="34" charset="0"/>
                <a:cs typeface="Calibri" panose="020F0502020204030204" pitchFamily="34" charset="0"/>
              </a:rPr>
              <a:t>reliable</a:t>
            </a:r>
            <a:r>
              <a:rPr lang="it-IT" sz="2800" dirty="0">
                <a:latin typeface="Calibri" panose="020F0502020204030204" pitchFamily="34" charset="0"/>
                <a:cs typeface="Calibri" panose="020F0502020204030204" pitchFamily="34" charset="0"/>
              </a:rPr>
              <a:t> post-hoc </a:t>
            </a:r>
            <a:r>
              <a:rPr lang="it-IT" sz="2800" dirty="0" err="1">
                <a:latin typeface="Calibri" panose="020F0502020204030204" pitchFamily="34" charset="0"/>
                <a:cs typeface="Calibri" panose="020F0502020204030204" pitchFamily="34" charset="0"/>
              </a:rPr>
              <a:t>analysis</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results</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will</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only</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become</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available</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if</a:t>
            </a:r>
            <a:r>
              <a:rPr lang="it-IT" sz="2800" dirty="0">
                <a:latin typeface="Calibri" panose="020F0502020204030204" pitchFamily="34" charset="0"/>
                <a:cs typeface="Calibri" panose="020F0502020204030204" pitchFamily="34" charset="0"/>
              </a:rPr>
              <a:t> the </a:t>
            </a:r>
            <a:r>
              <a:rPr lang="it-IT" sz="2800" dirty="0" err="1">
                <a:latin typeface="Calibri" panose="020F0502020204030204" pitchFamily="34" charset="0"/>
                <a:cs typeface="Calibri" panose="020F0502020204030204" pitchFamily="34" charset="0"/>
              </a:rPr>
              <a:t>number</a:t>
            </a:r>
            <a:r>
              <a:rPr lang="it-IT" sz="2800" dirty="0">
                <a:latin typeface="Calibri" panose="020F0502020204030204" pitchFamily="34" charset="0"/>
                <a:cs typeface="Calibri" panose="020F0502020204030204" pitchFamily="34" charset="0"/>
              </a:rPr>
              <a:t> of </a:t>
            </a:r>
            <a:r>
              <a:rPr lang="it-IT" sz="2800" dirty="0" err="1">
                <a:latin typeface="Calibri" panose="020F0502020204030204" pitchFamily="34" charset="0"/>
                <a:cs typeface="Calibri" panose="020F0502020204030204" pitchFamily="34" charset="0"/>
              </a:rPr>
              <a:t>candidates</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participating</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at</a:t>
            </a:r>
            <a:r>
              <a:rPr lang="it-IT" sz="2800" dirty="0">
                <a:latin typeface="Calibri" panose="020F0502020204030204" pitchFamily="34" charset="0"/>
                <a:cs typeface="Calibri" panose="020F0502020204030204" pitchFamily="34" charset="0"/>
              </a:rPr>
              <a:t> the </a:t>
            </a:r>
            <a:r>
              <a:rPr lang="it-IT" sz="2800" dirty="0" err="1">
                <a:latin typeface="Calibri" panose="020F0502020204030204" pitchFamily="34" charset="0"/>
                <a:cs typeface="Calibri" panose="020F0502020204030204" pitchFamily="34" charset="0"/>
              </a:rPr>
              <a:t>assessment</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is</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sufficiently</a:t>
            </a:r>
            <a:r>
              <a:rPr lang="it-IT" sz="2800" dirty="0">
                <a:latin typeface="Calibri" panose="020F0502020204030204" pitchFamily="34" charset="0"/>
                <a:cs typeface="Calibri" panose="020F0502020204030204" pitchFamily="34" charset="0"/>
              </a:rPr>
              <a:t> large).</a:t>
            </a:r>
          </a:p>
          <a:p>
            <a:r>
              <a:rPr lang="it-IT" sz="2800" dirty="0">
                <a:latin typeface="Calibri" panose="020F0502020204030204" pitchFamily="34" charset="0"/>
                <a:cs typeface="Calibri" panose="020F0502020204030204" pitchFamily="34" charset="0"/>
              </a:rPr>
              <a:t>1. In a post-hoc </a:t>
            </a:r>
            <a:r>
              <a:rPr lang="it-IT" sz="2800" dirty="0" err="1">
                <a:latin typeface="Calibri" panose="020F0502020204030204" pitchFamily="34" charset="0"/>
                <a:cs typeface="Calibri" panose="020F0502020204030204" pitchFamily="34" charset="0"/>
              </a:rPr>
              <a:t>analysis</a:t>
            </a:r>
            <a:r>
              <a:rPr lang="it-IT" sz="2800" dirty="0">
                <a:latin typeface="Calibri" panose="020F0502020204030204" pitchFamily="34" charset="0"/>
                <a:cs typeface="Calibri" panose="020F0502020204030204" pitchFamily="34" charset="0"/>
              </a:rPr>
              <a:t> a good </a:t>
            </a:r>
            <a:r>
              <a:rPr lang="it-IT" sz="2800" dirty="0" err="1">
                <a:latin typeface="Calibri" panose="020F0502020204030204" pitchFamily="34" charset="0"/>
                <a:cs typeface="Calibri" panose="020F0502020204030204" pitchFamily="34" charset="0"/>
              </a:rPr>
              <a:t>question</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is</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considered</a:t>
            </a:r>
            <a:r>
              <a:rPr lang="it-IT" sz="2800" dirty="0">
                <a:latin typeface="Calibri" panose="020F0502020204030204" pitchFamily="34" charset="0"/>
                <a:cs typeface="Calibri" panose="020F0502020204030204" pitchFamily="34" charset="0"/>
              </a:rPr>
              <a:t> to be one </a:t>
            </a:r>
            <a:r>
              <a:rPr lang="it-IT" sz="2800" dirty="0" err="1">
                <a:latin typeface="Calibri" panose="020F0502020204030204" pitchFamily="34" charset="0"/>
                <a:cs typeface="Calibri" panose="020F0502020204030204" pitchFamily="34" charset="0"/>
              </a:rPr>
              <a:t>that</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discriminates</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between</a:t>
            </a:r>
            <a:r>
              <a:rPr lang="it-IT" sz="2800" dirty="0">
                <a:latin typeface="Calibri" panose="020F0502020204030204" pitchFamily="34" charset="0"/>
                <a:cs typeface="Calibri" panose="020F0502020204030204" pitchFamily="34" charset="0"/>
              </a:rPr>
              <a:t> good and </a:t>
            </a:r>
            <a:r>
              <a:rPr lang="it-IT" sz="2800" dirty="0" err="1">
                <a:latin typeface="Calibri" panose="020F0502020204030204" pitchFamily="34" charset="0"/>
                <a:cs typeface="Calibri" panose="020F0502020204030204" pitchFamily="34" charset="0"/>
              </a:rPr>
              <a:t>poor</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candidates</a:t>
            </a:r>
            <a:r>
              <a:rPr lang="it-IT" sz="2800" dirty="0">
                <a:latin typeface="Calibri" panose="020F0502020204030204" pitchFamily="34" charset="0"/>
                <a:cs typeface="Calibri" panose="020F0502020204030204" pitchFamily="34" charset="0"/>
              </a:rPr>
              <a:t>.</a:t>
            </a:r>
          </a:p>
          <a:p>
            <a:r>
              <a:rPr lang="it-IT" sz="2800" dirty="0">
                <a:latin typeface="Calibri" panose="020F0502020204030204" pitchFamily="34" charset="0"/>
                <a:cs typeface="Calibri" panose="020F0502020204030204" pitchFamily="34" charset="0"/>
              </a:rPr>
              <a:t>2. </a:t>
            </a:r>
            <a:r>
              <a:rPr lang="it-IT" sz="2800" dirty="0" err="1">
                <a:latin typeface="Calibri" panose="020F0502020204030204" pitchFamily="34" charset="0"/>
                <a:cs typeface="Calibri" panose="020F0502020204030204" pitchFamily="34" charset="0"/>
              </a:rPr>
              <a:t>Bad</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questions</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have</a:t>
            </a:r>
            <a:r>
              <a:rPr lang="it-IT" sz="2800" dirty="0">
                <a:latin typeface="Calibri" panose="020F0502020204030204" pitchFamily="34" charset="0"/>
                <a:cs typeface="Calibri" panose="020F0502020204030204" pitchFamily="34" charset="0"/>
              </a:rPr>
              <a:t> a </a:t>
            </a:r>
            <a:r>
              <a:rPr lang="it-IT" sz="2800" dirty="0" err="1">
                <a:latin typeface="Calibri" panose="020F0502020204030204" pitchFamily="34" charset="0"/>
                <a:cs typeface="Calibri" panose="020F0502020204030204" pitchFamily="34" charset="0"/>
              </a:rPr>
              <a:t>tendency</a:t>
            </a:r>
            <a:r>
              <a:rPr lang="it-IT" sz="2800" dirty="0">
                <a:latin typeface="Calibri" panose="020F0502020204030204" pitchFamily="34" charset="0"/>
                <a:cs typeface="Calibri" panose="020F0502020204030204" pitchFamily="34" charset="0"/>
              </a:rPr>
              <a:t> to correlate </a:t>
            </a:r>
            <a:r>
              <a:rPr lang="it-IT" sz="2800" dirty="0" err="1">
                <a:latin typeface="Calibri" panose="020F0502020204030204" pitchFamily="34" charset="0"/>
                <a:cs typeface="Calibri" panose="020F0502020204030204" pitchFamily="34" charset="0"/>
              </a:rPr>
              <a:t>negatively</a:t>
            </a:r>
            <a:r>
              <a:rPr lang="it-IT" sz="2800" dirty="0">
                <a:latin typeface="Calibri" panose="020F0502020204030204" pitchFamily="34" charset="0"/>
                <a:cs typeface="Calibri" panose="020F0502020204030204" pitchFamily="34" charset="0"/>
              </a:rPr>
              <a:t> with the overall performance: e.g. </a:t>
            </a:r>
            <a:r>
              <a:rPr lang="it-IT" sz="2800" dirty="0" err="1">
                <a:latin typeface="Calibri" panose="020F0502020204030204" pitchFamily="34" charset="0"/>
                <a:cs typeface="Calibri" panose="020F0502020204030204" pitchFamily="34" charset="0"/>
              </a:rPr>
              <a:t>poorly</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performing</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candidates</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answer</a:t>
            </a:r>
            <a:r>
              <a:rPr lang="it-IT" sz="2800" dirty="0">
                <a:latin typeface="Calibri" panose="020F0502020204030204" pitchFamily="34" charset="0"/>
                <a:cs typeface="Calibri" panose="020F0502020204030204" pitchFamily="34" charset="0"/>
              </a:rPr>
              <a:t> the </a:t>
            </a:r>
            <a:r>
              <a:rPr lang="it-IT" sz="2800" dirty="0" err="1">
                <a:latin typeface="Calibri" panose="020F0502020204030204" pitchFamily="34" charset="0"/>
                <a:cs typeface="Calibri" panose="020F0502020204030204" pitchFamily="34" charset="0"/>
              </a:rPr>
              <a:t>question</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correctly</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while</a:t>
            </a:r>
            <a:r>
              <a:rPr lang="it-IT" sz="2800" dirty="0">
                <a:latin typeface="Calibri" panose="020F0502020204030204" pitchFamily="34" charset="0"/>
                <a:cs typeface="Calibri" panose="020F0502020204030204" pitchFamily="34" charset="0"/>
              </a:rPr>
              <a:t> the best </a:t>
            </a:r>
            <a:r>
              <a:rPr lang="it-IT" sz="2800" dirty="0" err="1">
                <a:latin typeface="Calibri" panose="020F0502020204030204" pitchFamily="34" charset="0"/>
                <a:cs typeface="Calibri" panose="020F0502020204030204" pitchFamily="34" charset="0"/>
              </a:rPr>
              <a:t>performing</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candidates</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tend</a:t>
            </a:r>
            <a:r>
              <a:rPr lang="it-IT" sz="2800" dirty="0">
                <a:latin typeface="Calibri" panose="020F0502020204030204" pitchFamily="34" charset="0"/>
                <a:cs typeface="Calibri" panose="020F0502020204030204" pitchFamily="34" charset="0"/>
              </a:rPr>
              <a:t> to </a:t>
            </a:r>
            <a:r>
              <a:rPr lang="it-IT" sz="2800" dirty="0" err="1">
                <a:latin typeface="Calibri" panose="020F0502020204030204" pitchFamily="34" charset="0"/>
                <a:cs typeface="Calibri" panose="020F0502020204030204" pitchFamily="34" charset="0"/>
              </a:rPr>
              <a:t>give</a:t>
            </a:r>
            <a:r>
              <a:rPr lang="it-IT" sz="2800" dirty="0">
                <a:latin typeface="Calibri" panose="020F0502020204030204" pitchFamily="34" charset="0"/>
                <a:cs typeface="Calibri" panose="020F0502020204030204" pitchFamily="34" charset="0"/>
              </a:rPr>
              <a:t> the </a:t>
            </a:r>
            <a:r>
              <a:rPr lang="it-IT" sz="2800" dirty="0" err="1">
                <a:latin typeface="Calibri" panose="020F0502020204030204" pitchFamily="34" charset="0"/>
                <a:cs typeface="Calibri" panose="020F0502020204030204" pitchFamily="34" charset="0"/>
              </a:rPr>
              <a:t>incorrect</a:t>
            </a:r>
            <a:r>
              <a:rPr lang="it-IT" sz="2800" dirty="0">
                <a:latin typeface="Calibri" panose="020F0502020204030204" pitchFamily="34" charset="0"/>
                <a:cs typeface="Calibri" panose="020F0502020204030204" pitchFamily="34" charset="0"/>
              </a:rPr>
              <a:t> </a:t>
            </a:r>
            <a:r>
              <a:rPr lang="it-IT" sz="2800" dirty="0" err="1">
                <a:latin typeface="Calibri" panose="020F0502020204030204" pitchFamily="34" charset="0"/>
                <a:cs typeface="Calibri" panose="020F0502020204030204" pitchFamily="34" charset="0"/>
              </a:rPr>
              <a:t>answer</a:t>
            </a:r>
            <a:r>
              <a:rPr lang="it-IT" sz="2800" dirty="0">
                <a:latin typeface="Calibri" panose="020F0502020204030204" pitchFamily="34" charset="0"/>
                <a:cs typeface="Calibri" panose="020F0502020204030204" pitchFamily="34" charset="0"/>
              </a:rPr>
              <a:t>.</a:t>
            </a:r>
            <a:endParaRPr lang="it-IT" sz="2800" b="0" i="0" dirty="0">
              <a:solidFill>
                <a:srgbClr val="000000"/>
              </a:solidFill>
              <a:effectLst/>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84596BE9-C9FD-59A0-22B2-9CD302CF36FD}"/>
              </a:ext>
            </a:extLst>
          </p:cNvPr>
          <p:cNvSpPr txBox="1"/>
          <p:nvPr/>
        </p:nvSpPr>
        <p:spPr>
          <a:xfrm>
            <a:off x="6628411" y="6386861"/>
            <a:ext cx="5061857" cy="369332"/>
          </a:xfrm>
          <a:prstGeom prst="rect">
            <a:avLst/>
          </a:prstGeom>
          <a:solidFill>
            <a:schemeClr val="bg1"/>
          </a:solidFill>
          <a:ln>
            <a:solidFill>
              <a:srgbClr val="FF0000"/>
            </a:solidFill>
          </a:ln>
        </p:spPr>
        <p:txBody>
          <a:bodyPr wrap="square" rtlCol="0">
            <a:spAutoFit/>
          </a:bodyPr>
          <a:lstStyle/>
          <a:p>
            <a:r>
              <a:rPr lang="it-IT" sz="1800" b="1" dirty="0">
                <a:latin typeface="Calibri"/>
                <a:ea typeface="Calibri"/>
                <a:cs typeface="Calibri"/>
                <a:sym typeface="Calibri"/>
              </a:rPr>
              <a:t>A GUIDE TO SUCCESSFULLY WRITING </a:t>
            </a:r>
            <a:r>
              <a:rPr lang="it-IT" sz="1800" b="1" dirty="0" err="1">
                <a:latin typeface="Calibri"/>
                <a:ea typeface="Calibri"/>
                <a:cs typeface="Calibri"/>
                <a:sym typeface="Calibri"/>
              </a:rPr>
              <a:t>MCQs</a:t>
            </a:r>
            <a:r>
              <a:rPr lang="it-IT" sz="1800" b="1" dirty="0">
                <a:latin typeface="Calibri"/>
                <a:ea typeface="Calibri"/>
                <a:cs typeface="Calibri"/>
                <a:sym typeface="Calibri"/>
              </a:rPr>
              <a:t> (2015)</a:t>
            </a:r>
            <a:endParaRPr lang="en-ES" dirty="0"/>
          </a:p>
        </p:txBody>
      </p:sp>
    </p:spTree>
    <p:extLst>
      <p:ext uri="{BB962C8B-B14F-4D97-AF65-F5344CB8AC3E}">
        <p14:creationId xmlns:p14="http://schemas.microsoft.com/office/powerpoint/2010/main" val="3212333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C972EE2-539B-6A96-F02E-FB4F068CB2B1}"/>
              </a:ext>
            </a:extLst>
          </p:cNvPr>
          <p:cNvPicPr>
            <a:picLocks noChangeAspect="1"/>
          </p:cNvPicPr>
          <p:nvPr/>
        </p:nvPicPr>
        <p:blipFill>
          <a:blip r:embed="rId2"/>
          <a:stretch>
            <a:fillRect/>
          </a:stretch>
        </p:blipFill>
        <p:spPr>
          <a:xfrm>
            <a:off x="10668000" y="5735637"/>
            <a:ext cx="1022268" cy="931863"/>
          </a:xfrm>
          <a:prstGeom prst="rect">
            <a:avLst/>
          </a:prstGeom>
        </p:spPr>
      </p:pic>
      <p:pic>
        <p:nvPicPr>
          <p:cNvPr id="9" name="Immagine 8">
            <a:extLst>
              <a:ext uri="{FF2B5EF4-FFF2-40B4-BE49-F238E27FC236}">
                <a16:creationId xmlns:a16="http://schemas.microsoft.com/office/drawing/2014/main" id="{9308630E-3EC5-5906-A01E-4FB928ECF353}"/>
              </a:ext>
            </a:extLst>
          </p:cNvPr>
          <p:cNvPicPr>
            <a:picLocks noChangeAspect="1"/>
          </p:cNvPicPr>
          <p:nvPr/>
        </p:nvPicPr>
        <p:blipFill>
          <a:blip r:embed="rId3"/>
          <a:stretch>
            <a:fillRect/>
          </a:stretch>
        </p:blipFill>
        <p:spPr>
          <a:xfrm>
            <a:off x="381000" y="5461000"/>
            <a:ext cx="1143000" cy="1206500"/>
          </a:xfrm>
          <a:prstGeom prst="rect">
            <a:avLst/>
          </a:prstGeom>
        </p:spPr>
      </p:pic>
      <p:sp>
        <p:nvSpPr>
          <p:cNvPr id="2" name="Google Shape;82;p1">
            <a:extLst>
              <a:ext uri="{FF2B5EF4-FFF2-40B4-BE49-F238E27FC236}">
                <a16:creationId xmlns:a16="http://schemas.microsoft.com/office/drawing/2014/main" id="{7E4CDB57-9AD0-BE3B-984E-0803E39E6462}"/>
              </a:ext>
            </a:extLst>
          </p:cNvPr>
          <p:cNvSpPr txBox="1">
            <a:spLocks noGrp="1"/>
          </p:cNvSpPr>
          <p:nvPr>
            <p:ph type="ctrTitle"/>
          </p:nvPr>
        </p:nvSpPr>
        <p:spPr>
          <a:xfrm>
            <a:off x="1551830" y="1243203"/>
            <a:ext cx="9348084" cy="2889758"/>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3200"/>
              <a:buFont typeface="Calibri"/>
              <a:buNone/>
            </a:pPr>
            <a:br>
              <a:rPr lang="it-IT" sz="3200" b="1" dirty="0">
                <a:latin typeface="Calibri"/>
                <a:ea typeface="Calibri"/>
                <a:cs typeface="Calibri"/>
                <a:sym typeface="Calibri"/>
              </a:rPr>
            </a:br>
            <a:endParaRPr sz="3200" b="1" dirty="0">
              <a:latin typeface="Calibri"/>
              <a:ea typeface="Calibri"/>
              <a:cs typeface="Calibri"/>
              <a:sym typeface="Calibri"/>
            </a:endParaRPr>
          </a:p>
        </p:txBody>
      </p:sp>
      <p:sp>
        <p:nvSpPr>
          <p:cNvPr id="3" name="Google Shape;86;p1">
            <a:extLst>
              <a:ext uri="{FF2B5EF4-FFF2-40B4-BE49-F238E27FC236}">
                <a16:creationId xmlns:a16="http://schemas.microsoft.com/office/drawing/2014/main" id="{A13E9216-0F2D-57E8-FFDA-B029C4F6DC1B}"/>
              </a:ext>
            </a:extLst>
          </p:cNvPr>
          <p:cNvSpPr/>
          <p:nvPr/>
        </p:nvSpPr>
        <p:spPr>
          <a:xfrm>
            <a:off x="1292086" y="832268"/>
            <a:ext cx="9607828" cy="4647386"/>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800" b="1" dirty="0" err="1">
                <a:latin typeface="Calibri" panose="020F0502020204030204" pitchFamily="34" charset="0"/>
                <a:cs typeface="Calibri" panose="020F0502020204030204" pitchFamily="34" charset="0"/>
              </a:rPr>
              <a:t>Constructing</a:t>
            </a:r>
            <a:r>
              <a:rPr lang="it-IT" sz="2800" b="1" dirty="0">
                <a:latin typeface="Calibri" panose="020F0502020204030204" pitchFamily="34" charset="0"/>
                <a:cs typeface="Calibri" panose="020F0502020204030204" pitchFamily="34" charset="0"/>
              </a:rPr>
              <a:t> the </a:t>
            </a:r>
            <a:r>
              <a:rPr lang="it-IT" sz="2800" b="1" dirty="0" err="1">
                <a:latin typeface="Calibri" panose="020F0502020204030204" pitchFamily="34" charset="0"/>
                <a:cs typeface="Calibri" panose="020F0502020204030204" pitchFamily="34" charset="0"/>
              </a:rPr>
              <a:t>question</a:t>
            </a:r>
            <a:r>
              <a:rPr lang="it-IT" sz="2800" b="1" dirty="0">
                <a:latin typeface="Calibri" panose="020F0502020204030204" pitchFamily="34" charset="0"/>
                <a:cs typeface="Calibri" panose="020F0502020204030204" pitchFamily="34" charset="0"/>
              </a:rPr>
              <a:t> bank</a:t>
            </a:r>
          </a:p>
          <a:p>
            <a:endParaRPr lang="it-IT" sz="2800" b="1" dirty="0">
              <a:latin typeface="Calibri" panose="020F0502020204030204" pitchFamily="34" charset="0"/>
              <a:cs typeface="Calibri" panose="020F0502020204030204" pitchFamily="34" charset="0"/>
            </a:endParaRPr>
          </a:p>
          <a:p>
            <a:r>
              <a:rPr lang="it-IT" sz="2400" dirty="0">
                <a:latin typeface="Calibri" panose="020F0502020204030204" pitchFamily="34" charset="0"/>
                <a:cs typeface="Calibri" panose="020F0502020204030204" pitchFamily="34" charset="0"/>
              </a:rPr>
              <a:t>For a fair </a:t>
            </a:r>
            <a:r>
              <a:rPr lang="it-IT" sz="2400" dirty="0" err="1">
                <a:latin typeface="Calibri" panose="020F0502020204030204" pitchFamily="34" charset="0"/>
                <a:cs typeface="Calibri" panose="020F0502020204030204" pitchFamily="34" charset="0"/>
              </a:rPr>
              <a:t>summative</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assessment</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it</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is</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important</a:t>
            </a:r>
            <a:r>
              <a:rPr lang="it-IT" sz="2400" dirty="0">
                <a:latin typeface="Calibri" panose="020F0502020204030204" pitchFamily="34" charset="0"/>
                <a:cs typeface="Calibri" panose="020F0502020204030204" pitchFamily="34" charset="0"/>
              </a:rPr>
              <a:t> </a:t>
            </a:r>
            <a:r>
              <a:rPr lang="it-IT" sz="2400" b="1" u="sng" dirty="0" err="1">
                <a:latin typeface="Calibri" panose="020F0502020204030204" pitchFamily="34" charset="0"/>
                <a:cs typeface="Calibri" panose="020F0502020204030204" pitchFamily="34" charset="0"/>
              </a:rPr>
              <a:t>that</a:t>
            </a:r>
            <a:r>
              <a:rPr lang="it-IT" sz="2400" b="1" u="sng" dirty="0">
                <a:latin typeface="Calibri" panose="020F0502020204030204" pitchFamily="34" charset="0"/>
                <a:cs typeface="Calibri" panose="020F0502020204030204" pitchFamily="34" charset="0"/>
              </a:rPr>
              <a:t> the </a:t>
            </a:r>
            <a:r>
              <a:rPr lang="it-IT" sz="2400" b="1" u="sng" dirty="0" err="1">
                <a:latin typeface="Calibri" panose="020F0502020204030204" pitchFamily="34" charset="0"/>
                <a:cs typeface="Calibri" panose="020F0502020204030204" pitchFamily="34" charset="0"/>
              </a:rPr>
              <a:t>whole</a:t>
            </a:r>
            <a:r>
              <a:rPr lang="it-IT" sz="2400" b="1" u="sng" dirty="0">
                <a:latin typeface="Calibri" panose="020F0502020204030204" pitchFamily="34" charset="0"/>
                <a:cs typeface="Calibri" panose="020F0502020204030204" pitchFamily="34" charset="0"/>
              </a:rPr>
              <a:t> </a:t>
            </a:r>
            <a:r>
              <a:rPr lang="it-IT" sz="2400" b="1" u="sng" dirty="0" err="1">
                <a:latin typeface="Calibri" panose="020F0502020204030204" pitchFamily="34" charset="0"/>
                <a:cs typeface="Calibri" panose="020F0502020204030204" pitchFamily="34" charset="0"/>
              </a:rPr>
              <a:t>breadth</a:t>
            </a:r>
            <a:r>
              <a:rPr lang="it-IT" sz="2400" b="1" u="sng" dirty="0">
                <a:latin typeface="Calibri" panose="020F0502020204030204" pitchFamily="34" charset="0"/>
                <a:cs typeface="Calibri" panose="020F0502020204030204" pitchFamily="34" charset="0"/>
              </a:rPr>
              <a:t> of the </a:t>
            </a:r>
            <a:r>
              <a:rPr lang="it-IT" sz="2400" b="1" u="sng" dirty="0" err="1">
                <a:latin typeface="Calibri" panose="020F0502020204030204" pitchFamily="34" charset="0"/>
                <a:cs typeface="Calibri" panose="020F0502020204030204" pitchFamily="34" charset="0"/>
              </a:rPr>
              <a:t>published</a:t>
            </a:r>
            <a:r>
              <a:rPr lang="it-IT" sz="2400" b="1" u="sng" dirty="0">
                <a:latin typeface="Calibri" panose="020F0502020204030204" pitchFamily="34" charset="0"/>
                <a:cs typeface="Calibri" panose="020F0502020204030204" pitchFamily="34" charset="0"/>
              </a:rPr>
              <a:t> curriculum </a:t>
            </a:r>
            <a:r>
              <a:rPr lang="it-IT" sz="2400" b="1" u="sng" dirty="0" err="1">
                <a:latin typeface="Calibri" panose="020F0502020204030204" pitchFamily="34" charset="0"/>
                <a:cs typeface="Calibri" panose="020F0502020204030204" pitchFamily="34" charset="0"/>
              </a:rPr>
              <a:t>is</a:t>
            </a:r>
            <a:r>
              <a:rPr lang="it-IT" sz="2400" b="1" u="sng" dirty="0">
                <a:latin typeface="Calibri" panose="020F0502020204030204" pitchFamily="34" charset="0"/>
                <a:cs typeface="Calibri" panose="020F0502020204030204" pitchFamily="34" charset="0"/>
              </a:rPr>
              <a:t> </a:t>
            </a:r>
            <a:r>
              <a:rPr lang="it-IT" sz="2400" b="1" u="sng" dirty="0" err="1">
                <a:latin typeface="Calibri" panose="020F0502020204030204" pitchFamily="34" charset="0"/>
                <a:cs typeface="Calibri" panose="020F0502020204030204" pitchFamily="34" charset="0"/>
              </a:rPr>
              <a:t>covered</a:t>
            </a:r>
            <a:r>
              <a:rPr lang="it-IT" sz="2400" b="1" u="sng" dirty="0">
                <a:latin typeface="Calibri" panose="020F0502020204030204" pitchFamily="34" charset="0"/>
                <a:cs typeface="Calibri" panose="020F0502020204030204" pitchFamily="34" charset="0"/>
              </a:rPr>
              <a:t>. </a:t>
            </a:r>
          </a:p>
          <a:p>
            <a:endParaRPr lang="it-IT" sz="2400" dirty="0">
              <a:latin typeface="Calibri" panose="020F0502020204030204" pitchFamily="34" charset="0"/>
              <a:cs typeface="Calibri" panose="020F0502020204030204" pitchFamily="34" charset="0"/>
            </a:endParaRPr>
          </a:p>
          <a:p>
            <a:r>
              <a:rPr lang="it-IT" sz="2400" dirty="0">
                <a:latin typeface="Calibri" panose="020F0502020204030204" pitchFamily="34" charset="0"/>
                <a:cs typeface="Calibri" panose="020F0502020204030204" pitchFamily="34" charset="0"/>
              </a:rPr>
              <a:t>In </a:t>
            </a:r>
            <a:r>
              <a:rPr lang="it-IT" sz="2400" dirty="0" err="1">
                <a:latin typeface="Calibri" panose="020F0502020204030204" pitchFamily="34" charset="0"/>
                <a:cs typeface="Calibri" panose="020F0502020204030204" pitchFamily="34" charset="0"/>
              </a:rPr>
              <a:t>addition</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different</a:t>
            </a:r>
            <a:r>
              <a:rPr lang="it-IT" sz="2400" dirty="0">
                <a:latin typeface="Calibri" panose="020F0502020204030204" pitchFamily="34" charset="0"/>
                <a:cs typeface="Calibri" panose="020F0502020204030204" pitchFamily="34" charset="0"/>
              </a:rPr>
              <a:t> parts of the curriculum </a:t>
            </a:r>
            <a:r>
              <a:rPr lang="it-IT" sz="2400" dirty="0" err="1">
                <a:latin typeface="Calibri" panose="020F0502020204030204" pitchFamily="34" charset="0"/>
                <a:cs typeface="Calibri" panose="020F0502020204030204" pitchFamily="34" charset="0"/>
              </a:rPr>
              <a:t>will</a:t>
            </a:r>
            <a:r>
              <a:rPr lang="it-IT" sz="2400" dirty="0">
                <a:latin typeface="Calibri" panose="020F0502020204030204" pitchFamily="34" charset="0"/>
                <a:cs typeface="Calibri" panose="020F0502020204030204" pitchFamily="34" charset="0"/>
              </a:rPr>
              <a:t> be </a:t>
            </a:r>
            <a:r>
              <a:rPr lang="it-IT" sz="2400" dirty="0" err="1">
                <a:latin typeface="Calibri" panose="020F0502020204030204" pitchFamily="34" charset="0"/>
                <a:cs typeface="Calibri" panose="020F0502020204030204" pitchFamily="34" charset="0"/>
              </a:rPr>
              <a:t>weighted</a:t>
            </a:r>
            <a:r>
              <a:rPr lang="it-IT" sz="2400" dirty="0">
                <a:latin typeface="Calibri" panose="020F0502020204030204" pitchFamily="34" charset="0"/>
                <a:cs typeface="Calibri" panose="020F0502020204030204" pitchFamily="34" charset="0"/>
              </a:rPr>
              <a:t> in </a:t>
            </a:r>
            <a:r>
              <a:rPr lang="it-IT" sz="2400" dirty="0" err="1">
                <a:latin typeface="Calibri" panose="020F0502020204030204" pitchFamily="34" charset="0"/>
                <a:cs typeface="Calibri" panose="020F0502020204030204" pitchFamily="34" charset="0"/>
              </a:rPr>
              <a:t>terms</a:t>
            </a:r>
            <a:r>
              <a:rPr lang="it-IT" sz="2400" dirty="0">
                <a:latin typeface="Calibri" panose="020F0502020204030204" pitchFamily="34" charset="0"/>
                <a:cs typeface="Calibri" panose="020F0502020204030204" pitchFamily="34" charset="0"/>
              </a:rPr>
              <a:t> of </a:t>
            </a:r>
            <a:r>
              <a:rPr lang="it-IT" sz="2400" dirty="0" err="1">
                <a:latin typeface="Calibri" panose="020F0502020204030204" pitchFamily="34" charset="0"/>
                <a:cs typeface="Calibri" panose="020F0502020204030204" pitchFamily="34" charset="0"/>
              </a:rPr>
              <a:t>importance</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Hence</a:t>
            </a:r>
            <a:r>
              <a:rPr lang="it-IT" sz="2400" dirty="0">
                <a:latin typeface="Calibri" panose="020F0502020204030204" pitchFamily="34" charset="0"/>
                <a:cs typeface="Calibri" panose="020F0502020204030204" pitchFamily="34" charset="0"/>
              </a:rPr>
              <a:t> the </a:t>
            </a:r>
            <a:r>
              <a:rPr lang="it-IT" sz="2400" dirty="0" err="1">
                <a:latin typeface="Calibri" panose="020F0502020204030204" pitchFamily="34" charset="0"/>
                <a:cs typeface="Calibri" panose="020F0502020204030204" pitchFamily="34" charset="0"/>
              </a:rPr>
              <a:t>structure</a:t>
            </a:r>
            <a:r>
              <a:rPr lang="it-IT" sz="2400" dirty="0">
                <a:latin typeface="Calibri" panose="020F0502020204030204" pitchFamily="34" charset="0"/>
                <a:cs typeface="Calibri" panose="020F0502020204030204" pitchFamily="34" charset="0"/>
              </a:rPr>
              <a:t> of </a:t>
            </a:r>
            <a:r>
              <a:rPr lang="it-IT" sz="2400" dirty="0" err="1">
                <a:latin typeface="Calibri" panose="020F0502020204030204" pitchFamily="34" charset="0"/>
                <a:cs typeface="Calibri" panose="020F0502020204030204" pitchFamily="34" charset="0"/>
              </a:rPr>
              <a:t>each</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exam</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should</a:t>
            </a:r>
            <a:r>
              <a:rPr lang="it-IT" sz="2400" dirty="0">
                <a:latin typeface="Calibri" panose="020F0502020204030204" pitchFamily="34" charset="0"/>
                <a:cs typeface="Calibri" panose="020F0502020204030204" pitchFamily="34" charset="0"/>
              </a:rPr>
              <a:t> be </a:t>
            </a:r>
            <a:r>
              <a:rPr lang="it-IT" sz="2400" dirty="0" err="1">
                <a:latin typeface="Calibri" panose="020F0502020204030204" pitchFamily="34" charset="0"/>
                <a:cs typeface="Calibri" panose="020F0502020204030204" pitchFamily="34" charset="0"/>
              </a:rPr>
              <a:t>linked</a:t>
            </a:r>
            <a:r>
              <a:rPr lang="it-IT" sz="2400" dirty="0">
                <a:latin typeface="Calibri" panose="020F0502020204030204" pitchFamily="34" charset="0"/>
                <a:cs typeface="Calibri" panose="020F0502020204030204" pitchFamily="34" charset="0"/>
              </a:rPr>
              <a:t> to the curriculum with appropriate </a:t>
            </a:r>
            <a:r>
              <a:rPr lang="it-IT" sz="2400" dirty="0" err="1">
                <a:latin typeface="Calibri" panose="020F0502020204030204" pitchFamily="34" charset="0"/>
                <a:cs typeface="Calibri" panose="020F0502020204030204" pitchFamily="34" charset="0"/>
              </a:rPr>
              <a:t>weighting</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blueprinted</a:t>
            </a:r>
            <a:r>
              <a:rPr lang="it-IT" sz="2400" dirty="0">
                <a:latin typeface="Calibri" panose="020F0502020204030204" pitchFamily="34" charset="0"/>
                <a:cs typeface="Calibri" panose="020F0502020204030204" pitchFamily="34" charset="0"/>
              </a:rPr>
              <a:t>”).</a:t>
            </a:r>
          </a:p>
          <a:p>
            <a:endParaRPr lang="it-IT" sz="2400" dirty="0">
              <a:latin typeface="Calibri" panose="020F0502020204030204" pitchFamily="34" charset="0"/>
              <a:cs typeface="Calibri" panose="020F0502020204030204" pitchFamily="34" charset="0"/>
            </a:endParaRPr>
          </a:p>
          <a:p>
            <a:r>
              <a:rPr lang="it-IT" sz="2400" dirty="0" err="1">
                <a:latin typeface="Calibri" panose="020F0502020204030204" pitchFamily="34" charset="0"/>
                <a:cs typeface="Calibri" panose="020F0502020204030204" pitchFamily="34" charset="0"/>
              </a:rPr>
              <a:t>It</a:t>
            </a:r>
            <a:r>
              <a:rPr lang="it-IT" sz="2400" dirty="0">
                <a:latin typeface="Calibri" panose="020F0502020204030204" pitchFamily="34" charset="0"/>
                <a:cs typeface="Calibri" panose="020F0502020204030204" pitchFamily="34" charset="0"/>
              </a:rPr>
              <a:t> follows </a:t>
            </a:r>
            <a:r>
              <a:rPr lang="it-IT" sz="2400" dirty="0" err="1">
                <a:latin typeface="Calibri" panose="020F0502020204030204" pitchFamily="34" charset="0"/>
                <a:cs typeface="Calibri" panose="020F0502020204030204" pitchFamily="34" charset="0"/>
              </a:rPr>
              <a:t>that</a:t>
            </a:r>
            <a:r>
              <a:rPr lang="it-IT" sz="2400" dirty="0">
                <a:latin typeface="Calibri" panose="020F0502020204030204" pitchFamily="34" charset="0"/>
                <a:cs typeface="Calibri" panose="020F0502020204030204" pitchFamily="34" charset="0"/>
              </a:rPr>
              <a:t> the </a:t>
            </a:r>
            <a:r>
              <a:rPr lang="it-IT" sz="2400" dirty="0" err="1">
                <a:latin typeface="Calibri" panose="020F0502020204030204" pitchFamily="34" charset="0"/>
                <a:cs typeface="Calibri" panose="020F0502020204030204" pitchFamily="34" charset="0"/>
              </a:rPr>
              <a:t>number</a:t>
            </a:r>
            <a:r>
              <a:rPr lang="it-IT" sz="2400" dirty="0">
                <a:latin typeface="Calibri" panose="020F0502020204030204" pitchFamily="34" charset="0"/>
                <a:cs typeface="Calibri" panose="020F0502020204030204" pitchFamily="34" charset="0"/>
              </a:rPr>
              <a:t> of </a:t>
            </a:r>
            <a:r>
              <a:rPr lang="it-IT" sz="2400" dirty="0" err="1">
                <a:latin typeface="Calibri" panose="020F0502020204030204" pitchFamily="34" charset="0"/>
                <a:cs typeface="Calibri" panose="020F0502020204030204" pitchFamily="34" charset="0"/>
              </a:rPr>
              <a:t>available</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questions</a:t>
            </a:r>
            <a:r>
              <a:rPr lang="it-IT" sz="2400" dirty="0">
                <a:latin typeface="Calibri" panose="020F0502020204030204" pitchFamily="34" charset="0"/>
                <a:cs typeface="Calibri" panose="020F0502020204030204" pitchFamily="34" charset="0"/>
              </a:rPr>
              <a:t> in the </a:t>
            </a:r>
            <a:r>
              <a:rPr lang="it-IT" sz="2400" dirty="0" err="1">
                <a:latin typeface="Calibri" panose="020F0502020204030204" pitchFamily="34" charset="0"/>
                <a:cs typeface="Calibri" panose="020F0502020204030204" pitchFamily="34" charset="0"/>
              </a:rPr>
              <a:t>Question</a:t>
            </a:r>
            <a:r>
              <a:rPr lang="it-IT" sz="2400" dirty="0">
                <a:latin typeface="Calibri" panose="020F0502020204030204" pitchFamily="34" charset="0"/>
                <a:cs typeface="Calibri" panose="020F0502020204030204" pitchFamily="34" charset="0"/>
              </a:rPr>
              <a:t> Bank </a:t>
            </a:r>
            <a:r>
              <a:rPr lang="it-IT" sz="2400" dirty="0" err="1">
                <a:latin typeface="Calibri" panose="020F0502020204030204" pitchFamily="34" charset="0"/>
                <a:cs typeface="Calibri" panose="020F0502020204030204" pitchFamily="34" charset="0"/>
              </a:rPr>
              <a:t>relating</a:t>
            </a:r>
            <a:r>
              <a:rPr lang="it-IT" sz="2400" dirty="0">
                <a:latin typeface="Calibri" panose="020F0502020204030204" pitchFamily="34" charset="0"/>
                <a:cs typeface="Calibri" panose="020F0502020204030204" pitchFamily="34" charset="0"/>
              </a:rPr>
              <a:t> to </a:t>
            </a:r>
            <a:r>
              <a:rPr lang="it-IT" sz="2400" dirty="0" err="1">
                <a:latin typeface="Calibri" panose="020F0502020204030204" pitchFamily="34" charset="0"/>
                <a:cs typeface="Calibri" panose="020F0502020204030204" pitchFamily="34" charset="0"/>
              </a:rPr>
              <a:t>each</a:t>
            </a:r>
            <a:r>
              <a:rPr lang="it-IT" sz="2400" dirty="0">
                <a:latin typeface="Calibri" panose="020F0502020204030204" pitchFamily="34" charset="0"/>
                <a:cs typeface="Calibri" panose="020F0502020204030204" pitchFamily="34" charset="0"/>
              </a:rPr>
              <a:t> part of the curriculum </a:t>
            </a:r>
            <a:r>
              <a:rPr lang="it-IT" sz="2400" dirty="0" err="1">
                <a:latin typeface="Calibri" panose="020F0502020204030204" pitchFamily="34" charset="0"/>
                <a:cs typeface="Calibri" panose="020F0502020204030204" pitchFamily="34" charset="0"/>
              </a:rPr>
              <a:t>should</a:t>
            </a:r>
            <a:r>
              <a:rPr lang="it-IT" sz="2400" dirty="0">
                <a:latin typeface="Calibri" panose="020F0502020204030204" pitchFamily="34" charset="0"/>
                <a:cs typeface="Calibri" panose="020F0502020204030204" pitchFamily="34" charset="0"/>
              </a:rPr>
              <a:t> be </a:t>
            </a:r>
            <a:r>
              <a:rPr lang="it-IT" sz="2400" dirty="0" err="1">
                <a:latin typeface="Calibri" panose="020F0502020204030204" pitchFamily="34" charset="0"/>
                <a:cs typeface="Calibri" panose="020F0502020204030204" pitchFamily="34" charset="0"/>
              </a:rPr>
              <a:t>proportional</a:t>
            </a:r>
            <a:r>
              <a:rPr lang="it-IT" sz="2400" dirty="0">
                <a:latin typeface="Calibri" panose="020F0502020204030204" pitchFamily="34" charset="0"/>
                <a:cs typeface="Calibri" panose="020F0502020204030204" pitchFamily="34" charset="0"/>
              </a:rPr>
              <a:t> to </a:t>
            </a:r>
            <a:r>
              <a:rPr lang="it-IT" sz="2400" dirty="0" err="1">
                <a:latin typeface="Calibri" panose="020F0502020204030204" pitchFamily="34" charset="0"/>
                <a:cs typeface="Calibri" panose="020F0502020204030204" pitchFamily="34" charset="0"/>
              </a:rPr>
              <a:t>this</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predetermined</a:t>
            </a:r>
            <a:r>
              <a:rPr lang="it-IT" sz="2400" dirty="0">
                <a:latin typeface="Calibri" panose="020F0502020204030204" pitchFamily="34" charset="0"/>
                <a:cs typeface="Calibri" panose="020F0502020204030204" pitchFamily="34" charset="0"/>
              </a:rPr>
              <a:t> </a:t>
            </a:r>
            <a:r>
              <a:rPr lang="it-IT" sz="2400" dirty="0" err="1">
                <a:latin typeface="Calibri" panose="020F0502020204030204" pitchFamily="34" charset="0"/>
                <a:cs typeface="Calibri" panose="020F0502020204030204" pitchFamily="34" charset="0"/>
              </a:rPr>
              <a:t>weighting</a:t>
            </a:r>
            <a:r>
              <a:rPr lang="it-IT" sz="2400" dirty="0">
                <a:latin typeface="Calibri" panose="020F0502020204030204" pitchFamily="34" charset="0"/>
                <a:cs typeface="Calibri" panose="020F0502020204030204" pitchFamily="34" charset="0"/>
              </a:rPr>
              <a:t>.</a:t>
            </a:r>
            <a:endParaRPr lang="it-IT" sz="2400" b="0" i="0" dirty="0">
              <a:solidFill>
                <a:srgbClr val="000000"/>
              </a:solidFill>
              <a:effectLst/>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788E4F29-E28D-58AA-77BE-4B8146968C9A}"/>
              </a:ext>
            </a:extLst>
          </p:cNvPr>
          <p:cNvSpPr txBox="1"/>
          <p:nvPr/>
        </p:nvSpPr>
        <p:spPr>
          <a:xfrm>
            <a:off x="6628411" y="6386861"/>
            <a:ext cx="5061857" cy="369332"/>
          </a:xfrm>
          <a:prstGeom prst="rect">
            <a:avLst/>
          </a:prstGeom>
          <a:solidFill>
            <a:schemeClr val="bg1"/>
          </a:solidFill>
          <a:ln>
            <a:solidFill>
              <a:srgbClr val="FF0000"/>
            </a:solidFill>
          </a:ln>
        </p:spPr>
        <p:txBody>
          <a:bodyPr wrap="square" rtlCol="0">
            <a:spAutoFit/>
          </a:bodyPr>
          <a:lstStyle/>
          <a:p>
            <a:r>
              <a:rPr lang="it-IT" sz="1800" b="1" dirty="0">
                <a:latin typeface="Calibri"/>
                <a:ea typeface="Calibri"/>
                <a:cs typeface="Calibri"/>
                <a:sym typeface="Calibri"/>
              </a:rPr>
              <a:t>A GUIDE TO SUCCESSFULLY WRITING </a:t>
            </a:r>
            <a:r>
              <a:rPr lang="it-IT" sz="1800" b="1" dirty="0" err="1">
                <a:latin typeface="Calibri"/>
                <a:ea typeface="Calibri"/>
                <a:cs typeface="Calibri"/>
                <a:sym typeface="Calibri"/>
              </a:rPr>
              <a:t>MCQs</a:t>
            </a:r>
            <a:r>
              <a:rPr lang="it-IT" sz="1800" b="1" dirty="0">
                <a:latin typeface="Calibri"/>
                <a:ea typeface="Calibri"/>
                <a:cs typeface="Calibri"/>
                <a:sym typeface="Calibri"/>
              </a:rPr>
              <a:t> (2015)</a:t>
            </a:r>
            <a:endParaRPr lang="en-ES" dirty="0"/>
          </a:p>
        </p:txBody>
      </p:sp>
    </p:spTree>
    <p:extLst>
      <p:ext uri="{BB962C8B-B14F-4D97-AF65-F5344CB8AC3E}">
        <p14:creationId xmlns:p14="http://schemas.microsoft.com/office/powerpoint/2010/main" val="2077282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C972EE2-539B-6A96-F02E-FB4F068CB2B1}"/>
              </a:ext>
            </a:extLst>
          </p:cNvPr>
          <p:cNvPicPr>
            <a:picLocks noChangeAspect="1"/>
          </p:cNvPicPr>
          <p:nvPr/>
        </p:nvPicPr>
        <p:blipFill>
          <a:blip r:embed="rId2"/>
          <a:stretch>
            <a:fillRect/>
          </a:stretch>
        </p:blipFill>
        <p:spPr>
          <a:xfrm>
            <a:off x="10668000" y="5735637"/>
            <a:ext cx="1022268" cy="931863"/>
          </a:xfrm>
          <a:prstGeom prst="rect">
            <a:avLst/>
          </a:prstGeom>
        </p:spPr>
      </p:pic>
      <p:pic>
        <p:nvPicPr>
          <p:cNvPr id="9" name="Immagine 8">
            <a:extLst>
              <a:ext uri="{FF2B5EF4-FFF2-40B4-BE49-F238E27FC236}">
                <a16:creationId xmlns:a16="http://schemas.microsoft.com/office/drawing/2014/main" id="{9308630E-3EC5-5906-A01E-4FB928ECF353}"/>
              </a:ext>
            </a:extLst>
          </p:cNvPr>
          <p:cNvPicPr>
            <a:picLocks noChangeAspect="1"/>
          </p:cNvPicPr>
          <p:nvPr/>
        </p:nvPicPr>
        <p:blipFill>
          <a:blip r:embed="rId3"/>
          <a:stretch>
            <a:fillRect/>
          </a:stretch>
        </p:blipFill>
        <p:spPr>
          <a:xfrm>
            <a:off x="381000" y="5461000"/>
            <a:ext cx="1143000" cy="1206500"/>
          </a:xfrm>
          <a:prstGeom prst="rect">
            <a:avLst/>
          </a:prstGeom>
        </p:spPr>
      </p:pic>
      <p:sp>
        <p:nvSpPr>
          <p:cNvPr id="10" name="CasellaDiTesto 9">
            <a:extLst>
              <a:ext uri="{FF2B5EF4-FFF2-40B4-BE49-F238E27FC236}">
                <a16:creationId xmlns:a16="http://schemas.microsoft.com/office/drawing/2014/main" id="{C71614EB-AB51-FBB8-F94A-518A83738FCA}"/>
              </a:ext>
            </a:extLst>
          </p:cNvPr>
          <p:cNvSpPr txBox="1"/>
          <p:nvPr/>
        </p:nvSpPr>
        <p:spPr>
          <a:xfrm>
            <a:off x="3114675" y="5943600"/>
            <a:ext cx="5057775" cy="584775"/>
          </a:xfrm>
          <a:prstGeom prst="rect">
            <a:avLst/>
          </a:prstGeom>
          <a:noFill/>
        </p:spPr>
        <p:txBody>
          <a:bodyPr wrap="square" rtlCol="0">
            <a:spAutoFit/>
          </a:bodyPr>
          <a:lstStyle/>
          <a:p>
            <a:pPr algn="ctr"/>
            <a:r>
              <a:rPr lang="en-US" sz="3200" b="1" dirty="0"/>
              <a:t>CESMA</a:t>
            </a:r>
            <a:endParaRPr lang="en-US" b="1" dirty="0"/>
          </a:p>
        </p:txBody>
      </p:sp>
      <p:sp>
        <p:nvSpPr>
          <p:cNvPr id="2" name="Google Shape;82;p1">
            <a:extLst>
              <a:ext uri="{FF2B5EF4-FFF2-40B4-BE49-F238E27FC236}">
                <a16:creationId xmlns:a16="http://schemas.microsoft.com/office/drawing/2014/main" id="{7E4CDB57-9AD0-BE3B-984E-0803E39E6462}"/>
              </a:ext>
            </a:extLst>
          </p:cNvPr>
          <p:cNvSpPr txBox="1">
            <a:spLocks noGrp="1"/>
          </p:cNvSpPr>
          <p:nvPr>
            <p:ph type="ctrTitle"/>
          </p:nvPr>
        </p:nvSpPr>
        <p:spPr>
          <a:xfrm>
            <a:off x="1159943" y="873088"/>
            <a:ext cx="9348084" cy="2889758"/>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3200"/>
              <a:buFont typeface="Calibri"/>
              <a:buNone/>
            </a:pPr>
            <a:br>
              <a:rPr lang="it-IT" sz="3200" b="1" dirty="0">
                <a:latin typeface="Calibri"/>
                <a:ea typeface="Calibri"/>
                <a:cs typeface="Calibri"/>
                <a:sym typeface="Calibri"/>
              </a:rPr>
            </a:br>
            <a:endParaRPr sz="3200" b="1" dirty="0">
              <a:latin typeface="Calibri"/>
              <a:ea typeface="Calibri"/>
              <a:cs typeface="Calibri"/>
              <a:sym typeface="Calibri"/>
            </a:endParaRPr>
          </a:p>
        </p:txBody>
      </p:sp>
      <p:sp>
        <p:nvSpPr>
          <p:cNvPr id="3" name="Google Shape;86;p1">
            <a:extLst>
              <a:ext uri="{FF2B5EF4-FFF2-40B4-BE49-F238E27FC236}">
                <a16:creationId xmlns:a16="http://schemas.microsoft.com/office/drawing/2014/main" id="{A13E9216-0F2D-57E8-FFDA-B029C4F6DC1B}"/>
              </a:ext>
            </a:extLst>
          </p:cNvPr>
          <p:cNvSpPr/>
          <p:nvPr/>
        </p:nvSpPr>
        <p:spPr>
          <a:xfrm>
            <a:off x="900199" y="474926"/>
            <a:ext cx="8875171" cy="461624"/>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0" i="0" dirty="0">
                <a:solidFill>
                  <a:srgbClr val="000000"/>
                </a:solidFill>
                <a:effectLst/>
                <a:latin typeface="Calibri" panose="020F0502020204030204" pitchFamily="34" charset="0"/>
                <a:cs typeface="Calibri" panose="020F0502020204030204" pitchFamily="34" charset="0"/>
              </a:rPr>
              <a:t>A ’’GOOD MCQ’’ MUST BE ’’VALID’’ and ‘’RELIABLE’’</a:t>
            </a:r>
          </a:p>
        </p:txBody>
      </p:sp>
      <p:sp>
        <p:nvSpPr>
          <p:cNvPr id="5" name="Google Shape;86;p1">
            <a:extLst>
              <a:ext uri="{FF2B5EF4-FFF2-40B4-BE49-F238E27FC236}">
                <a16:creationId xmlns:a16="http://schemas.microsoft.com/office/drawing/2014/main" id="{340B44EB-A38D-7C84-0142-B3F99BFD299D}"/>
              </a:ext>
            </a:extLst>
          </p:cNvPr>
          <p:cNvSpPr/>
          <p:nvPr/>
        </p:nvSpPr>
        <p:spPr>
          <a:xfrm>
            <a:off x="900199" y="1338010"/>
            <a:ext cx="9607828" cy="830956"/>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1" i="0" dirty="0">
                <a:solidFill>
                  <a:srgbClr val="000000"/>
                </a:solidFill>
                <a:effectLst/>
                <a:latin typeface="Calibri" panose="020F0502020204030204" pitchFamily="34" charset="0"/>
                <a:cs typeface="Calibri" panose="020F0502020204030204" pitchFamily="34" charset="0"/>
              </a:rPr>
              <a:t>GOOD:</a:t>
            </a:r>
            <a:r>
              <a:rPr lang="it-IT" sz="2400" b="0" i="0" dirty="0">
                <a:solidFill>
                  <a:srgbClr val="000000"/>
                </a:solidFill>
                <a:effectLst/>
                <a:latin typeface="Calibri" panose="020F0502020204030204" pitchFamily="34" charset="0"/>
                <a:cs typeface="Calibri" panose="020F0502020204030204" pitchFamily="34" charset="0"/>
              </a:rPr>
              <a:t> </a:t>
            </a:r>
            <a:r>
              <a:rPr lang="it-IT" sz="2400" b="0" i="0" dirty="0" err="1">
                <a:solidFill>
                  <a:srgbClr val="000000"/>
                </a:solidFill>
                <a:effectLst/>
                <a:latin typeface="Calibri" panose="020F0502020204030204" pitchFamily="34" charset="0"/>
                <a:cs typeface="Calibri" panose="020F0502020204030204" pitchFamily="34" charset="0"/>
              </a:rPr>
              <a:t>please</a:t>
            </a:r>
            <a:r>
              <a:rPr lang="it-IT" sz="2400" b="0" i="0" dirty="0">
                <a:solidFill>
                  <a:srgbClr val="000000"/>
                </a:solidFill>
                <a:effectLst/>
                <a:latin typeface="Calibri" panose="020F0502020204030204" pitchFamily="34" charset="0"/>
                <a:cs typeface="Calibri" panose="020F0502020204030204" pitchFamily="34" charset="0"/>
              </a:rPr>
              <a:t> </a:t>
            </a:r>
            <a:r>
              <a:rPr lang="it-IT" sz="2400" b="0" i="0" dirty="0" err="1">
                <a:solidFill>
                  <a:srgbClr val="000000"/>
                </a:solidFill>
                <a:effectLst/>
                <a:latin typeface="Calibri" panose="020F0502020204030204" pitchFamily="34" charset="0"/>
                <a:cs typeface="Calibri" panose="020F0502020204030204" pitchFamily="34" charset="0"/>
              </a:rPr>
              <a:t>carefully</a:t>
            </a:r>
            <a:r>
              <a:rPr lang="it-IT" sz="2400" b="0" i="0" dirty="0">
                <a:solidFill>
                  <a:srgbClr val="000000"/>
                </a:solidFill>
                <a:effectLst/>
                <a:latin typeface="Calibri" panose="020F0502020204030204" pitchFamily="34" charset="0"/>
                <a:cs typeface="Calibri" panose="020F0502020204030204" pitchFamily="34" charset="0"/>
              </a:rPr>
              <a:t> </a:t>
            </a:r>
            <a:r>
              <a:rPr lang="it-IT" sz="2400" b="0" i="0" dirty="0" err="1">
                <a:solidFill>
                  <a:srgbClr val="000000"/>
                </a:solidFill>
                <a:effectLst/>
                <a:latin typeface="Calibri" panose="020F0502020204030204" pitchFamily="34" charset="0"/>
                <a:cs typeface="Calibri" panose="020F0502020204030204" pitchFamily="34" charset="0"/>
              </a:rPr>
              <a:t>refer</a:t>
            </a:r>
            <a:r>
              <a:rPr lang="it-IT" sz="2400" b="0" i="0" dirty="0">
                <a:solidFill>
                  <a:srgbClr val="000000"/>
                </a:solidFill>
                <a:effectLst/>
                <a:latin typeface="Calibri" panose="020F0502020204030204" pitchFamily="34" charset="0"/>
                <a:cs typeface="Calibri" panose="020F0502020204030204" pitchFamily="34" charset="0"/>
              </a:rPr>
              <a:t> </a:t>
            </a:r>
            <a:r>
              <a:rPr lang="it-IT" sz="2400" b="0" i="0" dirty="0" err="1">
                <a:solidFill>
                  <a:srgbClr val="000000"/>
                </a:solidFill>
                <a:effectLst/>
                <a:latin typeface="Calibri" panose="020F0502020204030204" pitchFamily="34" charset="0"/>
                <a:cs typeface="Calibri" panose="020F0502020204030204" pitchFamily="34" charset="0"/>
              </a:rPr>
              <a:t>our</a:t>
            </a:r>
            <a:r>
              <a:rPr lang="it-IT" sz="2400" b="0" i="0" dirty="0">
                <a:solidFill>
                  <a:srgbClr val="000000"/>
                </a:solidFill>
                <a:effectLst/>
                <a:latin typeface="Calibri" panose="020F0502020204030204" pitchFamily="34" charset="0"/>
                <a:cs typeface="Calibri" panose="020F0502020204030204" pitchFamily="34" charset="0"/>
              </a:rPr>
              <a:t> </a:t>
            </a:r>
            <a:r>
              <a:rPr lang="it-IT" sz="2400" b="0" i="0" dirty="0" err="1">
                <a:solidFill>
                  <a:srgbClr val="000000"/>
                </a:solidFill>
                <a:effectLst/>
                <a:latin typeface="Calibri" panose="020F0502020204030204" pitchFamily="34" charset="0"/>
                <a:cs typeface="Calibri" panose="020F0502020204030204" pitchFamily="34" charset="0"/>
              </a:rPr>
              <a:t>Treasur</a:t>
            </a:r>
            <a:r>
              <a:rPr lang="it-IT" sz="2400" b="0" i="0" dirty="0">
                <a:solidFill>
                  <a:srgbClr val="000000"/>
                </a:solidFill>
                <a:effectLst/>
                <a:latin typeface="Calibri" panose="020F0502020204030204" pitchFamily="34" charset="0"/>
                <a:cs typeface="Calibri" panose="020F0502020204030204" pitchFamily="34" charset="0"/>
              </a:rPr>
              <a:t>: GUIDE TO SUCCESSFULLY WRITING MCQS: EXECUTIVE SUMMARY</a:t>
            </a:r>
          </a:p>
        </p:txBody>
      </p:sp>
      <p:sp>
        <p:nvSpPr>
          <p:cNvPr id="6" name="Google Shape;86;p1">
            <a:extLst>
              <a:ext uri="{FF2B5EF4-FFF2-40B4-BE49-F238E27FC236}">
                <a16:creationId xmlns:a16="http://schemas.microsoft.com/office/drawing/2014/main" id="{BE0CC7C0-D79A-3EC8-B0A8-FACF5FD916FD}"/>
              </a:ext>
            </a:extLst>
          </p:cNvPr>
          <p:cNvSpPr/>
          <p:nvPr/>
        </p:nvSpPr>
        <p:spPr>
          <a:xfrm>
            <a:off x="900198" y="2474141"/>
            <a:ext cx="10018171" cy="830956"/>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1" i="0" dirty="0">
                <a:solidFill>
                  <a:srgbClr val="000000"/>
                </a:solidFill>
                <a:effectLst/>
                <a:cs typeface="Calibri" panose="020F0502020204030204" pitchFamily="34" charset="0"/>
              </a:rPr>
              <a:t>VALID: </a:t>
            </a:r>
          </a:p>
          <a:p>
            <a:r>
              <a:rPr lang="en-GB" sz="2400" b="1" i="0" u="none" strike="noStrike" dirty="0">
                <a:solidFill>
                  <a:srgbClr val="1D2A57"/>
                </a:solidFill>
                <a:effectLst/>
                <a:hlinkClick r:id="rId4" tooltip="based"/>
              </a:rPr>
              <a:t>based</a:t>
            </a:r>
            <a:r>
              <a:rPr lang="en-GB" sz="2400" b="1" i="0" u="none" strike="noStrike" dirty="0">
                <a:solidFill>
                  <a:srgbClr val="1D2A57"/>
                </a:solidFill>
                <a:effectLst/>
              </a:rPr>
              <a:t> on </a:t>
            </a:r>
            <a:r>
              <a:rPr lang="en-GB" sz="2400" b="1" i="0" u="none" strike="noStrike" dirty="0">
                <a:solidFill>
                  <a:srgbClr val="1D2A57"/>
                </a:solidFill>
                <a:effectLst/>
                <a:hlinkClick r:id="rId5" tooltip="truth"/>
              </a:rPr>
              <a:t>truth</a:t>
            </a:r>
            <a:r>
              <a:rPr lang="en-GB" sz="2400" b="1" i="0" u="none" strike="noStrike" dirty="0">
                <a:solidFill>
                  <a:srgbClr val="1D2A57"/>
                </a:solidFill>
                <a:effectLst/>
              </a:rPr>
              <a:t> or </a:t>
            </a:r>
            <a:r>
              <a:rPr lang="en-GB" sz="2400" b="1" i="0" u="none" strike="noStrike" dirty="0">
                <a:solidFill>
                  <a:srgbClr val="1D2A57"/>
                </a:solidFill>
                <a:effectLst/>
                <a:hlinkClick r:id="rId6" tooltip="reason"/>
              </a:rPr>
              <a:t>reason</a:t>
            </a:r>
            <a:r>
              <a:rPr lang="en-GB" sz="2400" b="1" i="0" u="none" strike="noStrike" dirty="0">
                <a:solidFill>
                  <a:srgbClr val="1D2A57"/>
                </a:solidFill>
                <a:effectLst/>
              </a:rPr>
              <a:t>; </a:t>
            </a:r>
            <a:r>
              <a:rPr lang="en-GB" sz="2400" b="1" i="0" u="none" strike="noStrike" dirty="0">
                <a:solidFill>
                  <a:srgbClr val="1D2A57"/>
                </a:solidFill>
                <a:effectLst/>
                <a:hlinkClick r:id="rId7" tooltip="able"/>
              </a:rPr>
              <a:t>able</a:t>
            </a:r>
            <a:r>
              <a:rPr lang="en-GB" sz="2400" b="1" i="0" u="none" strike="noStrike" dirty="0">
                <a:solidFill>
                  <a:srgbClr val="1D2A57"/>
                </a:solidFill>
                <a:effectLst/>
              </a:rPr>
              <a:t> to be </a:t>
            </a:r>
            <a:r>
              <a:rPr lang="en-GB" sz="2400" b="1" i="0" u="none" strike="noStrike" dirty="0">
                <a:solidFill>
                  <a:srgbClr val="1D2A57"/>
                </a:solidFill>
                <a:effectLst/>
                <a:hlinkClick r:id="rId8" tooltip="accepted"/>
              </a:rPr>
              <a:t>accepted</a:t>
            </a:r>
            <a:r>
              <a:rPr lang="en-GB" sz="2400" b="1" i="0" u="none" strike="noStrike" dirty="0">
                <a:solidFill>
                  <a:srgbClr val="1D2A57"/>
                </a:solidFill>
                <a:effectLst/>
              </a:rPr>
              <a:t>;</a:t>
            </a:r>
            <a:r>
              <a:rPr lang="en-GB" sz="2400" b="1" dirty="0">
                <a:solidFill>
                  <a:srgbClr val="1D2A57"/>
                </a:solidFill>
              </a:rPr>
              <a:t> </a:t>
            </a:r>
            <a:r>
              <a:rPr lang="en-GB" sz="2400" b="1" i="0" u="none" strike="noStrike" dirty="0">
                <a:solidFill>
                  <a:srgbClr val="1D2A57"/>
                </a:solidFill>
                <a:effectLst/>
                <a:latin typeface="Arial" panose="020B0604020202020204" pitchFamily="34" charset="0"/>
              </a:rPr>
              <a:t>having </a:t>
            </a:r>
            <a:r>
              <a:rPr lang="en-GB" sz="2400" b="1" i="0" u="none" strike="noStrike" dirty="0">
                <a:solidFill>
                  <a:srgbClr val="1D2A57"/>
                </a:solidFill>
                <a:effectLst/>
                <a:latin typeface="Arial" panose="020B0604020202020204" pitchFamily="34" charset="0"/>
                <a:hlinkClick r:id="rId9" tooltip="legal"/>
              </a:rPr>
              <a:t>legal</a:t>
            </a:r>
            <a:r>
              <a:rPr lang="en-GB" sz="2400" b="1" i="0" u="none" strike="noStrike" dirty="0">
                <a:solidFill>
                  <a:srgbClr val="1D2A57"/>
                </a:solidFill>
                <a:effectLst/>
                <a:latin typeface="Arial" panose="020B0604020202020204" pitchFamily="34" charset="0"/>
              </a:rPr>
              <a:t> </a:t>
            </a:r>
            <a:r>
              <a:rPr lang="en-GB" sz="2400" b="1" i="0" u="none" strike="noStrike" dirty="0">
                <a:solidFill>
                  <a:srgbClr val="1D2A57"/>
                </a:solidFill>
                <a:effectLst/>
                <a:latin typeface="Arial" panose="020B0604020202020204" pitchFamily="34" charset="0"/>
                <a:hlinkClick r:id="rId10" tooltip="force"/>
              </a:rPr>
              <a:t>force</a:t>
            </a:r>
            <a:r>
              <a:rPr lang="en-GB" sz="2400" b="1" dirty="0">
                <a:solidFill>
                  <a:srgbClr val="1D2A57"/>
                </a:solidFill>
                <a:latin typeface="Arial" panose="020B0604020202020204" pitchFamily="34" charset="0"/>
              </a:rPr>
              <a:t>; </a:t>
            </a:r>
            <a:r>
              <a:rPr lang="en-GB" sz="2400" b="1" dirty="0">
                <a:solidFill>
                  <a:srgbClr val="1D2A57"/>
                </a:solidFill>
              </a:rPr>
              <a:t>(CED)</a:t>
            </a:r>
            <a:endParaRPr lang="it-IT" sz="2400" b="0" i="0" dirty="0">
              <a:solidFill>
                <a:srgbClr val="000000"/>
              </a:solidFill>
              <a:effectLst/>
              <a:cs typeface="Calibri" panose="020F0502020204030204" pitchFamily="34" charset="0"/>
            </a:endParaRPr>
          </a:p>
        </p:txBody>
      </p:sp>
      <p:sp>
        <p:nvSpPr>
          <p:cNvPr id="8" name="Google Shape;86;p1">
            <a:extLst>
              <a:ext uri="{FF2B5EF4-FFF2-40B4-BE49-F238E27FC236}">
                <a16:creationId xmlns:a16="http://schemas.microsoft.com/office/drawing/2014/main" id="{6032727D-FCAA-EBB4-DE51-D3BAD2395024}"/>
              </a:ext>
            </a:extLst>
          </p:cNvPr>
          <p:cNvSpPr/>
          <p:nvPr/>
        </p:nvSpPr>
        <p:spPr>
          <a:xfrm>
            <a:off x="900198" y="3532381"/>
            <a:ext cx="10018171" cy="2985392"/>
          </a:xfrm>
          <a:prstGeom prst="rect">
            <a:avLst/>
          </a:prstGeom>
          <a:solidFill>
            <a:schemeClr val="bg1">
              <a:lumMod val="95000"/>
            </a:schemeClr>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r>
              <a:rPr lang="it-IT" sz="2400" b="1" i="0" dirty="0">
                <a:solidFill>
                  <a:srgbClr val="000000"/>
                </a:solidFill>
                <a:effectLst/>
                <a:cs typeface="Calibri" panose="020F0502020204030204" pitchFamily="34" charset="0"/>
              </a:rPr>
              <a:t>RELIABLE: </a:t>
            </a:r>
          </a:p>
          <a:p>
            <a:r>
              <a:rPr lang="en-GB" sz="2400" b="1" i="0" u="none" strike="noStrike" dirty="0">
                <a:solidFill>
                  <a:srgbClr val="1D2A57"/>
                </a:solidFill>
                <a:effectLst/>
                <a:latin typeface="Arial" panose="020B0604020202020204" pitchFamily="34" charset="0"/>
              </a:rPr>
              <a:t>can be </a:t>
            </a:r>
            <a:r>
              <a:rPr lang="en-GB" sz="2400" b="1" i="0" u="none" strike="noStrike" dirty="0">
                <a:solidFill>
                  <a:srgbClr val="1D2A57"/>
                </a:solidFill>
                <a:effectLst/>
                <a:latin typeface="Arial" panose="020B0604020202020204" pitchFamily="34" charset="0"/>
                <a:hlinkClick r:id="rId11" tooltip="trusted"/>
              </a:rPr>
              <a:t>trusted</a:t>
            </a:r>
            <a:r>
              <a:rPr lang="en-GB" sz="2400" b="1" i="0" u="none" strike="noStrike" dirty="0">
                <a:solidFill>
                  <a:srgbClr val="1D2A57"/>
                </a:solidFill>
                <a:effectLst/>
                <a:latin typeface="Arial" panose="020B0604020202020204" pitchFamily="34" charset="0"/>
              </a:rPr>
              <a:t> or </a:t>
            </a:r>
            <a:r>
              <a:rPr lang="en-GB" sz="2400" b="1" i="0" u="none" strike="noStrike" dirty="0">
                <a:solidFill>
                  <a:srgbClr val="1D2A57"/>
                </a:solidFill>
                <a:effectLst/>
                <a:latin typeface="Arial" panose="020B0604020202020204" pitchFamily="34" charset="0"/>
                <a:hlinkClick r:id="rId12" tooltip="believed"/>
              </a:rPr>
              <a:t>believed</a:t>
            </a:r>
            <a:r>
              <a:rPr lang="en-GB" sz="2400" b="1" i="0" u="none" strike="noStrike" dirty="0">
                <a:solidFill>
                  <a:srgbClr val="1D2A57"/>
                </a:solidFill>
                <a:effectLst/>
                <a:latin typeface="Arial" panose="020B0604020202020204" pitchFamily="34" charset="0"/>
              </a:rPr>
              <a:t> because it </a:t>
            </a:r>
            <a:r>
              <a:rPr lang="en-GB" sz="2400" b="1" i="0" u="none" strike="noStrike" dirty="0">
                <a:solidFill>
                  <a:srgbClr val="1D2A57"/>
                </a:solidFill>
                <a:effectLst/>
                <a:latin typeface="Arial" panose="020B0604020202020204" pitchFamily="34" charset="0"/>
                <a:hlinkClick r:id="rId13" tooltip="works"/>
              </a:rPr>
              <a:t>works</a:t>
            </a:r>
            <a:r>
              <a:rPr lang="en-GB" sz="2400" b="1" i="0" u="none" strike="noStrike" dirty="0">
                <a:solidFill>
                  <a:srgbClr val="1D2A57"/>
                </a:solidFill>
                <a:effectLst/>
                <a:latin typeface="Arial" panose="020B0604020202020204" pitchFamily="34" charset="0"/>
              </a:rPr>
              <a:t> or </a:t>
            </a:r>
            <a:r>
              <a:rPr lang="en-GB" sz="2400" b="1" i="0" u="none" strike="noStrike" dirty="0">
                <a:solidFill>
                  <a:srgbClr val="1D2A57"/>
                </a:solidFill>
                <a:effectLst/>
                <a:latin typeface="Arial" panose="020B0604020202020204" pitchFamily="34" charset="0"/>
                <a:hlinkClick r:id="rId14" tooltip="behaves"/>
              </a:rPr>
              <a:t>behaves</a:t>
            </a:r>
            <a:r>
              <a:rPr lang="en-GB" sz="2400" b="1" i="0" u="none" strike="noStrike" dirty="0">
                <a:solidFill>
                  <a:srgbClr val="1D2A57"/>
                </a:solidFill>
                <a:effectLst/>
                <a:latin typeface="Arial" panose="020B0604020202020204" pitchFamily="34" charset="0"/>
              </a:rPr>
              <a:t> well in the way you </a:t>
            </a:r>
            <a:r>
              <a:rPr lang="en-GB" sz="2400" b="1" i="0" u="none" strike="noStrike" dirty="0">
                <a:solidFill>
                  <a:srgbClr val="1D2A57"/>
                </a:solidFill>
                <a:effectLst/>
                <a:latin typeface="Arial" panose="020B0604020202020204" pitchFamily="34" charset="0"/>
                <a:hlinkClick r:id="rId15" tooltip="expect"/>
              </a:rPr>
              <a:t>expect</a:t>
            </a:r>
            <a:r>
              <a:rPr lang="en-GB" sz="2400" b="1" i="0" u="none" strike="noStrike" dirty="0">
                <a:solidFill>
                  <a:srgbClr val="1D2A57"/>
                </a:solidFill>
                <a:effectLst/>
                <a:latin typeface="Arial" panose="020B0604020202020204" pitchFamily="34" charset="0"/>
              </a:rPr>
              <a:t>; </a:t>
            </a:r>
          </a:p>
          <a:p>
            <a:r>
              <a:rPr lang="en-GB" sz="2400" b="1" i="0" u="none" strike="noStrike" dirty="0">
                <a:solidFill>
                  <a:srgbClr val="1D2A57"/>
                </a:solidFill>
                <a:effectLst/>
                <a:latin typeface="Arial" panose="020B0604020202020204" pitchFamily="34" charset="0"/>
                <a:hlinkClick r:id="rId16" tooltip="deserving"/>
              </a:rPr>
              <a:t>deserving</a:t>
            </a:r>
            <a:r>
              <a:rPr lang="en-GB" sz="2400" b="1" i="0" u="none" strike="noStrike" dirty="0">
                <a:solidFill>
                  <a:srgbClr val="1D2A57"/>
                </a:solidFill>
                <a:effectLst/>
                <a:latin typeface="Arial" panose="020B0604020202020204" pitchFamily="34" charset="0"/>
              </a:rPr>
              <a:t> </a:t>
            </a:r>
            <a:r>
              <a:rPr lang="en-GB" sz="2400" b="1" i="0" u="none" strike="noStrike" dirty="0">
                <a:solidFill>
                  <a:srgbClr val="1D2A57"/>
                </a:solidFill>
                <a:effectLst/>
                <a:latin typeface="Arial" panose="020B0604020202020204" pitchFamily="34" charset="0"/>
                <a:hlinkClick r:id="rId17" tooltip="trust"/>
              </a:rPr>
              <a:t>trust</a:t>
            </a:r>
            <a:r>
              <a:rPr lang="en-GB" sz="2400" b="1" i="0" u="none" strike="noStrike" dirty="0">
                <a:solidFill>
                  <a:srgbClr val="1D2A57"/>
                </a:solidFill>
                <a:effectLst/>
                <a:latin typeface="Arial" panose="020B0604020202020204" pitchFamily="34" charset="0"/>
              </a:rPr>
              <a:t>; </a:t>
            </a:r>
          </a:p>
          <a:p>
            <a:r>
              <a:rPr lang="en-GB" sz="2400" b="0" i="0" u="none" strike="noStrike" dirty="0">
                <a:solidFill>
                  <a:srgbClr val="202122"/>
                </a:solidFill>
                <a:effectLst/>
                <a:latin typeface="Arial" panose="020B0604020202020204" pitchFamily="34" charset="0"/>
              </a:rPr>
              <a:t>the overall </a:t>
            </a:r>
            <a:r>
              <a:rPr lang="en-GB" sz="2400" b="1" i="0" u="none" strike="noStrike" dirty="0">
                <a:solidFill>
                  <a:srgbClr val="202122"/>
                </a:solidFill>
                <a:effectLst/>
                <a:latin typeface="Arial" panose="020B0604020202020204" pitchFamily="34" charset="0"/>
              </a:rPr>
              <a:t>consistency</a:t>
            </a:r>
            <a:r>
              <a:rPr lang="en-GB" sz="2400" b="0" i="0" u="none" strike="noStrike" dirty="0">
                <a:solidFill>
                  <a:srgbClr val="202122"/>
                </a:solidFill>
                <a:effectLst/>
                <a:latin typeface="Arial" panose="020B0604020202020204" pitchFamily="34" charset="0"/>
              </a:rPr>
              <a:t> of a measure (high reliability if it produces similar results under consistent conditions)</a:t>
            </a:r>
            <a:endParaRPr lang="en-GB" sz="2000" b="0" i="0" u="none" strike="noStrike" dirty="0">
              <a:solidFill>
                <a:srgbClr val="202122"/>
              </a:solidFill>
              <a:effectLst/>
            </a:endParaRPr>
          </a:p>
          <a:p>
            <a:pPr algn="l"/>
            <a:r>
              <a:rPr lang="en-GB" sz="2000" b="1" i="0" strike="noStrike" dirty="0">
                <a:effectLst/>
                <a:hlinkClick r:id="rId18" tooltip="Inter-rater reliability">
                  <a:extLst>
                    <a:ext uri="{A12FA001-AC4F-418D-AE19-62706E023703}">
                      <ahyp:hlinkClr xmlns:ahyp="http://schemas.microsoft.com/office/drawing/2018/hyperlinkcolor" val="tx"/>
                    </a:ext>
                  </a:extLst>
                </a:hlinkClick>
              </a:rPr>
              <a:t>Inter-rater reliability</a:t>
            </a:r>
            <a:r>
              <a:rPr lang="en-GB" sz="2000" b="0" i="0" strike="noStrike" dirty="0">
                <a:effectLst/>
              </a:rPr>
              <a:t> 			</a:t>
            </a:r>
            <a:r>
              <a:rPr lang="en-GB" sz="2000" b="1" i="0" strike="noStrike" dirty="0">
                <a:effectLst/>
                <a:hlinkClick r:id="rId19" tooltip="Test-retest reliability">
                  <a:extLst>
                    <a:ext uri="{A12FA001-AC4F-418D-AE19-62706E023703}">
                      <ahyp:hlinkClr xmlns:ahyp="http://schemas.microsoft.com/office/drawing/2018/hyperlinkcolor" val="tx"/>
                    </a:ext>
                  </a:extLst>
                </a:hlinkClick>
              </a:rPr>
              <a:t>Test-retest reliability</a:t>
            </a:r>
            <a:r>
              <a:rPr lang="en-GB" sz="2000" b="0" i="0" strike="noStrike" dirty="0">
                <a:effectLst/>
              </a:rPr>
              <a:t> </a:t>
            </a:r>
          </a:p>
          <a:p>
            <a:pPr algn="l"/>
            <a:r>
              <a:rPr lang="en-GB" sz="2000" b="1" i="0" strike="noStrike" dirty="0">
                <a:effectLst/>
                <a:hlinkClick r:id="rId20" tooltip="Internal consistency">
                  <a:extLst>
                    <a:ext uri="{A12FA001-AC4F-418D-AE19-62706E023703}">
                      <ahyp:hlinkClr xmlns:ahyp="http://schemas.microsoft.com/office/drawing/2018/hyperlinkcolor" val="tx"/>
                    </a:ext>
                  </a:extLst>
                </a:hlinkClick>
              </a:rPr>
              <a:t>Internal consistency</a:t>
            </a:r>
            <a:r>
              <a:rPr lang="en-GB" sz="2000" b="1" i="0" strike="noStrike" dirty="0">
                <a:effectLst/>
              </a:rPr>
              <a:t>			</a:t>
            </a:r>
            <a:r>
              <a:rPr lang="en-GB" sz="2000" b="1" u="sng" dirty="0"/>
              <a:t>I</a:t>
            </a:r>
            <a:r>
              <a:rPr lang="en-GB" sz="2000" b="1" i="0" u="sng" strike="noStrike" dirty="0">
                <a:effectLst/>
              </a:rPr>
              <a:t>nter-method reliability</a:t>
            </a:r>
            <a:endParaRPr lang="en-GB" sz="2000" b="0" i="0" u="sng" strike="noStrike" dirty="0">
              <a:effectLst/>
            </a:endParaRPr>
          </a:p>
        </p:txBody>
      </p:sp>
    </p:spTree>
    <p:extLst>
      <p:ext uri="{BB962C8B-B14F-4D97-AF65-F5344CB8AC3E}">
        <p14:creationId xmlns:p14="http://schemas.microsoft.com/office/powerpoint/2010/main" val="86941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8" grpId="0" animBg="1"/>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4 CESMA" id="{4672AA2A-FB8E-5C45-AC50-D894D15370C2}" vid="{DDD127BB-F008-FD4E-B62F-597C6F80981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194900BABD61B4BAC2F245EDF4ED39E" ma:contentTypeVersion="14" ma:contentTypeDescription="Create a new document." ma:contentTypeScope="" ma:versionID="21f573fbcbb9972ec0c0d74a17410491">
  <xsd:schema xmlns:xsd="http://www.w3.org/2001/XMLSchema" xmlns:xs="http://www.w3.org/2001/XMLSchema" xmlns:p="http://schemas.microsoft.com/office/2006/metadata/properties" xmlns:ns2="83bd27bf-f23a-4764-ba48-893866d47e01" xmlns:ns3="cd7455a3-4a59-4a73-9e70-409757b3c8a1" targetNamespace="http://schemas.microsoft.com/office/2006/metadata/properties" ma:root="true" ma:fieldsID="be74145e2a8fc7b0e24ec622d8cb1dcc" ns2:_="" ns3:_="">
    <xsd:import namespace="83bd27bf-f23a-4764-ba48-893866d47e01"/>
    <xsd:import namespace="cd7455a3-4a59-4a73-9e70-409757b3c8a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d27bf-f23a-4764-ba48-893866d47e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de6d2fa-23a7-45f3-a64a-563df53bb5f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7455a3-4a59-4a73-9e70-409757b3c8a1"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1efa4d1-760a-4f09-868e-fc619fd5e590}" ma:internalName="TaxCatchAll" ma:showField="CatchAllData" ma:web="cd7455a3-4a59-4a73-9e70-409757b3c8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3bd27bf-f23a-4764-ba48-893866d47e01">
      <Terms xmlns="http://schemas.microsoft.com/office/infopath/2007/PartnerControls"/>
    </lcf76f155ced4ddcb4097134ff3c332f>
    <TaxCatchAll xmlns="cd7455a3-4a59-4a73-9e70-409757b3c8a1" xsi:nil="true"/>
  </documentManagement>
</p:properties>
</file>

<file path=customXml/itemProps1.xml><?xml version="1.0" encoding="utf-8"?>
<ds:datastoreItem xmlns:ds="http://schemas.openxmlformats.org/officeDocument/2006/customXml" ds:itemID="{B638782F-51DF-40B0-BC40-6AF782930CAF}"/>
</file>

<file path=customXml/itemProps2.xml><?xml version="1.0" encoding="utf-8"?>
<ds:datastoreItem xmlns:ds="http://schemas.openxmlformats.org/officeDocument/2006/customXml" ds:itemID="{3F8E84F4-47D3-4476-BB78-631E414711C4}"/>
</file>

<file path=customXml/itemProps3.xml><?xml version="1.0" encoding="utf-8"?>
<ds:datastoreItem xmlns:ds="http://schemas.openxmlformats.org/officeDocument/2006/customXml" ds:itemID="{FFF330FF-800F-4355-B5F3-A127F588DE67}"/>
</file>

<file path=docProps/app.xml><?xml version="1.0" encoding="utf-8"?>
<Properties xmlns="http://schemas.openxmlformats.org/officeDocument/2006/extended-properties" xmlns:vt="http://schemas.openxmlformats.org/officeDocument/2006/docPropsVTypes">
  <Template>Tema di Office</Template>
  <TotalTime>0</TotalTime>
  <Words>1685</Words>
  <Application>Microsoft Office PowerPoint</Application>
  <PresentationFormat>Widescreen</PresentationFormat>
  <Paragraphs>201</Paragraphs>
  <Slides>23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Asap</vt:lpstr>
      <vt:lpstr>Calibri</vt:lpstr>
      <vt:lpstr>Calibri Light</vt:lpstr>
      <vt:lpstr>Merriweather</vt:lpstr>
      <vt:lpstr>Merriweather Sans</vt:lpstr>
      <vt:lpstr>Noto Serif</vt:lpstr>
      <vt:lpstr>Tema di Office</vt:lpstr>
      <vt:lpstr> </vt:lpstr>
      <vt:lpstr> </vt:lpstr>
      <vt:lpstr>2015 04 10  A GUIDE TO SUCCESSFULLY WRITING MCQS: EXECUTIVE SUMMARY  Alfred Tenore, Danny G.P. Mathysen, Peter Mills, Mark Westwood, Jean-Baptiste Rouffet, Vassilios Papalois, Owen Sparrow, Zeev Goldik  https://drive.google.com/file/d/1a17KFLcpNn7loJMho39KFB1BlsS3s-Fe/view </vt:lpstr>
      <vt:lpstr> </vt:lpstr>
      <vt:lpstr>PATHOLOGY ETRS   Knowledge    MCQs Skills      EPAs Professional Behaviour  CanMeds </vt:lpstr>
      <vt:lpstr> </vt:lpstr>
      <vt:lpstr> </vt:lpstr>
      <vt:lpstr> </vt:lpstr>
      <vt:lpstr> </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Fassina Ambrogio</dc:creator>
  <cp:lastModifiedBy>Sandrine Tshimbulu</cp:lastModifiedBy>
  <cp:revision>79</cp:revision>
  <dcterms:created xsi:type="dcterms:W3CDTF">2024-04-23T08:53:02Z</dcterms:created>
  <dcterms:modified xsi:type="dcterms:W3CDTF">2026-03-09T14:01:10Z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0x0101004194900BABD61B4BAC2F245EDF4ED39E</vt:lpwstr>
  </property>
</Properties>
</file>