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309" r:id="rId3"/>
    <p:sldId id="331" r:id="rId4"/>
    <p:sldId id="312" r:id="rId5"/>
    <p:sldId id="305" r:id="rId6"/>
    <p:sldId id="303" r:id="rId7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24" autoAdjust="0"/>
    <p:restoredTop sz="62016" autoAdjust="0"/>
  </p:normalViewPr>
  <p:slideViewPr>
    <p:cSldViewPr snapToGrid="0">
      <p:cViewPr varScale="1">
        <p:scale>
          <a:sx n="65" d="100"/>
          <a:sy n="65" d="100"/>
        </p:scale>
        <p:origin x="450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C967D-8F92-4AB3-95D6-1E1CA64109E1}" type="datetimeFigureOut">
              <a:rPr lang="pl-PL" smtClean="0"/>
              <a:t>04.05.2023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938079-8032-4035-8070-14507E88465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6934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938079-8032-4035-8070-14507E884656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0709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938079-8032-4035-8070-14507E884656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7339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Group preparing proposals for the next UEMS Council </a:t>
            </a:r>
          </a:p>
          <a:p>
            <a:r>
              <a:rPr lang="en-GB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Promote EACCME</a:t>
            </a:r>
          </a:p>
          <a:p>
            <a:r>
              <a:rPr lang="en-GB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Quality indicators</a:t>
            </a:r>
          </a:p>
          <a:p>
            <a:r>
              <a:rPr lang="en-GB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Collaboration with the national scientific societies and ESS</a:t>
            </a:r>
          </a:p>
          <a:p>
            <a:r>
              <a:rPr lang="en-GB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Common projects</a:t>
            </a:r>
            <a:endParaRPr lang="pl-PL" b="0" i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938079-8032-4035-8070-14507E884656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2545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Liability insurance – Third party liability insurance</a:t>
            </a:r>
          </a:p>
          <a:p>
            <a:r>
              <a:rPr lang="en-GB" dirty="0"/>
              <a:t>Secretariat for a continuing all year long work </a:t>
            </a:r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938079-8032-4035-8070-14507E884656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081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5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938079-8032-4035-8070-14507E884656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90198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938079-8032-4035-8070-14507E884656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692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4350326"/>
            <a:ext cx="9144000" cy="907473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EF706-8C52-4169-914D-D39806BC5A4E}" type="datetime10">
              <a:rPr lang="pl-PL" smtClean="0"/>
              <a:t>15:07</a:t>
            </a:fld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6D967-CE63-4FE0-ABEC-9625E1D046F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5095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49C7E-BCAA-4D2D-9267-A2651E676BD3}" type="datetime10">
              <a:rPr lang="pl-PL" smtClean="0"/>
              <a:t>15:07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6D967-CE63-4FE0-ABEC-9625E1D046F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5311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864B7-6477-486F-BF0E-1C0948268960}" type="datetime10">
              <a:rPr lang="pl-PL" smtClean="0"/>
              <a:t>15:07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6D967-CE63-4FE0-ABEC-9625E1D046F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4337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65564" y="1825625"/>
            <a:ext cx="9788236" cy="4351338"/>
          </a:xfrm>
        </p:spPr>
        <p:txBody>
          <a:bodyPr/>
          <a:lstStyle>
            <a:lvl1pPr>
              <a:buClr>
                <a:schemeClr val="accent6">
                  <a:lumMod val="75000"/>
                </a:schemeClr>
              </a:buClr>
              <a:defRPr>
                <a:solidFill>
                  <a:schemeClr val="accent2">
                    <a:lumMod val="50000"/>
                  </a:schemeClr>
                </a:solidFill>
              </a:defRPr>
            </a:lvl1pPr>
            <a:lvl2pPr>
              <a:buClr>
                <a:schemeClr val="accent6">
                  <a:lumMod val="75000"/>
                </a:schemeClr>
              </a:buClr>
              <a:defRPr>
                <a:solidFill>
                  <a:schemeClr val="accent2">
                    <a:lumMod val="50000"/>
                  </a:schemeClr>
                </a:solidFill>
              </a:defRPr>
            </a:lvl2pPr>
            <a:lvl3pPr>
              <a:buClr>
                <a:schemeClr val="accent6">
                  <a:lumMod val="75000"/>
                </a:schemeClr>
              </a:buClr>
              <a:defRPr>
                <a:solidFill>
                  <a:schemeClr val="accent2">
                    <a:lumMod val="50000"/>
                  </a:schemeClr>
                </a:solidFill>
              </a:defRPr>
            </a:lvl3pPr>
            <a:lvl4pPr>
              <a:buClr>
                <a:schemeClr val="accent6">
                  <a:lumMod val="75000"/>
                </a:schemeClr>
              </a:buClr>
              <a:defRPr>
                <a:solidFill>
                  <a:schemeClr val="accent2">
                    <a:lumMod val="50000"/>
                  </a:schemeClr>
                </a:solidFill>
              </a:defRPr>
            </a:lvl4pPr>
            <a:lvl5pPr>
              <a:buClr>
                <a:schemeClr val="accent6">
                  <a:lumMod val="75000"/>
                </a:schemeClr>
              </a:buClr>
              <a:defRPr>
                <a:solidFill>
                  <a:schemeClr val="accent2">
                    <a:lumMod val="50000"/>
                  </a:schemeClr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68FC6-EFD2-44D5-8CF8-F1EAA2C32208}" type="datetime10">
              <a:rPr lang="pl-PL" smtClean="0"/>
              <a:t>15:07</a:t>
            </a:fld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6D967-CE63-4FE0-ABEC-9625E1D046F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3417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297382" y="1709738"/>
            <a:ext cx="8050068" cy="2852737"/>
          </a:xfrm>
        </p:spPr>
        <p:txBody>
          <a:bodyPr anchor="b"/>
          <a:lstStyle>
            <a:lvl1pPr algn="r">
              <a:defRPr sz="6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2105890" y="5043055"/>
            <a:ext cx="9241559" cy="1046595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AE0C-9F1B-49B5-8491-BDE8D7F6E3F0}" type="datetime10">
              <a:rPr lang="pl-PL" smtClean="0"/>
              <a:t>15:07</a:t>
            </a:fld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6D967-CE63-4FE0-ABEC-9625E1D046F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1667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184564" y="578715"/>
            <a:ext cx="5181600" cy="5960629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518564" y="578715"/>
            <a:ext cx="5181600" cy="5960629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A991-CDD6-4FDC-8988-7D75634EA98D}" type="datetime10">
              <a:rPr lang="pl-PL" smtClean="0"/>
              <a:t>15:07</a:t>
            </a:fld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6D967-CE63-4FE0-ABEC-9625E1D046F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6741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89170" y="545091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089170" y="1369003"/>
            <a:ext cx="5157787" cy="5198052"/>
          </a:xfrm>
        </p:spPr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4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4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421582" y="545091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421582" y="1369003"/>
            <a:ext cx="5183188" cy="5198052"/>
          </a:xfr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50000"/>
                  </a:schemeClr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EF3CD-F876-411C-A4DC-88615E751986}" type="datetime10">
              <a:rPr lang="pl-PL" smtClean="0"/>
              <a:t>15:07</a:t>
            </a:fld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6D967-CE63-4FE0-ABEC-9625E1D046F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1694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DE640-57C7-4FE4-94D3-89CF3B954BE9}" type="datetime10">
              <a:rPr lang="pl-PL" smtClean="0"/>
              <a:t>15:07</a:t>
            </a:fld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6D967-CE63-4FE0-ABEC-9625E1D046F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2878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97DE-6A20-4A38-A4A9-976587B159C2}" type="datetime10">
              <a:rPr lang="pl-PL" smtClean="0"/>
              <a:t>15:07</a:t>
            </a:fld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6D967-CE63-4FE0-ABEC-9625E1D046F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8016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38552" y="498764"/>
            <a:ext cx="4785157" cy="997527"/>
          </a:xfrm>
        </p:spPr>
        <p:txBody>
          <a:bodyPr anchor="b"/>
          <a:lstStyle>
            <a:lvl1pPr>
              <a:defRPr sz="3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338552" y="1530927"/>
            <a:ext cx="4785157" cy="5091546"/>
          </a:xfrm>
        </p:spPr>
        <p:txBody>
          <a:bodyPr>
            <a:normAutofit/>
          </a:bodyPr>
          <a:lstStyle>
            <a:lvl1pPr marL="342900" indent="-342900">
              <a:buClr>
                <a:srgbClr val="FFC000"/>
              </a:buClr>
              <a:buFont typeface="Arial" panose="020B0604020202020204" pitchFamily="34" charset="0"/>
              <a:buChar char="•"/>
              <a:defRPr sz="18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809D5-61B1-43ED-9A07-3B69FE78DA7A}" type="datetime10">
              <a:rPr lang="pl-PL" smtClean="0"/>
              <a:t>15:07</a:t>
            </a:fld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6D967-CE63-4FE0-ABEC-9625E1D046F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484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52B32-23DB-470E-BAE7-CA8C5B0668F0}" type="datetime10">
              <a:rPr lang="pl-PL" smtClean="0"/>
              <a:t>15:07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6D967-CE63-4FE0-ABEC-9625E1D046F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691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 rot="16200000">
            <a:off x="11748657" y="6414655"/>
            <a:ext cx="651164" cy="235526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D84E26-420C-45CE-804D-7B0DD767C382}" type="datetime10">
              <a:rPr lang="pl-PL" smtClean="0"/>
              <a:pPr/>
              <a:t>15:07</a:t>
            </a:fld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 rot="16200000">
            <a:off x="11748657" y="5763490"/>
            <a:ext cx="651164" cy="235525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6D967-CE63-4FE0-ABEC-9625E1D046F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8" name="Prostokąt: zaokrąglone rogi 7"/>
          <p:cNvSpPr/>
          <p:nvPr userDrawn="1"/>
        </p:nvSpPr>
        <p:spPr>
          <a:xfrm>
            <a:off x="216474" y="471055"/>
            <a:ext cx="135659" cy="121963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34" y="6001564"/>
            <a:ext cx="787977" cy="798210"/>
          </a:xfrm>
          <a:prstGeom prst="rect">
            <a:avLst/>
          </a:prstGeom>
        </p:spPr>
      </p:pic>
      <p:sp>
        <p:nvSpPr>
          <p:cNvPr id="10" name="Prostokąt: zaokrąglone rogi 9"/>
          <p:cNvSpPr/>
          <p:nvPr userDrawn="1"/>
        </p:nvSpPr>
        <p:spPr>
          <a:xfrm>
            <a:off x="408420" y="2022764"/>
            <a:ext cx="110836" cy="526473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: zaokrąglone rogi 10"/>
          <p:cNvSpPr/>
          <p:nvPr userDrawn="1"/>
        </p:nvSpPr>
        <p:spPr>
          <a:xfrm>
            <a:off x="216475" y="3463637"/>
            <a:ext cx="135659" cy="80089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: zaokrąglone rogi 11"/>
          <p:cNvSpPr/>
          <p:nvPr userDrawn="1"/>
        </p:nvSpPr>
        <p:spPr>
          <a:xfrm>
            <a:off x="491693" y="4447309"/>
            <a:ext cx="131761" cy="106679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4316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082606"/>
            <a:ext cx="9144000" cy="1109393"/>
          </a:xfrm>
        </p:spPr>
        <p:txBody>
          <a:bodyPr>
            <a:normAutofit/>
          </a:bodyPr>
          <a:lstStyle/>
          <a:p>
            <a:r>
              <a:rPr lang="pl-PL" sz="7200" dirty="0"/>
              <a:t>UEMS </a:t>
            </a:r>
            <a:r>
              <a:rPr lang="fr-BE" sz="7200" dirty="0"/>
              <a:t>update</a:t>
            </a:r>
            <a:endParaRPr lang="pl-PL" sz="7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5853193" y="2697713"/>
            <a:ext cx="4184543" cy="1415043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fr-BE" sz="3200" dirty="0"/>
              <a:t>CESMA MEETING </a:t>
            </a:r>
          </a:p>
          <a:p>
            <a:r>
              <a:rPr lang="fr-BE" sz="3200" dirty="0"/>
              <a:t>5th MAY 2023</a:t>
            </a:r>
            <a:endParaRPr lang="pl-PL" sz="3200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6D967-CE63-4FE0-ABEC-9625E1D046F2}" type="slidenum">
              <a:rPr lang="pl-PL" smtClean="0"/>
              <a:t>1</a:t>
            </a:fld>
            <a:endParaRPr lang="pl-PL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6801173" y="5900187"/>
            <a:ext cx="4621078" cy="453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dirty="0"/>
              <a:t>Bertrand DAVAL – MAY 2023</a:t>
            </a:r>
            <a:endParaRPr lang="pl-PL" dirty="0"/>
          </a:p>
        </p:txBody>
      </p:sp>
      <p:sp>
        <p:nvSpPr>
          <p:cNvPr id="7" name="AutoShape 2" descr="RÃ©sultat de recherche d'images pour &quot;london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sp>
        <p:nvSpPr>
          <p:cNvPr id="8" name="AutoShape 4" descr="RÃ©sultat de recherche d'images pour &quot;london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sp>
        <p:nvSpPr>
          <p:cNvPr id="4" name="AutoShape 2" descr="RÃ©sultat de recherche d'images pour &quot;nice&quot;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27742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236200" cy="1325563"/>
          </a:xfrm>
        </p:spPr>
        <p:txBody>
          <a:bodyPr/>
          <a:lstStyle/>
          <a:p>
            <a:r>
              <a:rPr lang="pl-PL" dirty="0"/>
              <a:t>UEMS </a:t>
            </a:r>
            <a:r>
              <a:rPr lang="fr-BE" dirty="0"/>
              <a:t>Council update – </a:t>
            </a:r>
            <a:r>
              <a:rPr lang="fr-BE" sz="3200" dirty="0"/>
              <a:t>Brussels </a:t>
            </a:r>
            <a:r>
              <a:rPr lang="fr-BE" sz="3200" dirty="0" err="1"/>
              <a:t>Oct</a:t>
            </a:r>
            <a:r>
              <a:rPr lang="fr-BE" sz="3200" dirty="0"/>
              <a:t> 2023</a:t>
            </a:r>
            <a:endParaRPr lang="pl-PL" sz="2800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24844" y="1425835"/>
            <a:ext cx="11031632" cy="5067040"/>
          </a:xfrm>
        </p:spPr>
        <p:txBody>
          <a:bodyPr>
            <a:normAutofit lnSpcReduction="10000"/>
          </a:bodyPr>
          <a:lstStyle/>
          <a:p>
            <a:pPr lvl="1"/>
            <a:r>
              <a:rPr lang="fr-BE" sz="2800" dirty="0"/>
              <a:t>Adoption of the </a:t>
            </a:r>
            <a:r>
              <a:rPr lang="fr-BE" sz="2800" b="1" i="1" dirty="0"/>
              <a:t>E</a:t>
            </a:r>
            <a:r>
              <a:rPr lang="fr-BE" sz="2800" i="1" dirty="0"/>
              <a:t>uropean </a:t>
            </a:r>
            <a:r>
              <a:rPr lang="pl-PL" sz="2800" b="1" i="1" dirty="0"/>
              <a:t>T</a:t>
            </a:r>
            <a:r>
              <a:rPr lang="pl-PL" sz="2800" i="1" dirty="0"/>
              <a:t>raining </a:t>
            </a:r>
            <a:r>
              <a:rPr lang="pl-PL" sz="2800" b="1" i="1" dirty="0"/>
              <a:t>R</a:t>
            </a:r>
            <a:r>
              <a:rPr lang="pl-PL" sz="2800" i="1" dirty="0"/>
              <a:t>equirements </a:t>
            </a:r>
            <a:r>
              <a:rPr lang="fr-BE" sz="2800" i="1" dirty="0"/>
              <a:t>for </a:t>
            </a:r>
          </a:p>
          <a:p>
            <a:pPr lvl="2"/>
            <a:r>
              <a:rPr lang="fr-BE" sz="2800" i="1" dirty="0" err="1">
                <a:solidFill>
                  <a:schemeClr val="accent1">
                    <a:lumMod val="75000"/>
                  </a:schemeClr>
                </a:solidFill>
              </a:rPr>
              <a:t>Interventional</a:t>
            </a:r>
            <a:r>
              <a:rPr lang="fr-BE" sz="2800" i="1" dirty="0">
                <a:solidFill>
                  <a:schemeClr val="accent1">
                    <a:lumMod val="75000"/>
                  </a:schemeClr>
                </a:solidFill>
              </a:rPr>
              <a:t> Radiology</a:t>
            </a:r>
          </a:p>
          <a:p>
            <a:pPr lvl="2"/>
            <a:r>
              <a:rPr lang="en-GB" sz="2800" i="1" dirty="0">
                <a:solidFill>
                  <a:schemeClr val="accent1">
                    <a:lumMod val="75000"/>
                  </a:schemeClr>
                </a:solidFill>
              </a:rPr>
              <a:t>Gastroenterology and Hepatology </a:t>
            </a:r>
          </a:p>
          <a:p>
            <a:pPr lvl="2"/>
            <a:r>
              <a:rPr lang="fi-FI" sz="2800" i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Medical Oncology</a:t>
            </a:r>
            <a:r>
              <a:rPr lang="fi-FI" sz="2800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lvl="2"/>
            <a:r>
              <a:rPr lang="fi-FI" sz="2800" i="1" dirty="0">
                <a:solidFill>
                  <a:schemeClr val="accent1">
                    <a:lumMod val="75000"/>
                  </a:schemeClr>
                </a:solidFill>
              </a:rPr>
              <a:t>Physical and Rehabilitation Medicine</a:t>
            </a:r>
          </a:p>
          <a:p>
            <a:pPr lvl="2"/>
            <a:r>
              <a:rPr lang="fi-FI" sz="2800" i="1" dirty="0">
                <a:solidFill>
                  <a:schemeClr val="accent1">
                    <a:lumMod val="75000"/>
                  </a:schemeClr>
                </a:solidFill>
              </a:rPr>
              <a:t>Urology</a:t>
            </a:r>
          </a:p>
          <a:p>
            <a:pPr lvl="2"/>
            <a:endParaRPr lang="fr-BE" sz="2400" i="1" dirty="0"/>
          </a:p>
          <a:p>
            <a:r>
              <a:rPr lang="en-GB" sz="3200" dirty="0"/>
              <a:t>C</a:t>
            </a:r>
            <a:r>
              <a:rPr lang="fr-BE" sz="3200" dirty="0" err="1"/>
              <a:t>reation</a:t>
            </a:r>
            <a:r>
              <a:rPr lang="fr-BE" sz="3200" dirty="0"/>
              <a:t> of an MJC in </a:t>
            </a:r>
            <a:r>
              <a:rPr lang="fr-BE" sz="3200" dirty="0" err="1"/>
              <a:t>Balneology</a:t>
            </a:r>
            <a:endParaRPr lang="fr-BE" sz="3200" dirty="0"/>
          </a:p>
          <a:p>
            <a:r>
              <a:rPr lang="fr-BE" sz="3200" dirty="0"/>
              <a:t>Motion to </a:t>
            </a:r>
            <a:r>
              <a:rPr lang="fr-BE" sz="3200" dirty="0" err="1"/>
              <a:t>extend</a:t>
            </a:r>
            <a:r>
              <a:rPr lang="fr-BE" sz="3200" dirty="0"/>
              <a:t> the duration of the TF CESMA</a:t>
            </a:r>
          </a:p>
          <a:p>
            <a:r>
              <a:rPr lang="fr-BE" sz="3200" dirty="0"/>
              <a:t>Report on the first ETR </a:t>
            </a:r>
            <a:r>
              <a:rPr lang="fr-BE" sz="3200" dirty="0" err="1"/>
              <a:t>Conference</a:t>
            </a:r>
            <a:endParaRPr lang="fr-BE" sz="3200" dirty="0"/>
          </a:p>
          <a:p>
            <a:r>
              <a:rPr lang="en-GB" sz="3200"/>
              <a:t>EACCME 3.0</a:t>
            </a:r>
            <a:endParaRPr lang="fr-BE" sz="3200" dirty="0"/>
          </a:p>
          <a:p>
            <a:endParaRPr lang="fr-BE" sz="3200" dirty="0"/>
          </a:p>
          <a:p>
            <a:endParaRPr lang="fr-BE" sz="3200" i="1" dirty="0"/>
          </a:p>
          <a:p>
            <a:pPr marL="0" indent="0">
              <a:buNone/>
            </a:pPr>
            <a:endParaRPr lang="pl-PL" sz="4800" i="1" dirty="0"/>
          </a:p>
          <a:p>
            <a:endParaRPr lang="pl-PL" sz="1300" i="1" dirty="0"/>
          </a:p>
          <a:p>
            <a:endParaRPr lang="fr-BE" sz="3300" i="1" dirty="0"/>
          </a:p>
          <a:p>
            <a:endParaRPr lang="pl-PL" sz="4000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6D967-CE63-4FE0-ABEC-9625E1D046F2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9220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75138" y="302063"/>
            <a:ext cx="10236200" cy="1325563"/>
          </a:xfrm>
        </p:spPr>
        <p:txBody>
          <a:bodyPr/>
          <a:lstStyle/>
          <a:p>
            <a:r>
              <a:rPr lang="pl-PL" dirty="0"/>
              <a:t>UEMS </a:t>
            </a:r>
            <a:r>
              <a:rPr lang="fr-BE" dirty="0"/>
              <a:t>Council update - </a:t>
            </a:r>
            <a:r>
              <a:rPr lang="fr-BE" sz="3200" dirty="0"/>
              <a:t>Brussels </a:t>
            </a:r>
            <a:r>
              <a:rPr lang="fr-BE" sz="3200" dirty="0" err="1"/>
              <a:t>Oct</a:t>
            </a:r>
            <a:r>
              <a:rPr lang="fr-BE" sz="3200" dirty="0"/>
              <a:t> 2023</a:t>
            </a:r>
            <a:endParaRPr lang="pl-PL" sz="2800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42607" y="1899180"/>
            <a:ext cx="11031632" cy="4287111"/>
          </a:xfrm>
        </p:spPr>
        <p:txBody>
          <a:bodyPr>
            <a:normAutofit/>
          </a:bodyPr>
          <a:lstStyle/>
          <a:p>
            <a:r>
              <a:rPr lang="en-GB" i="1" dirty="0"/>
              <a:t>Reports from the 5 newly created Groupings</a:t>
            </a:r>
            <a:r>
              <a:rPr lang="en-GB" dirty="0"/>
              <a:t> on     </a:t>
            </a:r>
            <a:endParaRPr lang="fr-BE" dirty="0"/>
          </a:p>
          <a:p>
            <a:pPr marL="0" indent="0">
              <a:buNone/>
            </a:pPr>
            <a:r>
              <a:rPr lang="en-GB" dirty="0"/>
              <a:t>                         </a:t>
            </a:r>
            <a:endParaRPr lang="fr-BE" dirty="0"/>
          </a:p>
          <a:p>
            <a:r>
              <a:rPr lang="en-GB" i="1" dirty="0"/>
              <a:t>Common Projects Group                                                                                                  </a:t>
            </a:r>
            <a:endParaRPr lang="fr-BE" dirty="0"/>
          </a:p>
          <a:p>
            <a:r>
              <a:rPr lang="en-GB" i="1" dirty="0"/>
              <a:t>Quality Indicators                                                                                                              </a:t>
            </a:r>
            <a:endParaRPr lang="fr-BE" dirty="0"/>
          </a:p>
          <a:p>
            <a:r>
              <a:rPr lang="fr-BE" i="1" dirty="0"/>
              <a:t>Finances                                                                                                                               </a:t>
            </a:r>
            <a:endParaRPr lang="fr-BE" dirty="0"/>
          </a:p>
          <a:p>
            <a:r>
              <a:rPr lang="en-GB" i="1" dirty="0"/>
              <a:t>Collaboration with ESS/NSS</a:t>
            </a:r>
            <a:endParaRPr lang="fr-BE" dirty="0"/>
          </a:p>
          <a:p>
            <a:pPr fontAlgn="base" hangingPunct="0"/>
            <a:r>
              <a:rPr lang="en-GB" i="1" dirty="0"/>
              <a:t>Promoting EACCME</a:t>
            </a:r>
            <a:endParaRPr lang="fr-BE" dirty="0"/>
          </a:p>
          <a:p>
            <a:pPr marL="0" indent="0">
              <a:buNone/>
            </a:pPr>
            <a:endParaRPr lang="pl-PL" sz="4800" i="1" dirty="0"/>
          </a:p>
          <a:p>
            <a:endParaRPr lang="pl-PL" sz="1300" i="1" dirty="0"/>
          </a:p>
          <a:p>
            <a:endParaRPr lang="fr-BE" sz="3300" i="1" dirty="0"/>
          </a:p>
          <a:p>
            <a:endParaRPr lang="pl-PL" sz="4000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6D967-CE63-4FE0-ABEC-9625E1D046F2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116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11349-ADA7-4336-84E2-0CF7A8DB3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How can the UEMS OFFICE support CESMA?</a:t>
            </a:r>
            <a:br>
              <a:rPr lang="en-GB" dirty="0"/>
            </a:br>
            <a:r>
              <a:rPr lang="en-GB" sz="2800" dirty="0"/>
              <a:t>(…and how can this be financed?)</a:t>
            </a:r>
            <a:endParaRPr lang="fr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76335A-E02F-493D-AFB1-6C75F165B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1882" y="1855497"/>
            <a:ext cx="9788236" cy="4351338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Logistic and Secretarial support to CESMA bureau (continuing work)</a:t>
            </a:r>
          </a:p>
          <a:p>
            <a:endParaRPr lang="en-GB" dirty="0"/>
          </a:p>
          <a:p>
            <a:r>
              <a:rPr lang="en-GB" dirty="0"/>
              <a:t>Strengthening the legal ground of EU exams (policy documents, conflictual cases with applicants)</a:t>
            </a:r>
          </a:p>
          <a:p>
            <a:endParaRPr lang="en-GB" dirty="0"/>
          </a:p>
          <a:p>
            <a:r>
              <a:rPr lang="en-GB" dirty="0"/>
              <a:t>Reinforcing the financial basis of UEMS Examinations (insurance: COVID, legal case…)</a:t>
            </a:r>
          </a:p>
          <a:p>
            <a:endParaRPr lang="en-GB" dirty="0"/>
          </a:p>
          <a:p>
            <a:r>
              <a:rPr lang="en-GB" dirty="0"/>
              <a:t>Support in future projects (centralized platform for UEMS Exams, centralized registry of candidates…)</a:t>
            </a:r>
            <a:endParaRPr lang="fr-B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2C3098-29A8-48E9-97CF-BB1C3B997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68FC6-EFD2-44D5-8CF8-F1EAA2C32208}" type="datetime10">
              <a:rPr lang="pl-PL" smtClean="0"/>
              <a:t>15:07</a:t>
            </a:fld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031759-2F2C-4117-AE38-45DFC172F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6D967-CE63-4FE0-ABEC-9625E1D046F2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2111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6D967-CE63-4FE0-ABEC-9625E1D046F2}" type="slidenum">
              <a:rPr lang="pl-PL" smtClean="0"/>
              <a:t>5</a:t>
            </a:fld>
            <a:endParaRPr lang="pl-PL"/>
          </a:p>
        </p:txBody>
      </p:sp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879956" cy="1325563"/>
          </a:xfrm>
        </p:spPr>
        <p:txBody>
          <a:bodyPr/>
          <a:lstStyle/>
          <a:p>
            <a:r>
              <a:rPr lang="fr-BE" dirty="0" err="1"/>
              <a:t>next</a:t>
            </a:r>
            <a:r>
              <a:rPr lang="fr-BE" dirty="0"/>
              <a:t> </a:t>
            </a:r>
            <a:r>
              <a:rPr lang="pl-PL" dirty="0"/>
              <a:t>UEMS</a:t>
            </a:r>
            <a:r>
              <a:rPr lang="fr-BE" dirty="0"/>
              <a:t>meetings</a:t>
            </a:r>
            <a:endParaRPr lang="pl-PL" dirty="0"/>
          </a:p>
        </p:txBody>
      </p:sp>
      <p:sp>
        <p:nvSpPr>
          <p:cNvPr id="9" name="Symbol zastępczy zawartości 2"/>
          <p:cNvSpPr>
            <a:spLocks noGrp="1"/>
          </p:cNvSpPr>
          <p:nvPr>
            <p:ph idx="1"/>
          </p:nvPr>
        </p:nvSpPr>
        <p:spPr>
          <a:xfrm>
            <a:off x="602676" y="1626147"/>
            <a:ext cx="11353800" cy="4866728"/>
          </a:xfrm>
        </p:spPr>
        <p:txBody>
          <a:bodyPr>
            <a:normAutofit/>
          </a:bodyPr>
          <a:lstStyle/>
          <a:p>
            <a:r>
              <a:rPr lang="fr-BE" sz="3600" i="1" dirty="0"/>
              <a:t>UEMS </a:t>
            </a:r>
            <a:r>
              <a:rPr lang="fr-BE" sz="3600" i="1" dirty="0" err="1"/>
              <a:t>Autumn</a:t>
            </a:r>
            <a:r>
              <a:rPr lang="fr-BE" sz="3600" i="1" dirty="0"/>
              <a:t> Council meetings – </a:t>
            </a:r>
            <a:r>
              <a:rPr lang="fr-BE" sz="2400" i="1" dirty="0"/>
              <a:t>Malta 20-21 </a:t>
            </a:r>
            <a:r>
              <a:rPr lang="fr-BE" sz="2400" i="1" dirty="0" err="1"/>
              <a:t>October</a:t>
            </a:r>
            <a:r>
              <a:rPr lang="fr-BE" sz="2400" i="1" dirty="0"/>
              <a:t> 2023</a:t>
            </a:r>
          </a:p>
          <a:p>
            <a:endParaRPr lang="fr-BE" sz="3600" i="1" dirty="0"/>
          </a:p>
          <a:p>
            <a:r>
              <a:rPr lang="fr-BE" sz="3600" i="1" dirty="0"/>
              <a:t>UEMS Advisory Council meeting – </a:t>
            </a:r>
            <a:r>
              <a:rPr lang="fr-BE" sz="2400" i="1" dirty="0"/>
              <a:t>Brussels THON EU  JAN 2024</a:t>
            </a:r>
          </a:p>
          <a:p>
            <a:endParaRPr lang="fr-BE" sz="3200" i="1" dirty="0"/>
          </a:p>
          <a:p>
            <a:r>
              <a:rPr lang="en-GB" sz="3500" dirty="0"/>
              <a:t>UEMS EACCME Conference - </a:t>
            </a:r>
            <a:r>
              <a:rPr lang="en-GB" sz="2400" dirty="0"/>
              <a:t>Brussels 8-9 March 2024</a:t>
            </a:r>
            <a:endParaRPr lang="en-GB" sz="3500" dirty="0"/>
          </a:p>
          <a:p>
            <a:endParaRPr lang="fr-BE" i="1" dirty="0"/>
          </a:p>
          <a:p>
            <a:r>
              <a:rPr lang="fr-BE" sz="3900" i="1" dirty="0"/>
              <a:t>UEMS Spring Council meetings </a:t>
            </a:r>
            <a:r>
              <a:rPr lang="fr-BE" i="1" dirty="0"/>
              <a:t>– </a:t>
            </a:r>
            <a:r>
              <a:rPr lang="fr-BE" sz="2400" i="1" dirty="0"/>
              <a:t>Brussels April 2024</a:t>
            </a:r>
            <a:endParaRPr lang="fr-BE" i="1" dirty="0"/>
          </a:p>
          <a:p>
            <a:endParaRPr lang="fr-BE" i="1" dirty="0"/>
          </a:p>
          <a:p>
            <a:endParaRPr lang="fr-BE" i="1" dirty="0"/>
          </a:p>
          <a:p>
            <a:endParaRPr lang="fr-BE" i="1" dirty="0"/>
          </a:p>
          <a:p>
            <a:pPr marL="0" indent="0" algn="r">
              <a:buNone/>
            </a:pPr>
            <a:endParaRPr lang="fr-BE" sz="3900" i="1" dirty="0"/>
          </a:p>
          <a:p>
            <a:endParaRPr lang="pl-PL" sz="3300" i="1" dirty="0"/>
          </a:p>
          <a:p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407433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6D967-CE63-4FE0-ABEC-9625E1D046F2}" type="slidenum">
              <a:rPr lang="pl-PL" smtClean="0"/>
              <a:t>6</a:t>
            </a:fld>
            <a:endParaRPr lang="pl-PL"/>
          </a:p>
        </p:txBody>
      </p:sp>
      <p:sp>
        <p:nvSpPr>
          <p:cNvPr id="3" name="TextBox 2"/>
          <p:cNvSpPr txBox="1"/>
          <p:nvPr/>
        </p:nvSpPr>
        <p:spPr>
          <a:xfrm>
            <a:off x="8490824" y="6369626"/>
            <a:ext cx="3291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/>
              <a:t>Bertrand DAVAL – ceo@uems.eu</a:t>
            </a:r>
          </a:p>
        </p:txBody>
      </p:sp>
      <p:pic>
        <p:nvPicPr>
          <p:cNvPr id="8" name="Picture 2" descr="C:\Users\Bertrand\Desktop\UEMS Membership Status.png">
            <a:extLst>
              <a:ext uri="{FF2B5EF4-FFF2-40B4-BE49-F238E27FC236}">
                <a16:creationId xmlns:a16="http://schemas.microsoft.com/office/drawing/2014/main" id="{77E57F6F-CBD0-476B-B843-DA9922668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519" y="119042"/>
            <a:ext cx="8917957" cy="6206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29748" y="1639052"/>
            <a:ext cx="2859157" cy="2928730"/>
          </a:xfrm>
        </p:spPr>
        <p:txBody>
          <a:bodyPr>
            <a:normAutofit/>
          </a:bodyPr>
          <a:lstStyle/>
          <a:p>
            <a:pPr algn="ctr"/>
            <a:r>
              <a:rPr lang="fr-BE" dirty="0"/>
              <a:t>THANK YOU </a:t>
            </a:r>
            <a:br>
              <a:rPr lang="fr-BE" dirty="0"/>
            </a:br>
            <a:r>
              <a:rPr lang="fr-BE" dirty="0"/>
              <a:t>FOR YOUR </a:t>
            </a:r>
            <a:br>
              <a:rPr lang="fr-BE" dirty="0"/>
            </a:br>
            <a:r>
              <a:rPr lang="fr-BE" dirty="0"/>
              <a:t>ATTENTION</a:t>
            </a:r>
            <a:endParaRPr lang="pl-PL" dirty="0"/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045" y="2298665"/>
            <a:ext cx="356286" cy="356286"/>
          </a:xfrm>
        </p:spPr>
      </p:pic>
    </p:spTree>
    <p:extLst>
      <p:ext uri="{BB962C8B-B14F-4D97-AF65-F5344CB8AC3E}">
        <p14:creationId xmlns:p14="http://schemas.microsoft.com/office/powerpoint/2010/main" val="29135333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bieski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4900BABD61B4BAC2F245EDF4ED39E" ma:contentTypeVersion="14" ma:contentTypeDescription="Create a new document." ma:contentTypeScope="" ma:versionID="21f573fbcbb9972ec0c0d74a17410491">
  <xsd:schema xmlns:xsd="http://www.w3.org/2001/XMLSchema" xmlns:xs="http://www.w3.org/2001/XMLSchema" xmlns:p="http://schemas.microsoft.com/office/2006/metadata/properties" xmlns:ns2="83bd27bf-f23a-4764-ba48-893866d47e01" xmlns:ns3="cd7455a3-4a59-4a73-9e70-409757b3c8a1" targetNamespace="http://schemas.microsoft.com/office/2006/metadata/properties" ma:root="true" ma:fieldsID="be74145e2a8fc7b0e24ec622d8cb1dcc" ns2:_="" ns3:_="">
    <xsd:import namespace="83bd27bf-f23a-4764-ba48-893866d47e01"/>
    <xsd:import namespace="cd7455a3-4a59-4a73-9e70-409757b3c8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d27bf-f23a-4764-ba48-893866d47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6de6d2fa-23a7-45f3-a64a-563df53bb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455a3-4a59-4a73-9e70-409757b3c8a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1efa4d1-760a-4f09-868e-fc619fd5e590}" ma:internalName="TaxCatchAll" ma:showField="CatchAllData" ma:web="cd7455a3-4a59-4a73-9e70-409757b3c8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bd27bf-f23a-4764-ba48-893866d47e01">
      <Terms xmlns="http://schemas.microsoft.com/office/infopath/2007/PartnerControls"/>
    </lcf76f155ced4ddcb4097134ff3c332f>
    <TaxCatchAll xmlns="cd7455a3-4a59-4a73-9e70-409757b3c8a1" xsi:nil="true"/>
  </documentManagement>
</p:properties>
</file>

<file path=customXml/itemProps1.xml><?xml version="1.0" encoding="utf-8"?>
<ds:datastoreItem xmlns:ds="http://schemas.openxmlformats.org/officeDocument/2006/customXml" ds:itemID="{100CE0F1-BC6D-41FE-85BF-A84F4BBF2060}"/>
</file>

<file path=customXml/itemProps2.xml><?xml version="1.0" encoding="utf-8"?>
<ds:datastoreItem xmlns:ds="http://schemas.openxmlformats.org/officeDocument/2006/customXml" ds:itemID="{D5D039FA-A76C-40DF-B2FE-C387CEB59A83}"/>
</file>

<file path=customXml/itemProps3.xml><?xml version="1.0" encoding="utf-8"?>
<ds:datastoreItem xmlns:ds="http://schemas.openxmlformats.org/officeDocument/2006/customXml" ds:itemID="{52402AAA-11DE-47B8-B6AA-FBBBDA7BF42D}"/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269</Words>
  <Application>Microsoft Office PowerPoint</Application>
  <PresentationFormat>Widescreen</PresentationFormat>
  <Paragraphs>72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Motyw pakietu Office</vt:lpstr>
      <vt:lpstr>UEMS update</vt:lpstr>
      <vt:lpstr>UEMS Council update – Brussels Oct 2023</vt:lpstr>
      <vt:lpstr>UEMS Council update - Brussels Oct 2023</vt:lpstr>
      <vt:lpstr>How can the UEMS OFFICE support CESMA? (…and how can this be financed?)</vt:lpstr>
      <vt:lpstr>next UEMSmeetings</vt:lpstr>
      <vt:lpstr>THANK YOU  FOR YOUR 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Romuald Krajewski</dc:creator>
  <cp:lastModifiedBy>Bertrand Daval</cp:lastModifiedBy>
  <cp:revision>259</cp:revision>
  <cp:lastPrinted>2018-05-24T10:54:58Z</cp:lastPrinted>
  <dcterms:created xsi:type="dcterms:W3CDTF">2016-09-12T17:35:44Z</dcterms:created>
  <dcterms:modified xsi:type="dcterms:W3CDTF">2023-05-04T13:07:50Z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0x0101004194900BABD61B4BAC2F245EDF4ED39E</vt:lpwstr>
  </property>
  <property fmtid="{D5CDD505-2E9C-101B-9397-08002B2CF9AE}" pid="3" name="Order">
    <vt:r8>519600</vt:r8>
  </property>
  <property fmtid="{D5CDD505-2E9C-101B-9397-08002B2CF9AE}" pid="4" name="MediaServiceImageTags">
    <vt:lpwstr/>
  </property>
</Properties>
</file>