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s/slide1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14"/>
  </p:notesMasterIdLst>
  <p:handoutMasterIdLst>
    <p:handoutMasterId r:id="rId15"/>
  </p:handoutMasterIdLst>
  <p:sldIdLst>
    <p:sldId id="256" r:id="rId2"/>
    <p:sldId id="313" r:id="rId3"/>
    <p:sldId id="316" r:id="rId4"/>
    <p:sldId id="317" r:id="rId5"/>
    <p:sldId id="320" r:id="rId6"/>
    <p:sldId id="323" r:id="rId7"/>
    <p:sldId id="324" r:id="rId8"/>
    <p:sldId id="325" r:id="rId9"/>
    <p:sldId id="326" r:id="rId10"/>
    <p:sldId id="327" r:id="rId11"/>
    <p:sldId id="328" r:id="rId12"/>
    <p:sldId id="329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>
      <p:cViewPr varScale="1">
        <p:scale>
          <a:sx n="111" d="100"/>
          <a:sy n="111" d="100"/>
        </p:scale>
        <p:origin x="15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2508" y="3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99715AC-EEC0-4388-A08A-A65F21678F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37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028212E-DDD8-4F0B-AD9E-5643421EB4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944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F42FF9-36B7-4433-AEE9-9227023553F7}" type="slidenum">
              <a:rPr lang="en-US"/>
              <a:pPr/>
              <a:t>1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00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995508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193670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228600"/>
            <a:ext cx="1962150" cy="58674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5734050" cy="58674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190469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48600" cy="1143000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7848600" cy="4114800"/>
          </a:xfrm>
        </p:spPr>
        <p:txBody>
          <a:bodyPr/>
          <a:lstStyle>
            <a:lvl1pPr marL="342900" indent="-342900">
              <a:buSzPct val="100000"/>
              <a:buFont typeface="Arial" panose="020B0604020202020204" pitchFamily="34" charset="0"/>
              <a:buChar char="•"/>
              <a:defRPr>
                <a:solidFill>
                  <a:srgbClr val="FFFF00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3724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SzPct val="100000"/>
              <a:buFont typeface="Arial" panose="020B0604020202020204" pitchFamily="34" charset="0"/>
              <a:buChar char="•"/>
              <a:defRPr>
                <a:solidFill>
                  <a:srgbClr val="FFFF00"/>
                </a:solidFill>
              </a:defRPr>
            </a:lvl1pPr>
            <a:lvl2pPr marL="742950" indent="-285750">
              <a:buClr>
                <a:srgbClr val="FFFF00"/>
              </a:buClr>
              <a:buFont typeface="Courier New" panose="02070309020205020404" pitchFamily="49" charset="0"/>
              <a:buChar char="o"/>
              <a:defRPr>
                <a:solidFill>
                  <a:srgbClr val="FFFF00"/>
                </a:solidFill>
              </a:defRPr>
            </a:lvl2pPr>
            <a:lvl3pPr>
              <a:defRPr>
                <a:solidFill>
                  <a:srgbClr val="FFFF00"/>
                </a:solidFill>
              </a:defRPr>
            </a:lvl3pPr>
            <a:lvl4pPr>
              <a:defRPr>
                <a:solidFill>
                  <a:srgbClr val="FFFF00"/>
                </a:solidFill>
              </a:defRPr>
            </a:lvl4pPr>
            <a:lvl5pPr>
              <a:buClr>
                <a:srgbClr val="FFFF00"/>
              </a:buClr>
              <a:defRPr>
                <a:solidFill>
                  <a:srgbClr val="FFFF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084742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FF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583999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3848100" cy="4114800"/>
          </a:xfrm>
        </p:spPr>
        <p:txBody>
          <a:bodyPr/>
          <a:lstStyle>
            <a:lvl1pPr marL="342900" indent="-342900"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FFFF00"/>
                </a:solidFill>
              </a:defRPr>
            </a:lvl1pPr>
            <a:lvl2pPr marL="742950" indent="-285750">
              <a:buClr>
                <a:srgbClr val="FFFF00"/>
              </a:buClr>
              <a:buFont typeface="Courier New" panose="02070309020205020404" pitchFamily="49" charset="0"/>
              <a:buChar char="o"/>
              <a:defRPr sz="2400"/>
            </a:lvl2pPr>
            <a:lvl3pPr>
              <a:defRPr sz="2000"/>
            </a:lvl3pPr>
            <a:lvl4pPr>
              <a:defRPr sz="1800"/>
            </a:lvl4pPr>
            <a:lvl5pPr>
              <a:buClr>
                <a:srgbClr val="FFFF0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981200"/>
            <a:ext cx="3848100" cy="4114800"/>
          </a:xfrm>
        </p:spPr>
        <p:txBody>
          <a:bodyPr/>
          <a:lstStyle>
            <a:lvl1pPr marL="342900" indent="-342900"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FFFF00"/>
                </a:solidFill>
              </a:defRPr>
            </a:lvl1pPr>
            <a:lvl2pPr marL="742950" indent="-285750">
              <a:buClr>
                <a:srgbClr val="FFFF00"/>
              </a:buClr>
              <a:buFont typeface="Courier New" panose="02070309020205020404" pitchFamily="49" charset="0"/>
              <a:buChar char="o"/>
              <a:defRPr sz="2400">
                <a:solidFill>
                  <a:srgbClr val="FFFF00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buClr>
                <a:srgbClr val="FFFF0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317885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marL="342900" indent="-342900"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</a:defRPr>
            </a:lvl1pPr>
            <a:lvl2pPr>
              <a:buClr>
                <a:srgbClr val="FFFF00"/>
              </a:buClr>
              <a:defRPr sz="2000">
                <a:solidFill>
                  <a:srgbClr val="FFFF00"/>
                </a:solidFill>
              </a:defRPr>
            </a:lvl2pPr>
            <a:lvl3pPr>
              <a:defRPr sz="1800">
                <a:solidFill>
                  <a:srgbClr val="FFFF00"/>
                </a:solidFill>
              </a:defRPr>
            </a:lvl3pPr>
            <a:lvl4pPr>
              <a:defRPr sz="1600">
                <a:solidFill>
                  <a:srgbClr val="FFFF00"/>
                </a:solidFill>
              </a:defRPr>
            </a:lvl4pPr>
            <a:lvl5pPr>
              <a:buClr>
                <a:srgbClr val="FFFF00"/>
              </a:buClr>
              <a:defRPr sz="1600">
                <a:solidFill>
                  <a:srgbClr val="FFFF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marL="342900" indent="-342900"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FFFF00"/>
                </a:solidFill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000">
                <a:solidFill>
                  <a:srgbClr val="FFFF00"/>
                </a:solidFill>
              </a:defRPr>
            </a:lvl2pPr>
            <a:lvl3pPr>
              <a:defRPr sz="1800">
                <a:solidFill>
                  <a:srgbClr val="FFFF00"/>
                </a:solidFill>
              </a:defRPr>
            </a:lvl3pPr>
            <a:lvl4pPr>
              <a:defRPr sz="1600">
                <a:solidFill>
                  <a:srgbClr val="FFFF00"/>
                </a:solidFill>
              </a:defRPr>
            </a:lvl4pPr>
            <a:lvl5pPr>
              <a:buClr>
                <a:srgbClr val="FFFF0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216284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659699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555150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913348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202363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9804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7848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7848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Book Antiqua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0" y="1524000"/>
            <a:ext cx="7772400" cy="1143000"/>
          </a:xfrm>
          <a:noFill/>
          <a:ln/>
        </p:spPr>
        <p:txBody>
          <a:bodyPr lIns="91440" tIns="45720" rIns="91440" bIns="45720" anchor="ctr"/>
          <a:lstStyle/>
          <a:p>
            <a:r>
              <a:rPr lang="en-GB" dirty="0"/>
              <a:t>The European Examination in Medical Microbiology:</a:t>
            </a:r>
            <a:br>
              <a:rPr lang="en-GB" dirty="0"/>
            </a:br>
            <a:r>
              <a:rPr lang="en-GB" dirty="0"/>
              <a:t>Blueprint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91816" y="3284984"/>
            <a:ext cx="6512768" cy="648072"/>
          </a:xfrm>
          <a:noFill/>
          <a:ln/>
        </p:spPr>
        <p:txBody>
          <a:bodyPr lIns="91440" tIns="45720" rIns="91440" bIns="45720"/>
          <a:lstStyle/>
          <a:p>
            <a:r>
              <a:rPr lang="en-GB" dirty="0"/>
              <a:t>Albert J Mifsud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268759E-334C-DFE4-AE6A-5822ADDB0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4163435"/>
            <a:ext cx="384847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Monotype Sorts" pitchFamily="2" charset="2"/>
              <a:buNone/>
              <a:defRPr sz="3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5000"/>
              <a:buFont typeface="Monotype Sorts" pitchFamily="2" charset="2"/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kern="0" dirty="0">
                <a:solidFill>
                  <a:schemeClr val="tx1"/>
                </a:solidFill>
              </a:rPr>
              <a:t>CESMA meeting</a:t>
            </a:r>
          </a:p>
          <a:p>
            <a:r>
              <a:rPr lang="en-GB" kern="0" dirty="0">
                <a:solidFill>
                  <a:schemeClr val="tx1"/>
                </a:solidFill>
              </a:rPr>
              <a:t>Brussels</a:t>
            </a:r>
          </a:p>
          <a:p>
            <a:r>
              <a:rPr lang="en-GB" kern="0" dirty="0">
                <a:solidFill>
                  <a:schemeClr val="tx1"/>
                </a:solidFill>
              </a:rPr>
              <a:t>5</a:t>
            </a:r>
            <a:r>
              <a:rPr lang="en-GB" kern="0" baseline="30000" dirty="0">
                <a:solidFill>
                  <a:schemeClr val="tx1"/>
                </a:solidFill>
              </a:rPr>
              <a:t>th</a:t>
            </a:r>
            <a:r>
              <a:rPr lang="en-GB" kern="0" dirty="0">
                <a:solidFill>
                  <a:schemeClr val="tx1"/>
                </a:solidFill>
              </a:rPr>
              <a:t> &amp; 6</a:t>
            </a:r>
            <a:r>
              <a:rPr lang="en-GB" kern="0" baseline="30000" dirty="0">
                <a:solidFill>
                  <a:schemeClr val="tx1"/>
                </a:solidFill>
              </a:rPr>
              <a:t>th</a:t>
            </a:r>
            <a:r>
              <a:rPr lang="en-GB" kern="0" dirty="0">
                <a:solidFill>
                  <a:schemeClr val="tx1"/>
                </a:solidFill>
              </a:rPr>
              <a:t>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1C6212-AF74-0CA7-AD8D-025ADE84E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994" y="3971583"/>
            <a:ext cx="3923928" cy="26159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9A790-9C28-E8DB-30F7-901AC0FE9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Questionnaire outcome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A6C121-6005-6909-0B60-341B1B915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623" y="1989138"/>
            <a:ext cx="7726554" cy="4114800"/>
          </a:xfrm>
        </p:spPr>
      </p:pic>
    </p:spTree>
    <p:extLst>
      <p:ext uri="{BB962C8B-B14F-4D97-AF65-F5344CB8AC3E}">
        <p14:creationId xmlns:p14="http://schemas.microsoft.com/office/powerpoint/2010/main" val="397822514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2A9C7-7B38-1634-9D45-8240AA8D5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28600"/>
            <a:ext cx="8640960" cy="1143000"/>
          </a:xfrm>
        </p:spPr>
        <p:txBody>
          <a:bodyPr/>
          <a:lstStyle/>
          <a:p>
            <a:r>
              <a:rPr lang="en-GB" sz="3600" dirty="0"/>
              <a:t>Training time spent in various activities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F96D3B-9FD4-C6FE-54E9-5D64672ABB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363255"/>
            <a:ext cx="7848600" cy="3366565"/>
          </a:xfrm>
        </p:spPr>
      </p:pic>
    </p:spTree>
    <p:extLst>
      <p:ext uri="{BB962C8B-B14F-4D97-AF65-F5344CB8AC3E}">
        <p14:creationId xmlns:p14="http://schemas.microsoft.com/office/powerpoint/2010/main" val="402028958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E76C5-2DC7-9F69-5026-1664F9AC3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Illustration of outcome of blueprint development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7CC5BAA-0A02-EE65-A45B-5774748E25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2207302"/>
              </p:ext>
            </p:extLst>
          </p:nvPr>
        </p:nvGraphicFramePr>
        <p:xfrm>
          <a:off x="611560" y="1981200"/>
          <a:ext cx="784664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8">
                  <a:extLst>
                    <a:ext uri="{9D8B030D-6E8A-4147-A177-3AD203B41FA5}">
                      <a16:colId xmlns:a16="http://schemas.microsoft.com/office/drawing/2014/main" val="2987339113"/>
                    </a:ext>
                  </a:extLst>
                </a:gridCol>
                <a:gridCol w="2734072">
                  <a:extLst>
                    <a:ext uri="{9D8B030D-6E8A-4147-A177-3AD203B41FA5}">
                      <a16:colId xmlns:a16="http://schemas.microsoft.com/office/drawing/2014/main" val="8783654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Curriculum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Nos. of Qs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299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General Microbiology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696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Bacteriology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260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Virology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830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Mycology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575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Parasitology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79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Antimicrobials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376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Infection Prevention and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118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Clinical medicine</a:t>
                      </a:r>
                      <a:endParaRPr lang="en-GB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486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Laboratory management</a:t>
                      </a:r>
                      <a:endParaRPr lang="en-GB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139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26469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E9953849-8013-4E57-9004-45EB215071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/>
              <a:t>Background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0B2CAEA-9AAC-4A5D-9277-89CF5A5BC4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Section of Medical Microbiology founded in 2008.</a:t>
            </a:r>
          </a:p>
          <a:p>
            <a:endParaRPr lang="en-US" altLang="en-US" dirty="0"/>
          </a:p>
          <a:p>
            <a:r>
              <a:rPr lang="en-US" altLang="en-US" dirty="0"/>
              <a:t>Now:</a:t>
            </a:r>
            <a:br>
              <a:rPr lang="en-US" altLang="en-US" dirty="0"/>
            </a:br>
            <a:r>
              <a:rPr lang="en-US" altLang="en-US" dirty="0"/>
              <a:t>26 full members, 3 associate, 3 observers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E9ADFC4-CD24-8D3A-F8E8-6DD68E0AC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14312"/>
            <a:ext cx="117157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3CD4B-90C2-4C99-8E94-79990F5E2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ETR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C9D008-BF22-8467-2892-E4F4BE617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1912348"/>
            <a:ext cx="6482680" cy="324484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D737B4-A7AF-1F14-BAD2-6363DA9ADAC2}"/>
              </a:ext>
            </a:extLst>
          </p:cNvPr>
          <p:cNvSpPr txBox="1"/>
          <p:nvPr/>
        </p:nvSpPr>
        <p:spPr>
          <a:xfrm>
            <a:off x="395536" y="5589240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00"/>
                </a:solidFill>
              </a:rPr>
              <a:t>Approved 2013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64E8C12-999A-46C3-EEF4-3A1BCB9AD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60648"/>
            <a:ext cx="117157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94697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2AAC1-F745-D331-7037-0729F80D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Curriculum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0A0980-1F8F-6DC6-DBED-FC6A2424D5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4420" y="1873745"/>
            <a:ext cx="6794174" cy="364348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8CF0C5-04DC-9CB5-BF3A-B3BD5908593F}"/>
              </a:ext>
            </a:extLst>
          </p:cNvPr>
          <p:cNvSpPr txBox="1"/>
          <p:nvPr/>
        </p:nvSpPr>
        <p:spPr>
          <a:xfrm>
            <a:off x="535241" y="5805264"/>
            <a:ext cx="3159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FFFF00"/>
                </a:solidFill>
              </a:rPr>
              <a:t>Approved 2017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45B5E52-4D0C-FCB8-FB8B-E4F32354E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14312"/>
            <a:ext cx="117157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59150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Examination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Section meeting, 2017:</a:t>
            </a:r>
          </a:p>
          <a:p>
            <a:pPr marL="400050" lvl="1" indent="0">
              <a:buNone/>
            </a:pPr>
            <a:r>
              <a:rPr lang="en-GB" dirty="0"/>
              <a:t>Resolved to develop European Examination in Medical Microbiology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dirty="0"/>
              <a:t>July 2017:</a:t>
            </a:r>
          </a:p>
          <a:p>
            <a:pPr marL="400050" lvl="1" indent="0">
              <a:buNone/>
            </a:pPr>
            <a:r>
              <a:rPr lang="en-GB" dirty="0"/>
              <a:t>Examination Committee formed &amp; work began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dirty="0"/>
              <a:t>Working in collaboration with European Society for Clinical Microbiology and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387826474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CF517-C29C-9060-EB26-1DFDC2409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28600"/>
            <a:ext cx="8640960" cy="1143000"/>
          </a:xfrm>
        </p:spPr>
        <p:txBody>
          <a:bodyPr/>
          <a:lstStyle/>
          <a:p>
            <a:r>
              <a:rPr lang="en-GB" dirty="0"/>
              <a:t>Examination format &amp; delivery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0A075-AA80-661D-AB6B-0431B2C8F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Single paper</a:t>
            </a:r>
          </a:p>
          <a:p>
            <a:r>
              <a:rPr lang="en-GB" dirty="0"/>
              <a:t>100 SBA questions</a:t>
            </a:r>
          </a:p>
          <a:p>
            <a:r>
              <a:rPr lang="en-GB" dirty="0"/>
              <a:t>Based on UEMS ETR and curriculum</a:t>
            </a:r>
          </a:p>
          <a:p>
            <a:endParaRPr lang="en-GB" dirty="0"/>
          </a:p>
          <a:p>
            <a:r>
              <a:rPr lang="en-GB" dirty="0"/>
              <a:t>Examinations held:</a:t>
            </a:r>
          </a:p>
          <a:p>
            <a:pPr lvl="1"/>
            <a:r>
              <a:rPr lang="en-GB" dirty="0"/>
              <a:t>Pilot (on-line) March 2021</a:t>
            </a:r>
          </a:p>
          <a:p>
            <a:pPr lvl="1"/>
            <a:r>
              <a:rPr lang="en-GB" dirty="0"/>
              <a:t>First Diploma exam (in person): May 2022</a:t>
            </a:r>
          </a:p>
          <a:p>
            <a:pPr lvl="1"/>
            <a:r>
              <a:rPr lang="en-GB" dirty="0"/>
              <a:t>Second Diploma exam (on-line): Dec 2024</a:t>
            </a:r>
          </a:p>
        </p:txBody>
      </p:sp>
    </p:spTree>
    <p:extLst>
      <p:ext uri="{BB962C8B-B14F-4D97-AF65-F5344CB8AC3E}">
        <p14:creationId xmlns:p14="http://schemas.microsoft.com/office/powerpoint/2010/main" val="124495946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1A977-C1E9-DB11-A9E5-2CDA3B4F0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Blueprint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8C9D9-0C5A-B7DB-8DE1-8037549D3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7848600" cy="4114800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Based on curriculum</a:t>
            </a:r>
          </a:p>
          <a:p>
            <a:pPr marL="0" indent="0">
              <a:buNone/>
            </a:pPr>
            <a:r>
              <a:rPr lang="en-GB" sz="2800" dirty="0"/>
              <a:t>Contains 9 major sections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General Microbiology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Bacteriology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Virology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Mycology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Parasitology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Antimicrobials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Infection Prevention and Control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Clinical medicine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Laboratory management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8330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1EDFD-C212-5BE4-554A-919ABE57D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Blueprint development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DDCD9-B3D5-DE7C-AC48-250ABE2D4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2019:</a:t>
            </a:r>
          </a:p>
          <a:p>
            <a:pPr marL="0" indent="0">
              <a:buNone/>
            </a:pPr>
            <a:r>
              <a:rPr lang="en-GB" dirty="0"/>
              <a:t>Questionnaire sent to representatives of all UEMS-SMM member countries enquiring about practice of medical microbiology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Questions asked relating to each curriculum section</a:t>
            </a:r>
          </a:p>
        </p:txBody>
      </p:sp>
    </p:spTree>
    <p:extLst>
      <p:ext uri="{BB962C8B-B14F-4D97-AF65-F5344CB8AC3E}">
        <p14:creationId xmlns:p14="http://schemas.microsoft.com/office/powerpoint/2010/main" val="413004716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5AC01-0EB0-965B-7BB0-FC57A23F7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1143000"/>
          </a:xfrm>
        </p:spPr>
        <p:txBody>
          <a:bodyPr/>
          <a:lstStyle/>
          <a:p>
            <a:r>
              <a:rPr lang="en-GB" dirty="0"/>
              <a:t>Example page from questionnaire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276566-DF3A-FA2B-332F-E1B56EE25B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478" y="1981200"/>
            <a:ext cx="7486843" cy="4114800"/>
          </a:xfrm>
        </p:spPr>
      </p:pic>
    </p:spTree>
    <p:extLst>
      <p:ext uri="{BB962C8B-B14F-4D97-AF65-F5344CB8AC3E}">
        <p14:creationId xmlns:p14="http://schemas.microsoft.com/office/powerpoint/2010/main" val="299206465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y favourite blue">
  <a:themeElements>
    <a:clrScheme name="">
      <a:dk1>
        <a:srgbClr val="474747"/>
      </a:dk1>
      <a:lt1>
        <a:srgbClr val="FFFFFF"/>
      </a:lt1>
      <a:dk2>
        <a:srgbClr val="063DE8"/>
      </a:dk2>
      <a:lt2>
        <a:srgbClr val="00DFCA"/>
      </a:lt2>
      <a:accent1>
        <a:srgbClr val="DC0081"/>
      </a:accent1>
      <a:accent2>
        <a:srgbClr val="FAFD00"/>
      </a:accent2>
      <a:accent3>
        <a:srgbClr val="AAAFF2"/>
      </a:accent3>
      <a:accent4>
        <a:srgbClr val="DADADA"/>
      </a:accent4>
      <a:accent5>
        <a:srgbClr val="EBAAC1"/>
      </a:accent5>
      <a:accent6>
        <a:srgbClr val="E3E500"/>
      </a:accent6>
      <a:hlink>
        <a:srgbClr val="FE9B03"/>
      </a:hlink>
      <a:folHlink>
        <a:srgbClr val="D989B8"/>
      </a:folHlink>
    </a:clrScheme>
    <a:fontScheme name="my favourite blue">
      <a:majorFont>
        <a:latin typeface="Book Antiqu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y favourite 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 favourite blu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 favourite blu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 favourite blu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 favourite bl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 favourite bl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 favourite bl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diff slides on antibiotic impact" id="{07F28DF0-761F-4002-B89D-7D323F9DC397}" vid="{B1296869-475B-4C3C-B4E9-973AAC9E6C5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4" ma:contentTypeDescription="Create a new document." ma:contentTypeScope="" ma:versionID="21f573fbcbb9972ec0c0d74a17410491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be74145e2a8fc7b0e24ec622d8cb1dcc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EE06552B-2043-467A-99BC-2775AF546A74}"/>
</file>

<file path=customXml/itemProps2.xml><?xml version="1.0" encoding="utf-8"?>
<ds:datastoreItem xmlns:ds="http://schemas.openxmlformats.org/officeDocument/2006/customXml" ds:itemID="{0A3851A0-7A23-4B8F-83F2-131214AE2F81}"/>
</file>

<file path=customXml/itemProps3.xml><?xml version="1.0" encoding="utf-8"?>
<ds:datastoreItem xmlns:ds="http://schemas.openxmlformats.org/officeDocument/2006/customXml" ds:itemID="{BBAEEAB3-A4D3-40C9-ABC1-680166FD8486}"/>
</file>

<file path=docProps/app.xml><?xml version="1.0" encoding="utf-8"?>
<Properties xmlns="http://schemas.openxmlformats.org/officeDocument/2006/extended-properties" xmlns:vt="http://schemas.openxmlformats.org/officeDocument/2006/docPropsVTypes">
  <Template>My favourite yellow on blue</Template>
  <TotalTime>0</TotalTime>
  <Words>226</Words>
  <Application>Microsoft Office PowerPoint</Application>
  <PresentationFormat>On-screen Show (4:3)</PresentationFormat>
  <Paragraphs>72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Book Antiqua</vt:lpstr>
      <vt:lpstr>Courier New</vt:lpstr>
      <vt:lpstr>Monotype Sorts</vt:lpstr>
      <vt:lpstr>Times New Roman</vt:lpstr>
      <vt:lpstr>my favourite blue</vt:lpstr>
      <vt:lpstr>The European Examination in Medical Microbiology: Blueprint</vt:lpstr>
      <vt:lpstr>Background</vt:lpstr>
      <vt:lpstr>ETR</vt:lpstr>
      <vt:lpstr>Curriculum</vt:lpstr>
      <vt:lpstr>Examination Committee</vt:lpstr>
      <vt:lpstr>Examination format &amp; delivery</vt:lpstr>
      <vt:lpstr>Blueprint development</vt:lpstr>
      <vt:lpstr>Blueprint development (2)</vt:lpstr>
      <vt:lpstr>Example page from questionnaire</vt:lpstr>
      <vt:lpstr>Questionnaire outcome</vt:lpstr>
      <vt:lpstr>Training time spent in various activities</vt:lpstr>
      <vt:lpstr>Illustration of outcome of blueprint development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European Examination in Medical Microbiology: Blueprint</dc:title>
  <dc:creator>Albert Mifsud</dc:creator>
  <cp:lastModifiedBy>Sandrine Tshimbulu</cp:lastModifiedBy>
  <cp:revision>2</cp:revision>
  <cp:lastPrinted>2002-04-10T16:33:23Z</cp:lastPrinted>
  <dcterms:created xsi:type="dcterms:W3CDTF">2025-12-05T09:14:40Z</dcterms:created>
  <dcterms:modified xsi:type="dcterms:W3CDTF">2026-03-09T13:57:43Z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