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4"/>
  </p:notesMasterIdLst>
  <p:sldIdLst>
    <p:sldId id="306" r:id="rId5"/>
    <p:sldId id="308" r:id="rId6"/>
    <p:sldId id="307" r:id="rId7"/>
    <p:sldId id="314" r:id="rId8"/>
    <p:sldId id="313" r:id="rId9"/>
    <p:sldId id="315" r:id="rId10"/>
    <p:sldId id="309" r:id="rId11"/>
    <p:sldId id="316" r:id="rId12"/>
    <p:sldId id="322" r:id="rId13"/>
    <p:sldId id="325" r:id="rId14"/>
    <p:sldId id="323" r:id="rId15"/>
    <p:sldId id="319" r:id="rId16"/>
    <p:sldId id="326" r:id="rId17"/>
    <p:sldId id="327" r:id="rId18"/>
    <p:sldId id="328" r:id="rId19"/>
    <p:sldId id="329" r:id="rId20"/>
    <p:sldId id="318" r:id="rId21"/>
    <p:sldId id="256" r:id="rId22"/>
    <p:sldId id="263" r:id="rId23"/>
    <p:sldId id="264" r:id="rId24"/>
    <p:sldId id="266" r:id="rId25"/>
    <p:sldId id="258" r:id="rId26"/>
    <p:sldId id="261" r:id="rId27"/>
    <p:sldId id="260" r:id="rId28"/>
    <p:sldId id="267" r:id="rId29"/>
    <p:sldId id="268" r:id="rId30"/>
    <p:sldId id="270" r:id="rId31"/>
    <p:sldId id="269" r:id="rId32"/>
    <p:sldId id="3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0E94E1"/>
    <a:srgbClr val="FDA709"/>
    <a:srgbClr val="254897"/>
    <a:srgbClr val="C8B6EF"/>
    <a:srgbClr val="0A3692"/>
    <a:srgbClr val="BA1410"/>
    <a:srgbClr val="1696D1"/>
    <a:srgbClr val="79BA7B"/>
    <a:srgbClr val="DA25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45" autoAdjust="0"/>
  </p:normalViewPr>
  <p:slideViewPr>
    <p:cSldViewPr snapToGrid="0">
      <p:cViewPr varScale="1">
        <p:scale>
          <a:sx n="52" d="100"/>
          <a:sy n="52" d="100"/>
        </p:scale>
        <p:origin x="629" y="67"/>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E6076-9090-45E3-91D6-4B34220CFF9D}" type="datetimeFigureOut">
              <a:rPr lang="en-GB" smtClean="0"/>
              <a:t>21/04/2026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0AB17-527D-40CB-8BF6-FE779E56FC27}" type="slidenum">
              <a:rPr lang="en-GB" smtClean="0"/>
              <a:t>‹nr.›</a:t>
            </a:fld>
            <a:endParaRPr lang="en-GB"/>
          </a:p>
        </p:txBody>
      </p:sp>
    </p:spTree>
    <p:extLst>
      <p:ext uri="{BB962C8B-B14F-4D97-AF65-F5344CB8AC3E}">
        <p14:creationId xmlns:p14="http://schemas.microsoft.com/office/powerpoint/2010/main" val="2949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6f73a0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6f73a0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20418A78-F8F1-0391-8FD0-0DE6DBBD6A25}"/>
            </a:ext>
          </a:extLst>
        </p:cNvPr>
        <p:cNvGrpSpPr/>
        <p:nvPr/>
      </p:nvGrpSpPr>
      <p:grpSpPr>
        <a:xfrm>
          <a:off x="0" y="0"/>
          <a:ext cx="0" cy="0"/>
          <a:chOff x="0" y="0"/>
          <a:chExt cx="0" cy="0"/>
        </a:xfrm>
      </p:grpSpPr>
      <p:sp>
        <p:nvSpPr>
          <p:cNvPr id="96" name="Google Shape;96;gc6f73a04f_0_20:notes">
            <a:extLst>
              <a:ext uri="{FF2B5EF4-FFF2-40B4-BE49-F238E27FC236}">
                <a16:creationId xmlns:a16="http://schemas.microsoft.com/office/drawing/2014/main" id="{4ECAB0D1-A791-1B87-AA97-4466ECA978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6f73a04f_0_20:notes">
            <a:extLst>
              <a:ext uri="{FF2B5EF4-FFF2-40B4-BE49-F238E27FC236}">
                <a16:creationId xmlns:a16="http://schemas.microsoft.com/office/drawing/2014/main" id="{C4D60837-55F6-980E-0288-BF0EF24F12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94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9BF4C-04CB-AAF1-B692-2B60043001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F683A3B-9A5E-B611-E552-1DEAB1918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2D07C5A-4E1E-01D1-E577-9C97EE4824B2}"/>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5" name="Footer Placeholder 4">
            <a:extLst>
              <a:ext uri="{FF2B5EF4-FFF2-40B4-BE49-F238E27FC236}">
                <a16:creationId xmlns:a16="http://schemas.microsoft.com/office/drawing/2014/main" id="{61375B4F-A744-081F-F3D4-336859843B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5E281-FB1F-55A7-AAC4-BAB89E18D54F}"/>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313304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6CBC0-DDA8-3ECD-4D81-6BCF92EBBF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F37F7AF-8FE7-DF57-1C83-77C09A563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6DD3700E-FA35-59BA-2FA7-7545C7FCC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1FC926-93BC-3311-87A8-E7DDC683DE80}"/>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6" name="Footer Placeholder 5">
            <a:extLst>
              <a:ext uri="{FF2B5EF4-FFF2-40B4-BE49-F238E27FC236}">
                <a16:creationId xmlns:a16="http://schemas.microsoft.com/office/drawing/2014/main" id="{E2CF4020-D454-592B-B434-54DD719D96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6B6FFC-A91E-C6CA-8DD3-B2EB441BF254}"/>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352381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D360-2063-AB5D-F49B-6B2EE7291ED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7DFF78B-D8C8-4A48-D4F5-B88A2277BFF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3FB773C-DAA8-AA37-D15C-6103652516FD}"/>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5" name="Footer Placeholder 4">
            <a:extLst>
              <a:ext uri="{FF2B5EF4-FFF2-40B4-BE49-F238E27FC236}">
                <a16:creationId xmlns:a16="http://schemas.microsoft.com/office/drawing/2014/main" id="{BFA51889-C60E-9D41-2B54-092E18EE07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F4B1C-3A04-1A3B-7F96-E80C340C6B36}"/>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297430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E8E27E-5CE2-C397-CD04-CEBBC43A2EC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979C493-95E1-2E06-DCF1-E1C4F28C902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A98FC99-9733-0CAA-DE5D-F45786A93FFF}"/>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5" name="Footer Placeholder 4">
            <a:extLst>
              <a:ext uri="{FF2B5EF4-FFF2-40B4-BE49-F238E27FC236}">
                <a16:creationId xmlns:a16="http://schemas.microsoft.com/office/drawing/2014/main" id="{99FEBE1F-A54D-0B8B-40E0-3A74ADAF7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838535-9C34-9424-9BBC-0828D2565C43}"/>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1006862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8" name="Google Shape;38;p7"/>
          <p:cNvSpPr txBox="1">
            <a:spLocks noGrp="1"/>
          </p:cNvSpPr>
          <p:nvPr>
            <p:ph type="body" idx="1"/>
          </p:nvPr>
        </p:nvSpPr>
        <p:spPr>
          <a:xfrm>
            <a:off x="415600" y="1852800"/>
            <a:ext cx="91476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9" name="Google Shape;39;p7"/>
          <p:cNvSpPr txBox="1">
            <a:spLocks noGrp="1"/>
          </p:cNvSpPr>
          <p:nvPr>
            <p:ph type="sldNum" idx="12"/>
          </p:nvPr>
        </p:nvSpPr>
        <p:spPr>
          <a:xfrm>
            <a:off x="11432265" y="63532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‹nr.›</a:t>
            </a:fld>
            <a:endParaRPr lang="en"/>
          </a:p>
        </p:txBody>
      </p:sp>
      <p:pic>
        <p:nvPicPr>
          <p:cNvPr id="40" name="Google Shape;40;p7"/>
          <p:cNvPicPr preferRelativeResize="0"/>
          <p:nvPr/>
        </p:nvPicPr>
        <p:blipFill>
          <a:blip r:embed="rId3">
            <a:alphaModFix/>
          </a:blip>
          <a:stretch>
            <a:fillRect/>
          </a:stretch>
        </p:blipFill>
        <p:spPr>
          <a:xfrm>
            <a:off x="9469231" y="6105061"/>
            <a:ext cx="2357152" cy="524800"/>
          </a:xfrm>
          <a:prstGeom prst="rect">
            <a:avLst/>
          </a:prstGeom>
          <a:noFill/>
          <a:ln>
            <a:noFill/>
          </a:ln>
        </p:spPr>
      </p:pic>
    </p:spTree>
    <p:extLst>
      <p:ext uri="{BB962C8B-B14F-4D97-AF65-F5344CB8AC3E}">
        <p14:creationId xmlns:p14="http://schemas.microsoft.com/office/powerpoint/2010/main" val="59774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4513-6321-3DE9-201A-83727EB14982}"/>
              </a:ext>
            </a:extLst>
          </p:cNvPr>
          <p:cNvSpPr>
            <a:spLocks noGrp="1"/>
          </p:cNvSpPr>
          <p:nvPr>
            <p:ph type="title"/>
          </p:nvPr>
        </p:nvSpPr>
        <p:spPr>
          <a:xfrm>
            <a:off x="1844573" y="687184"/>
            <a:ext cx="10515600" cy="2852737"/>
          </a:xfrm>
        </p:spPr>
        <p:txBody>
          <a:bodyPr anchor="b"/>
          <a:lstStyle>
            <a:lvl1pPr>
              <a:defRPr sz="6000"/>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8B379E24-70B0-EBA7-2B85-348FAAFB58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9D8311-FA7B-7F4C-389A-BFD31288C64E}"/>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5" name="Footer Placeholder 4">
            <a:extLst>
              <a:ext uri="{FF2B5EF4-FFF2-40B4-BE49-F238E27FC236}">
                <a16:creationId xmlns:a16="http://schemas.microsoft.com/office/drawing/2014/main" id="{F875FB5B-D47D-DC54-3256-374F68DEC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C2A3A2-7C65-51F8-BC56-8D2D5B5D02B3}"/>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116391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03B0-E4EB-E94D-3F79-A39F69905690}"/>
              </a:ext>
            </a:extLst>
          </p:cNvPr>
          <p:cNvSpPr>
            <a:spLocks noGrp="1"/>
          </p:cNvSpPr>
          <p:nvPr>
            <p:ph type="title"/>
          </p:nvPr>
        </p:nvSpPr>
        <p:spPr>
          <a:xfrm>
            <a:off x="1768952" y="211345"/>
            <a:ext cx="10515600" cy="1325563"/>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F5C17706-8D1E-56F8-6E6F-4AFB6D5B2B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9D9D7903-B8D2-0926-BFDE-2C2846423C92}"/>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5" name="Footer Placeholder 4">
            <a:extLst>
              <a:ext uri="{FF2B5EF4-FFF2-40B4-BE49-F238E27FC236}">
                <a16:creationId xmlns:a16="http://schemas.microsoft.com/office/drawing/2014/main" id="{EC2D5C65-966C-4594-765D-3E25481E9D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531123-B693-4B2D-12B5-56C65B758887}"/>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232714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6A4C-3773-8F55-6DE6-2D10BBDCA0B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54542D-D0D2-5D4F-9846-BCBD4F754364}"/>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4" name="Footer Placeholder 3">
            <a:extLst>
              <a:ext uri="{FF2B5EF4-FFF2-40B4-BE49-F238E27FC236}">
                <a16:creationId xmlns:a16="http://schemas.microsoft.com/office/drawing/2014/main" id="{90192C0D-FA3D-8CD4-6B04-037C052357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383D65-5729-6D97-29F1-40A81FA342E6}"/>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93510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6A4C-3773-8F55-6DE6-2D10BBDCA0B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54542D-D0D2-5D4F-9846-BCBD4F754364}"/>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4" name="Footer Placeholder 3">
            <a:extLst>
              <a:ext uri="{FF2B5EF4-FFF2-40B4-BE49-F238E27FC236}">
                <a16:creationId xmlns:a16="http://schemas.microsoft.com/office/drawing/2014/main" id="{90192C0D-FA3D-8CD4-6B04-037C052357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383D65-5729-6D97-29F1-40A81FA342E6}"/>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3817808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53126-FDA1-9CB6-443F-DD3F23CB16C1}"/>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3" name="Footer Placeholder 2">
            <a:extLst>
              <a:ext uri="{FF2B5EF4-FFF2-40B4-BE49-F238E27FC236}">
                <a16:creationId xmlns:a16="http://schemas.microsoft.com/office/drawing/2014/main" id="{D1465EA5-CEB2-DBC8-DABC-947CE4D5C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31AFA5-753D-7108-6A0F-BD1889061B79}"/>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244432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A0FF-606D-EC23-A35E-4661DAD4209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A9C3CC6-06CF-941A-9025-F976FDB2C2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349C01F-DCBB-E9F9-0BD5-26442BCE5B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4251C01-E645-5A47-EE7D-8C39DCC669C3}"/>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6" name="Footer Placeholder 5">
            <a:extLst>
              <a:ext uri="{FF2B5EF4-FFF2-40B4-BE49-F238E27FC236}">
                <a16:creationId xmlns:a16="http://schemas.microsoft.com/office/drawing/2014/main" id="{FEC2DDFB-DB6A-9D3A-3D6D-745B7FBAF4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59F713-E0E0-FDDD-2653-1EC32390F19A}"/>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241002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424B-B0A2-1FDF-1257-BFD758C10E8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24B375A-2A8D-7B1C-4014-F1306EB50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D5EA52-755A-38CC-C5CC-5AF57495E5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43D3B4-4E79-66D1-773C-5EE571A1E5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35BB22-1DAE-EE1B-A758-60A1F90FF59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E0A3D4-B705-3D92-2F5A-DE78792A702D}"/>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8" name="Footer Placeholder 7">
            <a:extLst>
              <a:ext uri="{FF2B5EF4-FFF2-40B4-BE49-F238E27FC236}">
                <a16:creationId xmlns:a16="http://schemas.microsoft.com/office/drawing/2014/main" id="{9FCDBFCA-DCB0-D178-2F08-E5C88F2AAC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37AC6A-BA91-9D99-B233-E4DBAD6F3EB4}"/>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261167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C068-33F5-DB4D-D504-91D705A449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346503D-F724-E5D9-7CB9-2E6E8A5298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F9E3CE2-30AE-2920-1A17-2FFB53FAC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B6FBF7-989F-41E8-7C3D-05023EE0FE4E}"/>
              </a:ext>
            </a:extLst>
          </p:cNvPr>
          <p:cNvSpPr>
            <a:spLocks noGrp="1"/>
          </p:cNvSpPr>
          <p:nvPr>
            <p:ph type="dt" sz="half" idx="10"/>
          </p:nvPr>
        </p:nvSpPr>
        <p:spPr/>
        <p:txBody>
          <a:bodyPr/>
          <a:lstStyle/>
          <a:p>
            <a:fld id="{D53055D8-88BA-421A-B12D-96AAB25501EE}" type="datetimeFigureOut">
              <a:rPr lang="en-GB" smtClean="0"/>
              <a:t>21/04/2026</a:t>
            </a:fld>
            <a:endParaRPr lang="en-GB"/>
          </a:p>
        </p:txBody>
      </p:sp>
      <p:sp>
        <p:nvSpPr>
          <p:cNvPr id="6" name="Footer Placeholder 5">
            <a:extLst>
              <a:ext uri="{FF2B5EF4-FFF2-40B4-BE49-F238E27FC236}">
                <a16:creationId xmlns:a16="http://schemas.microsoft.com/office/drawing/2014/main" id="{0A1A2457-9750-5334-7E9B-59F8F56530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3EF895-1B19-33D0-17D3-33BF19007540}"/>
              </a:ext>
            </a:extLst>
          </p:cNvPr>
          <p:cNvSpPr>
            <a:spLocks noGrp="1"/>
          </p:cNvSpPr>
          <p:nvPr>
            <p:ph type="sldNum" sz="quarter" idx="12"/>
          </p:nvPr>
        </p:nvSpPr>
        <p:spPr/>
        <p:txBody>
          <a:bodyPr/>
          <a:lstStyle/>
          <a:p>
            <a:fld id="{7572AB24-36A9-4B52-8863-21F1ECA35593}" type="slidenum">
              <a:rPr lang="en-GB" smtClean="0"/>
              <a:t>‹nr.›</a:t>
            </a:fld>
            <a:endParaRPr lang="en-GB"/>
          </a:p>
        </p:txBody>
      </p:sp>
    </p:spTree>
    <p:extLst>
      <p:ext uri="{BB962C8B-B14F-4D97-AF65-F5344CB8AC3E}">
        <p14:creationId xmlns:p14="http://schemas.microsoft.com/office/powerpoint/2010/main" val="353612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AB72C-B12E-9D5D-490B-243ECFC8A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D461673-75C7-5A59-465D-7FE896EE39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3EDE803-BC7F-5613-2EB5-32912BC4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3055D8-88BA-421A-B12D-96AAB25501EE}" type="datetimeFigureOut">
              <a:rPr lang="en-GB" smtClean="0"/>
              <a:t>21/04/2026</a:t>
            </a:fld>
            <a:endParaRPr lang="en-GB"/>
          </a:p>
        </p:txBody>
      </p:sp>
      <p:sp>
        <p:nvSpPr>
          <p:cNvPr id="5" name="Footer Placeholder 4">
            <a:extLst>
              <a:ext uri="{FF2B5EF4-FFF2-40B4-BE49-F238E27FC236}">
                <a16:creationId xmlns:a16="http://schemas.microsoft.com/office/drawing/2014/main" id="{C96FD1C9-5568-7FFD-82FD-A2644D7B8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B005938-07EA-D1FE-EF96-29AA8EBA0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72AB24-36A9-4B52-8863-21F1ECA35593}" type="slidenum">
              <a:rPr lang="en-GB" smtClean="0"/>
              <a:t>‹nr.›</a:t>
            </a:fld>
            <a:endParaRPr lang="en-GB"/>
          </a:p>
        </p:txBody>
      </p:sp>
    </p:spTree>
    <p:extLst>
      <p:ext uri="{BB962C8B-B14F-4D97-AF65-F5344CB8AC3E}">
        <p14:creationId xmlns:p14="http://schemas.microsoft.com/office/powerpoint/2010/main" val="38583481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sv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jpg"/><Relationship Id="rId2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3.sv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46.pn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7.jp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56.jpg"/><Relationship Id="rId5" Type="http://schemas.microsoft.com/office/2007/relationships/hdphoto" Target="../media/hdphoto1.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7.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3.svg"/><Relationship Id="rId5" Type="http://schemas.openxmlformats.org/officeDocument/2006/relationships/image" Target="../media/image52.png"/><Relationship Id="rId10" Type="http://schemas.openxmlformats.org/officeDocument/2006/relationships/image" Target="../media/image62.svg"/><Relationship Id="rId4" Type="http://schemas.openxmlformats.org/officeDocument/2006/relationships/image" Target="../media/image32.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6.jpg"/><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7815-AB85-41B6-A51E-4AA8F159B044}"/>
              </a:ext>
            </a:extLst>
          </p:cNvPr>
          <p:cNvSpPr>
            <a:spLocks noGrp="1"/>
          </p:cNvSpPr>
          <p:nvPr>
            <p:ph type="ctrTitle"/>
          </p:nvPr>
        </p:nvSpPr>
        <p:spPr>
          <a:xfrm>
            <a:off x="3049053" y="5568023"/>
            <a:ext cx="8138459" cy="1226551"/>
          </a:xfrm>
        </p:spPr>
        <p:txBody>
          <a:bodyPr>
            <a:noAutofit/>
          </a:bodyPr>
          <a:lstStyle/>
          <a:p>
            <a:pPr algn="l"/>
            <a:br>
              <a:rPr lang="en-GB" sz="2400" dirty="0">
                <a:solidFill>
                  <a:schemeClr val="bg1"/>
                </a:solidFill>
                <a:latin typeface="Arial" panose="020B0604020202020204" pitchFamily="34" charset="0"/>
                <a:cs typeface="Arial" panose="020B0604020202020204" pitchFamily="34" charset="0"/>
              </a:rPr>
            </a:br>
            <a:endParaRPr lang="en-GB" sz="3800" dirty="0">
              <a:solidFill>
                <a:schemeClr val="bg1"/>
              </a:solidFill>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56473636-C54A-809A-0C8F-B833EFB2149F}"/>
              </a:ext>
            </a:extLst>
          </p:cNvPr>
          <p:cNvSpPr txBox="1"/>
          <p:nvPr/>
        </p:nvSpPr>
        <p:spPr>
          <a:xfrm>
            <a:off x="1872996" y="2400202"/>
            <a:ext cx="9868407" cy="1200329"/>
          </a:xfrm>
          <a:prstGeom prst="rect">
            <a:avLst/>
          </a:prstGeom>
          <a:noFill/>
        </p:spPr>
        <p:txBody>
          <a:bodyPr wrap="none" rtlCol="0">
            <a:spAutoFit/>
          </a:bodyPr>
          <a:lstStyle/>
          <a:p>
            <a:pPr algn="ctr"/>
            <a:r>
              <a:rPr lang="en-GB" sz="3600" b="1" dirty="0">
                <a:solidFill>
                  <a:schemeClr val="bg1"/>
                </a:solidFill>
              </a:rPr>
              <a:t>Spring Council Meeting  24</a:t>
            </a:r>
            <a:r>
              <a:rPr lang="en-GB" sz="3600" b="1" baseline="30000" dirty="0">
                <a:solidFill>
                  <a:schemeClr val="bg1"/>
                </a:solidFill>
              </a:rPr>
              <a:t>th</a:t>
            </a:r>
            <a:r>
              <a:rPr lang="en-GB" sz="3600" b="1" dirty="0">
                <a:solidFill>
                  <a:schemeClr val="bg1"/>
                </a:solidFill>
              </a:rPr>
              <a:t> – 25</a:t>
            </a:r>
            <a:r>
              <a:rPr lang="en-GB" sz="3600" b="1" baseline="30000" dirty="0">
                <a:solidFill>
                  <a:schemeClr val="bg1"/>
                </a:solidFill>
              </a:rPr>
              <a:t>th</a:t>
            </a:r>
            <a:r>
              <a:rPr lang="en-GB" sz="3600" b="1" dirty="0">
                <a:solidFill>
                  <a:schemeClr val="bg1"/>
                </a:solidFill>
              </a:rPr>
              <a:t> April 2026</a:t>
            </a:r>
            <a:endParaRPr lang="nl-BE" sz="3600" dirty="0">
              <a:solidFill>
                <a:schemeClr val="bg1"/>
              </a:solidFill>
            </a:endParaRPr>
          </a:p>
          <a:p>
            <a:pPr algn="ctr"/>
            <a:endParaRPr lang="nl-BE" dirty="0">
              <a:solidFill>
                <a:schemeClr val="bg1"/>
              </a:solidFill>
            </a:endParaRPr>
          </a:p>
          <a:p>
            <a:pPr algn="ctr"/>
            <a:r>
              <a:rPr lang="en-GB" dirty="0">
                <a:solidFill>
                  <a:schemeClr val="bg1"/>
                </a:solidFill>
              </a:rPr>
              <a:t>Tunis – Carthage Thalasso Resort</a:t>
            </a:r>
          </a:p>
        </p:txBody>
      </p:sp>
      <p:sp>
        <p:nvSpPr>
          <p:cNvPr id="4" name="Tekstvak 3">
            <a:extLst>
              <a:ext uri="{FF2B5EF4-FFF2-40B4-BE49-F238E27FC236}">
                <a16:creationId xmlns:a16="http://schemas.microsoft.com/office/drawing/2014/main" id="{564DB18F-DC39-036A-4B38-2C724B516095}"/>
              </a:ext>
            </a:extLst>
          </p:cNvPr>
          <p:cNvSpPr txBox="1"/>
          <p:nvPr/>
        </p:nvSpPr>
        <p:spPr>
          <a:xfrm>
            <a:off x="2336800" y="4542220"/>
            <a:ext cx="9407191" cy="646331"/>
          </a:xfrm>
          <a:prstGeom prst="rect">
            <a:avLst/>
          </a:prstGeom>
          <a:noFill/>
        </p:spPr>
        <p:txBody>
          <a:bodyPr wrap="none" rtlCol="0">
            <a:spAutoFit/>
          </a:bodyPr>
          <a:lstStyle/>
          <a:p>
            <a:r>
              <a:rPr lang="en-GB" sz="3600" dirty="0">
                <a:solidFill>
                  <a:schemeClr val="bg1"/>
                </a:solidFill>
                <a:latin typeface="Calibri" panose="020F0502020204030204" pitchFamily="34" charset="0"/>
                <a:ea typeface="Calibri" panose="020F0502020204030204" pitchFamily="34" charset="0"/>
                <a:cs typeface="Calibri" panose="020F0502020204030204" pitchFamily="34" charset="0"/>
              </a:rPr>
              <a:t>Report of the Office for EU &amp; International Affairs</a:t>
            </a:r>
            <a:endParaRPr lang="nl-BE"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F6543FDA-8271-E404-7158-35D4B5B4C999}"/>
              </a:ext>
            </a:extLst>
          </p:cNvPr>
          <p:cNvSpPr txBox="1"/>
          <p:nvPr/>
        </p:nvSpPr>
        <p:spPr>
          <a:xfrm>
            <a:off x="2046514" y="5811966"/>
            <a:ext cx="3276666" cy="830997"/>
          </a:xfrm>
          <a:prstGeom prst="rect">
            <a:avLst/>
          </a:prstGeom>
          <a:noFill/>
        </p:spPr>
        <p:txBody>
          <a:bodyPr wrap="none" rtlCol="0">
            <a:spAutoFit/>
          </a:bodyPr>
          <a:lstStyle/>
          <a:p>
            <a:r>
              <a:rPr lang="nl-BE" sz="2400" dirty="0">
                <a:solidFill>
                  <a:schemeClr val="bg1"/>
                </a:solidFill>
                <a:latin typeface="Calibri" panose="020F0502020204030204" pitchFamily="34" charset="0"/>
                <a:ea typeface="Calibri" panose="020F0502020204030204" pitchFamily="34" charset="0"/>
                <a:cs typeface="Calibri" panose="020F0502020204030204" pitchFamily="34" charset="0"/>
              </a:rPr>
              <a:t>Dr. Marc H.M. HERMANS</a:t>
            </a:r>
          </a:p>
          <a:p>
            <a:r>
              <a:rPr lang="nl-BE"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Officer</a:t>
            </a:r>
            <a:r>
              <a:rPr lang="nl-BE" sz="2400" dirty="0">
                <a:solidFill>
                  <a:schemeClr val="bg1"/>
                </a:solidFill>
                <a:latin typeface="Calibri" panose="020F0502020204030204" pitchFamily="34" charset="0"/>
                <a:ea typeface="Calibri" panose="020F0502020204030204" pitchFamily="34" charset="0"/>
                <a:cs typeface="Calibri" panose="020F0502020204030204" pitchFamily="34" charset="0"/>
              </a:rPr>
              <a:t> EU &amp; </a:t>
            </a:r>
            <a:r>
              <a:rPr lang="nl-BE"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Int’l</a:t>
            </a:r>
            <a:r>
              <a:rPr lang="nl-BE" sz="2400" dirty="0">
                <a:solidFill>
                  <a:schemeClr val="bg1"/>
                </a:solidFill>
                <a:latin typeface="Calibri" panose="020F0502020204030204" pitchFamily="34" charset="0"/>
                <a:ea typeface="Calibri" panose="020F0502020204030204" pitchFamily="34" charset="0"/>
                <a:cs typeface="Calibri" panose="020F0502020204030204" pitchFamily="34" charset="0"/>
              </a:rPr>
              <a:t> Affairs</a:t>
            </a:r>
          </a:p>
        </p:txBody>
      </p:sp>
      <p:sp>
        <p:nvSpPr>
          <p:cNvPr id="7" name="Tekstvak 6">
            <a:extLst>
              <a:ext uri="{FF2B5EF4-FFF2-40B4-BE49-F238E27FC236}">
                <a16:creationId xmlns:a16="http://schemas.microsoft.com/office/drawing/2014/main" id="{B7DE805C-FD93-4FE9-FBBC-7064FDBBA97D}"/>
              </a:ext>
            </a:extLst>
          </p:cNvPr>
          <p:cNvSpPr txBox="1"/>
          <p:nvPr/>
        </p:nvSpPr>
        <p:spPr>
          <a:xfrm>
            <a:off x="7671635" y="5832732"/>
            <a:ext cx="4069768" cy="830997"/>
          </a:xfrm>
          <a:prstGeom prst="rect">
            <a:avLst/>
          </a:prstGeom>
          <a:noFill/>
        </p:spPr>
        <p:txBody>
          <a:bodyPr wrap="none" rtlCol="0">
            <a:spAutoFit/>
          </a:bodyPr>
          <a:lstStyle/>
          <a:p>
            <a:r>
              <a:rPr lang="nl-BE" sz="2400" dirty="0">
                <a:solidFill>
                  <a:schemeClr val="bg1"/>
                </a:solidFill>
                <a:latin typeface="Calibri" panose="020F0502020204030204" pitchFamily="34" charset="0"/>
                <a:ea typeface="Calibri" panose="020F0502020204030204" pitchFamily="34" charset="0"/>
                <a:cs typeface="Calibri" panose="020F0502020204030204" pitchFamily="34" charset="0"/>
              </a:rPr>
              <a:t>Mrs. Isabelle DUMAINE</a:t>
            </a:r>
          </a:p>
          <a:p>
            <a:r>
              <a:rPr lang="nl-BE" sz="2400" dirty="0">
                <a:solidFill>
                  <a:schemeClr val="bg1"/>
                </a:solidFill>
                <a:latin typeface="Calibri" panose="020F0502020204030204" pitchFamily="34" charset="0"/>
                <a:ea typeface="Calibri" panose="020F0502020204030204" pitchFamily="34" charset="0"/>
                <a:cs typeface="Calibri" panose="020F0502020204030204" pitchFamily="34" charset="0"/>
              </a:rPr>
              <a:t>Policy &amp; Public Affairs Manager</a:t>
            </a:r>
          </a:p>
        </p:txBody>
      </p:sp>
    </p:spTree>
    <p:extLst>
      <p:ext uri="{BB962C8B-B14F-4D97-AF65-F5344CB8AC3E}">
        <p14:creationId xmlns:p14="http://schemas.microsoft.com/office/powerpoint/2010/main" val="147924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C46B5-1F7A-090E-5033-219202D26C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5F1653-BB80-8DFB-6905-81A00F9418EA}"/>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E8F1C494-0A70-7BE8-8EF2-A4E99E348C70}"/>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5" name="Tijdelijke aanduiding voor inhoud 2">
            <a:extLst>
              <a:ext uri="{FF2B5EF4-FFF2-40B4-BE49-F238E27FC236}">
                <a16:creationId xmlns:a16="http://schemas.microsoft.com/office/drawing/2014/main" id="{E032D6B3-7CB9-18D5-7236-831EC50522EA}"/>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Resilience</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Academy</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1FF864E5-5D4B-D7E9-C328-334AA6F80B25}"/>
              </a:ext>
            </a:extLst>
          </p:cNvPr>
          <p:cNvSpPr txBox="1">
            <a:spLocks/>
          </p:cNvSpPr>
          <p:nvPr/>
        </p:nvSpPr>
        <p:spPr>
          <a:xfrm>
            <a:off x="8200104" y="3657601"/>
            <a:ext cx="3991896" cy="22417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providing</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shelter</a:t>
            </a:r>
          </a:p>
          <a:p>
            <a:pPr marL="0" indent="0" algn="ctr">
              <a:buNone/>
            </a:pP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for </a:t>
            </a:r>
          </a:p>
          <a:p>
            <a:pPr marL="0" indent="0" algn="ctr">
              <a:buNone/>
            </a:pP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Internally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Displaced Persons</a:t>
            </a:r>
          </a:p>
        </p:txBody>
      </p:sp>
      <p:pic>
        <p:nvPicPr>
          <p:cNvPr id="12" name="Afbeelding 11">
            <a:extLst>
              <a:ext uri="{FF2B5EF4-FFF2-40B4-BE49-F238E27FC236}">
                <a16:creationId xmlns:a16="http://schemas.microsoft.com/office/drawing/2014/main" id="{B0CD3C26-885F-3BFD-C7F3-BBE6BDD9E6EF}"/>
              </a:ext>
            </a:extLst>
          </p:cNvPr>
          <p:cNvPicPr>
            <a:picLocks noChangeAspect="1"/>
          </p:cNvPicPr>
          <p:nvPr/>
        </p:nvPicPr>
        <p:blipFill>
          <a:blip r:embed="rId2"/>
          <a:stretch>
            <a:fillRect/>
          </a:stretch>
        </p:blipFill>
        <p:spPr>
          <a:xfrm>
            <a:off x="294968" y="2293261"/>
            <a:ext cx="7905136" cy="4340767"/>
          </a:xfrm>
          <a:prstGeom prst="rect">
            <a:avLst/>
          </a:prstGeom>
        </p:spPr>
      </p:pic>
    </p:spTree>
    <p:extLst>
      <p:ext uri="{BB962C8B-B14F-4D97-AF65-F5344CB8AC3E}">
        <p14:creationId xmlns:p14="http://schemas.microsoft.com/office/powerpoint/2010/main" val="26599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1863-8242-A988-880D-BB286DC4A8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CCF489-BB9E-6354-1A96-85961570B0ED}"/>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6F235962-F977-55F0-EC35-6AA0AF7FD0DA}"/>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7" name="Tijdelijke aanduiding voor inhoud 2">
            <a:extLst>
              <a:ext uri="{FF2B5EF4-FFF2-40B4-BE49-F238E27FC236}">
                <a16:creationId xmlns:a16="http://schemas.microsoft.com/office/drawing/2014/main" id="{D238DAF9-D066-662E-CBB7-AA8EEA3BB496}"/>
              </a:ext>
            </a:extLst>
          </p:cNvPr>
          <p:cNvSpPr txBox="1">
            <a:spLocks/>
          </p:cNvSpPr>
          <p:nvPr/>
        </p:nvSpPr>
        <p:spPr>
          <a:xfrm>
            <a:off x="8912941" y="3701846"/>
            <a:ext cx="3111910" cy="1933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solidarity</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shown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a:t>
            </a:r>
          </a:p>
          <a:p>
            <a:pPr marL="0" indent="0" algn="ctr">
              <a:buNone/>
            </a:pP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Lvivian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citizens</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Afbeelding 11">
            <a:extLst>
              <a:ext uri="{FF2B5EF4-FFF2-40B4-BE49-F238E27FC236}">
                <a16:creationId xmlns:a16="http://schemas.microsoft.com/office/drawing/2014/main" id="{CDB48DE0-D09E-8124-F090-5D5736EB6CF2}"/>
              </a:ext>
            </a:extLst>
          </p:cNvPr>
          <p:cNvPicPr>
            <a:picLocks noChangeAspect="1"/>
          </p:cNvPicPr>
          <p:nvPr/>
        </p:nvPicPr>
        <p:blipFill>
          <a:blip r:embed="rId2"/>
          <a:stretch>
            <a:fillRect/>
          </a:stretch>
        </p:blipFill>
        <p:spPr>
          <a:xfrm>
            <a:off x="961859" y="2293261"/>
            <a:ext cx="7783934" cy="4355867"/>
          </a:xfrm>
          <a:prstGeom prst="rect">
            <a:avLst/>
          </a:prstGeom>
        </p:spPr>
      </p:pic>
    </p:spTree>
    <p:extLst>
      <p:ext uri="{BB962C8B-B14F-4D97-AF65-F5344CB8AC3E}">
        <p14:creationId xmlns:p14="http://schemas.microsoft.com/office/powerpoint/2010/main" val="194991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3283-A446-C5BD-4EDB-4F2164D6AC3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13D5B7-F222-D25B-3089-8DB547C11F3F}"/>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31015EE1-4382-E0A6-6649-7837BD756164}"/>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pic>
        <p:nvPicPr>
          <p:cNvPr id="14" name="Afbeelding 13">
            <a:extLst>
              <a:ext uri="{FF2B5EF4-FFF2-40B4-BE49-F238E27FC236}">
                <a16:creationId xmlns:a16="http://schemas.microsoft.com/office/drawing/2014/main" id="{A8F11F52-32A2-0760-3E9D-F5D26EBD5350}"/>
              </a:ext>
            </a:extLst>
          </p:cNvPr>
          <p:cNvPicPr>
            <a:picLocks noChangeAspect="1"/>
          </p:cNvPicPr>
          <p:nvPr/>
        </p:nvPicPr>
        <p:blipFill>
          <a:blip r:embed="rId2"/>
          <a:stretch>
            <a:fillRect/>
          </a:stretch>
        </p:blipFill>
        <p:spPr>
          <a:xfrm>
            <a:off x="2537213" y="2415038"/>
            <a:ext cx="8111123" cy="4299403"/>
          </a:xfrm>
          <a:prstGeom prst="rect">
            <a:avLst/>
          </a:prstGeom>
        </p:spPr>
      </p:pic>
    </p:spTree>
    <p:extLst>
      <p:ext uri="{BB962C8B-B14F-4D97-AF65-F5344CB8AC3E}">
        <p14:creationId xmlns:p14="http://schemas.microsoft.com/office/powerpoint/2010/main" val="375476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43022-0E97-BCFF-AF97-6E98844B5B8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35B1F5-0922-68E6-EB11-52A4CDF30477}"/>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0D017EF7-C958-38AD-D7B1-40C2465E033F}"/>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5" name="Tijdelijke aanduiding voor inhoud 2">
            <a:extLst>
              <a:ext uri="{FF2B5EF4-FFF2-40B4-BE49-F238E27FC236}">
                <a16:creationId xmlns:a16="http://schemas.microsoft.com/office/drawing/2014/main" id="{A352F461-2847-142F-5870-8588236A6590}"/>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Second Mission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22</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nd</a:t>
            </a:r>
            <a:r>
              <a:rPr lang="nl-BE"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25</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March</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Afbeelding 9">
            <a:extLst>
              <a:ext uri="{FF2B5EF4-FFF2-40B4-BE49-F238E27FC236}">
                <a16:creationId xmlns:a16="http://schemas.microsoft.com/office/drawing/2014/main" id="{C641CD6A-1FE1-DBC8-D019-C046A616E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80" y="3200400"/>
            <a:ext cx="5154562" cy="3436374"/>
          </a:xfrm>
          <a:prstGeom prst="rect">
            <a:avLst/>
          </a:prstGeom>
        </p:spPr>
      </p:pic>
      <p:pic>
        <p:nvPicPr>
          <p:cNvPr id="12" name="Afbeelding 11">
            <a:extLst>
              <a:ext uri="{FF2B5EF4-FFF2-40B4-BE49-F238E27FC236}">
                <a16:creationId xmlns:a16="http://schemas.microsoft.com/office/drawing/2014/main" id="{73D34F54-CA15-CB25-0D20-AB487A78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695" y="3200400"/>
            <a:ext cx="5417451" cy="3436374"/>
          </a:xfrm>
          <a:prstGeom prst="rect">
            <a:avLst/>
          </a:prstGeom>
        </p:spPr>
      </p:pic>
    </p:spTree>
    <p:extLst>
      <p:ext uri="{BB962C8B-B14F-4D97-AF65-F5344CB8AC3E}">
        <p14:creationId xmlns:p14="http://schemas.microsoft.com/office/powerpoint/2010/main" val="3893786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B9211-E736-80E7-C656-5934B3E46F2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7FDE16-679F-11EC-580E-FFCBC68941B4}"/>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1312A616-95AA-6C4F-999F-3AC2A25A5D7B}"/>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5" name="Tijdelijke aanduiding voor inhoud 2">
            <a:extLst>
              <a:ext uri="{FF2B5EF4-FFF2-40B4-BE49-F238E27FC236}">
                <a16:creationId xmlns:a16="http://schemas.microsoft.com/office/drawing/2014/main" id="{7B4837DE-8CC4-7782-B3AE-7B06808F4C35}"/>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Second Mission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22</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nd</a:t>
            </a:r>
            <a:r>
              <a:rPr lang="nl-BE"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25</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March</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92572D37-22AA-25F0-3C62-CF60FA377149}"/>
              </a:ext>
            </a:extLst>
          </p:cNvPr>
          <p:cNvSpPr txBox="1">
            <a:spLocks/>
          </p:cNvSpPr>
          <p:nvPr/>
        </p:nvSpPr>
        <p:spPr>
          <a:xfrm>
            <a:off x="6934200" y="3657601"/>
            <a:ext cx="4709652" cy="2012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informing</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gn="ctr">
              <a:buNone/>
            </a:pPr>
            <a:endPar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Mayor</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Andriy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Sadovyy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gn="ctr">
              <a:buNone/>
            </a:pPr>
            <a:endPar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about</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the UEMS </a:t>
            </a:r>
          </a:p>
        </p:txBody>
      </p:sp>
      <p:pic>
        <p:nvPicPr>
          <p:cNvPr id="10" name="Afbeelding 9">
            <a:extLst>
              <a:ext uri="{FF2B5EF4-FFF2-40B4-BE49-F238E27FC236}">
                <a16:creationId xmlns:a16="http://schemas.microsoft.com/office/drawing/2014/main" id="{82460F0B-E0D2-DCA4-811C-EBD62564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192235"/>
            <a:ext cx="5134427" cy="3590302"/>
          </a:xfrm>
          <a:prstGeom prst="rect">
            <a:avLst/>
          </a:prstGeom>
        </p:spPr>
      </p:pic>
    </p:spTree>
    <p:extLst>
      <p:ext uri="{BB962C8B-B14F-4D97-AF65-F5344CB8AC3E}">
        <p14:creationId xmlns:p14="http://schemas.microsoft.com/office/powerpoint/2010/main" val="418473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C4DF-3E62-5F4B-A59B-A32B5E1DE1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30C900-EAFE-345C-7C15-08EFC3D73E3A}"/>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F1319A1D-5861-8737-0BC8-73DD308E73D0}"/>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5" name="Tijdelijke aanduiding voor inhoud 2">
            <a:extLst>
              <a:ext uri="{FF2B5EF4-FFF2-40B4-BE49-F238E27FC236}">
                <a16:creationId xmlns:a16="http://schemas.microsoft.com/office/drawing/2014/main" id="{427D52D2-383D-B58E-7893-4741C2FE3DB2}"/>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Second Mission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22</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nd</a:t>
            </a:r>
            <a:r>
              <a:rPr lang="nl-BE"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25</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March</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6C3C6CE8-D7EE-6E6F-7E92-9BBEF1159B2F}"/>
              </a:ext>
            </a:extLst>
          </p:cNvPr>
          <p:cNvSpPr txBox="1">
            <a:spLocks/>
          </p:cNvSpPr>
          <p:nvPr/>
        </p:nvSpPr>
        <p:spPr>
          <a:xfrm>
            <a:off x="2649794" y="3876749"/>
            <a:ext cx="5166852" cy="1926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informing</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Mr. Luc Jacobs </a:t>
            </a:r>
          </a:p>
          <a:p>
            <a:pPr marL="0" indent="0" algn="ctr">
              <a:buNone/>
            </a:pP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Belgian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Ambassador</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for Ukraine</a:t>
            </a:r>
          </a:p>
        </p:txBody>
      </p:sp>
      <p:pic>
        <p:nvPicPr>
          <p:cNvPr id="10" name="Afbeelding 9">
            <a:extLst>
              <a:ext uri="{FF2B5EF4-FFF2-40B4-BE49-F238E27FC236}">
                <a16:creationId xmlns:a16="http://schemas.microsoft.com/office/drawing/2014/main" id="{EF077D52-6E47-7D02-A5A5-983453EB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5749" y="2293261"/>
            <a:ext cx="2513500" cy="4304071"/>
          </a:xfrm>
          <a:prstGeom prst="rect">
            <a:avLst/>
          </a:prstGeom>
        </p:spPr>
      </p:pic>
    </p:spTree>
    <p:extLst>
      <p:ext uri="{BB962C8B-B14F-4D97-AF65-F5344CB8AC3E}">
        <p14:creationId xmlns:p14="http://schemas.microsoft.com/office/powerpoint/2010/main" val="2901534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9BB9-1573-C571-88D9-10EF2F75BEC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28A311-5A88-349C-AF18-A7237137D259}"/>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9C9816E2-2B55-CA5B-AB81-B4607D75F4C5}"/>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9" name="Tijdelijke aanduiding voor inhoud 2">
            <a:extLst>
              <a:ext uri="{FF2B5EF4-FFF2-40B4-BE49-F238E27FC236}">
                <a16:creationId xmlns:a16="http://schemas.microsoft.com/office/drawing/2014/main" id="{4BDDD2FD-3854-BEFF-CF5D-A32926841606}"/>
              </a:ext>
            </a:extLst>
          </p:cNvPr>
          <p:cNvSpPr txBox="1">
            <a:spLocks/>
          </p:cNvSpPr>
          <p:nvPr/>
        </p:nvSpPr>
        <p:spPr>
          <a:xfrm>
            <a:off x="1666568" y="6006019"/>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shelling</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of a UNESCO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protected</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building</a:t>
            </a:r>
          </a:p>
        </p:txBody>
      </p:sp>
      <p:pic>
        <p:nvPicPr>
          <p:cNvPr id="11" name="Afbeelding 10">
            <a:extLst>
              <a:ext uri="{FF2B5EF4-FFF2-40B4-BE49-F238E27FC236}">
                <a16:creationId xmlns:a16="http://schemas.microsoft.com/office/drawing/2014/main" id="{DB1922A5-4F13-3542-48C3-94228C626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573263" y="2970234"/>
            <a:ext cx="3896369" cy="2597579"/>
          </a:xfrm>
          <a:prstGeom prst="rect">
            <a:avLst/>
          </a:prstGeom>
        </p:spPr>
      </p:pic>
      <p:pic>
        <p:nvPicPr>
          <p:cNvPr id="15" name="Afbeelding 14">
            <a:extLst>
              <a:ext uri="{FF2B5EF4-FFF2-40B4-BE49-F238E27FC236}">
                <a16:creationId xmlns:a16="http://schemas.microsoft.com/office/drawing/2014/main" id="{A4CB54EA-80F4-27E1-30E8-CCC7FA030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639" y="2293260"/>
            <a:ext cx="5442155" cy="3685181"/>
          </a:xfrm>
          <a:prstGeom prst="rect">
            <a:avLst/>
          </a:prstGeom>
        </p:spPr>
      </p:pic>
      <p:pic>
        <p:nvPicPr>
          <p:cNvPr id="17" name="Afbeelding 16">
            <a:extLst>
              <a:ext uri="{FF2B5EF4-FFF2-40B4-BE49-F238E27FC236}">
                <a16:creationId xmlns:a16="http://schemas.microsoft.com/office/drawing/2014/main" id="{B2DB46D5-09E1-E402-7C03-51EABA051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7200" y="2814611"/>
            <a:ext cx="3896368" cy="2597578"/>
          </a:xfrm>
          <a:prstGeom prst="rect">
            <a:avLst/>
          </a:prstGeom>
        </p:spPr>
      </p:pic>
    </p:spTree>
    <p:extLst>
      <p:ext uri="{BB962C8B-B14F-4D97-AF65-F5344CB8AC3E}">
        <p14:creationId xmlns:p14="http://schemas.microsoft.com/office/powerpoint/2010/main" val="264408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4DBA-DFD7-0091-5101-8BCFE0D5071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4E002C5-BD5B-1DF6-4AAA-B349711F2AC3}"/>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70953D3C-6170-5DEE-8FF7-38227FE1D085}"/>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2" name="Tijdelijke aanduiding voor inhoud 2">
            <a:extLst>
              <a:ext uri="{FF2B5EF4-FFF2-40B4-BE49-F238E27FC236}">
                <a16:creationId xmlns:a16="http://schemas.microsoft.com/office/drawing/2014/main" id="{37D63E0C-F512-A909-E295-CCB9A1A290EA}"/>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i="1" dirty="0" err="1">
                <a:solidFill>
                  <a:schemeClr val="bg1"/>
                </a:solidFill>
                <a:latin typeface="Calibri" panose="020F0502020204030204" pitchFamily="34" charset="0"/>
                <a:ea typeface="Calibri" panose="020F0502020204030204" pitchFamily="34" charset="0"/>
                <a:cs typeface="Calibri" panose="020F0502020204030204" pitchFamily="34" charset="0"/>
              </a:rPr>
              <a:t>Federation</a:t>
            </a:r>
            <a:r>
              <a:rPr lang="nl-BE" i="1" dirty="0">
                <a:solidFill>
                  <a:schemeClr val="bg1"/>
                </a:solidFill>
                <a:latin typeface="Calibri" panose="020F0502020204030204" pitchFamily="34" charset="0"/>
                <a:ea typeface="Calibri" panose="020F0502020204030204" pitchFamily="34" charset="0"/>
                <a:cs typeface="Calibri" panose="020F0502020204030204" pitchFamily="34" charset="0"/>
              </a:rPr>
              <a:t> of Medical </a:t>
            </a:r>
            <a:r>
              <a:rPr lang="nl-BE" i="1" dirty="0" err="1">
                <a:solidFill>
                  <a:schemeClr val="bg1"/>
                </a:solidFill>
                <a:latin typeface="Calibri" panose="020F0502020204030204" pitchFamily="34" charset="0"/>
                <a:ea typeface="Calibri" panose="020F0502020204030204" pitchFamily="34" charset="0"/>
                <a:cs typeface="Calibri" panose="020F0502020204030204" pitchFamily="34" charset="0"/>
              </a:rPr>
              <a:t>Specialists</a:t>
            </a:r>
            <a:r>
              <a:rPr lang="nl-BE"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asked</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for training program</a:t>
            </a:r>
          </a:p>
        </p:txBody>
      </p:sp>
      <p:sp>
        <p:nvSpPr>
          <p:cNvPr id="5" name="Tijdelijke aanduiding voor inhoud 2">
            <a:extLst>
              <a:ext uri="{FF2B5EF4-FFF2-40B4-BE49-F238E27FC236}">
                <a16:creationId xmlns:a16="http://schemas.microsoft.com/office/drawing/2014/main" id="{BB48FE70-1EE0-9857-101B-0199B6E24B7F}"/>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broader</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impact of UEMS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request</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to</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Officer</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4 EU &amp; IA</a:t>
            </a:r>
          </a:p>
        </p:txBody>
      </p:sp>
      <p:sp>
        <p:nvSpPr>
          <p:cNvPr id="7" name="Tijdelijke aanduiding voor inhoud 2">
            <a:extLst>
              <a:ext uri="{FF2B5EF4-FFF2-40B4-BE49-F238E27FC236}">
                <a16:creationId xmlns:a16="http://schemas.microsoft.com/office/drawing/2014/main" id="{864A4AC7-63AD-2679-318E-24594302744D}"/>
              </a:ext>
            </a:extLst>
          </p:cNvPr>
          <p:cNvSpPr txBox="1">
            <a:spLocks/>
          </p:cNvSpPr>
          <p:nvPr/>
        </p:nvSpPr>
        <p:spPr>
          <a:xfrm>
            <a:off x="1676400" y="4113733"/>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on Military and Disaster Medicine</a:t>
            </a:r>
          </a:p>
        </p:txBody>
      </p:sp>
      <p:sp>
        <p:nvSpPr>
          <p:cNvPr id="8" name="Tijdelijke aanduiding voor inhoud 2">
            <a:extLst>
              <a:ext uri="{FF2B5EF4-FFF2-40B4-BE49-F238E27FC236}">
                <a16:creationId xmlns:a16="http://schemas.microsoft.com/office/drawing/2014/main" id="{5D41A013-9569-DEB1-8F31-19A960449161}"/>
              </a:ext>
            </a:extLst>
          </p:cNvPr>
          <p:cNvSpPr txBox="1">
            <a:spLocks/>
          </p:cNvSpPr>
          <p:nvPr/>
        </p:nvSpPr>
        <p:spPr>
          <a:xfrm>
            <a:off x="1676400" y="477043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contacts</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with</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Brig</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General Medical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branch</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Belgian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Army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a:t>
            </a:r>
          </a:p>
        </p:txBody>
      </p:sp>
      <p:sp>
        <p:nvSpPr>
          <p:cNvPr id="9" name="Tijdelijke aanduiding voor inhoud 2">
            <a:extLst>
              <a:ext uri="{FF2B5EF4-FFF2-40B4-BE49-F238E27FC236}">
                <a16:creationId xmlns:a16="http://schemas.microsoft.com/office/drawing/2014/main" id="{AC0D2E6B-A686-C9BD-B5C6-782BCC50774C}"/>
              </a:ext>
            </a:extLst>
          </p:cNvPr>
          <p:cNvSpPr txBox="1">
            <a:spLocks/>
          </p:cNvSpPr>
          <p:nvPr/>
        </p:nvSpPr>
        <p:spPr>
          <a:xfrm>
            <a:off x="1676400" y="557756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Royal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Flemish</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Academy of Medicine and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Antwerp</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University</a:t>
            </a:r>
          </a:p>
        </p:txBody>
      </p:sp>
    </p:spTree>
    <p:extLst>
      <p:ext uri="{BB962C8B-B14F-4D97-AF65-F5344CB8AC3E}">
        <p14:creationId xmlns:p14="http://schemas.microsoft.com/office/powerpoint/2010/main" val="2466472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7E9A2-7281-1632-DCEB-9AC0110A3164}"/>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EU Policy </a:t>
            </a:r>
            <a:br>
              <a:rPr lang="fr-FR" dirty="0">
                <a:solidFill>
                  <a:schemeClr val="bg1"/>
                </a:solidFill>
                <a:latin typeface="Alegreya Sans" panose="00000500000000000000" pitchFamily="2" charset="0"/>
              </a:rPr>
            </a:br>
            <a:r>
              <a:rPr lang="fr-FR" dirty="0">
                <a:solidFill>
                  <a:schemeClr val="bg1"/>
                </a:solidFill>
                <a:latin typeface="Alegreya Sans" panose="00000500000000000000" pitchFamily="2" charset="0"/>
              </a:rPr>
              <a:t>					&amp; Public Affairs Manager</a:t>
            </a:r>
            <a:endParaRPr lang="en-GB" dirty="0">
              <a:solidFill>
                <a:schemeClr val="bg1"/>
              </a:solidFill>
              <a:latin typeface="Alegreya Sans" panose="00000500000000000000" pitchFamily="2" charset="0"/>
            </a:endParaRPr>
          </a:p>
        </p:txBody>
      </p:sp>
      <p:sp>
        <p:nvSpPr>
          <p:cNvPr id="7" name="Text Placeholder 6">
            <a:extLst>
              <a:ext uri="{FF2B5EF4-FFF2-40B4-BE49-F238E27FC236}">
                <a16:creationId xmlns:a16="http://schemas.microsoft.com/office/drawing/2014/main" id="{0E6A7E77-63A3-513A-10B7-4E4FDFBE1E0C}"/>
              </a:ext>
            </a:extLst>
          </p:cNvPr>
          <p:cNvSpPr>
            <a:spLocks noGrp="1"/>
          </p:cNvSpPr>
          <p:nvPr>
            <p:ph idx="1"/>
          </p:nvPr>
        </p:nvSpPr>
        <p:spPr>
          <a:xfrm>
            <a:off x="2148533" y="1814052"/>
            <a:ext cx="9392388" cy="4968485"/>
          </a:xfrm>
        </p:spPr>
        <p:txBody>
          <a:bodyPr>
            <a:normAutofit fontScale="85000" lnSpcReduction="20000"/>
          </a:bodyPr>
          <a:lstStyle/>
          <a:p>
            <a:pPr marL="0" indent="0">
              <a:buNone/>
            </a:pPr>
            <a:r>
              <a:rPr lang="fr-FR" sz="4200" dirty="0">
                <a:solidFill>
                  <a:schemeClr val="bg1"/>
                </a:solidFill>
                <a:latin typeface="Asap" pitchFamily="2" charset="0"/>
              </a:rPr>
              <a:t>KEEPCARING • HORIZON EUROPE</a:t>
            </a:r>
          </a:p>
          <a:p>
            <a:pPr marL="0" indent="0">
              <a:buNone/>
            </a:pPr>
            <a:endParaRPr lang="fr-FR" sz="3800" dirty="0">
              <a:solidFill>
                <a:schemeClr val="bg1"/>
              </a:solidFill>
              <a:latin typeface="Asap" pitchFamily="2" charset="0"/>
            </a:endParaRPr>
          </a:p>
          <a:p>
            <a:pPr marL="0" indent="0">
              <a:lnSpc>
                <a:spcPct val="110000"/>
              </a:lnSpc>
              <a:buNone/>
            </a:pPr>
            <a:r>
              <a:rPr lang="en-GB" sz="3300" dirty="0">
                <a:solidFill>
                  <a:schemeClr val="bg1"/>
                </a:solidFill>
              </a:rPr>
              <a:t>The KEEPCARING project is funded by the European Union’s Horizon Europe research and innovation programme under grant agreement No. 101137244. </a:t>
            </a:r>
          </a:p>
          <a:p>
            <a:pPr marL="0" indent="0">
              <a:lnSpc>
                <a:spcPct val="110000"/>
              </a:lnSpc>
              <a:buNone/>
            </a:pPr>
            <a:br>
              <a:rPr lang="en-GB" sz="2400" i="1" dirty="0">
                <a:solidFill>
                  <a:schemeClr val="bg1"/>
                </a:solidFill>
              </a:rPr>
            </a:br>
            <a:r>
              <a:rPr lang="en-GB" i="1" dirty="0">
                <a:solidFill>
                  <a:schemeClr val="bg1"/>
                </a:solidFill>
              </a:rPr>
              <a:t>Funded by the European Union. Views and opinions expressed are however those of the author(s) only and do not necessarily reflect those of the European Union or the European Health and Digital Executive Agency (HADEA). Neither the European Union nor the granting authority can be held responsible for them.</a:t>
            </a:r>
            <a:endParaRPr lang="fr-FR" dirty="0">
              <a:solidFill>
                <a:schemeClr val="bg1"/>
              </a:solidFill>
            </a:endParaRPr>
          </a:p>
        </p:txBody>
      </p:sp>
    </p:spTree>
    <p:extLst>
      <p:ext uri="{BB962C8B-B14F-4D97-AF65-F5344CB8AC3E}">
        <p14:creationId xmlns:p14="http://schemas.microsoft.com/office/powerpoint/2010/main" val="1131571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398248" y="100222"/>
            <a:ext cx="5578800" cy="1007600"/>
          </a:xfrm>
          <a:prstGeom prst="rect">
            <a:avLst/>
          </a:prstGeom>
        </p:spPr>
        <p:txBody>
          <a:bodyPr spcFirstLastPara="1" vert="horz" wrap="square" lIns="121900" tIns="121900" rIns="121900" bIns="121900" rtlCol="0" anchor="ctr" anchorCtr="0">
            <a:normAutofit/>
          </a:bodyPr>
          <a:lstStyle/>
          <a:p>
            <a:r>
              <a:rPr lang="en" sz="4400" dirty="0"/>
              <a:t>Project overview</a:t>
            </a:r>
            <a:endParaRPr sz="4400" dirty="0"/>
          </a:p>
        </p:txBody>
      </p:sp>
      <p:sp>
        <p:nvSpPr>
          <p:cNvPr id="4" name="TextBox 3">
            <a:extLst>
              <a:ext uri="{FF2B5EF4-FFF2-40B4-BE49-F238E27FC236}">
                <a16:creationId xmlns:a16="http://schemas.microsoft.com/office/drawing/2014/main" id="{E653744F-427B-620C-BF17-D5F00C99B93E}"/>
              </a:ext>
            </a:extLst>
          </p:cNvPr>
          <p:cNvSpPr txBox="1"/>
          <p:nvPr/>
        </p:nvSpPr>
        <p:spPr>
          <a:xfrm>
            <a:off x="8007706" y="1545515"/>
            <a:ext cx="2572378" cy="461665"/>
          </a:xfrm>
          <a:prstGeom prst="rect">
            <a:avLst/>
          </a:prstGeom>
          <a:noFill/>
        </p:spPr>
        <p:txBody>
          <a:bodyPr wrap="square" rtlCol="0">
            <a:spAutoFit/>
          </a:bodyPr>
          <a:lstStyle/>
          <a:p>
            <a:r>
              <a:rPr lang="fr-FR" sz="2400" b="1" dirty="0">
                <a:solidFill>
                  <a:srgbClr val="00ADEF"/>
                </a:solidFill>
                <a:latin typeface="Asap" pitchFamily="2" charset="0"/>
              </a:rPr>
              <a:t>PROJECT GOAL</a:t>
            </a:r>
            <a:endParaRPr lang="en-GB" sz="2400" b="1" dirty="0">
              <a:solidFill>
                <a:srgbClr val="00ADEF"/>
              </a:solidFill>
              <a:latin typeface="Asap" pitchFamily="2" charset="0"/>
            </a:endParaRPr>
          </a:p>
        </p:txBody>
      </p:sp>
      <p:sp>
        <p:nvSpPr>
          <p:cNvPr id="5" name="TextBox 4">
            <a:extLst>
              <a:ext uri="{FF2B5EF4-FFF2-40B4-BE49-F238E27FC236}">
                <a16:creationId xmlns:a16="http://schemas.microsoft.com/office/drawing/2014/main" id="{F15BF9FE-3109-F38E-937E-96E940AEFDCF}"/>
              </a:ext>
            </a:extLst>
          </p:cNvPr>
          <p:cNvSpPr txBox="1"/>
          <p:nvPr/>
        </p:nvSpPr>
        <p:spPr>
          <a:xfrm>
            <a:off x="8007706" y="4658438"/>
            <a:ext cx="3069382" cy="461665"/>
          </a:xfrm>
          <a:prstGeom prst="rect">
            <a:avLst/>
          </a:prstGeom>
          <a:noFill/>
        </p:spPr>
        <p:txBody>
          <a:bodyPr wrap="square" rtlCol="0">
            <a:spAutoFit/>
          </a:bodyPr>
          <a:lstStyle/>
          <a:p>
            <a:pPr>
              <a:spcAft>
                <a:spcPts val="600"/>
              </a:spcAft>
            </a:pPr>
            <a:r>
              <a:rPr lang="fr-FR" sz="2400" b="1" dirty="0">
                <a:solidFill>
                  <a:srgbClr val="048488"/>
                </a:solidFill>
                <a:latin typeface="Asap" pitchFamily="2" charset="0"/>
              </a:rPr>
              <a:t>TIMELINE</a:t>
            </a:r>
          </a:p>
        </p:txBody>
      </p:sp>
      <p:pic>
        <p:nvPicPr>
          <p:cNvPr id="6" name="Graphic 5" descr="Target with solid fill">
            <a:extLst>
              <a:ext uri="{FF2B5EF4-FFF2-40B4-BE49-F238E27FC236}">
                <a16:creationId xmlns:a16="http://schemas.microsoft.com/office/drawing/2014/main" id="{D5EB5620-5FC0-AD15-1710-0D9A7120495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08280" y="1319147"/>
            <a:ext cx="914400" cy="914400"/>
          </a:xfrm>
          <a:prstGeom prst="rect">
            <a:avLst/>
          </a:prstGeom>
        </p:spPr>
      </p:pic>
      <p:pic>
        <p:nvPicPr>
          <p:cNvPr id="7" name="Graphic 6" descr="Stopwatch 75% with solid fill">
            <a:extLst>
              <a:ext uri="{FF2B5EF4-FFF2-40B4-BE49-F238E27FC236}">
                <a16:creationId xmlns:a16="http://schemas.microsoft.com/office/drawing/2014/main" id="{EB51B5E3-B642-4469-A3C4-1F1E97C0139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08280" y="4376731"/>
            <a:ext cx="914400" cy="914400"/>
          </a:xfrm>
          <a:prstGeom prst="rect">
            <a:avLst/>
          </a:prstGeom>
        </p:spPr>
      </p:pic>
      <p:sp>
        <p:nvSpPr>
          <p:cNvPr id="8" name="Content Placeholder 4">
            <a:extLst>
              <a:ext uri="{FF2B5EF4-FFF2-40B4-BE49-F238E27FC236}">
                <a16:creationId xmlns:a16="http://schemas.microsoft.com/office/drawing/2014/main" id="{2DD27482-28DA-B363-0FB8-CFE181FE1306}"/>
              </a:ext>
            </a:extLst>
          </p:cNvPr>
          <p:cNvSpPr txBox="1">
            <a:spLocks/>
          </p:cNvSpPr>
          <p:nvPr/>
        </p:nvSpPr>
        <p:spPr>
          <a:xfrm>
            <a:off x="293813" y="2846391"/>
            <a:ext cx="630950" cy="2034771"/>
          </a:xfrm>
          <a:prstGeom prst="rect">
            <a:avLst/>
          </a:prstGeom>
        </p:spPr>
        <p:txBody>
          <a:bodyPr vert="vert270"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GB" sz="2600" b="1" dirty="0">
                <a:solidFill>
                  <a:srgbClr val="0C2657"/>
                </a:solidFill>
                <a:latin typeface="Asap" pitchFamily="2" charset="0"/>
                <a:ea typeface="Noto Serif" panose="02020600060500020200" pitchFamily="18" charset="0"/>
                <a:cs typeface="Noto Serif" panose="02020600060500020200" pitchFamily="18" charset="0"/>
              </a:rPr>
              <a:t>19 PARTNERS</a:t>
            </a:r>
          </a:p>
        </p:txBody>
      </p:sp>
      <p:sp>
        <p:nvSpPr>
          <p:cNvPr id="9" name="Rectangle: Rounded Corners 8">
            <a:extLst>
              <a:ext uri="{FF2B5EF4-FFF2-40B4-BE49-F238E27FC236}">
                <a16:creationId xmlns:a16="http://schemas.microsoft.com/office/drawing/2014/main" id="{75A5ACD0-60F0-23A5-23C9-E8DE6E07BFBC}"/>
              </a:ext>
            </a:extLst>
          </p:cNvPr>
          <p:cNvSpPr/>
          <p:nvPr/>
        </p:nvSpPr>
        <p:spPr>
          <a:xfrm>
            <a:off x="884437" y="1091906"/>
            <a:ext cx="5953760" cy="5543741"/>
          </a:xfrm>
          <a:prstGeom prst="roundRect">
            <a:avLst>
              <a:gd name="adj" fmla="val 7896"/>
            </a:avLst>
          </a:prstGeom>
          <a:noFill/>
          <a:ln>
            <a:solidFill>
              <a:srgbClr val="0C2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368CFA07-C4C7-0129-1997-27C6B47E3E79}"/>
              </a:ext>
            </a:extLst>
          </p:cNvPr>
          <p:cNvSpPr txBox="1">
            <a:spLocks/>
          </p:cNvSpPr>
          <p:nvPr/>
        </p:nvSpPr>
        <p:spPr>
          <a:xfrm>
            <a:off x="7164964" y="2203737"/>
            <a:ext cx="4529196" cy="1990748"/>
          </a:xfrm>
          <a:prstGeom prst="rect">
            <a:avLst/>
          </a:prstGeom>
        </p:spPr>
        <p:txBody>
          <a:bodyPr vert="horz" lIns="36000" tIns="36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Font typeface="Arial" panose="020B0604020202020204" pitchFamily="34" charset="0"/>
              <a:buNone/>
            </a:pPr>
            <a:r>
              <a:rPr lang="en-GB" sz="1800" u="sng" dirty="0">
                <a:latin typeface="Noto Serif" panose="02020600060500020200" pitchFamily="18" charset="0"/>
                <a:ea typeface="Noto Serif" panose="02020600060500020200" pitchFamily="18" charset="0"/>
                <a:cs typeface="Noto Serif" panose="02020600060500020200" pitchFamily="18" charset="0"/>
              </a:rPr>
              <a:t>Reducing stress </a:t>
            </a:r>
            <a:r>
              <a:rPr lang="en-GB" sz="1800" dirty="0">
                <a:latin typeface="Noto Serif" panose="02020600060500020200" pitchFamily="18" charset="0"/>
                <a:ea typeface="Noto Serif" panose="02020600060500020200" pitchFamily="18" charset="0"/>
                <a:cs typeface="Noto Serif" panose="02020600060500020200" pitchFamily="18" charset="0"/>
              </a:rPr>
              <a:t>and </a:t>
            </a:r>
            <a:r>
              <a:rPr lang="en-GB" sz="1800" u="sng" dirty="0">
                <a:latin typeface="Noto Serif" panose="02020600060500020200" pitchFamily="18" charset="0"/>
                <a:ea typeface="Noto Serif" panose="02020600060500020200" pitchFamily="18" charset="0"/>
                <a:cs typeface="Noto Serif" panose="02020600060500020200" pitchFamily="18" charset="0"/>
              </a:rPr>
              <a:t>preventing burnout</a:t>
            </a:r>
            <a:r>
              <a:rPr lang="en-GB" sz="1800" dirty="0">
                <a:latin typeface="Noto Serif" panose="02020600060500020200" pitchFamily="18" charset="0"/>
                <a:ea typeface="Noto Serif" panose="02020600060500020200" pitchFamily="18" charset="0"/>
                <a:cs typeface="Noto Serif" panose="02020600060500020200" pitchFamily="18" charset="0"/>
              </a:rPr>
              <a:t> among </a:t>
            </a:r>
            <a:r>
              <a:rPr lang="en-GB" sz="1800" u="sng" dirty="0">
                <a:latin typeface="Noto Serif" panose="02020600060500020200" pitchFamily="18" charset="0"/>
                <a:ea typeface="Noto Serif" panose="02020600060500020200" pitchFamily="18" charset="0"/>
                <a:cs typeface="Noto Serif" panose="02020600060500020200" pitchFamily="18" charset="0"/>
              </a:rPr>
              <a:t>healthcare workers </a:t>
            </a:r>
            <a:br>
              <a:rPr lang="en-GB" sz="1800" dirty="0">
                <a:latin typeface="Noto Serif" panose="02020600060500020200" pitchFamily="18" charset="0"/>
                <a:ea typeface="Noto Serif" panose="02020600060500020200" pitchFamily="18" charset="0"/>
                <a:cs typeface="Noto Serif" panose="02020600060500020200" pitchFamily="18" charset="0"/>
              </a:rPr>
            </a:br>
            <a:r>
              <a:rPr lang="en-GB" sz="1800" dirty="0">
                <a:latin typeface="Noto Serif" panose="02020600060500020200" pitchFamily="18" charset="0"/>
                <a:ea typeface="Noto Serif" panose="02020600060500020200" pitchFamily="18" charset="0"/>
                <a:cs typeface="Noto Serif" panose="02020600060500020200" pitchFamily="18" charset="0"/>
              </a:rPr>
              <a:t>by developing</a:t>
            </a:r>
            <a:r>
              <a:rPr lang="en-GB" sz="1800" u="sng" dirty="0">
                <a:latin typeface="Noto Serif" panose="02020600060500020200" pitchFamily="18" charset="0"/>
                <a:ea typeface="Noto Serif" panose="02020600060500020200" pitchFamily="18" charset="0"/>
                <a:cs typeface="Noto Serif" panose="02020600060500020200" pitchFamily="18" charset="0"/>
              </a:rPr>
              <a:t> </a:t>
            </a:r>
            <a:r>
              <a:rPr lang="en-GB" sz="1800" dirty="0">
                <a:latin typeface="Noto Serif" panose="02020600060500020200" pitchFamily="18" charset="0"/>
                <a:ea typeface="Noto Serif" panose="02020600060500020200" pitchFamily="18" charset="0"/>
                <a:cs typeface="Noto Serif" panose="02020600060500020200" pitchFamily="18" charset="0"/>
              </a:rPr>
              <a:t>innovative, co-created </a:t>
            </a:r>
            <a:r>
              <a:rPr lang="en-GB" sz="1800" u="sng" dirty="0">
                <a:latin typeface="Noto Serif" panose="02020600060500020200" pitchFamily="18" charset="0"/>
                <a:ea typeface="Noto Serif" panose="02020600060500020200" pitchFamily="18" charset="0"/>
                <a:cs typeface="Noto Serif" panose="02020600060500020200" pitchFamily="18" charset="0"/>
              </a:rPr>
              <a:t>solutions combining non-digital, digital, and AI-driven approaches </a:t>
            </a:r>
          </a:p>
        </p:txBody>
      </p:sp>
      <p:pic>
        <p:nvPicPr>
          <p:cNvPr id="12" name="Picture 11" descr="A blue and orange text on a black background&#10;&#10;AI-generated content may be incorrect.">
            <a:extLst>
              <a:ext uri="{FF2B5EF4-FFF2-40B4-BE49-F238E27FC236}">
                <a16:creationId xmlns:a16="http://schemas.microsoft.com/office/drawing/2014/main" id="{FA25C515-3EED-7B97-F898-00883FAAA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352" y="1313662"/>
            <a:ext cx="2101247" cy="376567"/>
          </a:xfrm>
          <a:prstGeom prst="rect">
            <a:avLst/>
          </a:prstGeom>
        </p:spPr>
      </p:pic>
      <p:pic>
        <p:nvPicPr>
          <p:cNvPr id="14" name="Picture 13" descr="A logo with a triangle in the center&#10;&#10;AI-generated content may be incorrect.">
            <a:extLst>
              <a:ext uri="{FF2B5EF4-FFF2-40B4-BE49-F238E27FC236}">
                <a16:creationId xmlns:a16="http://schemas.microsoft.com/office/drawing/2014/main" id="{469CC71F-4A97-9518-7257-CB5528144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7845" y="1095464"/>
            <a:ext cx="812963" cy="812963"/>
          </a:xfrm>
          <a:prstGeom prst="rect">
            <a:avLst/>
          </a:prstGeom>
        </p:spPr>
      </p:pic>
      <p:pic>
        <p:nvPicPr>
          <p:cNvPr id="16" name="Picture 15" descr="A black background with blue text&#10;&#10;AI-generated content may be incorrect.">
            <a:extLst>
              <a:ext uri="{FF2B5EF4-FFF2-40B4-BE49-F238E27FC236}">
                <a16:creationId xmlns:a16="http://schemas.microsoft.com/office/drawing/2014/main" id="{B15075DC-D355-A7C5-7116-63B569B495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1505" y="1272172"/>
            <a:ext cx="1727893" cy="459546"/>
          </a:xfrm>
          <a:prstGeom prst="rect">
            <a:avLst/>
          </a:prstGeom>
        </p:spPr>
      </p:pic>
      <p:pic>
        <p:nvPicPr>
          <p:cNvPr id="20" name="Picture 19" descr="A logo with green and purple letters&#10;&#10;AI-generated content may be incorrect.">
            <a:extLst>
              <a:ext uri="{FF2B5EF4-FFF2-40B4-BE49-F238E27FC236}">
                <a16:creationId xmlns:a16="http://schemas.microsoft.com/office/drawing/2014/main" id="{32F698A1-4E42-135A-054E-2399335CC9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447" y="1932181"/>
            <a:ext cx="907729" cy="760265"/>
          </a:xfrm>
          <a:prstGeom prst="rect">
            <a:avLst/>
          </a:prstGeom>
        </p:spPr>
      </p:pic>
      <p:pic>
        <p:nvPicPr>
          <p:cNvPr id="22" name="Picture 21" descr="A black background with blue text&#10;&#10;AI-generated content may be incorrect.">
            <a:extLst>
              <a:ext uri="{FF2B5EF4-FFF2-40B4-BE49-F238E27FC236}">
                <a16:creationId xmlns:a16="http://schemas.microsoft.com/office/drawing/2014/main" id="{0C73918C-D3A3-2014-9C8D-B91FF558C74F}"/>
              </a:ext>
            </a:extLst>
          </p:cNvPr>
          <p:cNvPicPr>
            <a:picLocks noChangeAspect="1"/>
          </p:cNvPicPr>
          <p:nvPr/>
        </p:nvPicPr>
        <p:blipFill>
          <a:blip r:embed="rId9">
            <a:extLst>
              <a:ext uri="{28A0092B-C50C-407E-A947-70E740481C1C}">
                <a14:useLocalDpi xmlns:a14="http://schemas.microsoft.com/office/drawing/2010/main" val="0"/>
              </a:ext>
            </a:extLst>
          </a:blip>
          <a:srcRect l="11143" t="37867" r="10672" b="9584"/>
          <a:stretch>
            <a:fillRect/>
          </a:stretch>
        </p:blipFill>
        <p:spPr>
          <a:xfrm>
            <a:off x="1939733" y="1971757"/>
            <a:ext cx="1688725" cy="681113"/>
          </a:xfrm>
          <a:prstGeom prst="rect">
            <a:avLst/>
          </a:prstGeom>
        </p:spPr>
      </p:pic>
      <p:pic>
        <p:nvPicPr>
          <p:cNvPr id="24" name="Picture 23" descr="A blue sign with white text&#10;&#10;AI-generated content may be incorrect.">
            <a:extLst>
              <a:ext uri="{FF2B5EF4-FFF2-40B4-BE49-F238E27FC236}">
                <a16:creationId xmlns:a16="http://schemas.microsoft.com/office/drawing/2014/main" id="{E7A7C70F-C0EA-3A6E-4261-1995A87C91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8513" y="2903163"/>
            <a:ext cx="907729" cy="907729"/>
          </a:xfrm>
          <a:prstGeom prst="rect">
            <a:avLst/>
          </a:prstGeom>
        </p:spPr>
      </p:pic>
      <p:pic>
        <p:nvPicPr>
          <p:cNvPr id="26" name="Picture 25" descr="A black and grey logo&#10;&#10;AI-generated content may be incorrect.">
            <a:extLst>
              <a:ext uri="{FF2B5EF4-FFF2-40B4-BE49-F238E27FC236}">
                <a16:creationId xmlns:a16="http://schemas.microsoft.com/office/drawing/2014/main" id="{3C53387B-3F30-F9F5-B991-F555B78B39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3300" y="2916270"/>
            <a:ext cx="1095411" cy="881514"/>
          </a:xfrm>
          <a:prstGeom prst="rect">
            <a:avLst/>
          </a:prstGeom>
        </p:spPr>
      </p:pic>
      <p:pic>
        <p:nvPicPr>
          <p:cNvPr id="30" name="Picture 29" descr="A green and black logo&#10;&#10;AI-generated content may be incorrect.">
            <a:extLst>
              <a:ext uri="{FF2B5EF4-FFF2-40B4-BE49-F238E27FC236}">
                <a16:creationId xmlns:a16="http://schemas.microsoft.com/office/drawing/2014/main" id="{E1C2E05D-6C44-7F63-A162-A9584DF576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6577" y="3959699"/>
            <a:ext cx="1562224" cy="783882"/>
          </a:xfrm>
          <a:prstGeom prst="rect">
            <a:avLst/>
          </a:prstGeom>
        </p:spPr>
      </p:pic>
      <p:pic>
        <p:nvPicPr>
          <p:cNvPr id="32" name="Picture 31" descr="A red text on a black background&#10;&#10;AI-generated content may be incorrect.">
            <a:extLst>
              <a:ext uri="{FF2B5EF4-FFF2-40B4-BE49-F238E27FC236}">
                <a16:creationId xmlns:a16="http://schemas.microsoft.com/office/drawing/2014/main" id="{2DE6EFE4-DBE1-F537-18B8-B533ED370C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937" y="3943125"/>
            <a:ext cx="2083968" cy="694656"/>
          </a:xfrm>
          <a:prstGeom prst="rect">
            <a:avLst/>
          </a:prstGeom>
        </p:spPr>
      </p:pic>
      <p:pic>
        <p:nvPicPr>
          <p:cNvPr id="36" name="Picture 35" descr="A green logo with text&#10;&#10;AI-generated content may be incorrect.">
            <a:extLst>
              <a:ext uri="{FF2B5EF4-FFF2-40B4-BE49-F238E27FC236}">
                <a16:creationId xmlns:a16="http://schemas.microsoft.com/office/drawing/2014/main" id="{F90D1AA4-B22F-F8A5-3FB0-4AA1F9F5EF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62963" y="4881162"/>
            <a:ext cx="1407437" cy="643553"/>
          </a:xfrm>
          <a:prstGeom prst="rect">
            <a:avLst/>
          </a:prstGeom>
        </p:spPr>
      </p:pic>
      <p:pic>
        <p:nvPicPr>
          <p:cNvPr id="37" name="Picture 36" descr="A blue circle with yellow stars and a symbol on it&#10;&#10;AI-generated content may be incorrect.">
            <a:extLst>
              <a:ext uri="{FF2B5EF4-FFF2-40B4-BE49-F238E27FC236}">
                <a16:creationId xmlns:a16="http://schemas.microsoft.com/office/drawing/2014/main" id="{46260017-1B59-41CB-11E1-D094D4C008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44603" y="3898512"/>
            <a:ext cx="783610" cy="783881"/>
          </a:xfrm>
          <a:prstGeom prst="rect">
            <a:avLst/>
          </a:prstGeom>
        </p:spPr>
      </p:pic>
      <p:pic>
        <p:nvPicPr>
          <p:cNvPr id="39" name="Picture 38" descr="A purple triangle with black background&#10;&#10;AI-generated content may be incorrect.">
            <a:extLst>
              <a:ext uri="{FF2B5EF4-FFF2-40B4-BE49-F238E27FC236}">
                <a16:creationId xmlns:a16="http://schemas.microsoft.com/office/drawing/2014/main" id="{869A3ADB-E3AF-DC44-55C3-020ABB8DD139}"/>
              </a:ext>
            </a:extLst>
          </p:cNvPr>
          <p:cNvPicPr>
            <a:picLocks noChangeAspect="1"/>
          </p:cNvPicPr>
          <p:nvPr/>
        </p:nvPicPr>
        <p:blipFill>
          <a:blip r:embed="rId16">
            <a:extLst>
              <a:ext uri="{28A0092B-C50C-407E-A947-70E740481C1C}">
                <a14:useLocalDpi xmlns:a14="http://schemas.microsoft.com/office/drawing/2010/main" val="0"/>
              </a:ext>
            </a:extLst>
          </a:blip>
          <a:srcRect l="13775" t="18590" r="12769" b="15777"/>
          <a:stretch>
            <a:fillRect/>
          </a:stretch>
        </p:blipFill>
        <p:spPr>
          <a:xfrm>
            <a:off x="3029996" y="5698857"/>
            <a:ext cx="1192815" cy="841176"/>
          </a:xfrm>
          <a:prstGeom prst="rect">
            <a:avLst/>
          </a:prstGeom>
        </p:spPr>
      </p:pic>
      <p:pic>
        <p:nvPicPr>
          <p:cNvPr id="43" name="Picture 42">
            <a:extLst>
              <a:ext uri="{FF2B5EF4-FFF2-40B4-BE49-F238E27FC236}">
                <a16:creationId xmlns:a16="http://schemas.microsoft.com/office/drawing/2014/main" id="{EB35CD9F-0087-D90B-6470-7B76ACAFE6C4}"/>
              </a:ext>
            </a:extLst>
          </p:cNvPr>
          <p:cNvPicPr>
            <a:picLocks noChangeAspect="1"/>
          </p:cNvPicPr>
          <p:nvPr/>
        </p:nvPicPr>
        <p:blipFill>
          <a:blip r:embed="rId17"/>
          <a:stretch>
            <a:fillRect/>
          </a:stretch>
        </p:blipFill>
        <p:spPr>
          <a:xfrm>
            <a:off x="1387425" y="5682101"/>
            <a:ext cx="839995" cy="836124"/>
          </a:xfrm>
          <a:prstGeom prst="rect">
            <a:avLst/>
          </a:prstGeom>
        </p:spPr>
      </p:pic>
      <p:pic>
        <p:nvPicPr>
          <p:cNvPr id="45" name="Picture 44">
            <a:extLst>
              <a:ext uri="{FF2B5EF4-FFF2-40B4-BE49-F238E27FC236}">
                <a16:creationId xmlns:a16="http://schemas.microsoft.com/office/drawing/2014/main" id="{34AFE4B7-053F-D3F8-7F2E-813A1A680D6C}"/>
              </a:ext>
            </a:extLst>
          </p:cNvPr>
          <p:cNvPicPr>
            <a:picLocks noChangeAspect="1"/>
          </p:cNvPicPr>
          <p:nvPr/>
        </p:nvPicPr>
        <p:blipFill>
          <a:blip r:embed="rId18"/>
          <a:stretch>
            <a:fillRect/>
          </a:stretch>
        </p:blipFill>
        <p:spPr>
          <a:xfrm>
            <a:off x="5234536" y="4852697"/>
            <a:ext cx="762374" cy="800116"/>
          </a:xfrm>
          <a:prstGeom prst="rect">
            <a:avLst/>
          </a:prstGeom>
        </p:spPr>
      </p:pic>
      <p:pic>
        <p:nvPicPr>
          <p:cNvPr id="47" name="Picture 46">
            <a:extLst>
              <a:ext uri="{FF2B5EF4-FFF2-40B4-BE49-F238E27FC236}">
                <a16:creationId xmlns:a16="http://schemas.microsoft.com/office/drawing/2014/main" id="{7DB68D6C-EF44-3FA8-AB77-0E5F4AD96631}"/>
              </a:ext>
            </a:extLst>
          </p:cNvPr>
          <p:cNvPicPr>
            <a:picLocks noChangeAspect="1"/>
          </p:cNvPicPr>
          <p:nvPr/>
        </p:nvPicPr>
        <p:blipFill>
          <a:blip r:embed="rId19"/>
          <a:stretch>
            <a:fillRect/>
          </a:stretch>
        </p:blipFill>
        <p:spPr>
          <a:xfrm>
            <a:off x="1316766" y="4620571"/>
            <a:ext cx="1042131" cy="971307"/>
          </a:xfrm>
          <a:prstGeom prst="rect">
            <a:avLst/>
          </a:prstGeom>
        </p:spPr>
      </p:pic>
      <p:pic>
        <p:nvPicPr>
          <p:cNvPr id="49" name="Picture 48">
            <a:extLst>
              <a:ext uri="{FF2B5EF4-FFF2-40B4-BE49-F238E27FC236}">
                <a16:creationId xmlns:a16="http://schemas.microsoft.com/office/drawing/2014/main" id="{EEE86D2D-5D97-6DFC-F2FF-0161160B3D7B}"/>
              </a:ext>
            </a:extLst>
          </p:cNvPr>
          <p:cNvPicPr>
            <a:picLocks noChangeAspect="1"/>
          </p:cNvPicPr>
          <p:nvPr/>
        </p:nvPicPr>
        <p:blipFill>
          <a:blip r:embed="rId20"/>
          <a:stretch>
            <a:fillRect/>
          </a:stretch>
        </p:blipFill>
        <p:spPr>
          <a:xfrm>
            <a:off x="4941432" y="5795149"/>
            <a:ext cx="1562224" cy="670988"/>
          </a:xfrm>
          <a:prstGeom prst="rect">
            <a:avLst/>
          </a:prstGeom>
        </p:spPr>
      </p:pic>
      <p:pic>
        <p:nvPicPr>
          <p:cNvPr id="51" name="Picture 50">
            <a:extLst>
              <a:ext uri="{FF2B5EF4-FFF2-40B4-BE49-F238E27FC236}">
                <a16:creationId xmlns:a16="http://schemas.microsoft.com/office/drawing/2014/main" id="{DC395810-1F44-E692-F804-E8C160496E8E}"/>
              </a:ext>
            </a:extLst>
          </p:cNvPr>
          <p:cNvPicPr>
            <a:picLocks noChangeAspect="1"/>
          </p:cNvPicPr>
          <p:nvPr/>
        </p:nvPicPr>
        <p:blipFill>
          <a:blip r:embed="rId21"/>
          <a:stretch>
            <a:fillRect/>
          </a:stretch>
        </p:blipFill>
        <p:spPr>
          <a:xfrm>
            <a:off x="5544603" y="1923072"/>
            <a:ext cx="1127127" cy="778482"/>
          </a:xfrm>
          <a:prstGeom prst="rect">
            <a:avLst/>
          </a:prstGeom>
        </p:spPr>
      </p:pic>
      <p:pic>
        <p:nvPicPr>
          <p:cNvPr id="53" name="Picture 52">
            <a:extLst>
              <a:ext uri="{FF2B5EF4-FFF2-40B4-BE49-F238E27FC236}">
                <a16:creationId xmlns:a16="http://schemas.microsoft.com/office/drawing/2014/main" id="{18C491C6-D0BE-71AA-FA07-92B6AE9C38E3}"/>
              </a:ext>
            </a:extLst>
          </p:cNvPr>
          <p:cNvPicPr>
            <a:picLocks noChangeAspect="1"/>
          </p:cNvPicPr>
          <p:nvPr/>
        </p:nvPicPr>
        <p:blipFill>
          <a:blip r:embed="rId22"/>
          <a:stretch>
            <a:fillRect/>
          </a:stretch>
        </p:blipFill>
        <p:spPr>
          <a:xfrm>
            <a:off x="3836721" y="2032662"/>
            <a:ext cx="1427186" cy="559302"/>
          </a:xfrm>
          <a:prstGeom prst="rect">
            <a:avLst/>
          </a:prstGeom>
        </p:spPr>
      </p:pic>
      <p:pic>
        <p:nvPicPr>
          <p:cNvPr id="55" name="Picture 54">
            <a:extLst>
              <a:ext uri="{FF2B5EF4-FFF2-40B4-BE49-F238E27FC236}">
                <a16:creationId xmlns:a16="http://schemas.microsoft.com/office/drawing/2014/main" id="{5767DF14-FA31-E49B-2DB5-D45F1F4E4B55}"/>
              </a:ext>
            </a:extLst>
          </p:cNvPr>
          <p:cNvPicPr>
            <a:picLocks noChangeAspect="1"/>
          </p:cNvPicPr>
          <p:nvPr/>
        </p:nvPicPr>
        <p:blipFill>
          <a:blip r:embed="rId23"/>
          <a:stretch>
            <a:fillRect/>
          </a:stretch>
        </p:blipFill>
        <p:spPr>
          <a:xfrm>
            <a:off x="4350808" y="2983614"/>
            <a:ext cx="2270957" cy="746825"/>
          </a:xfrm>
          <a:prstGeom prst="rect">
            <a:avLst/>
          </a:prstGeom>
        </p:spPr>
      </p:pic>
      <p:sp>
        <p:nvSpPr>
          <p:cNvPr id="2" name="TextBox 1">
            <a:extLst>
              <a:ext uri="{FF2B5EF4-FFF2-40B4-BE49-F238E27FC236}">
                <a16:creationId xmlns:a16="http://schemas.microsoft.com/office/drawing/2014/main" id="{0F3A44DA-36D6-1ABC-DBAB-C9BCE575305C}"/>
              </a:ext>
            </a:extLst>
          </p:cNvPr>
          <p:cNvSpPr txBox="1"/>
          <p:nvPr/>
        </p:nvSpPr>
        <p:spPr>
          <a:xfrm>
            <a:off x="7164964" y="5251549"/>
            <a:ext cx="3069382" cy="401264"/>
          </a:xfrm>
          <a:prstGeom prst="rect">
            <a:avLst/>
          </a:prstGeom>
          <a:noFill/>
        </p:spPr>
        <p:txBody>
          <a:bodyPr wrap="square" rtlCol="0">
            <a:spAutoFit/>
          </a:bodyPr>
          <a:lstStyle/>
          <a:p>
            <a:pPr>
              <a:lnSpc>
                <a:spcPct val="120000"/>
              </a:lnSpc>
            </a:pPr>
            <a:r>
              <a:rPr lang="fr-FR" dirty="0"/>
              <a:t>Ends on 31st July 2028</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C662-188A-8DE8-8E69-6D609D7AC0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3D73603-05C8-0309-3B2F-B2049AA21A2C}"/>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19B1A34C-5036-4D5E-3B54-8F318D201B65}"/>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Follow-up of the PANACEA project</a:t>
            </a:r>
          </a:p>
        </p:txBody>
      </p:sp>
      <p:sp>
        <p:nvSpPr>
          <p:cNvPr id="2" name="Tijdelijke aanduiding voor inhoud 2">
            <a:extLst>
              <a:ext uri="{FF2B5EF4-FFF2-40B4-BE49-F238E27FC236}">
                <a16:creationId xmlns:a16="http://schemas.microsoft.com/office/drawing/2014/main" id="{7942BEE1-1E0D-C2C5-F837-C1947263FD2B}"/>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Interview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with</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Mrs. Salome Chkheidze (Georgia) </a:t>
            </a:r>
          </a:p>
        </p:txBody>
      </p:sp>
      <p:sp>
        <p:nvSpPr>
          <p:cNvPr id="5" name="Tijdelijke aanduiding voor inhoud 2">
            <a:extLst>
              <a:ext uri="{FF2B5EF4-FFF2-40B4-BE49-F238E27FC236}">
                <a16:creationId xmlns:a16="http://schemas.microsoft.com/office/drawing/2014/main" id="{3C64BBB2-5FD2-5B3D-4151-FDF550A29E22}"/>
              </a:ext>
            </a:extLst>
          </p:cNvPr>
          <p:cNvSpPr txBox="1">
            <a:spLocks/>
          </p:cNvSpPr>
          <p:nvPr/>
        </p:nvSpPr>
        <p:spPr>
          <a:xfrm>
            <a:off x="1676400" y="2558597"/>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online meeting the Bureau of the MJC on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Pain</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Medicine</a:t>
            </a:r>
          </a:p>
        </p:txBody>
      </p:sp>
      <p:sp>
        <p:nvSpPr>
          <p:cNvPr id="7" name="Tijdelijke aanduiding voor inhoud 2">
            <a:extLst>
              <a:ext uri="{FF2B5EF4-FFF2-40B4-BE49-F238E27FC236}">
                <a16:creationId xmlns:a16="http://schemas.microsoft.com/office/drawing/2014/main" id="{9CE2EAE2-0EEC-A88A-7C9A-497B60050613}"/>
              </a:ext>
            </a:extLst>
          </p:cNvPr>
          <p:cNvSpPr txBox="1">
            <a:spLocks/>
          </p:cNvSpPr>
          <p:nvPr/>
        </p:nvSpPr>
        <p:spPr>
          <a:xfrm>
            <a:off x="1676400" y="4040642"/>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i="1" dirty="0">
                <a:solidFill>
                  <a:schemeClr val="bg1"/>
                </a:solidFill>
                <a:latin typeface="Calibri" panose="020F0502020204030204" pitchFamily="34" charset="0"/>
                <a:ea typeface="Calibri" panose="020F0502020204030204" pitchFamily="34" charset="0"/>
                <a:cs typeface="Calibri" panose="020F0502020204030204" pitchFamily="34" charset="0"/>
              </a:rPr>
              <a:t>Active dialogue on postgraduate medical education </a:t>
            </a:r>
          </a:p>
          <a:p>
            <a:pPr marL="457200" lvl="1" indent="0">
              <a:buNone/>
            </a:pPr>
            <a:r>
              <a:rPr lang="en-US" sz="2800" i="1" dirty="0">
                <a:solidFill>
                  <a:schemeClr val="bg1"/>
                </a:solidFill>
                <a:latin typeface="Calibri" panose="020F0502020204030204" pitchFamily="34" charset="0"/>
                <a:ea typeface="Calibri" panose="020F0502020204030204" pitchFamily="34" charset="0"/>
                <a:cs typeface="Calibri" panose="020F0502020204030204" pitchFamily="34" charset="0"/>
              </a:rPr>
              <a:t>							in search of action</a:t>
            </a:r>
            <a:endParaRPr lang="nl-BE" sz="2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D96BFC4A-43C5-51C7-FA79-C5FA0689990E}"/>
              </a:ext>
            </a:extLst>
          </p:cNvPr>
          <p:cNvSpPr txBox="1">
            <a:spLocks/>
          </p:cNvSpPr>
          <p:nvPr/>
        </p:nvSpPr>
        <p:spPr>
          <a:xfrm>
            <a:off x="1676400" y="4935764"/>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An </a:t>
            </a: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extensive</a:t>
            </a: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online interview </a:t>
            </a: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allowing</a:t>
            </a: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for more in </a:t>
            </a: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depth</a:t>
            </a: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exploring</a:t>
            </a:r>
            <a:endPar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buNone/>
            </a:pP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after</a:t>
            </a: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the common GAMS-UEMS symposium in Tbilisi</a:t>
            </a:r>
          </a:p>
        </p:txBody>
      </p:sp>
      <p:sp>
        <p:nvSpPr>
          <p:cNvPr id="9" name="Tijdelijke aanduiding voor inhoud 2">
            <a:extLst>
              <a:ext uri="{FF2B5EF4-FFF2-40B4-BE49-F238E27FC236}">
                <a16:creationId xmlns:a16="http://schemas.microsoft.com/office/drawing/2014/main" id="{3CE3FB6F-1BF0-D1CE-38BB-D903058C1EE0}"/>
              </a:ext>
            </a:extLst>
          </p:cNvPr>
          <p:cNvSpPr txBox="1">
            <a:spLocks/>
          </p:cNvSpPr>
          <p:nvPr/>
        </p:nvSpPr>
        <p:spPr>
          <a:xfrm>
            <a:off x="1676400" y="557756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chemeClr val="bg1"/>
                </a:solidFill>
              </a:rPr>
              <a:t>…</a:t>
            </a:r>
          </a:p>
        </p:txBody>
      </p:sp>
    </p:spTree>
    <p:extLst>
      <p:ext uri="{BB962C8B-B14F-4D97-AF65-F5344CB8AC3E}">
        <p14:creationId xmlns:p14="http://schemas.microsoft.com/office/powerpoint/2010/main" val="3048784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FAA6F4A1-75A2-3F0E-5969-47ED1FB82A16}"/>
            </a:ext>
          </a:extLst>
        </p:cNvPr>
        <p:cNvGrpSpPr/>
        <p:nvPr/>
      </p:nvGrpSpPr>
      <p:grpSpPr>
        <a:xfrm>
          <a:off x="0" y="0"/>
          <a:ext cx="0" cy="0"/>
          <a:chOff x="0" y="0"/>
          <a:chExt cx="0" cy="0"/>
        </a:xfrm>
      </p:grpSpPr>
      <p:sp>
        <p:nvSpPr>
          <p:cNvPr id="99" name="Google Shape;99;p17">
            <a:extLst>
              <a:ext uri="{FF2B5EF4-FFF2-40B4-BE49-F238E27FC236}">
                <a16:creationId xmlns:a16="http://schemas.microsoft.com/office/drawing/2014/main" id="{108DD897-F17B-9737-6083-6B928C1D695B}"/>
              </a:ext>
            </a:extLst>
          </p:cNvPr>
          <p:cNvSpPr txBox="1">
            <a:spLocks noGrp="1"/>
          </p:cNvSpPr>
          <p:nvPr>
            <p:ph type="title"/>
          </p:nvPr>
        </p:nvSpPr>
        <p:spPr>
          <a:xfrm>
            <a:off x="466400" y="261944"/>
            <a:ext cx="6655760" cy="1007600"/>
          </a:xfrm>
          <a:prstGeom prst="rect">
            <a:avLst/>
          </a:prstGeom>
        </p:spPr>
        <p:txBody>
          <a:bodyPr spcFirstLastPara="1" vert="horz" wrap="square" lIns="121900" tIns="121900" rIns="121900" bIns="121900" rtlCol="0" anchor="ctr" anchorCtr="0">
            <a:noAutofit/>
          </a:bodyPr>
          <a:lstStyle/>
          <a:p>
            <a:r>
              <a:rPr lang="en" sz="4400" dirty="0"/>
              <a:t>Where we stand as of now</a:t>
            </a:r>
            <a:endParaRPr sz="4400" dirty="0"/>
          </a:p>
        </p:txBody>
      </p:sp>
      <p:sp>
        <p:nvSpPr>
          <p:cNvPr id="2" name="TextBox 1">
            <a:extLst>
              <a:ext uri="{FF2B5EF4-FFF2-40B4-BE49-F238E27FC236}">
                <a16:creationId xmlns:a16="http://schemas.microsoft.com/office/drawing/2014/main" id="{9944310A-ECE3-04B9-E59A-EC991FED03BC}"/>
              </a:ext>
            </a:extLst>
          </p:cNvPr>
          <p:cNvSpPr txBox="1"/>
          <p:nvPr/>
        </p:nvSpPr>
        <p:spPr>
          <a:xfrm>
            <a:off x="7297931" y="1741553"/>
            <a:ext cx="3697664" cy="741742"/>
          </a:xfrm>
          <a:prstGeom prst="rect">
            <a:avLst/>
          </a:prstGeom>
          <a:noFill/>
        </p:spPr>
        <p:txBody>
          <a:bodyPr wrap="square" rtlCol="0">
            <a:spAutoFit/>
          </a:bodyPr>
          <a:lstStyle/>
          <a:p>
            <a:pPr>
              <a:lnSpc>
                <a:spcPct val="110000"/>
              </a:lnSpc>
              <a:spcAft>
                <a:spcPts val="300"/>
              </a:spcAft>
            </a:pPr>
            <a:r>
              <a:rPr lang="fr-FR" sz="2000" dirty="0">
                <a:solidFill>
                  <a:srgbClr val="048488"/>
                </a:solidFill>
                <a:latin typeface="Asap" pitchFamily="2" charset="0"/>
              </a:rPr>
              <a:t>Change Management Platform (WP5)</a:t>
            </a:r>
          </a:p>
        </p:txBody>
      </p:sp>
      <p:sp>
        <p:nvSpPr>
          <p:cNvPr id="11" name="TextBox 10">
            <a:extLst>
              <a:ext uri="{FF2B5EF4-FFF2-40B4-BE49-F238E27FC236}">
                <a16:creationId xmlns:a16="http://schemas.microsoft.com/office/drawing/2014/main" id="{4D9570EE-A921-DD96-1515-4A96DE263884}"/>
              </a:ext>
            </a:extLst>
          </p:cNvPr>
          <p:cNvSpPr txBox="1"/>
          <p:nvPr/>
        </p:nvSpPr>
        <p:spPr>
          <a:xfrm>
            <a:off x="486235" y="4747157"/>
            <a:ext cx="4768854" cy="12388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Study using daily diary to evaluate stress level for nurses has started in Copenhagen, and in Germany (WP4)</a:t>
            </a:r>
            <a:endParaRPr lang="en-GB" dirty="0"/>
          </a:p>
          <a:p>
            <a:endParaRPr lang="en-GB" dirty="0"/>
          </a:p>
        </p:txBody>
      </p:sp>
      <p:sp>
        <p:nvSpPr>
          <p:cNvPr id="13" name="TextBox 12">
            <a:extLst>
              <a:ext uri="{FF2B5EF4-FFF2-40B4-BE49-F238E27FC236}">
                <a16:creationId xmlns:a16="http://schemas.microsoft.com/office/drawing/2014/main" id="{4D25E187-EE2F-D3A8-99C6-032BB129D966}"/>
              </a:ext>
            </a:extLst>
          </p:cNvPr>
          <p:cNvSpPr txBox="1"/>
          <p:nvPr/>
        </p:nvSpPr>
        <p:spPr>
          <a:xfrm>
            <a:off x="466400" y="3429616"/>
            <a:ext cx="5258972" cy="1231106"/>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GB" dirty="0"/>
              <a:t>Study on effects of VR on mental wellbeing at the wards: preliminary observations from Amsterdam (18 participants) shows reduction in stress levels (WP3)</a:t>
            </a:r>
          </a:p>
        </p:txBody>
      </p:sp>
      <p:sp>
        <p:nvSpPr>
          <p:cNvPr id="3" name="TextBox 2">
            <a:extLst>
              <a:ext uri="{FF2B5EF4-FFF2-40B4-BE49-F238E27FC236}">
                <a16:creationId xmlns:a16="http://schemas.microsoft.com/office/drawing/2014/main" id="{8B6D6D34-16D7-0680-2F17-198775D9709F}"/>
              </a:ext>
            </a:extLst>
          </p:cNvPr>
          <p:cNvSpPr txBox="1"/>
          <p:nvPr/>
        </p:nvSpPr>
        <p:spPr>
          <a:xfrm>
            <a:off x="486235" y="2657994"/>
            <a:ext cx="4822593" cy="685188"/>
          </a:xfrm>
          <a:prstGeom prst="rect">
            <a:avLst/>
          </a:prstGeom>
          <a:noFill/>
        </p:spPr>
        <p:txBody>
          <a:bodyPr wrap="square" rtlCol="0">
            <a:spAutoFit/>
          </a:bodyPr>
          <a:lstStyle/>
          <a:p>
            <a:pPr marL="285750" indent="-285750">
              <a:lnSpc>
                <a:spcPct val="110000"/>
              </a:lnSpc>
              <a:spcAft>
                <a:spcPts val="300"/>
              </a:spcAft>
              <a:buFont typeface="Arial" panose="020B0604020202020204" pitchFamily="34" charset="0"/>
              <a:buChar char="•"/>
            </a:pPr>
            <a:r>
              <a:rPr lang="fr-FR" dirty="0" err="1"/>
              <a:t>Study</a:t>
            </a:r>
            <a:r>
              <a:rPr lang="fr-FR" dirty="0"/>
              <a:t> on </a:t>
            </a:r>
            <a:r>
              <a:rPr lang="fr-FR" dirty="0" err="1"/>
              <a:t>biomarkers</a:t>
            </a:r>
            <a:r>
              <a:rPr lang="fr-FR" dirty="0"/>
              <a:t> of stress </a:t>
            </a:r>
            <a:r>
              <a:rPr lang="fr-FR" dirty="0" err="1"/>
              <a:t>using</a:t>
            </a:r>
            <a:r>
              <a:rPr lang="fr-FR" dirty="0"/>
              <a:t> </a:t>
            </a:r>
            <a:r>
              <a:rPr lang="fr-FR" dirty="0" err="1"/>
              <a:t>hexoskin</a:t>
            </a:r>
            <a:r>
              <a:rPr lang="fr-FR" dirty="0"/>
              <a:t> has </a:t>
            </a:r>
            <a:r>
              <a:rPr lang="fr-FR" dirty="0" err="1"/>
              <a:t>started</a:t>
            </a:r>
            <a:r>
              <a:rPr lang="fr-FR" dirty="0"/>
              <a:t> (WP2)</a:t>
            </a:r>
            <a:endParaRPr lang="en-GB" dirty="0"/>
          </a:p>
        </p:txBody>
      </p:sp>
      <p:pic>
        <p:nvPicPr>
          <p:cNvPr id="9" name="Graphic 8" descr="Clipboard Partially Checked outline">
            <a:extLst>
              <a:ext uri="{FF2B5EF4-FFF2-40B4-BE49-F238E27FC236}">
                <a16:creationId xmlns:a16="http://schemas.microsoft.com/office/drawing/2014/main" id="{53F34509-8B03-BF90-CFF7-DCEC20727F5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2705" y="1769830"/>
            <a:ext cx="685189" cy="685189"/>
          </a:xfrm>
          <a:prstGeom prst="rect">
            <a:avLst/>
          </a:prstGeom>
        </p:spPr>
      </p:pic>
      <p:sp>
        <p:nvSpPr>
          <p:cNvPr id="10" name="TextBox 9">
            <a:extLst>
              <a:ext uri="{FF2B5EF4-FFF2-40B4-BE49-F238E27FC236}">
                <a16:creationId xmlns:a16="http://schemas.microsoft.com/office/drawing/2014/main" id="{F9CF81B0-99D9-5E7E-5BD9-177E4AC0E305}"/>
              </a:ext>
            </a:extLst>
          </p:cNvPr>
          <p:cNvSpPr txBox="1"/>
          <p:nvPr/>
        </p:nvSpPr>
        <p:spPr>
          <a:xfrm>
            <a:off x="1909672" y="1896981"/>
            <a:ext cx="2421331" cy="430887"/>
          </a:xfrm>
          <a:prstGeom prst="rect">
            <a:avLst/>
          </a:prstGeom>
          <a:noFill/>
        </p:spPr>
        <p:txBody>
          <a:bodyPr wrap="square" rtlCol="0">
            <a:spAutoFit/>
          </a:bodyPr>
          <a:lstStyle/>
          <a:p>
            <a:r>
              <a:rPr lang="en-US" sz="2200" dirty="0">
                <a:solidFill>
                  <a:srgbClr val="00ADEF"/>
                </a:solidFill>
                <a:latin typeface="Asap" pitchFamily="2" charset="0"/>
              </a:rPr>
              <a:t>Clinical studies</a:t>
            </a:r>
            <a:endParaRPr lang="en-BE" sz="2200" dirty="0">
              <a:solidFill>
                <a:srgbClr val="00ADEF"/>
              </a:solidFill>
              <a:latin typeface="Asap" pitchFamily="2" charset="0"/>
            </a:endParaRPr>
          </a:p>
        </p:txBody>
      </p:sp>
      <p:sp>
        <p:nvSpPr>
          <p:cNvPr id="12" name="TextBox 11">
            <a:extLst>
              <a:ext uri="{FF2B5EF4-FFF2-40B4-BE49-F238E27FC236}">
                <a16:creationId xmlns:a16="http://schemas.microsoft.com/office/drawing/2014/main" id="{57054ACD-08A7-10C2-FCA3-05E9CB212A8C}"/>
              </a:ext>
            </a:extLst>
          </p:cNvPr>
          <p:cNvSpPr txBox="1"/>
          <p:nvPr/>
        </p:nvSpPr>
        <p:spPr>
          <a:xfrm>
            <a:off x="6308310" y="2655953"/>
            <a:ext cx="4687285" cy="1294585"/>
          </a:xfrm>
          <a:prstGeom prst="rect">
            <a:avLst/>
          </a:prstGeom>
          <a:noFill/>
        </p:spPr>
        <p:txBody>
          <a:bodyPr wrap="square" rtlCol="0">
            <a:spAutoFit/>
          </a:bodyPr>
          <a:lstStyle/>
          <a:p>
            <a:pPr>
              <a:lnSpc>
                <a:spcPct val="110000"/>
              </a:lnSpc>
              <a:spcAft>
                <a:spcPts val="300"/>
              </a:spcAft>
            </a:pPr>
            <a:r>
              <a:rPr lang="fr-FR" dirty="0" err="1"/>
              <a:t>Development</a:t>
            </a:r>
            <a:r>
              <a:rPr lang="fr-FR" dirty="0"/>
              <a:t> of the online portal </a:t>
            </a:r>
            <a:r>
              <a:rPr lang="fr-FR" dirty="0" err="1"/>
              <a:t>which</a:t>
            </a:r>
            <a:r>
              <a:rPr lang="fr-FR" dirty="0"/>
              <a:t> </a:t>
            </a:r>
            <a:r>
              <a:rPr lang="fr-FR" dirty="0" err="1"/>
              <a:t>will</a:t>
            </a:r>
            <a:r>
              <a:rPr lang="fr-FR" dirty="0"/>
              <a:t> </a:t>
            </a:r>
            <a:r>
              <a:rPr lang="fr-FR" dirty="0" err="1"/>
              <a:t>aim</a:t>
            </a:r>
            <a:r>
              <a:rPr lang="fr-FR" dirty="0"/>
              <a:t> to </a:t>
            </a:r>
            <a:r>
              <a:rPr lang="fr-FR" dirty="0" err="1"/>
              <a:t>provide</a:t>
            </a:r>
            <a:r>
              <a:rPr lang="fr-FR" dirty="0"/>
              <a:t> support to </a:t>
            </a:r>
            <a:r>
              <a:rPr lang="fr-FR" dirty="0" err="1"/>
              <a:t>individuals</a:t>
            </a:r>
            <a:r>
              <a:rPr lang="fr-FR" dirty="0"/>
              <a:t>, teams and organisations </a:t>
            </a:r>
            <a:r>
              <a:rPr lang="fr-FR" dirty="0" err="1"/>
              <a:t>using</a:t>
            </a:r>
            <a:r>
              <a:rPr lang="fr-FR" dirty="0"/>
              <a:t> profiling </a:t>
            </a:r>
            <a:r>
              <a:rPr lang="fr-FR" dirty="0" err="1"/>
              <a:t>approach</a:t>
            </a:r>
            <a:endParaRPr lang="fr-FR" dirty="0"/>
          </a:p>
        </p:txBody>
      </p:sp>
      <p:pic>
        <p:nvPicPr>
          <p:cNvPr id="15" name="Graphic 14" descr="Internet with solid fill">
            <a:extLst>
              <a:ext uri="{FF2B5EF4-FFF2-40B4-BE49-F238E27FC236}">
                <a16:creationId xmlns:a16="http://schemas.microsoft.com/office/drawing/2014/main" id="{70679066-166D-10E1-1E14-8E9A023A9D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28260" y="1655224"/>
            <a:ext cx="869671" cy="914400"/>
          </a:xfrm>
          <a:prstGeom prst="rect">
            <a:avLst/>
          </a:prstGeom>
        </p:spPr>
      </p:pic>
      <p:sp>
        <p:nvSpPr>
          <p:cNvPr id="4" name="TextBox 3">
            <a:extLst>
              <a:ext uri="{FF2B5EF4-FFF2-40B4-BE49-F238E27FC236}">
                <a16:creationId xmlns:a16="http://schemas.microsoft.com/office/drawing/2014/main" id="{792CE015-5EB3-8F6E-1AF0-8712FCDCD81F}"/>
              </a:ext>
            </a:extLst>
          </p:cNvPr>
          <p:cNvSpPr txBox="1"/>
          <p:nvPr/>
        </p:nvSpPr>
        <p:spPr>
          <a:xfrm>
            <a:off x="6652855" y="4304367"/>
            <a:ext cx="4083808" cy="1571539"/>
          </a:xfrm>
          <a:prstGeom prst="round1Rect">
            <a:avLst/>
          </a:prstGeom>
          <a:solidFill>
            <a:srgbClr val="FFED00"/>
          </a:solidFill>
          <a:ln cap="rnd">
            <a:solidFill>
              <a:schemeClr val="accent3"/>
            </a:solidFill>
          </a:ln>
        </p:spPr>
        <p:txBody>
          <a:bodyPr wrap="square" lIns="324000" tIns="180000" rIns="180000" bIns="180000" rtlCol="0">
            <a:spAutoFit/>
          </a:bodyPr>
          <a:lstStyle/>
          <a:p>
            <a:pPr>
              <a:spcAft>
                <a:spcPts val="300"/>
              </a:spcAft>
            </a:pPr>
            <a:r>
              <a:rPr lang="en-US" sz="2200" dirty="0">
                <a:latin typeface="Asap" pitchFamily="2" charset="0"/>
              </a:rPr>
              <a:t>UEMS Congress - Saturday</a:t>
            </a:r>
          </a:p>
          <a:p>
            <a:r>
              <a:rPr lang="en-US" dirty="0"/>
              <a:t>Session dedicated to the project preliminary results on stress &amp; mental wellbeing &amp; more</a:t>
            </a:r>
            <a:endParaRPr lang="en-BE" dirty="0"/>
          </a:p>
        </p:txBody>
      </p:sp>
      <p:pic>
        <p:nvPicPr>
          <p:cNvPr id="6" name="Graphic 5" descr="Information with solid fill">
            <a:extLst>
              <a:ext uri="{FF2B5EF4-FFF2-40B4-BE49-F238E27FC236}">
                <a16:creationId xmlns:a16="http://schemas.microsoft.com/office/drawing/2014/main" id="{AADB26FA-BDB6-6973-B968-4310A11716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25372" y="4615273"/>
            <a:ext cx="914400" cy="914400"/>
          </a:xfrm>
          <a:prstGeom prst="rect">
            <a:avLst/>
          </a:prstGeom>
        </p:spPr>
      </p:pic>
    </p:spTree>
    <p:extLst>
      <p:ext uri="{BB962C8B-B14F-4D97-AF65-F5344CB8AC3E}">
        <p14:creationId xmlns:p14="http://schemas.microsoft.com/office/powerpoint/2010/main" val="174252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D766-5C4D-2340-79B6-7294D2FDED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6235A2-41CF-34E1-165C-49299B10451C}"/>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EU Policy </a:t>
            </a:r>
            <a:br>
              <a:rPr lang="fr-FR" dirty="0">
                <a:solidFill>
                  <a:schemeClr val="bg1"/>
                </a:solidFill>
                <a:latin typeface="Alegreya Sans" panose="00000500000000000000" pitchFamily="2" charset="0"/>
              </a:rPr>
            </a:br>
            <a:r>
              <a:rPr lang="fr-FR" dirty="0">
                <a:solidFill>
                  <a:schemeClr val="bg1"/>
                </a:solidFill>
                <a:latin typeface="Alegreya Sans" panose="00000500000000000000" pitchFamily="2" charset="0"/>
              </a:rPr>
              <a:t>					&amp; Public Affairs Manager</a:t>
            </a:r>
            <a:endParaRPr lang="en-GB" dirty="0">
              <a:solidFill>
                <a:schemeClr val="bg1"/>
              </a:solidFill>
              <a:latin typeface="Alegreya Sans" panose="00000500000000000000" pitchFamily="2" charset="0"/>
            </a:endParaRPr>
          </a:p>
        </p:txBody>
      </p:sp>
      <p:sp>
        <p:nvSpPr>
          <p:cNvPr id="8" name="Text Placeholder 6">
            <a:extLst>
              <a:ext uri="{FF2B5EF4-FFF2-40B4-BE49-F238E27FC236}">
                <a16:creationId xmlns:a16="http://schemas.microsoft.com/office/drawing/2014/main" id="{48861A48-BA2D-4AAE-7BE8-3EFDD06754D6}"/>
              </a:ext>
            </a:extLst>
          </p:cNvPr>
          <p:cNvSpPr txBox="1">
            <a:spLocks/>
          </p:cNvSpPr>
          <p:nvPr/>
        </p:nvSpPr>
        <p:spPr>
          <a:xfrm>
            <a:off x="2031987" y="1401026"/>
            <a:ext cx="9392388" cy="4909491"/>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6700" dirty="0">
                <a:solidFill>
                  <a:schemeClr val="bg1"/>
                </a:solidFill>
                <a:latin typeface="Asap" pitchFamily="2" charset="0"/>
              </a:rPr>
              <a:t>DISCERN DSS • ERASMUS +</a:t>
            </a:r>
          </a:p>
          <a:p>
            <a:pPr marL="0" indent="0">
              <a:lnSpc>
                <a:spcPct val="130000"/>
              </a:lnSpc>
              <a:buNone/>
            </a:pPr>
            <a:endParaRPr lang="en-GB" sz="2500" dirty="0">
              <a:solidFill>
                <a:schemeClr val="bg1"/>
              </a:solidFill>
            </a:endParaRPr>
          </a:p>
          <a:p>
            <a:pPr marL="0" indent="0">
              <a:lnSpc>
                <a:spcPct val="130000"/>
              </a:lnSpc>
              <a:buNone/>
            </a:pPr>
            <a:r>
              <a:rPr lang="en-GB" sz="6000" dirty="0">
                <a:solidFill>
                  <a:schemeClr val="bg1"/>
                </a:solidFill>
              </a:rPr>
              <a:t>DISCERN-DSS: </a:t>
            </a:r>
            <a:r>
              <a:rPr lang="en-GB" sz="6000" dirty="0" err="1">
                <a:solidFill>
                  <a:schemeClr val="bg1"/>
                </a:solidFill>
              </a:rPr>
              <a:t>DIgitally</a:t>
            </a:r>
            <a:r>
              <a:rPr lang="en-GB" sz="6000" dirty="0">
                <a:solidFill>
                  <a:schemeClr val="bg1"/>
                </a:solidFill>
              </a:rPr>
              <a:t> enhanced </a:t>
            </a:r>
            <a:r>
              <a:rPr lang="en-GB" sz="6000" dirty="0" err="1">
                <a:solidFill>
                  <a:schemeClr val="bg1"/>
                </a:solidFill>
              </a:rPr>
              <a:t>SCenario</a:t>
            </a:r>
            <a:r>
              <a:rPr lang="en-GB" sz="6000" dirty="0">
                <a:solidFill>
                  <a:schemeClr val="bg1"/>
                </a:solidFill>
              </a:rPr>
              <a:t> </a:t>
            </a:r>
            <a:r>
              <a:rPr lang="en-GB" sz="6000" dirty="0" err="1">
                <a:solidFill>
                  <a:schemeClr val="bg1"/>
                </a:solidFill>
              </a:rPr>
              <a:t>basEd</a:t>
            </a:r>
            <a:r>
              <a:rPr lang="en-GB" sz="6000" dirty="0">
                <a:solidFill>
                  <a:schemeClr val="bg1"/>
                </a:solidFill>
              </a:rPr>
              <a:t> </a:t>
            </a:r>
            <a:r>
              <a:rPr lang="en-GB" sz="6000" dirty="0" err="1">
                <a:solidFill>
                  <a:schemeClr val="bg1"/>
                </a:solidFill>
              </a:rPr>
              <a:t>leaRNing</a:t>
            </a:r>
            <a:r>
              <a:rPr lang="en-GB" sz="6000" dirty="0">
                <a:solidFill>
                  <a:schemeClr val="bg1"/>
                </a:solidFill>
              </a:rPr>
              <a:t>  for Digital Soft Skills,  Project number: 101179391, is a project co-funded by the Erasmus+ programme of the European Union,  Key Action 2 – Cooperation for innovation and the exchange of good practices –  Capacity-Building projects in the field of Higher Education, </a:t>
            </a:r>
            <a:endParaRPr lang="en-GB" sz="6000" i="1" dirty="0">
              <a:solidFill>
                <a:schemeClr val="bg1"/>
              </a:solidFill>
            </a:endParaRPr>
          </a:p>
          <a:p>
            <a:pPr marL="0" indent="0">
              <a:lnSpc>
                <a:spcPct val="130000"/>
              </a:lnSpc>
              <a:buNone/>
            </a:pPr>
            <a:endParaRPr lang="en-GB" sz="4500" i="1" dirty="0">
              <a:solidFill>
                <a:schemeClr val="bg1"/>
              </a:solidFill>
            </a:endParaRPr>
          </a:p>
          <a:p>
            <a:pPr marL="0" indent="0">
              <a:lnSpc>
                <a:spcPct val="130000"/>
              </a:lnSpc>
              <a:buNone/>
            </a:pPr>
            <a:r>
              <a:rPr lang="en-GB" sz="3600" i="1" dirty="0">
                <a:solidFill>
                  <a:schemeClr val="bg1"/>
                </a:solidFill>
              </a:rPr>
              <a:t>F</a:t>
            </a:r>
            <a:r>
              <a:rPr lang="en-US" sz="3600" i="1" dirty="0" err="1">
                <a:solidFill>
                  <a:schemeClr val="bg1"/>
                </a:solidFill>
              </a:rPr>
              <a:t>unded</a:t>
            </a:r>
            <a:r>
              <a:rPr lang="en-US" sz="3600" i="1" dirty="0">
                <a:solidFill>
                  <a:schemeClr val="bg1"/>
                </a:solidFill>
              </a:rPr>
              <a:t> by the European Union. </a:t>
            </a:r>
            <a:r>
              <a:rPr lang="en-GB" sz="3600" i="1" dirty="0">
                <a:solidFill>
                  <a:schemeClr val="bg1"/>
                </a:solidFill>
              </a:rPr>
              <a:t>Views and opinions expressed are however those of the author(s) only and do not necessarily reflect those of the European Union or European Education and Culture Executive Agency (EACEA). Neither the European Union nor the granting authority can be held responsible for them.</a:t>
            </a:r>
          </a:p>
          <a:p>
            <a:pPr marL="0" indent="0">
              <a:buNone/>
            </a:pPr>
            <a:endParaRPr lang="en-GB" sz="1700" i="1" dirty="0">
              <a:solidFill>
                <a:schemeClr val="bg1"/>
              </a:solidFill>
            </a:endParaRPr>
          </a:p>
        </p:txBody>
      </p:sp>
    </p:spTree>
    <p:extLst>
      <p:ext uri="{BB962C8B-B14F-4D97-AF65-F5344CB8AC3E}">
        <p14:creationId xmlns:p14="http://schemas.microsoft.com/office/powerpoint/2010/main" val="411415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A5A6ECF-F4D8-C81A-8D87-1836EF3BEA4C}"/>
              </a:ext>
            </a:extLst>
          </p:cNvPr>
          <p:cNvSpPr>
            <a:spLocks noGrp="1"/>
          </p:cNvSpPr>
          <p:nvPr>
            <p:ph idx="4294967295"/>
          </p:nvPr>
        </p:nvSpPr>
        <p:spPr>
          <a:xfrm>
            <a:off x="6957689" y="2613245"/>
            <a:ext cx="5106743" cy="1838241"/>
          </a:xfrm>
          <a:prstGeom prst="rect">
            <a:avLst/>
          </a:prstGeom>
        </p:spPr>
        <p:txBody>
          <a:bodyPr lIns="36000" tIns="36000" rIns="36000" bIns="36000">
            <a:noAutofit/>
          </a:bodyPr>
          <a:lstStyle/>
          <a:p>
            <a:pPr marL="0" indent="0">
              <a:lnSpc>
                <a:spcPct val="130000"/>
              </a:lnSpc>
              <a:buNone/>
            </a:pPr>
            <a:r>
              <a:rPr lang="en-GB" sz="2000" dirty="0">
                <a:latin typeface="Noto Serif" panose="02020600060500020200" pitchFamily="18" charset="0"/>
                <a:ea typeface="Noto Serif" panose="02020600060500020200" pitchFamily="18" charset="0"/>
                <a:cs typeface="Noto Serif" panose="02020600060500020200" pitchFamily="18" charset="0"/>
              </a:rPr>
              <a:t>Developing </a:t>
            </a:r>
            <a:r>
              <a:rPr lang="en-GB" sz="2000" u="sng" dirty="0">
                <a:latin typeface="Noto Serif" panose="02020600060500020200" pitchFamily="18" charset="0"/>
                <a:ea typeface="Noto Serif" panose="02020600060500020200" pitchFamily="18" charset="0"/>
                <a:cs typeface="Noto Serif" panose="02020600060500020200" pitchFamily="18" charset="0"/>
              </a:rPr>
              <a:t>modules of training </a:t>
            </a:r>
            <a:br>
              <a:rPr lang="en-GB" sz="2000" u="sng" dirty="0">
                <a:latin typeface="Noto Serif" panose="02020600060500020200" pitchFamily="18" charset="0"/>
                <a:ea typeface="Noto Serif" panose="02020600060500020200" pitchFamily="18" charset="0"/>
                <a:cs typeface="Noto Serif" panose="02020600060500020200" pitchFamily="18" charset="0"/>
              </a:rPr>
            </a:br>
            <a:r>
              <a:rPr lang="en-GB" sz="2000" dirty="0">
                <a:latin typeface="Noto Serif" panose="02020600060500020200" pitchFamily="18" charset="0"/>
                <a:ea typeface="Noto Serif" panose="02020600060500020200" pitchFamily="18" charset="0"/>
                <a:cs typeface="Noto Serif" panose="02020600060500020200" pitchFamily="18" charset="0"/>
              </a:rPr>
              <a:t>on </a:t>
            </a:r>
            <a:r>
              <a:rPr lang="en-GB" sz="2000" u="sng" dirty="0">
                <a:latin typeface="Noto Serif" panose="02020600060500020200" pitchFamily="18" charset="0"/>
                <a:ea typeface="Noto Serif" panose="02020600060500020200" pitchFamily="18" charset="0"/>
                <a:cs typeface="Noto Serif" panose="02020600060500020200" pitchFamily="18" charset="0"/>
              </a:rPr>
              <a:t>telemedicine</a:t>
            </a:r>
            <a:r>
              <a:rPr lang="en-GB" sz="2000" dirty="0">
                <a:latin typeface="Noto Serif" panose="02020600060500020200" pitchFamily="18" charset="0"/>
                <a:ea typeface="Noto Serif" panose="02020600060500020200" pitchFamily="18" charset="0"/>
                <a:cs typeface="Noto Serif" panose="02020600060500020200" pitchFamily="18" charset="0"/>
              </a:rPr>
              <a:t>, &amp; </a:t>
            </a:r>
            <a:r>
              <a:rPr lang="en-GB" sz="2000" u="sng" dirty="0">
                <a:latin typeface="Noto Serif" panose="02020600060500020200" pitchFamily="18" charset="0"/>
                <a:ea typeface="Noto Serif" panose="02020600060500020200" pitchFamily="18" charset="0"/>
                <a:cs typeface="Noto Serif" panose="02020600060500020200" pitchFamily="18" charset="0"/>
              </a:rPr>
              <a:t>digital</a:t>
            </a:r>
            <a:r>
              <a:rPr lang="en-GB" sz="2000" dirty="0">
                <a:latin typeface="Noto Serif" panose="02020600060500020200" pitchFamily="18" charset="0"/>
                <a:ea typeface="Noto Serif" panose="02020600060500020200" pitchFamily="18" charset="0"/>
                <a:cs typeface="Noto Serif" panose="02020600060500020200" pitchFamily="18" charset="0"/>
              </a:rPr>
              <a:t> soft skills </a:t>
            </a:r>
            <a:br>
              <a:rPr lang="en-GB" sz="2000" dirty="0">
                <a:latin typeface="Noto Serif" panose="02020600060500020200" pitchFamily="18" charset="0"/>
                <a:ea typeface="Noto Serif" panose="02020600060500020200" pitchFamily="18" charset="0"/>
                <a:cs typeface="Noto Serif" panose="02020600060500020200" pitchFamily="18" charset="0"/>
              </a:rPr>
            </a:br>
            <a:r>
              <a:rPr lang="en-GB" sz="2000" dirty="0">
                <a:latin typeface="Noto Serif" panose="02020600060500020200" pitchFamily="18" charset="0"/>
                <a:ea typeface="Noto Serif" panose="02020600060500020200" pitchFamily="18" charset="0"/>
                <a:cs typeface="Noto Serif" panose="02020600060500020200" pitchFamily="18" charset="0"/>
              </a:rPr>
              <a:t>using </a:t>
            </a:r>
            <a:r>
              <a:rPr lang="en-GB" sz="2000" u="sng" dirty="0">
                <a:latin typeface="Noto Serif" panose="02020600060500020200" pitchFamily="18" charset="0"/>
                <a:ea typeface="Noto Serif" panose="02020600060500020200" pitchFamily="18" charset="0"/>
                <a:cs typeface="Noto Serif" panose="02020600060500020200" pitchFamily="18" charset="0"/>
              </a:rPr>
              <a:t>digital tools of teaching, </a:t>
            </a:r>
            <a:br>
              <a:rPr lang="en-GB" sz="2000" u="sng" dirty="0">
                <a:latin typeface="Noto Serif" panose="02020600060500020200" pitchFamily="18" charset="0"/>
                <a:ea typeface="Noto Serif" panose="02020600060500020200" pitchFamily="18" charset="0"/>
                <a:cs typeface="Noto Serif" panose="02020600060500020200" pitchFamily="18" charset="0"/>
              </a:rPr>
            </a:br>
            <a:r>
              <a:rPr lang="en-GB" sz="2000" dirty="0">
                <a:latin typeface="Noto Serif" panose="02020600060500020200" pitchFamily="18" charset="0"/>
                <a:ea typeface="Noto Serif" panose="02020600060500020200" pitchFamily="18" charset="0"/>
                <a:cs typeface="Noto Serif" panose="02020600060500020200" pitchFamily="18" charset="0"/>
              </a:rPr>
              <a:t>i.e. scenario-based learning</a:t>
            </a:r>
          </a:p>
        </p:txBody>
      </p:sp>
      <p:sp>
        <p:nvSpPr>
          <p:cNvPr id="26" name="Title 3">
            <a:extLst>
              <a:ext uri="{FF2B5EF4-FFF2-40B4-BE49-F238E27FC236}">
                <a16:creationId xmlns:a16="http://schemas.microsoft.com/office/drawing/2014/main" id="{C9F77F72-CF35-7A24-3416-0FD7F5C96030}"/>
              </a:ext>
            </a:extLst>
          </p:cNvPr>
          <p:cNvSpPr>
            <a:spLocks noGrp="1"/>
          </p:cNvSpPr>
          <p:nvPr>
            <p:ph type="title" idx="4294967295"/>
          </p:nvPr>
        </p:nvSpPr>
        <p:spPr>
          <a:xfrm>
            <a:off x="574959" y="182846"/>
            <a:ext cx="10515600" cy="1325563"/>
          </a:xfrm>
        </p:spPr>
        <p:txBody>
          <a:bodyPr>
            <a:normAutofit/>
          </a:bodyPr>
          <a:lstStyle/>
          <a:p>
            <a:r>
              <a:rPr lang="fr-FR" dirty="0">
                <a:latin typeface="Alegreya Sans" panose="00000500000000000000" pitchFamily="2" charset="0"/>
              </a:rPr>
              <a:t>Project </a:t>
            </a:r>
            <a:r>
              <a:rPr lang="fr-FR" dirty="0" err="1">
                <a:latin typeface="Alegreya Sans" panose="00000500000000000000" pitchFamily="2" charset="0"/>
              </a:rPr>
              <a:t>overview</a:t>
            </a:r>
            <a:endParaRPr lang="en-GB" dirty="0">
              <a:latin typeface="Alegreya Sans" panose="00000500000000000000" pitchFamily="2" charset="0"/>
            </a:endParaRPr>
          </a:p>
        </p:txBody>
      </p:sp>
      <p:sp>
        <p:nvSpPr>
          <p:cNvPr id="8" name="Content Placeholder 4">
            <a:extLst>
              <a:ext uri="{FF2B5EF4-FFF2-40B4-BE49-F238E27FC236}">
                <a16:creationId xmlns:a16="http://schemas.microsoft.com/office/drawing/2014/main" id="{D1E0C3E7-B6BC-D3C0-CF9C-C421C4A1F72C}"/>
              </a:ext>
            </a:extLst>
          </p:cNvPr>
          <p:cNvSpPr txBox="1">
            <a:spLocks/>
          </p:cNvSpPr>
          <p:nvPr/>
        </p:nvSpPr>
        <p:spPr>
          <a:xfrm>
            <a:off x="574959" y="2714845"/>
            <a:ext cx="630950" cy="2034771"/>
          </a:xfrm>
          <a:prstGeom prst="rect">
            <a:avLst/>
          </a:prstGeom>
        </p:spPr>
        <p:txBody>
          <a:bodyPr vert="vert270"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GB" sz="2600" b="1" dirty="0">
                <a:solidFill>
                  <a:srgbClr val="9C5090"/>
                </a:solidFill>
                <a:latin typeface="Asap" pitchFamily="2" charset="0"/>
                <a:ea typeface="Noto Serif" panose="02020600060500020200" pitchFamily="18" charset="0"/>
                <a:cs typeface="Noto Serif" panose="02020600060500020200" pitchFamily="18" charset="0"/>
              </a:rPr>
              <a:t>6 PARTNERS</a:t>
            </a:r>
          </a:p>
        </p:txBody>
      </p:sp>
      <p:sp>
        <p:nvSpPr>
          <p:cNvPr id="11" name="TextBox 10">
            <a:extLst>
              <a:ext uri="{FF2B5EF4-FFF2-40B4-BE49-F238E27FC236}">
                <a16:creationId xmlns:a16="http://schemas.microsoft.com/office/drawing/2014/main" id="{D90F546A-5FD5-89D7-EB8A-FB2ECD9D0200}"/>
              </a:ext>
            </a:extLst>
          </p:cNvPr>
          <p:cNvSpPr txBox="1"/>
          <p:nvPr/>
        </p:nvSpPr>
        <p:spPr>
          <a:xfrm>
            <a:off x="7571642" y="1956416"/>
            <a:ext cx="2572378" cy="461665"/>
          </a:xfrm>
          <a:prstGeom prst="rect">
            <a:avLst/>
          </a:prstGeom>
          <a:noFill/>
        </p:spPr>
        <p:txBody>
          <a:bodyPr wrap="square" rtlCol="0">
            <a:spAutoFit/>
          </a:bodyPr>
          <a:lstStyle/>
          <a:p>
            <a:pPr algn="ctr"/>
            <a:r>
              <a:rPr lang="fr-FR" sz="2400" b="1" dirty="0">
                <a:solidFill>
                  <a:srgbClr val="9C5090"/>
                </a:solidFill>
                <a:latin typeface="Asap" pitchFamily="2" charset="0"/>
              </a:rPr>
              <a:t>PROJECT GOAL</a:t>
            </a:r>
            <a:endParaRPr lang="en-GB" sz="2400" b="1" dirty="0">
              <a:solidFill>
                <a:srgbClr val="9C5090"/>
              </a:solidFill>
              <a:latin typeface="Asap" pitchFamily="2" charset="0"/>
            </a:endParaRPr>
          </a:p>
        </p:txBody>
      </p:sp>
      <p:sp>
        <p:nvSpPr>
          <p:cNvPr id="14" name="TextBox 13">
            <a:extLst>
              <a:ext uri="{FF2B5EF4-FFF2-40B4-BE49-F238E27FC236}">
                <a16:creationId xmlns:a16="http://schemas.microsoft.com/office/drawing/2014/main" id="{F7BDA9A7-0E5F-FA32-8CB3-6CEDF2152353}"/>
              </a:ext>
            </a:extLst>
          </p:cNvPr>
          <p:cNvSpPr txBox="1"/>
          <p:nvPr/>
        </p:nvSpPr>
        <p:spPr>
          <a:xfrm>
            <a:off x="7755925" y="4495922"/>
            <a:ext cx="4104998" cy="872034"/>
          </a:xfrm>
          <a:prstGeom prst="rect">
            <a:avLst/>
          </a:prstGeom>
          <a:noFill/>
        </p:spPr>
        <p:txBody>
          <a:bodyPr wrap="square" rtlCol="0">
            <a:spAutoFit/>
          </a:bodyPr>
          <a:lstStyle/>
          <a:p>
            <a:pPr>
              <a:spcAft>
                <a:spcPts val="600"/>
              </a:spcAft>
            </a:pPr>
            <a:r>
              <a:rPr lang="fr-FR" sz="2400" b="1" dirty="0">
                <a:solidFill>
                  <a:srgbClr val="9F87D3"/>
                </a:solidFill>
                <a:latin typeface="Asap" pitchFamily="2" charset="0"/>
              </a:rPr>
              <a:t>TIMELINE</a:t>
            </a:r>
          </a:p>
          <a:p>
            <a:r>
              <a:rPr lang="fr-FR" sz="2000" dirty="0"/>
              <a:t>Ends on 31st December 2027</a:t>
            </a:r>
            <a:endParaRPr lang="en-GB" sz="2000" dirty="0"/>
          </a:p>
        </p:txBody>
      </p:sp>
      <p:pic>
        <p:nvPicPr>
          <p:cNvPr id="19" name="Picture 18">
            <a:extLst>
              <a:ext uri="{FF2B5EF4-FFF2-40B4-BE49-F238E27FC236}">
                <a16:creationId xmlns:a16="http://schemas.microsoft.com/office/drawing/2014/main" id="{56D78D98-40E8-8FEE-E86B-AA191F1AD472}"/>
              </a:ext>
            </a:extLst>
          </p:cNvPr>
          <p:cNvPicPr>
            <a:picLocks noChangeAspect="1"/>
          </p:cNvPicPr>
          <p:nvPr/>
        </p:nvPicPr>
        <p:blipFill>
          <a:blip r:embed="rId2"/>
          <a:stretch>
            <a:fillRect/>
          </a:stretch>
        </p:blipFill>
        <p:spPr>
          <a:xfrm>
            <a:off x="8857831" y="263346"/>
            <a:ext cx="3050855" cy="953392"/>
          </a:xfrm>
          <a:prstGeom prst="rect">
            <a:avLst/>
          </a:prstGeom>
        </p:spPr>
      </p:pic>
      <p:pic>
        <p:nvPicPr>
          <p:cNvPr id="27" name="Picture 26" descr="A blue rectangle with text&#10;&#10;Description automatically generated">
            <a:extLst>
              <a:ext uri="{FF2B5EF4-FFF2-40B4-BE49-F238E27FC236}">
                <a16:creationId xmlns:a16="http://schemas.microsoft.com/office/drawing/2014/main" id="{1955F1FB-3DF9-370A-7944-D3AA1E1CCEEC}"/>
              </a:ext>
            </a:extLst>
          </p:cNvPr>
          <p:cNvPicPr>
            <a:picLocks noChangeAspect="1"/>
          </p:cNvPicPr>
          <p:nvPr/>
        </p:nvPicPr>
        <p:blipFill>
          <a:blip r:embed="rId3"/>
          <a:stretch>
            <a:fillRect/>
          </a:stretch>
        </p:blipFill>
        <p:spPr>
          <a:xfrm>
            <a:off x="9772231" y="6087028"/>
            <a:ext cx="2088017" cy="696005"/>
          </a:xfrm>
          <a:prstGeom prst="rect">
            <a:avLst/>
          </a:prstGeom>
        </p:spPr>
      </p:pic>
      <p:pic>
        <p:nvPicPr>
          <p:cNvPr id="3" name="Picture 2" descr="A blue logo with text&#10;&#10;AI-generated content may be incorrect.">
            <a:extLst>
              <a:ext uri="{FF2B5EF4-FFF2-40B4-BE49-F238E27FC236}">
                <a16:creationId xmlns:a16="http://schemas.microsoft.com/office/drawing/2014/main" id="{ED5573E5-F702-47FD-3B96-55A56DBE8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861" y="3051709"/>
            <a:ext cx="2148916" cy="99995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904FA6AB-9A8C-D5E3-6672-8A059B825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0984" y="1781877"/>
            <a:ext cx="2330670" cy="1172052"/>
          </a:xfrm>
          <a:prstGeom prst="rect">
            <a:avLst/>
          </a:prstGeom>
        </p:spPr>
      </p:pic>
      <p:pic>
        <p:nvPicPr>
          <p:cNvPr id="12" name="Picture 11" descr="A green and yellow logo with red text&#10;&#10;AI-generated content may be incorrect.">
            <a:extLst>
              <a:ext uri="{FF2B5EF4-FFF2-40B4-BE49-F238E27FC236}">
                <a16:creationId xmlns:a16="http://schemas.microsoft.com/office/drawing/2014/main" id="{AEAFD55A-5B25-1460-F01B-146671F39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0133" y="4379450"/>
            <a:ext cx="898203" cy="1265717"/>
          </a:xfrm>
          <a:prstGeom prst="rect">
            <a:avLst/>
          </a:prstGeom>
        </p:spPr>
      </p:pic>
      <p:pic>
        <p:nvPicPr>
          <p:cNvPr id="17" name="Picture 16" descr="A blue circle with yellow stars and a symbol on it&#10;&#10;AI-generated content may be incorrect.">
            <a:extLst>
              <a:ext uri="{FF2B5EF4-FFF2-40B4-BE49-F238E27FC236}">
                <a16:creationId xmlns:a16="http://schemas.microsoft.com/office/drawing/2014/main" id="{5B0F0188-72DE-793A-9AD3-625C7440A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429" y="3051709"/>
            <a:ext cx="999611" cy="999957"/>
          </a:xfrm>
          <a:prstGeom prst="rect">
            <a:avLst/>
          </a:prstGeom>
        </p:spPr>
      </p:pic>
      <p:pic>
        <p:nvPicPr>
          <p:cNvPr id="21" name="Picture 20" descr="A blue and white logo&#10;&#10;AI-generated content may be incorrect.">
            <a:extLst>
              <a:ext uri="{FF2B5EF4-FFF2-40B4-BE49-F238E27FC236}">
                <a16:creationId xmlns:a16="http://schemas.microsoft.com/office/drawing/2014/main" id="{972FDB49-BDD0-E2BF-7DAE-E16AF22456BA}"/>
              </a:ext>
            </a:extLst>
          </p:cNvPr>
          <p:cNvPicPr>
            <a:picLocks noChangeAspect="1"/>
          </p:cNvPicPr>
          <p:nvPr/>
        </p:nvPicPr>
        <p:blipFill>
          <a:blip r:embed="rId8">
            <a:extLst>
              <a:ext uri="{28A0092B-C50C-407E-A947-70E740481C1C}">
                <a14:useLocalDpi xmlns:a14="http://schemas.microsoft.com/office/drawing/2010/main" val="0"/>
              </a:ext>
            </a:extLst>
          </a:blip>
          <a:srcRect t="16703" b="17490"/>
          <a:stretch>
            <a:fillRect/>
          </a:stretch>
        </p:blipFill>
        <p:spPr>
          <a:xfrm>
            <a:off x="3852493" y="4512330"/>
            <a:ext cx="2147652" cy="999956"/>
          </a:xfrm>
          <a:prstGeom prst="rect">
            <a:avLst/>
          </a:prstGeom>
        </p:spPr>
      </p:pic>
      <p:pic>
        <p:nvPicPr>
          <p:cNvPr id="32" name="Graphic 31" descr="Target with solid fill">
            <a:extLst>
              <a:ext uri="{FF2B5EF4-FFF2-40B4-BE49-F238E27FC236}">
                <a16:creationId xmlns:a16="http://schemas.microsoft.com/office/drawing/2014/main" id="{AAFD328B-CBF1-38CD-E7DE-CF833B7E2F8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862680" y="1781877"/>
            <a:ext cx="914400" cy="914400"/>
          </a:xfrm>
          <a:prstGeom prst="rect">
            <a:avLst/>
          </a:prstGeom>
        </p:spPr>
      </p:pic>
      <p:pic>
        <p:nvPicPr>
          <p:cNvPr id="34" name="Graphic 33" descr="Stopwatch 75% with solid fill">
            <a:extLst>
              <a:ext uri="{FF2B5EF4-FFF2-40B4-BE49-F238E27FC236}">
                <a16:creationId xmlns:a16="http://schemas.microsoft.com/office/drawing/2014/main" id="{96F40484-DA54-64E7-E05C-104AF3DAE71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62680" y="4474739"/>
            <a:ext cx="914400" cy="914400"/>
          </a:xfrm>
          <a:prstGeom prst="rect">
            <a:avLst/>
          </a:prstGeom>
        </p:spPr>
      </p:pic>
      <p:pic>
        <p:nvPicPr>
          <p:cNvPr id="36" name="Picture 35">
            <a:extLst>
              <a:ext uri="{FF2B5EF4-FFF2-40B4-BE49-F238E27FC236}">
                <a16:creationId xmlns:a16="http://schemas.microsoft.com/office/drawing/2014/main" id="{01A8C3E2-C522-7B9B-AB91-1E236F2CD84B}"/>
              </a:ext>
            </a:extLst>
          </p:cNvPr>
          <p:cNvPicPr>
            <a:picLocks noChangeAspect="1"/>
          </p:cNvPicPr>
          <p:nvPr/>
        </p:nvPicPr>
        <p:blipFill>
          <a:blip r:embed="rId11"/>
          <a:stretch>
            <a:fillRect/>
          </a:stretch>
        </p:blipFill>
        <p:spPr>
          <a:xfrm>
            <a:off x="1474286" y="2011881"/>
            <a:ext cx="2089897" cy="712045"/>
          </a:xfrm>
          <a:prstGeom prst="rect">
            <a:avLst/>
          </a:prstGeom>
        </p:spPr>
      </p:pic>
      <p:sp>
        <p:nvSpPr>
          <p:cNvPr id="2" name="Rectangle: Rounded Corners 1">
            <a:extLst>
              <a:ext uri="{FF2B5EF4-FFF2-40B4-BE49-F238E27FC236}">
                <a16:creationId xmlns:a16="http://schemas.microsoft.com/office/drawing/2014/main" id="{E120AD07-580A-3B45-84BA-CB56B11DA80D}"/>
              </a:ext>
            </a:extLst>
          </p:cNvPr>
          <p:cNvSpPr/>
          <p:nvPr/>
        </p:nvSpPr>
        <p:spPr>
          <a:xfrm>
            <a:off x="1239958" y="1656080"/>
            <a:ext cx="5196220" cy="4191288"/>
          </a:xfrm>
          <a:prstGeom prst="roundRect">
            <a:avLst>
              <a:gd name="adj" fmla="val 10849"/>
            </a:avLst>
          </a:prstGeom>
          <a:noFill/>
          <a:ln>
            <a:solidFill>
              <a:srgbClr val="9C50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657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8442-1054-1091-2344-4373ECA60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ED38B-711F-092E-CACF-8C618DBADAFA}"/>
              </a:ext>
            </a:extLst>
          </p:cNvPr>
          <p:cNvSpPr>
            <a:spLocks noGrp="1"/>
          </p:cNvSpPr>
          <p:nvPr>
            <p:ph type="title" idx="4294967295"/>
          </p:nvPr>
        </p:nvSpPr>
        <p:spPr>
          <a:xfrm>
            <a:off x="612012" y="169321"/>
            <a:ext cx="10515600" cy="1325563"/>
          </a:xfrm>
        </p:spPr>
        <p:txBody>
          <a:bodyPr/>
          <a:lstStyle/>
          <a:p>
            <a:r>
              <a:rPr lang="fr-FR" dirty="0"/>
              <a:t>Where </a:t>
            </a:r>
            <a:r>
              <a:rPr lang="fr-FR" dirty="0" err="1"/>
              <a:t>we</a:t>
            </a:r>
            <a:r>
              <a:rPr lang="fr-FR" dirty="0"/>
              <a:t> stand as of now</a:t>
            </a:r>
            <a:endParaRPr lang="en-GB" dirty="0"/>
          </a:p>
        </p:txBody>
      </p:sp>
      <p:sp>
        <p:nvSpPr>
          <p:cNvPr id="3" name="Content Placeholder 2">
            <a:extLst>
              <a:ext uri="{FF2B5EF4-FFF2-40B4-BE49-F238E27FC236}">
                <a16:creationId xmlns:a16="http://schemas.microsoft.com/office/drawing/2014/main" id="{7CCED21C-F486-B633-9363-B620C9F2E32A}"/>
              </a:ext>
            </a:extLst>
          </p:cNvPr>
          <p:cNvSpPr txBox="1">
            <a:spLocks/>
          </p:cNvSpPr>
          <p:nvPr/>
        </p:nvSpPr>
        <p:spPr>
          <a:xfrm>
            <a:off x="1801050" y="1843846"/>
            <a:ext cx="8137525" cy="660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600"/>
              </a:spcBef>
              <a:spcAft>
                <a:spcPts val="600"/>
              </a:spcAft>
              <a:buNone/>
            </a:pPr>
            <a:r>
              <a:rPr lang="en-GB" sz="3200" b="1" dirty="0">
                <a:solidFill>
                  <a:srgbClr val="9C5090"/>
                </a:solidFill>
                <a:latin typeface="Asap" pitchFamily="2" charset="0"/>
                <a:ea typeface="Noto Serif" panose="02020600060500020200" pitchFamily="18" charset="0"/>
                <a:cs typeface="Noto Serif" panose="02020600060500020200" pitchFamily="18" charset="0"/>
              </a:rPr>
              <a:t>WP3</a:t>
            </a:r>
            <a:r>
              <a:rPr lang="en-GB" sz="3200" dirty="0">
                <a:solidFill>
                  <a:srgbClr val="9C5090"/>
                </a:solidFill>
                <a:latin typeface="Asap" pitchFamily="2" charset="0"/>
                <a:ea typeface="Noto Serif" panose="02020600060500020200" pitchFamily="18" charset="0"/>
                <a:cs typeface="Noto Serif" panose="02020600060500020200" pitchFamily="18" charset="0"/>
              </a:rPr>
              <a:t> Train the trainers</a:t>
            </a:r>
          </a:p>
        </p:txBody>
      </p:sp>
      <p:pic>
        <p:nvPicPr>
          <p:cNvPr id="4" name="Picture 3">
            <a:extLst>
              <a:ext uri="{FF2B5EF4-FFF2-40B4-BE49-F238E27FC236}">
                <a16:creationId xmlns:a16="http://schemas.microsoft.com/office/drawing/2014/main" id="{0343807C-16AB-A537-56F3-16517905A28B}"/>
              </a:ext>
            </a:extLst>
          </p:cNvPr>
          <p:cNvPicPr>
            <a:picLocks noChangeAspect="1"/>
          </p:cNvPicPr>
          <p:nvPr/>
        </p:nvPicPr>
        <p:blipFill>
          <a:blip r:embed="rId2"/>
          <a:stretch>
            <a:fillRect/>
          </a:stretch>
        </p:blipFill>
        <p:spPr>
          <a:xfrm>
            <a:off x="8855708" y="431477"/>
            <a:ext cx="2841786" cy="888058"/>
          </a:xfrm>
          <a:prstGeom prst="rect">
            <a:avLst/>
          </a:prstGeom>
        </p:spPr>
      </p:pic>
      <p:sp>
        <p:nvSpPr>
          <p:cNvPr id="6" name="TextBox 5">
            <a:extLst>
              <a:ext uri="{FF2B5EF4-FFF2-40B4-BE49-F238E27FC236}">
                <a16:creationId xmlns:a16="http://schemas.microsoft.com/office/drawing/2014/main" id="{CA629B48-14DB-CD89-D347-C5DA241C5CEA}"/>
              </a:ext>
            </a:extLst>
          </p:cNvPr>
          <p:cNvSpPr txBox="1"/>
          <p:nvPr/>
        </p:nvSpPr>
        <p:spPr>
          <a:xfrm>
            <a:off x="1175986" y="2508946"/>
            <a:ext cx="5085940" cy="1249573"/>
          </a:xfrm>
          <a:prstGeom prst="rect">
            <a:avLst/>
          </a:prstGeom>
          <a:noFill/>
        </p:spPr>
        <p:txBody>
          <a:bodyPr wrap="square" rtlCol="0">
            <a:spAutoFit/>
          </a:bodyPr>
          <a:lstStyle/>
          <a:p>
            <a:pPr>
              <a:lnSpc>
                <a:spcPct val="130000"/>
              </a:lnSpc>
            </a:pPr>
            <a:r>
              <a:rPr lang="en-GB" sz="2400" b="1" dirty="0">
                <a:latin typeface="Asap" pitchFamily="2" charset="0"/>
                <a:ea typeface="Noto Serif" panose="02020600060500020200" pitchFamily="18" charset="0"/>
                <a:cs typeface="Noto Serif" panose="02020600060500020200" pitchFamily="18" charset="0"/>
              </a:rPr>
              <a:t>2nd international workshop</a:t>
            </a:r>
          </a:p>
          <a:p>
            <a:pPr>
              <a:lnSpc>
                <a:spcPct val="130000"/>
              </a:lnSpc>
            </a:pPr>
            <a:r>
              <a:rPr lang="en-GB" sz="2000" dirty="0">
                <a:latin typeface="Noto Serif" panose="02020600060500020200" pitchFamily="18" charset="0"/>
                <a:ea typeface="Noto Serif" panose="02020600060500020200" pitchFamily="18" charset="0"/>
                <a:cs typeface="Noto Serif" panose="02020600060500020200" pitchFamily="18" charset="0"/>
              </a:rPr>
              <a:t>26</a:t>
            </a:r>
            <a:r>
              <a:rPr lang="en-GB" sz="2000" baseline="30000" dirty="0">
                <a:latin typeface="Noto Serif" panose="02020600060500020200" pitchFamily="18" charset="0"/>
                <a:ea typeface="Noto Serif" panose="02020600060500020200" pitchFamily="18" charset="0"/>
                <a:cs typeface="Noto Serif" panose="02020600060500020200" pitchFamily="18" charset="0"/>
              </a:rPr>
              <a:t>th</a:t>
            </a:r>
            <a:r>
              <a:rPr lang="en-GB" sz="2000" dirty="0">
                <a:latin typeface="Noto Serif" panose="02020600060500020200" pitchFamily="18" charset="0"/>
                <a:ea typeface="Noto Serif" panose="02020600060500020200" pitchFamily="18" charset="0"/>
                <a:cs typeface="Noto Serif" panose="02020600060500020200" pitchFamily="18" charset="0"/>
              </a:rPr>
              <a:t> to 30</a:t>
            </a:r>
            <a:r>
              <a:rPr lang="en-GB" sz="2000" baseline="30000" dirty="0">
                <a:latin typeface="Noto Serif" panose="02020600060500020200" pitchFamily="18" charset="0"/>
                <a:ea typeface="Noto Serif" panose="02020600060500020200" pitchFamily="18" charset="0"/>
                <a:cs typeface="Noto Serif" panose="02020600060500020200" pitchFamily="18" charset="0"/>
              </a:rPr>
              <a:t>th</a:t>
            </a:r>
            <a:r>
              <a:rPr lang="en-GB" sz="2000" dirty="0">
                <a:latin typeface="Noto Serif" panose="02020600060500020200" pitchFamily="18" charset="0"/>
                <a:ea typeface="Noto Serif" panose="02020600060500020200" pitchFamily="18" charset="0"/>
                <a:cs typeface="Noto Serif" panose="02020600060500020200" pitchFamily="18" charset="0"/>
              </a:rPr>
              <a:t> January 2026, in Thessaloniki</a:t>
            </a:r>
          </a:p>
          <a:p>
            <a:endParaRPr lang="en-GB" dirty="0"/>
          </a:p>
        </p:txBody>
      </p:sp>
      <p:sp>
        <p:nvSpPr>
          <p:cNvPr id="8" name="Content Placeholder 2">
            <a:extLst>
              <a:ext uri="{FF2B5EF4-FFF2-40B4-BE49-F238E27FC236}">
                <a16:creationId xmlns:a16="http://schemas.microsoft.com/office/drawing/2014/main" id="{D823FFCB-3645-A689-C123-FA1803C2AC0B}"/>
              </a:ext>
            </a:extLst>
          </p:cNvPr>
          <p:cNvSpPr txBox="1">
            <a:spLocks/>
          </p:cNvSpPr>
          <p:nvPr/>
        </p:nvSpPr>
        <p:spPr>
          <a:xfrm>
            <a:off x="1891820" y="3994674"/>
            <a:ext cx="8947469" cy="8880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600"/>
              </a:spcBef>
              <a:spcAft>
                <a:spcPts val="600"/>
              </a:spcAft>
              <a:buNone/>
            </a:pPr>
            <a:r>
              <a:rPr lang="en-GB" sz="3200" b="1" dirty="0">
                <a:solidFill>
                  <a:srgbClr val="9F87D3"/>
                </a:solidFill>
                <a:latin typeface="Asap" pitchFamily="2" charset="0"/>
                <a:ea typeface="Noto Serif" panose="02020600060500020200" pitchFamily="18" charset="0"/>
                <a:cs typeface="Noto Serif" panose="02020600060500020200" pitchFamily="18" charset="0"/>
              </a:rPr>
              <a:t>WP4</a:t>
            </a:r>
            <a:r>
              <a:rPr lang="en-GB" sz="3200" dirty="0">
                <a:solidFill>
                  <a:srgbClr val="9F87D3"/>
                </a:solidFill>
                <a:latin typeface="Asap" pitchFamily="2" charset="0"/>
                <a:ea typeface="Noto Serif" panose="02020600060500020200" pitchFamily="18" charset="0"/>
                <a:cs typeface="Noto Serif" panose="02020600060500020200" pitchFamily="18" charset="0"/>
              </a:rPr>
              <a:t> Co-design of D-SBL content</a:t>
            </a:r>
          </a:p>
        </p:txBody>
      </p:sp>
      <p:pic>
        <p:nvPicPr>
          <p:cNvPr id="11" name="Graphic 10" descr="Inbox with solid fill">
            <a:extLst>
              <a:ext uri="{FF2B5EF4-FFF2-40B4-BE49-F238E27FC236}">
                <a16:creationId xmlns:a16="http://schemas.microsoft.com/office/drawing/2014/main" id="{639D6799-A497-5418-2D29-F2818CBB79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75985" y="4082490"/>
            <a:ext cx="670560" cy="670560"/>
          </a:xfrm>
          <a:prstGeom prst="rect">
            <a:avLst/>
          </a:prstGeom>
        </p:spPr>
      </p:pic>
      <p:sp>
        <p:nvSpPr>
          <p:cNvPr id="7" name="TextBox 6">
            <a:extLst>
              <a:ext uri="{FF2B5EF4-FFF2-40B4-BE49-F238E27FC236}">
                <a16:creationId xmlns:a16="http://schemas.microsoft.com/office/drawing/2014/main" id="{D07E195B-3753-877C-1391-D85830FC01CA}"/>
              </a:ext>
            </a:extLst>
          </p:cNvPr>
          <p:cNvSpPr txBox="1"/>
          <p:nvPr/>
        </p:nvSpPr>
        <p:spPr>
          <a:xfrm>
            <a:off x="6585775" y="2506865"/>
            <a:ext cx="5001419" cy="1248099"/>
          </a:xfrm>
          <a:prstGeom prst="rect">
            <a:avLst/>
          </a:prstGeom>
          <a:solidFill>
            <a:schemeClr val="bg1"/>
          </a:solidFill>
        </p:spPr>
        <p:txBody>
          <a:bodyPr wrap="square" rtlCol="0">
            <a:spAutoFit/>
          </a:bodyPr>
          <a:lstStyle/>
          <a:p>
            <a:pPr>
              <a:lnSpc>
                <a:spcPct val="120000"/>
              </a:lnSpc>
            </a:pPr>
            <a:r>
              <a:rPr lang="fr-FR" sz="2400" b="1" dirty="0">
                <a:latin typeface="Asap" pitchFamily="2" charset="0"/>
                <a:ea typeface="Noto Serif" panose="02020600060500020200" pitchFamily="18" charset="0"/>
                <a:cs typeface="Noto Serif" panose="02020600060500020200" pitchFamily="18" charset="0"/>
              </a:rPr>
              <a:t>Local workshops</a:t>
            </a:r>
            <a:r>
              <a:rPr lang="fr-FR" sz="2400" dirty="0">
                <a:latin typeface="Asap" pitchFamily="2" charset="0"/>
                <a:ea typeface="Noto Serif" panose="02020600060500020200" pitchFamily="18" charset="0"/>
                <a:cs typeface="Noto Serif" panose="02020600060500020200" pitchFamily="18" charset="0"/>
              </a:rPr>
              <a:t>, </a:t>
            </a:r>
            <a:r>
              <a:rPr lang="fr-FR" sz="2000" dirty="0" err="1"/>
              <a:t>organised</a:t>
            </a:r>
            <a:r>
              <a:rPr lang="fr-FR" sz="2000" dirty="0"/>
              <a:t> </a:t>
            </a:r>
            <a:r>
              <a:rPr lang="fr-FR" sz="2000" dirty="0" err="1"/>
              <a:t>subsequently</a:t>
            </a:r>
            <a:r>
              <a:rPr lang="fr-FR" sz="2000" dirty="0"/>
              <a:t> </a:t>
            </a:r>
            <a:r>
              <a:rPr lang="fr-FR" sz="2000" dirty="0" err="1"/>
              <a:t>within</a:t>
            </a:r>
            <a:r>
              <a:rPr lang="fr-FR" sz="2000" dirty="0"/>
              <a:t> each </a:t>
            </a:r>
            <a:r>
              <a:rPr lang="fr-FR" sz="2000" dirty="0" err="1"/>
              <a:t>Indonesian</a:t>
            </a:r>
            <a:r>
              <a:rPr lang="fr-FR" sz="2000" dirty="0"/>
              <a:t> </a:t>
            </a:r>
            <a:r>
              <a:rPr lang="fr-FR" sz="2000" dirty="0" err="1"/>
              <a:t>partner</a:t>
            </a:r>
            <a:endParaRPr lang="en-GB" sz="2000" dirty="0"/>
          </a:p>
        </p:txBody>
      </p:sp>
      <p:pic>
        <p:nvPicPr>
          <p:cNvPr id="13" name="Graphic 12" descr="Inbox Check with solid fill">
            <a:extLst>
              <a:ext uri="{FF2B5EF4-FFF2-40B4-BE49-F238E27FC236}">
                <a16:creationId xmlns:a16="http://schemas.microsoft.com/office/drawing/2014/main" id="{1BD688C6-D013-E7A7-3566-2652A5575F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5215" y="1757040"/>
            <a:ext cx="715835" cy="715835"/>
          </a:xfrm>
          <a:prstGeom prst="rect">
            <a:avLst/>
          </a:prstGeom>
        </p:spPr>
      </p:pic>
      <p:pic>
        <p:nvPicPr>
          <p:cNvPr id="15" name="Picture 14" descr="A blue rectangle with text&#10;&#10;Description automatically generated">
            <a:extLst>
              <a:ext uri="{FF2B5EF4-FFF2-40B4-BE49-F238E27FC236}">
                <a16:creationId xmlns:a16="http://schemas.microsoft.com/office/drawing/2014/main" id="{123A94D5-12E5-640C-9CEB-A5C557BB8243}"/>
              </a:ext>
            </a:extLst>
          </p:cNvPr>
          <p:cNvPicPr>
            <a:picLocks noChangeAspect="1"/>
          </p:cNvPicPr>
          <p:nvPr/>
        </p:nvPicPr>
        <p:blipFill>
          <a:blip r:embed="rId5"/>
          <a:stretch>
            <a:fillRect/>
          </a:stretch>
        </p:blipFill>
        <p:spPr>
          <a:xfrm>
            <a:off x="9772231" y="6087028"/>
            <a:ext cx="2088017" cy="696005"/>
          </a:xfrm>
          <a:prstGeom prst="rect">
            <a:avLst/>
          </a:prstGeom>
        </p:spPr>
      </p:pic>
      <p:sp>
        <p:nvSpPr>
          <p:cNvPr id="9" name="TextBox 8">
            <a:extLst>
              <a:ext uri="{FF2B5EF4-FFF2-40B4-BE49-F238E27FC236}">
                <a16:creationId xmlns:a16="http://schemas.microsoft.com/office/drawing/2014/main" id="{5051B8AB-377B-10C2-BEF7-38C96B3A155F}"/>
              </a:ext>
            </a:extLst>
          </p:cNvPr>
          <p:cNvSpPr txBox="1"/>
          <p:nvPr/>
        </p:nvSpPr>
        <p:spPr>
          <a:xfrm>
            <a:off x="1175985" y="4851955"/>
            <a:ext cx="10096500" cy="400110"/>
          </a:xfrm>
          <a:prstGeom prst="rect">
            <a:avLst/>
          </a:prstGeom>
          <a:noFill/>
        </p:spPr>
        <p:txBody>
          <a:bodyPr wrap="square" rtlCol="0">
            <a:spAutoFit/>
          </a:bodyPr>
          <a:lstStyle/>
          <a:p>
            <a:r>
              <a:rPr lang="en-US" sz="2000" dirty="0"/>
              <a:t>15 scenario being developed for training on digital soft skills</a:t>
            </a:r>
            <a:endParaRPr lang="en-BE" sz="2000" dirty="0"/>
          </a:p>
        </p:txBody>
      </p:sp>
    </p:spTree>
    <p:extLst>
      <p:ext uri="{BB962C8B-B14F-4D97-AF65-F5344CB8AC3E}">
        <p14:creationId xmlns:p14="http://schemas.microsoft.com/office/powerpoint/2010/main" val="790489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86AC-6B82-0CD7-3ACC-4B65609D5EF9}"/>
              </a:ext>
            </a:extLst>
          </p:cNvPr>
          <p:cNvSpPr>
            <a:spLocks noGrp="1"/>
          </p:cNvSpPr>
          <p:nvPr>
            <p:ph type="title" idx="4294967295"/>
          </p:nvPr>
        </p:nvSpPr>
        <p:spPr>
          <a:xfrm>
            <a:off x="533576" y="39288"/>
            <a:ext cx="10515600" cy="1606631"/>
          </a:xfrm>
        </p:spPr>
        <p:txBody>
          <a:bodyPr>
            <a:normAutofit/>
          </a:bodyPr>
          <a:lstStyle/>
          <a:p>
            <a:pPr>
              <a:lnSpc>
                <a:spcPct val="100000"/>
              </a:lnSpc>
            </a:pPr>
            <a:r>
              <a:rPr lang="fr-FR" sz="4000" dirty="0"/>
              <a:t>26th to 30th </a:t>
            </a:r>
            <a:r>
              <a:rPr lang="fr-FR" sz="4000" dirty="0" err="1"/>
              <a:t>January</a:t>
            </a:r>
            <a:r>
              <a:rPr lang="fr-FR" sz="4000" dirty="0"/>
              <a:t> 2026</a:t>
            </a:r>
            <a:br>
              <a:rPr lang="fr-FR" sz="4000" dirty="0"/>
            </a:br>
            <a:r>
              <a:rPr lang="fr-FR" dirty="0"/>
              <a:t>Train the trainer workshop II</a:t>
            </a:r>
            <a:endParaRPr lang="en-GB" dirty="0"/>
          </a:p>
        </p:txBody>
      </p:sp>
      <p:pic>
        <p:nvPicPr>
          <p:cNvPr id="4" name="Picture 3">
            <a:extLst>
              <a:ext uri="{FF2B5EF4-FFF2-40B4-BE49-F238E27FC236}">
                <a16:creationId xmlns:a16="http://schemas.microsoft.com/office/drawing/2014/main" id="{030F91C6-9829-115A-7A65-4D52A8205B83}"/>
              </a:ext>
            </a:extLst>
          </p:cNvPr>
          <p:cNvPicPr>
            <a:picLocks noChangeAspect="1"/>
          </p:cNvPicPr>
          <p:nvPr/>
        </p:nvPicPr>
        <p:blipFill>
          <a:blip r:embed="rId2"/>
          <a:stretch>
            <a:fillRect/>
          </a:stretch>
        </p:blipFill>
        <p:spPr>
          <a:xfrm>
            <a:off x="8984453" y="420601"/>
            <a:ext cx="2841786" cy="888058"/>
          </a:xfrm>
          <a:prstGeom prst="rect">
            <a:avLst/>
          </a:prstGeom>
        </p:spPr>
      </p:pic>
      <p:pic>
        <p:nvPicPr>
          <p:cNvPr id="5" name="Picture 4" descr="A blue rectangle with text&#10;&#10;Description automatically generated">
            <a:extLst>
              <a:ext uri="{FF2B5EF4-FFF2-40B4-BE49-F238E27FC236}">
                <a16:creationId xmlns:a16="http://schemas.microsoft.com/office/drawing/2014/main" id="{B5CD3694-ED4A-8721-A451-5A96DC9BEB74}"/>
              </a:ext>
            </a:extLst>
          </p:cNvPr>
          <p:cNvPicPr>
            <a:picLocks noChangeAspect="1"/>
          </p:cNvPicPr>
          <p:nvPr/>
        </p:nvPicPr>
        <p:blipFill>
          <a:blip r:embed="rId3"/>
          <a:stretch>
            <a:fillRect/>
          </a:stretch>
        </p:blipFill>
        <p:spPr>
          <a:xfrm>
            <a:off x="9772231" y="6087028"/>
            <a:ext cx="2088017" cy="696005"/>
          </a:xfrm>
          <a:prstGeom prst="rect">
            <a:avLst/>
          </a:prstGeom>
        </p:spPr>
      </p:pic>
      <p:sp>
        <p:nvSpPr>
          <p:cNvPr id="15" name="TextBox 14">
            <a:extLst>
              <a:ext uri="{FF2B5EF4-FFF2-40B4-BE49-F238E27FC236}">
                <a16:creationId xmlns:a16="http://schemas.microsoft.com/office/drawing/2014/main" id="{14E42A87-44D1-9719-604A-FDB32DBC3607}"/>
              </a:ext>
            </a:extLst>
          </p:cNvPr>
          <p:cNvSpPr txBox="1"/>
          <p:nvPr/>
        </p:nvSpPr>
        <p:spPr>
          <a:xfrm>
            <a:off x="533576" y="5565670"/>
            <a:ext cx="5758277" cy="782137"/>
          </a:xfrm>
          <a:prstGeom prst="rect">
            <a:avLst/>
          </a:prstGeom>
          <a:noFill/>
        </p:spPr>
        <p:txBody>
          <a:bodyPr wrap="square">
            <a:spAutoFit/>
          </a:bodyPr>
          <a:lstStyle/>
          <a:p>
            <a:pPr marL="0" indent="0">
              <a:lnSpc>
                <a:spcPct val="130000"/>
              </a:lnSpc>
              <a:spcBef>
                <a:spcPts val="0"/>
              </a:spcBef>
              <a:buNone/>
            </a:pPr>
            <a:r>
              <a:rPr lang="en-GB" sz="1800" dirty="0">
                <a:latin typeface="Noto Serif" panose="02020600060500020200" pitchFamily="18" charset="0"/>
                <a:ea typeface="Noto Serif" panose="02020600060500020200" pitchFamily="18" charset="0"/>
                <a:cs typeface="Noto Serif" panose="02020600060500020200" pitchFamily="18" charset="0"/>
              </a:rPr>
              <a:t>UEMS represented by Ms I. Dumaine and </a:t>
            </a:r>
          </a:p>
          <a:p>
            <a:pPr marL="0" indent="0">
              <a:lnSpc>
                <a:spcPct val="130000"/>
              </a:lnSpc>
              <a:spcBef>
                <a:spcPts val="0"/>
              </a:spcBef>
              <a:buNone/>
            </a:pPr>
            <a:r>
              <a:rPr lang="en-GB" sz="1800" dirty="0">
                <a:latin typeface="Noto Serif" panose="02020600060500020200" pitchFamily="18" charset="0"/>
                <a:ea typeface="Noto Serif" panose="02020600060500020200" pitchFamily="18" charset="0"/>
                <a:cs typeface="Noto Serif" panose="02020600060500020200" pitchFamily="18" charset="0"/>
              </a:rPr>
              <a:t>Dr A. Brittlebank</a:t>
            </a:r>
          </a:p>
        </p:txBody>
      </p:sp>
      <p:sp>
        <p:nvSpPr>
          <p:cNvPr id="16" name="TextBox 15">
            <a:extLst>
              <a:ext uri="{FF2B5EF4-FFF2-40B4-BE49-F238E27FC236}">
                <a16:creationId xmlns:a16="http://schemas.microsoft.com/office/drawing/2014/main" id="{1888798F-75D2-93B2-2966-67C8436782FE}"/>
              </a:ext>
            </a:extLst>
          </p:cNvPr>
          <p:cNvSpPr txBox="1"/>
          <p:nvPr/>
        </p:nvSpPr>
        <p:spPr>
          <a:xfrm>
            <a:off x="533576" y="4800002"/>
            <a:ext cx="5499704" cy="751039"/>
          </a:xfrm>
          <a:prstGeom prst="rect">
            <a:avLst/>
          </a:prstGeom>
          <a:noFill/>
        </p:spPr>
        <p:txBody>
          <a:bodyPr wrap="square" rtlCol="0">
            <a:spAutoFit/>
          </a:bodyPr>
          <a:lstStyle/>
          <a:p>
            <a:pPr>
              <a:lnSpc>
                <a:spcPct val="110000"/>
              </a:lnSpc>
            </a:pPr>
            <a:r>
              <a:rPr lang="fr-FR" sz="2000" dirty="0"/>
              <a:t>4 </a:t>
            </a:r>
            <a:r>
              <a:rPr lang="fr-FR" sz="2000" dirty="0" err="1"/>
              <a:t>days</a:t>
            </a:r>
            <a:r>
              <a:rPr lang="fr-FR" sz="2000" dirty="0"/>
              <a:t> of training, </a:t>
            </a:r>
            <a:r>
              <a:rPr lang="fr-FR" sz="2000" dirty="0" err="1"/>
              <a:t>hosted</a:t>
            </a:r>
            <a:r>
              <a:rPr lang="fr-FR" sz="2000" dirty="0"/>
              <a:t> by </a:t>
            </a:r>
            <a:r>
              <a:rPr lang="fr-FR" sz="2000" dirty="0" err="1"/>
              <a:t>University</a:t>
            </a:r>
            <a:r>
              <a:rPr lang="fr-FR" sz="2000" dirty="0"/>
              <a:t> </a:t>
            </a:r>
            <a:r>
              <a:rPr lang="fr-FR" sz="2000" dirty="0" err="1"/>
              <a:t>Aristotle</a:t>
            </a:r>
            <a:r>
              <a:rPr lang="fr-FR" sz="2000" dirty="0"/>
              <a:t> of Thessaloniki</a:t>
            </a:r>
            <a:endParaRPr lang="en-GB" sz="2000" dirty="0"/>
          </a:p>
        </p:txBody>
      </p:sp>
      <p:pic>
        <p:nvPicPr>
          <p:cNvPr id="6" name="Picture 5">
            <a:extLst>
              <a:ext uri="{FF2B5EF4-FFF2-40B4-BE49-F238E27FC236}">
                <a16:creationId xmlns:a16="http://schemas.microsoft.com/office/drawing/2014/main" id="{68651923-6B33-AB9D-7A13-192EC551581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6000"/>
                    </a14:imgEffect>
                    <a14:imgEffect>
                      <a14:colorTemperature colorTemp="5900"/>
                    </a14:imgEffect>
                    <a14:imgEffect>
                      <a14:saturation sat="107000"/>
                    </a14:imgEffect>
                    <a14:imgEffect>
                      <a14:brightnessContrast bright="24000" contrast="4000"/>
                    </a14:imgEffect>
                  </a14:imgLayer>
                </a14:imgProps>
              </a:ext>
              <a:ext uri="{28A0092B-C50C-407E-A947-70E740481C1C}">
                <a14:useLocalDpi xmlns:a14="http://schemas.microsoft.com/office/drawing/2010/main" val="0"/>
              </a:ext>
            </a:extLst>
          </a:blip>
          <a:srcRect l="17755" t="3234" r="271" b="6165"/>
          <a:stretch>
            <a:fillRect/>
          </a:stretch>
        </p:blipFill>
        <p:spPr>
          <a:xfrm>
            <a:off x="8060678" y="1632888"/>
            <a:ext cx="3597746" cy="2233585"/>
          </a:xfrm>
          <a:prstGeom prst="rect">
            <a:avLst/>
          </a:prstGeom>
          <a:ln w="69850" cap="rnd">
            <a:solidFill>
              <a:srgbClr val="C8B6EF"/>
            </a:solidFill>
          </a:ln>
        </p:spPr>
      </p:pic>
      <p:pic>
        <p:nvPicPr>
          <p:cNvPr id="8" name="Picture 7">
            <a:extLst>
              <a:ext uri="{FF2B5EF4-FFF2-40B4-BE49-F238E27FC236}">
                <a16:creationId xmlns:a16="http://schemas.microsoft.com/office/drawing/2014/main" id="{B0722199-699D-34CD-F054-DEA67BB0EE88}"/>
              </a:ext>
            </a:extLst>
          </p:cNvPr>
          <p:cNvPicPr>
            <a:picLocks noChangeAspect="1"/>
          </p:cNvPicPr>
          <p:nvPr/>
        </p:nvPicPr>
        <p:blipFill>
          <a:blip r:embed="rId6">
            <a:extLst>
              <a:ext uri="{28A0092B-C50C-407E-A947-70E740481C1C}">
                <a14:useLocalDpi xmlns:a14="http://schemas.microsoft.com/office/drawing/2010/main" val="0"/>
              </a:ext>
            </a:extLst>
          </a:blip>
          <a:srcRect t="11501"/>
          <a:stretch>
            <a:fillRect/>
          </a:stretch>
        </p:blipFill>
        <p:spPr>
          <a:xfrm>
            <a:off x="655209" y="1994419"/>
            <a:ext cx="5378071" cy="2677218"/>
          </a:xfrm>
          <a:prstGeom prst="rect">
            <a:avLst/>
          </a:prstGeom>
          <a:ln w="69850">
            <a:solidFill>
              <a:srgbClr val="9C5090"/>
            </a:solidFill>
          </a:ln>
        </p:spPr>
      </p:pic>
      <p:pic>
        <p:nvPicPr>
          <p:cNvPr id="10" name="Picture 9">
            <a:extLst>
              <a:ext uri="{FF2B5EF4-FFF2-40B4-BE49-F238E27FC236}">
                <a16:creationId xmlns:a16="http://schemas.microsoft.com/office/drawing/2014/main" id="{B7785927-B8C7-4A80-A03E-5B1A49007C35}"/>
              </a:ext>
            </a:extLst>
          </p:cNvPr>
          <p:cNvPicPr>
            <a:picLocks noChangeAspect="1"/>
          </p:cNvPicPr>
          <p:nvPr/>
        </p:nvPicPr>
        <p:blipFill>
          <a:blip r:embed="rId7">
            <a:extLst>
              <a:ext uri="{28A0092B-C50C-407E-A947-70E740481C1C}">
                <a14:useLocalDpi xmlns:a14="http://schemas.microsoft.com/office/drawing/2010/main" val="0"/>
              </a:ext>
            </a:extLst>
          </a:blip>
          <a:srcRect l="10454" t="17493" r="7787" b="12639"/>
          <a:stretch>
            <a:fillRect/>
          </a:stretch>
        </p:blipFill>
        <p:spPr>
          <a:xfrm>
            <a:off x="6422555" y="3529803"/>
            <a:ext cx="3838279" cy="2459954"/>
          </a:xfrm>
          <a:prstGeom prst="rect">
            <a:avLst/>
          </a:prstGeom>
          <a:ln w="69850" cap="rnd">
            <a:solidFill>
              <a:srgbClr val="C8B6EF"/>
            </a:solidFill>
          </a:ln>
        </p:spPr>
      </p:pic>
    </p:spTree>
    <p:extLst>
      <p:ext uri="{BB962C8B-B14F-4D97-AF65-F5344CB8AC3E}">
        <p14:creationId xmlns:p14="http://schemas.microsoft.com/office/powerpoint/2010/main" val="2473602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F3D1-EF0E-5D8E-52C2-71F95E53DD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C27FE2-75A5-CB53-A51A-3EB782A1D059}"/>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EU Policy </a:t>
            </a:r>
            <a:br>
              <a:rPr lang="fr-FR" dirty="0">
                <a:solidFill>
                  <a:schemeClr val="bg1"/>
                </a:solidFill>
                <a:latin typeface="Alegreya Sans" panose="00000500000000000000" pitchFamily="2" charset="0"/>
              </a:rPr>
            </a:br>
            <a:r>
              <a:rPr lang="fr-FR" dirty="0">
                <a:solidFill>
                  <a:schemeClr val="bg1"/>
                </a:solidFill>
                <a:latin typeface="Alegreya Sans" panose="00000500000000000000" pitchFamily="2" charset="0"/>
              </a:rPr>
              <a:t>					&amp; Public Affairs Manager</a:t>
            </a:r>
            <a:endParaRPr lang="en-GB" dirty="0">
              <a:solidFill>
                <a:schemeClr val="bg1"/>
              </a:solidFill>
              <a:latin typeface="Alegreya Sans" panose="00000500000000000000" pitchFamily="2" charset="0"/>
            </a:endParaRPr>
          </a:p>
        </p:txBody>
      </p:sp>
      <p:sp>
        <p:nvSpPr>
          <p:cNvPr id="8" name="Text Placeholder 6">
            <a:extLst>
              <a:ext uri="{FF2B5EF4-FFF2-40B4-BE49-F238E27FC236}">
                <a16:creationId xmlns:a16="http://schemas.microsoft.com/office/drawing/2014/main" id="{7976EA1D-3CF8-B12F-9AA3-6A1FA7D4F2C9}"/>
              </a:ext>
            </a:extLst>
          </p:cNvPr>
          <p:cNvSpPr txBox="1">
            <a:spLocks/>
          </p:cNvSpPr>
          <p:nvPr/>
        </p:nvSpPr>
        <p:spPr>
          <a:xfrm>
            <a:off x="2141601" y="2112085"/>
            <a:ext cx="9274810" cy="44804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a:solidFill>
                  <a:schemeClr val="bg1"/>
                </a:solidFill>
                <a:latin typeface="Asap" pitchFamily="2" charset="0"/>
              </a:rPr>
              <a:t>UM-HEART-VR </a:t>
            </a:r>
            <a:r>
              <a:rPr lang="fr-FR" sz="3400" dirty="0">
                <a:solidFill>
                  <a:schemeClr val="bg1"/>
                </a:solidFill>
                <a:latin typeface="Asap" pitchFamily="2" charset="0"/>
              </a:rPr>
              <a:t>• ERASMUS +</a:t>
            </a:r>
          </a:p>
          <a:p>
            <a:pPr marL="0" indent="0">
              <a:buNone/>
            </a:pPr>
            <a:endParaRPr lang="fr-FR" sz="3400" dirty="0">
              <a:solidFill>
                <a:schemeClr val="bg1"/>
              </a:solidFill>
              <a:latin typeface="Asap" pitchFamily="2" charset="0"/>
            </a:endParaRPr>
          </a:p>
          <a:p>
            <a:pPr marL="0" indent="0">
              <a:lnSpc>
                <a:spcPct val="130000"/>
              </a:lnSpc>
              <a:buNone/>
            </a:pPr>
            <a:r>
              <a:rPr lang="en-US" sz="3100" dirty="0">
                <a:solidFill>
                  <a:schemeClr val="bg1"/>
                </a:solidFill>
              </a:rPr>
              <a:t>Upskilling Malaysian Healthcare for empathy and communication through Virtual Reality, Project number: 101237216, is a Project co-funded by the Erasmus+ </a:t>
            </a:r>
            <a:r>
              <a:rPr lang="en-US" sz="3100" dirty="0" err="1">
                <a:solidFill>
                  <a:schemeClr val="bg1"/>
                </a:solidFill>
              </a:rPr>
              <a:t>programme</a:t>
            </a:r>
            <a:r>
              <a:rPr lang="en-US" sz="3100" dirty="0">
                <a:solidFill>
                  <a:schemeClr val="bg1"/>
                </a:solidFill>
              </a:rPr>
              <a:t> of the European Union, Key Action 2 – Cooperation for innovation and the exchange of good practices –  Capacity-Building in the field of Higher Education.</a:t>
            </a:r>
          </a:p>
          <a:p>
            <a:pPr marL="0" indent="0">
              <a:lnSpc>
                <a:spcPct val="130000"/>
              </a:lnSpc>
              <a:buNone/>
            </a:pPr>
            <a:br>
              <a:rPr lang="en-GB" sz="2100" i="1" dirty="0">
                <a:solidFill>
                  <a:schemeClr val="bg1"/>
                </a:solidFill>
              </a:rPr>
            </a:br>
            <a:r>
              <a:rPr lang="en-GB" sz="2100" i="1" dirty="0">
                <a:solidFill>
                  <a:schemeClr val="bg1"/>
                </a:solidFill>
              </a:rPr>
              <a:t>Funded by the European Union. Views and opinions expressed are however those of the author(s) only and do not necessarily reflect those of the European Union or European Education and Culture Executive Agency (EACEA). Neither the European Union nor the granting authority can be held responsible for them.</a:t>
            </a:r>
          </a:p>
          <a:p>
            <a:pPr marL="0" indent="0">
              <a:buNone/>
            </a:pPr>
            <a:endParaRPr lang="en-GB" sz="1700" i="1" dirty="0">
              <a:solidFill>
                <a:schemeClr val="bg1"/>
              </a:solidFill>
            </a:endParaRPr>
          </a:p>
        </p:txBody>
      </p:sp>
    </p:spTree>
    <p:extLst>
      <p:ext uri="{BB962C8B-B14F-4D97-AF65-F5344CB8AC3E}">
        <p14:creationId xmlns:p14="http://schemas.microsoft.com/office/powerpoint/2010/main" val="2148305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7" descr="Εικόνα που περιέχει κείμενο, λογότυπο, γραφικά, γραφιστική&#10;&#10;Το περιεχόμενο που δημιουργείται από AI ενδέχεται να είναι εσφαλμένο.">
            <a:extLst>
              <a:ext uri="{FF2B5EF4-FFF2-40B4-BE49-F238E27FC236}">
                <a16:creationId xmlns:a16="http://schemas.microsoft.com/office/drawing/2014/main" id="{C35E7216-ECA2-D4D0-5576-85D864F64F63}"/>
              </a:ext>
            </a:extLst>
          </p:cNvPr>
          <p:cNvPicPr>
            <a:picLocks noChangeAspect="1"/>
          </p:cNvPicPr>
          <p:nvPr/>
        </p:nvPicPr>
        <p:blipFill>
          <a:blip r:embed="rId2"/>
          <a:srcRect l="18245" t="10750" r="18383" b="20553"/>
          <a:stretch>
            <a:fillRect/>
          </a:stretch>
        </p:blipFill>
        <p:spPr>
          <a:xfrm>
            <a:off x="263191" y="184314"/>
            <a:ext cx="1536350" cy="1110299"/>
          </a:xfrm>
          <a:prstGeom prst="rect">
            <a:avLst/>
          </a:prstGeom>
        </p:spPr>
      </p:pic>
      <p:sp>
        <p:nvSpPr>
          <p:cNvPr id="6" name="Title 3">
            <a:extLst>
              <a:ext uri="{FF2B5EF4-FFF2-40B4-BE49-F238E27FC236}">
                <a16:creationId xmlns:a16="http://schemas.microsoft.com/office/drawing/2014/main" id="{81A99B90-13FA-60E7-C725-CA14B345F62D}"/>
              </a:ext>
            </a:extLst>
          </p:cNvPr>
          <p:cNvSpPr txBox="1">
            <a:spLocks/>
          </p:cNvSpPr>
          <p:nvPr/>
        </p:nvSpPr>
        <p:spPr>
          <a:xfrm>
            <a:off x="2011679" y="321835"/>
            <a:ext cx="83327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latin typeface="Alegreya Sans" panose="00000500000000000000" pitchFamily="2" charset="0"/>
              </a:rPr>
              <a:t>Project </a:t>
            </a:r>
            <a:r>
              <a:rPr lang="fr-FR" dirty="0" err="1">
                <a:latin typeface="Alegreya Sans" panose="00000500000000000000" pitchFamily="2" charset="0"/>
              </a:rPr>
              <a:t>overview</a:t>
            </a:r>
            <a:endParaRPr lang="en-GB" dirty="0">
              <a:latin typeface="Alegreya Sans" panose="00000500000000000000" pitchFamily="2" charset="0"/>
            </a:endParaRPr>
          </a:p>
        </p:txBody>
      </p:sp>
      <p:sp>
        <p:nvSpPr>
          <p:cNvPr id="7" name="Content Placeholder 4">
            <a:extLst>
              <a:ext uri="{FF2B5EF4-FFF2-40B4-BE49-F238E27FC236}">
                <a16:creationId xmlns:a16="http://schemas.microsoft.com/office/drawing/2014/main" id="{8267BDD4-1E56-7AB3-4499-87BC39F07F78}"/>
              </a:ext>
            </a:extLst>
          </p:cNvPr>
          <p:cNvSpPr txBox="1">
            <a:spLocks/>
          </p:cNvSpPr>
          <p:nvPr/>
        </p:nvSpPr>
        <p:spPr>
          <a:xfrm>
            <a:off x="579305" y="3028112"/>
            <a:ext cx="630950" cy="2034771"/>
          </a:xfrm>
          <a:prstGeom prst="rect">
            <a:avLst/>
          </a:prstGeom>
        </p:spPr>
        <p:txBody>
          <a:bodyPr vert="vert270"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GB" sz="2600" b="1" dirty="0">
                <a:solidFill>
                  <a:srgbClr val="BA1410"/>
                </a:solidFill>
                <a:latin typeface="Asap" pitchFamily="2" charset="0"/>
                <a:ea typeface="Noto Serif" panose="02020600060500020200" pitchFamily="18" charset="0"/>
                <a:cs typeface="Noto Serif" panose="02020600060500020200" pitchFamily="18" charset="0"/>
              </a:rPr>
              <a:t>6 PARTNERS</a:t>
            </a:r>
          </a:p>
        </p:txBody>
      </p:sp>
      <p:pic>
        <p:nvPicPr>
          <p:cNvPr id="8" name="Picture 7" descr="A logo with text on it&#10;&#10;AI-generated content may be incorrect.">
            <a:extLst>
              <a:ext uri="{FF2B5EF4-FFF2-40B4-BE49-F238E27FC236}">
                <a16:creationId xmlns:a16="http://schemas.microsoft.com/office/drawing/2014/main" id="{B5FD7B37-7308-318D-1B15-08A5D681E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941" y="2113787"/>
            <a:ext cx="2330670" cy="1172052"/>
          </a:xfrm>
          <a:prstGeom prst="rect">
            <a:avLst/>
          </a:prstGeom>
        </p:spPr>
      </p:pic>
      <p:pic>
        <p:nvPicPr>
          <p:cNvPr id="9" name="Picture 8" descr="A blue circle with yellow stars and a symbol on it&#10;&#10;AI-generated content may be incorrect.">
            <a:extLst>
              <a:ext uri="{FF2B5EF4-FFF2-40B4-BE49-F238E27FC236}">
                <a16:creationId xmlns:a16="http://schemas.microsoft.com/office/drawing/2014/main" id="{AFBE054A-B4EC-16D5-C6D6-2AF1EB376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072" y="3341202"/>
            <a:ext cx="999611" cy="999957"/>
          </a:xfrm>
          <a:prstGeom prst="rect">
            <a:avLst/>
          </a:prstGeom>
        </p:spPr>
      </p:pic>
      <p:pic>
        <p:nvPicPr>
          <p:cNvPr id="10" name="Picture 9">
            <a:extLst>
              <a:ext uri="{FF2B5EF4-FFF2-40B4-BE49-F238E27FC236}">
                <a16:creationId xmlns:a16="http://schemas.microsoft.com/office/drawing/2014/main" id="{317AE54A-F6BB-78D0-F859-197FEDBB88D4}"/>
              </a:ext>
            </a:extLst>
          </p:cNvPr>
          <p:cNvPicPr>
            <a:picLocks noChangeAspect="1"/>
          </p:cNvPicPr>
          <p:nvPr/>
        </p:nvPicPr>
        <p:blipFill>
          <a:blip r:embed="rId5"/>
          <a:stretch>
            <a:fillRect/>
          </a:stretch>
        </p:blipFill>
        <p:spPr>
          <a:xfrm>
            <a:off x="1505929" y="2325148"/>
            <a:ext cx="2089897" cy="712045"/>
          </a:xfrm>
          <a:prstGeom prst="rect">
            <a:avLst/>
          </a:prstGeom>
        </p:spPr>
      </p:pic>
      <p:sp>
        <p:nvSpPr>
          <p:cNvPr id="11" name="Rectangle: Rounded Corners 10">
            <a:extLst>
              <a:ext uri="{FF2B5EF4-FFF2-40B4-BE49-F238E27FC236}">
                <a16:creationId xmlns:a16="http://schemas.microsoft.com/office/drawing/2014/main" id="{4FFB778E-19C7-1528-2CE1-6E2C35A591B8}"/>
              </a:ext>
            </a:extLst>
          </p:cNvPr>
          <p:cNvSpPr/>
          <p:nvPr/>
        </p:nvSpPr>
        <p:spPr>
          <a:xfrm>
            <a:off x="1244304" y="1969347"/>
            <a:ext cx="5196220" cy="4191288"/>
          </a:xfrm>
          <a:prstGeom prst="roundRect">
            <a:avLst>
              <a:gd name="adj" fmla="val 10849"/>
            </a:avLst>
          </a:prstGeom>
          <a:noFill/>
          <a:ln>
            <a:solidFill>
              <a:srgbClr val="BA14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C22715E5-761D-4DBE-0E09-076A387AC4DE}"/>
              </a:ext>
            </a:extLst>
          </p:cNvPr>
          <p:cNvPicPr>
            <a:picLocks noChangeAspect="1"/>
          </p:cNvPicPr>
          <p:nvPr/>
        </p:nvPicPr>
        <p:blipFill>
          <a:blip r:embed="rId6"/>
          <a:stretch>
            <a:fillRect/>
          </a:stretch>
        </p:blipFill>
        <p:spPr>
          <a:xfrm>
            <a:off x="3922643" y="3569117"/>
            <a:ext cx="2267266" cy="790685"/>
          </a:xfrm>
          <a:prstGeom prst="rect">
            <a:avLst/>
          </a:prstGeom>
        </p:spPr>
      </p:pic>
      <p:pic>
        <p:nvPicPr>
          <p:cNvPr id="15" name="Picture 14">
            <a:extLst>
              <a:ext uri="{FF2B5EF4-FFF2-40B4-BE49-F238E27FC236}">
                <a16:creationId xmlns:a16="http://schemas.microsoft.com/office/drawing/2014/main" id="{954CD730-78A9-94F6-5C5D-AFE0D6F1F48A}"/>
              </a:ext>
            </a:extLst>
          </p:cNvPr>
          <p:cNvPicPr>
            <a:picLocks noChangeAspect="1"/>
          </p:cNvPicPr>
          <p:nvPr/>
        </p:nvPicPr>
        <p:blipFill>
          <a:blip r:embed="rId7"/>
          <a:stretch>
            <a:fillRect/>
          </a:stretch>
        </p:blipFill>
        <p:spPr>
          <a:xfrm>
            <a:off x="1436297" y="4853193"/>
            <a:ext cx="2229161" cy="771633"/>
          </a:xfrm>
          <a:prstGeom prst="rect">
            <a:avLst/>
          </a:prstGeom>
        </p:spPr>
      </p:pic>
      <p:pic>
        <p:nvPicPr>
          <p:cNvPr id="17" name="Picture 16">
            <a:extLst>
              <a:ext uri="{FF2B5EF4-FFF2-40B4-BE49-F238E27FC236}">
                <a16:creationId xmlns:a16="http://schemas.microsoft.com/office/drawing/2014/main" id="{8D4C5C9B-860A-DD7E-7984-D54F374A406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010888" y="4643079"/>
            <a:ext cx="2090776" cy="1059327"/>
          </a:xfrm>
          <a:prstGeom prst="rect">
            <a:avLst/>
          </a:prstGeom>
        </p:spPr>
      </p:pic>
      <p:sp>
        <p:nvSpPr>
          <p:cNvPr id="20" name="Content Placeholder 2">
            <a:extLst>
              <a:ext uri="{FF2B5EF4-FFF2-40B4-BE49-F238E27FC236}">
                <a16:creationId xmlns:a16="http://schemas.microsoft.com/office/drawing/2014/main" id="{DBE632BA-E166-82E4-6C33-596497B9E626}"/>
              </a:ext>
            </a:extLst>
          </p:cNvPr>
          <p:cNvSpPr txBox="1">
            <a:spLocks/>
          </p:cNvSpPr>
          <p:nvPr/>
        </p:nvSpPr>
        <p:spPr>
          <a:xfrm>
            <a:off x="6962035" y="2926512"/>
            <a:ext cx="4761261" cy="1838241"/>
          </a:xfrm>
          <a:prstGeom prst="rect">
            <a:avLst/>
          </a:prstGeom>
        </p:spPr>
        <p:txBody>
          <a:bodyPr vert="horz" lIns="36000" tIns="36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sz="2000" dirty="0">
                <a:latin typeface="Noto Serif" panose="02020600060500020200" pitchFamily="18" charset="0"/>
                <a:ea typeface="Noto Serif" panose="02020600060500020200" pitchFamily="18" charset="0"/>
                <a:cs typeface="Noto Serif" panose="02020600060500020200" pitchFamily="18" charset="0"/>
              </a:rPr>
              <a:t>Developing </a:t>
            </a:r>
            <a:r>
              <a:rPr lang="en-GB" sz="2000" u="sng" dirty="0">
                <a:latin typeface="Noto Serif" panose="02020600060500020200" pitchFamily="18" charset="0"/>
                <a:ea typeface="Noto Serif" panose="02020600060500020200" pitchFamily="18" charset="0"/>
                <a:cs typeface="Noto Serif" panose="02020600060500020200" pitchFamily="18" charset="0"/>
              </a:rPr>
              <a:t>training </a:t>
            </a:r>
            <a:r>
              <a:rPr lang="en-GB" sz="2000" dirty="0">
                <a:latin typeface="Noto Serif" panose="02020600060500020200" pitchFamily="18" charset="0"/>
                <a:ea typeface="Noto Serif" panose="02020600060500020200" pitchFamily="18" charset="0"/>
                <a:cs typeface="Noto Serif" panose="02020600060500020200" pitchFamily="18" charset="0"/>
              </a:rPr>
              <a:t>on </a:t>
            </a:r>
            <a:r>
              <a:rPr lang="en-GB" sz="2000" u="sng" dirty="0">
                <a:latin typeface="Noto Serif" panose="02020600060500020200" pitchFamily="18" charset="0"/>
                <a:ea typeface="Noto Serif" panose="02020600060500020200" pitchFamily="18" charset="0"/>
                <a:cs typeface="Noto Serif" panose="02020600060500020200" pitchFamily="18" charset="0"/>
              </a:rPr>
              <a:t>communication &amp; empathy</a:t>
            </a:r>
            <a:br>
              <a:rPr lang="en-GB" sz="2000" dirty="0">
                <a:latin typeface="Noto Serif" panose="02020600060500020200" pitchFamily="18" charset="0"/>
                <a:ea typeface="Noto Serif" panose="02020600060500020200" pitchFamily="18" charset="0"/>
                <a:cs typeface="Noto Serif" panose="02020600060500020200" pitchFamily="18" charset="0"/>
              </a:rPr>
            </a:br>
            <a:r>
              <a:rPr lang="en-GB" sz="2000" dirty="0">
                <a:latin typeface="Noto Serif" panose="02020600060500020200" pitchFamily="18" charset="0"/>
                <a:ea typeface="Noto Serif" panose="02020600060500020200" pitchFamily="18" charset="0"/>
                <a:cs typeface="Noto Serif" panose="02020600060500020200" pitchFamily="18" charset="0"/>
              </a:rPr>
              <a:t>using </a:t>
            </a:r>
            <a:r>
              <a:rPr lang="en-GB" sz="2000" u="sng" dirty="0">
                <a:latin typeface="Noto Serif" panose="02020600060500020200" pitchFamily="18" charset="0"/>
                <a:ea typeface="Noto Serif" panose="02020600060500020200" pitchFamily="18" charset="0"/>
                <a:cs typeface="Noto Serif" panose="02020600060500020200" pitchFamily="18" charset="0"/>
              </a:rPr>
              <a:t>VR-based problem-based learning educational activities</a:t>
            </a:r>
            <a:endParaRPr lang="en-GB" sz="2000" dirty="0">
              <a:latin typeface="Noto Serif" panose="02020600060500020200" pitchFamily="18" charset="0"/>
              <a:ea typeface="Noto Serif" panose="02020600060500020200" pitchFamily="18" charset="0"/>
              <a:cs typeface="Noto Serif" panose="02020600060500020200" pitchFamily="18" charset="0"/>
            </a:endParaRPr>
          </a:p>
        </p:txBody>
      </p:sp>
      <p:sp>
        <p:nvSpPr>
          <p:cNvPr id="21" name="TextBox 20">
            <a:extLst>
              <a:ext uri="{FF2B5EF4-FFF2-40B4-BE49-F238E27FC236}">
                <a16:creationId xmlns:a16="http://schemas.microsoft.com/office/drawing/2014/main" id="{4CD5F3D4-4102-7704-5624-41DC4C66B6D6}"/>
              </a:ext>
            </a:extLst>
          </p:cNvPr>
          <p:cNvSpPr txBox="1"/>
          <p:nvPr/>
        </p:nvSpPr>
        <p:spPr>
          <a:xfrm>
            <a:off x="7575988" y="2269683"/>
            <a:ext cx="2572378" cy="461665"/>
          </a:xfrm>
          <a:prstGeom prst="rect">
            <a:avLst/>
          </a:prstGeom>
          <a:noFill/>
        </p:spPr>
        <p:txBody>
          <a:bodyPr wrap="square" rtlCol="0">
            <a:spAutoFit/>
          </a:bodyPr>
          <a:lstStyle/>
          <a:p>
            <a:pPr algn="ctr"/>
            <a:r>
              <a:rPr lang="fr-FR" sz="2400" b="1" dirty="0">
                <a:solidFill>
                  <a:srgbClr val="0A3692"/>
                </a:solidFill>
                <a:latin typeface="Asap" pitchFamily="2" charset="0"/>
              </a:rPr>
              <a:t>PROJECT GOAL</a:t>
            </a:r>
            <a:endParaRPr lang="en-GB" sz="2400" b="1" dirty="0">
              <a:solidFill>
                <a:srgbClr val="0A3692"/>
              </a:solidFill>
              <a:latin typeface="Asap" pitchFamily="2" charset="0"/>
            </a:endParaRPr>
          </a:p>
        </p:txBody>
      </p:sp>
      <p:sp>
        <p:nvSpPr>
          <p:cNvPr id="22" name="TextBox 21">
            <a:extLst>
              <a:ext uri="{FF2B5EF4-FFF2-40B4-BE49-F238E27FC236}">
                <a16:creationId xmlns:a16="http://schemas.microsoft.com/office/drawing/2014/main" id="{C6B4F85E-EC43-42F8-35E2-CA33629A8062}"/>
              </a:ext>
            </a:extLst>
          </p:cNvPr>
          <p:cNvSpPr txBox="1"/>
          <p:nvPr/>
        </p:nvSpPr>
        <p:spPr>
          <a:xfrm>
            <a:off x="7760271" y="4809189"/>
            <a:ext cx="4104998" cy="872034"/>
          </a:xfrm>
          <a:prstGeom prst="rect">
            <a:avLst/>
          </a:prstGeom>
          <a:noFill/>
        </p:spPr>
        <p:txBody>
          <a:bodyPr wrap="square" rtlCol="0">
            <a:spAutoFit/>
          </a:bodyPr>
          <a:lstStyle/>
          <a:p>
            <a:pPr>
              <a:spcAft>
                <a:spcPts val="600"/>
              </a:spcAft>
            </a:pPr>
            <a:r>
              <a:rPr lang="fr-FR" sz="2400" b="1" dirty="0">
                <a:solidFill>
                  <a:srgbClr val="FDA709"/>
                </a:solidFill>
                <a:latin typeface="Asap" pitchFamily="2" charset="0"/>
              </a:rPr>
              <a:t>TIMELINE</a:t>
            </a:r>
          </a:p>
          <a:p>
            <a:r>
              <a:rPr lang="fr-FR" sz="2000" dirty="0"/>
              <a:t>Ends on 31st </a:t>
            </a:r>
            <a:r>
              <a:rPr lang="fr-FR" sz="2000" dirty="0" err="1"/>
              <a:t>December</a:t>
            </a:r>
            <a:r>
              <a:rPr lang="fr-FR" sz="2000" dirty="0"/>
              <a:t> 2028</a:t>
            </a:r>
            <a:endParaRPr lang="en-GB" sz="2000" dirty="0"/>
          </a:p>
        </p:txBody>
      </p:sp>
      <p:pic>
        <p:nvPicPr>
          <p:cNvPr id="23" name="Graphic 22" descr="Target with solid fill">
            <a:extLst>
              <a:ext uri="{FF2B5EF4-FFF2-40B4-BE49-F238E27FC236}">
                <a16:creationId xmlns:a16="http://schemas.microsoft.com/office/drawing/2014/main" id="{76E42C9F-39B0-FDD6-08C8-1391B257B02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67026" y="2095144"/>
            <a:ext cx="914400" cy="914400"/>
          </a:xfrm>
          <a:prstGeom prst="rect">
            <a:avLst/>
          </a:prstGeom>
        </p:spPr>
      </p:pic>
      <p:pic>
        <p:nvPicPr>
          <p:cNvPr id="24" name="Graphic 23" descr="Stopwatch 75% with solid fill">
            <a:extLst>
              <a:ext uri="{FF2B5EF4-FFF2-40B4-BE49-F238E27FC236}">
                <a16:creationId xmlns:a16="http://schemas.microsoft.com/office/drawing/2014/main" id="{3582F010-3244-4D26-1E23-72EA257AB07D}"/>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867026" y="4788006"/>
            <a:ext cx="914400" cy="914400"/>
          </a:xfrm>
          <a:prstGeom prst="rect">
            <a:avLst/>
          </a:prstGeom>
        </p:spPr>
      </p:pic>
      <p:pic>
        <p:nvPicPr>
          <p:cNvPr id="25" name="Picture 24">
            <a:extLst>
              <a:ext uri="{FF2B5EF4-FFF2-40B4-BE49-F238E27FC236}">
                <a16:creationId xmlns:a16="http://schemas.microsoft.com/office/drawing/2014/main" id="{6C6DC738-1EA4-5EA3-E44E-563336D3F80B}"/>
              </a:ext>
            </a:extLst>
          </p:cNvPr>
          <p:cNvPicPr>
            <a:picLocks noChangeAspect="1"/>
          </p:cNvPicPr>
          <p:nvPr/>
        </p:nvPicPr>
        <p:blipFill>
          <a:blip r:embed="rId12"/>
          <a:stretch>
            <a:fillRect/>
          </a:stretch>
        </p:blipFill>
        <p:spPr>
          <a:xfrm>
            <a:off x="9135533" y="399395"/>
            <a:ext cx="2988814" cy="627038"/>
          </a:xfrm>
          <a:prstGeom prst="rect">
            <a:avLst/>
          </a:prstGeom>
        </p:spPr>
      </p:pic>
    </p:spTree>
    <p:extLst>
      <p:ext uri="{BB962C8B-B14F-4D97-AF65-F5344CB8AC3E}">
        <p14:creationId xmlns:p14="http://schemas.microsoft.com/office/powerpoint/2010/main" val="3290625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6E9CD-524B-EB37-F902-345DAE99D1AC}"/>
            </a:ext>
          </a:extLst>
        </p:cNvPr>
        <p:cNvGrpSpPr/>
        <p:nvPr/>
      </p:nvGrpSpPr>
      <p:grpSpPr>
        <a:xfrm>
          <a:off x="0" y="0"/>
          <a:ext cx="0" cy="0"/>
          <a:chOff x="0" y="0"/>
          <a:chExt cx="0" cy="0"/>
        </a:xfrm>
      </p:grpSpPr>
      <p:pic>
        <p:nvPicPr>
          <p:cNvPr id="4" name="Εικόνα 7" descr="Εικόνα που περιέχει κείμενο, λογότυπο, γραφικά, γραφιστική&#10;&#10;Το περιεχόμενο που δημιουργείται από AI ενδέχεται να είναι εσφαλμένο.">
            <a:extLst>
              <a:ext uri="{FF2B5EF4-FFF2-40B4-BE49-F238E27FC236}">
                <a16:creationId xmlns:a16="http://schemas.microsoft.com/office/drawing/2014/main" id="{EFFA4404-121D-48EE-3C6E-D0E40494A936}"/>
              </a:ext>
            </a:extLst>
          </p:cNvPr>
          <p:cNvPicPr>
            <a:picLocks noChangeAspect="1"/>
          </p:cNvPicPr>
          <p:nvPr/>
        </p:nvPicPr>
        <p:blipFill>
          <a:blip r:embed="rId2"/>
          <a:srcRect l="18245" t="10750" r="18383" b="20553"/>
          <a:stretch>
            <a:fillRect/>
          </a:stretch>
        </p:blipFill>
        <p:spPr>
          <a:xfrm>
            <a:off x="263191" y="184314"/>
            <a:ext cx="1536350" cy="1110299"/>
          </a:xfrm>
          <a:prstGeom prst="rect">
            <a:avLst/>
          </a:prstGeom>
        </p:spPr>
      </p:pic>
      <p:pic>
        <p:nvPicPr>
          <p:cNvPr id="5" name="Picture 4">
            <a:extLst>
              <a:ext uri="{FF2B5EF4-FFF2-40B4-BE49-F238E27FC236}">
                <a16:creationId xmlns:a16="http://schemas.microsoft.com/office/drawing/2014/main" id="{8DB5DA94-505A-0762-5D06-9CC04763B9AB}"/>
              </a:ext>
            </a:extLst>
          </p:cNvPr>
          <p:cNvPicPr>
            <a:picLocks noChangeAspect="1"/>
          </p:cNvPicPr>
          <p:nvPr/>
        </p:nvPicPr>
        <p:blipFill>
          <a:blip r:embed="rId3"/>
          <a:stretch>
            <a:fillRect/>
          </a:stretch>
        </p:blipFill>
        <p:spPr>
          <a:xfrm>
            <a:off x="9135533" y="399395"/>
            <a:ext cx="2988814" cy="627038"/>
          </a:xfrm>
          <a:prstGeom prst="rect">
            <a:avLst/>
          </a:prstGeom>
        </p:spPr>
      </p:pic>
      <p:sp>
        <p:nvSpPr>
          <p:cNvPr id="6" name="Title 3">
            <a:extLst>
              <a:ext uri="{FF2B5EF4-FFF2-40B4-BE49-F238E27FC236}">
                <a16:creationId xmlns:a16="http://schemas.microsoft.com/office/drawing/2014/main" id="{8BC17576-0B84-79D8-4D3C-B57CC995DED3}"/>
              </a:ext>
            </a:extLst>
          </p:cNvPr>
          <p:cNvSpPr txBox="1">
            <a:spLocks/>
          </p:cNvSpPr>
          <p:nvPr/>
        </p:nvSpPr>
        <p:spPr>
          <a:xfrm>
            <a:off x="2011679" y="321835"/>
            <a:ext cx="83327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latin typeface="Alegreya Sans" panose="00000500000000000000" pitchFamily="2" charset="0"/>
              </a:rPr>
              <a:t>17th to 19th March 2026</a:t>
            </a:r>
          </a:p>
          <a:p>
            <a:r>
              <a:rPr lang="fr-FR" dirty="0" err="1">
                <a:latin typeface="Alegreya Sans" panose="00000500000000000000" pitchFamily="2" charset="0"/>
              </a:rPr>
              <a:t>Hybrid</a:t>
            </a:r>
            <a:r>
              <a:rPr lang="fr-FR" dirty="0">
                <a:latin typeface="Alegreya Sans" panose="00000500000000000000" pitchFamily="2" charset="0"/>
              </a:rPr>
              <a:t> kick-off meeting</a:t>
            </a:r>
          </a:p>
        </p:txBody>
      </p:sp>
      <p:pic>
        <p:nvPicPr>
          <p:cNvPr id="10" name="Picture 9">
            <a:extLst>
              <a:ext uri="{FF2B5EF4-FFF2-40B4-BE49-F238E27FC236}">
                <a16:creationId xmlns:a16="http://schemas.microsoft.com/office/drawing/2014/main" id="{3D2F72DE-8248-C4A5-294D-E5FA2226F2AB}"/>
              </a:ext>
            </a:extLst>
          </p:cNvPr>
          <p:cNvPicPr>
            <a:picLocks noChangeAspect="1"/>
          </p:cNvPicPr>
          <p:nvPr/>
        </p:nvPicPr>
        <p:blipFill>
          <a:blip r:embed="rId4">
            <a:extLst>
              <a:ext uri="{28A0092B-C50C-407E-A947-70E740481C1C}">
                <a14:useLocalDpi xmlns:a14="http://schemas.microsoft.com/office/drawing/2010/main" val="0"/>
              </a:ext>
            </a:extLst>
          </a:blip>
          <a:srcRect l="5334" t="16098" b="9754"/>
          <a:stretch>
            <a:fillRect/>
          </a:stretch>
        </p:blipFill>
        <p:spPr>
          <a:xfrm>
            <a:off x="870437" y="1882754"/>
            <a:ext cx="5966397" cy="3604967"/>
          </a:xfrm>
          <a:prstGeom prst="rect">
            <a:avLst/>
          </a:prstGeom>
          <a:ln w="57150" cap="sq">
            <a:solidFill>
              <a:srgbClr val="254897"/>
            </a:solidFill>
            <a:round/>
          </a:ln>
          <a:effectLst/>
        </p:spPr>
      </p:pic>
      <p:pic>
        <p:nvPicPr>
          <p:cNvPr id="8" name="Picture 7">
            <a:extLst>
              <a:ext uri="{FF2B5EF4-FFF2-40B4-BE49-F238E27FC236}">
                <a16:creationId xmlns:a16="http://schemas.microsoft.com/office/drawing/2014/main" id="{5FABE0A8-5BFB-CE0D-42A9-CD8B354F4C83}"/>
              </a:ext>
            </a:extLst>
          </p:cNvPr>
          <p:cNvPicPr>
            <a:picLocks noChangeAspect="1"/>
          </p:cNvPicPr>
          <p:nvPr/>
        </p:nvPicPr>
        <p:blipFill>
          <a:blip r:embed="rId5">
            <a:extLst>
              <a:ext uri="{28A0092B-C50C-407E-A947-70E740481C1C}">
                <a14:useLocalDpi xmlns:a14="http://schemas.microsoft.com/office/drawing/2010/main" val="0"/>
              </a:ext>
            </a:extLst>
          </a:blip>
          <a:srcRect t="14074" b="9506"/>
          <a:stretch>
            <a:fillRect/>
          </a:stretch>
        </p:blipFill>
        <p:spPr>
          <a:xfrm>
            <a:off x="7276735" y="2880364"/>
            <a:ext cx="3353205" cy="3416682"/>
          </a:xfrm>
          <a:prstGeom prst="rect">
            <a:avLst/>
          </a:prstGeom>
          <a:ln w="57150" cap="rnd">
            <a:solidFill>
              <a:srgbClr val="FDA709"/>
            </a:solidFill>
            <a:round/>
          </a:ln>
          <a:effectLst/>
        </p:spPr>
      </p:pic>
      <p:sp>
        <p:nvSpPr>
          <p:cNvPr id="11" name="TextBox 10">
            <a:extLst>
              <a:ext uri="{FF2B5EF4-FFF2-40B4-BE49-F238E27FC236}">
                <a16:creationId xmlns:a16="http://schemas.microsoft.com/office/drawing/2014/main" id="{0FDFC0F9-B21E-9161-9872-620375C0796E}"/>
              </a:ext>
            </a:extLst>
          </p:cNvPr>
          <p:cNvSpPr txBox="1"/>
          <p:nvPr/>
        </p:nvSpPr>
        <p:spPr>
          <a:xfrm>
            <a:off x="762847" y="5596795"/>
            <a:ext cx="7005344" cy="422039"/>
          </a:xfrm>
          <a:prstGeom prst="rect">
            <a:avLst/>
          </a:prstGeom>
          <a:noFill/>
        </p:spPr>
        <p:txBody>
          <a:bodyPr wrap="square">
            <a:spAutoFit/>
          </a:bodyPr>
          <a:lstStyle/>
          <a:p>
            <a:pPr marL="0" indent="0">
              <a:lnSpc>
                <a:spcPct val="130000"/>
              </a:lnSpc>
              <a:spcBef>
                <a:spcPts val="0"/>
              </a:spcBef>
              <a:buNone/>
            </a:pPr>
            <a:r>
              <a:rPr lang="en-GB" sz="1800" dirty="0">
                <a:latin typeface="Noto Serif" panose="02020600060500020200" pitchFamily="18" charset="0"/>
                <a:ea typeface="Noto Serif" panose="02020600060500020200" pitchFamily="18" charset="0"/>
                <a:cs typeface="Noto Serif" panose="02020600060500020200" pitchFamily="18" charset="0"/>
              </a:rPr>
              <a:t>UEMS represented by Ms I. Dumaine and Mr M. Sartori</a:t>
            </a:r>
          </a:p>
        </p:txBody>
      </p:sp>
      <p:sp>
        <p:nvSpPr>
          <p:cNvPr id="13" name="TextBox 12">
            <a:extLst>
              <a:ext uri="{FF2B5EF4-FFF2-40B4-BE49-F238E27FC236}">
                <a16:creationId xmlns:a16="http://schemas.microsoft.com/office/drawing/2014/main" id="{BF7ADCFB-8610-A1A2-6B7C-8B80E3DC3A99}"/>
              </a:ext>
            </a:extLst>
          </p:cNvPr>
          <p:cNvSpPr txBox="1"/>
          <p:nvPr/>
        </p:nvSpPr>
        <p:spPr>
          <a:xfrm>
            <a:off x="7175967" y="2042141"/>
            <a:ext cx="3453973" cy="751039"/>
          </a:xfrm>
          <a:prstGeom prst="rect">
            <a:avLst/>
          </a:prstGeom>
          <a:noFill/>
        </p:spPr>
        <p:txBody>
          <a:bodyPr wrap="square" rtlCol="0">
            <a:spAutoFit/>
          </a:bodyPr>
          <a:lstStyle/>
          <a:p>
            <a:pPr>
              <a:lnSpc>
                <a:spcPct val="110000"/>
              </a:lnSpc>
            </a:pPr>
            <a:r>
              <a:rPr lang="fr-FR" sz="2000" dirty="0"/>
              <a:t>3 </a:t>
            </a:r>
            <a:r>
              <a:rPr lang="fr-FR" sz="2000" dirty="0" err="1"/>
              <a:t>days</a:t>
            </a:r>
            <a:r>
              <a:rPr lang="fr-FR" sz="2000" dirty="0"/>
              <a:t> of coordination </a:t>
            </a:r>
            <a:r>
              <a:rPr lang="fr-FR" sz="2000" dirty="0" err="1"/>
              <a:t>Hosted</a:t>
            </a:r>
            <a:r>
              <a:rPr lang="fr-FR" sz="2000" dirty="0"/>
              <a:t> by UEMS</a:t>
            </a:r>
            <a:endParaRPr lang="en-GB" sz="2000" dirty="0"/>
          </a:p>
        </p:txBody>
      </p:sp>
    </p:spTree>
    <p:extLst>
      <p:ext uri="{BB962C8B-B14F-4D97-AF65-F5344CB8AC3E}">
        <p14:creationId xmlns:p14="http://schemas.microsoft.com/office/powerpoint/2010/main" val="4284052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2F6A9-C6D2-3025-292C-58D1649A330B}"/>
            </a:ext>
          </a:extLst>
        </p:cNvPr>
        <p:cNvGrpSpPr/>
        <p:nvPr/>
      </p:nvGrpSpPr>
      <p:grpSpPr>
        <a:xfrm>
          <a:off x="0" y="0"/>
          <a:ext cx="0" cy="0"/>
          <a:chOff x="0" y="0"/>
          <a:chExt cx="0" cy="0"/>
        </a:xfrm>
      </p:grpSpPr>
      <p:pic>
        <p:nvPicPr>
          <p:cNvPr id="4" name="Εικόνα 7" descr="Εικόνα που περιέχει κείμενο, λογότυπο, γραφικά, γραφιστική&#10;&#10;Το περιεχόμενο που δημιουργείται από AI ενδέχεται να είναι εσφαλμένο.">
            <a:extLst>
              <a:ext uri="{FF2B5EF4-FFF2-40B4-BE49-F238E27FC236}">
                <a16:creationId xmlns:a16="http://schemas.microsoft.com/office/drawing/2014/main" id="{B16FB14E-2551-4272-33CE-3B367F79578D}"/>
              </a:ext>
            </a:extLst>
          </p:cNvPr>
          <p:cNvPicPr>
            <a:picLocks noChangeAspect="1"/>
          </p:cNvPicPr>
          <p:nvPr/>
        </p:nvPicPr>
        <p:blipFill>
          <a:blip r:embed="rId2"/>
          <a:srcRect l="18245" t="10750" r="18383" b="20553"/>
          <a:stretch>
            <a:fillRect/>
          </a:stretch>
        </p:blipFill>
        <p:spPr>
          <a:xfrm>
            <a:off x="263191" y="184314"/>
            <a:ext cx="1536350" cy="1110299"/>
          </a:xfrm>
          <a:prstGeom prst="rect">
            <a:avLst/>
          </a:prstGeom>
        </p:spPr>
      </p:pic>
      <p:sp>
        <p:nvSpPr>
          <p:cNvPr id="6" name="Title 3">
            <a:extLst>
              <a:ext uri="{FF2B5EF4-FFF2-40B4-BE49-F238E27FC236}">
                <a16:creationId xmlns:a16="http://schemas.microsoft.com/office/drawing/2014/main" id="{4576DBAB-C8CC-D36C-5520-37383133EBF1}"/>
              </a:ext>
            </a:extLst>
          </p:cNvPr>
          <p:cNvSpPr txBox="1">
            <a:spLocks/>
          </p:cNvSpPr>
          <p:nvPr/>
        </p:nvSpPr>
        <p:spPr>
          <a:xfrm>
            <a:off x="2011679" y="321835"/>
            <a:ext cx="83327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err="1">
                <a:latin typeface="Alegreya Sans" panose="00000500000000000000" pitchFamily="2" charset="0"/>
              </a:rPr>
              <a:t>Where</a:t>
            </a:r>
            <a:r>
              <a:rPr lang="fr-FR" dirty="0">
                <a:latin typeface="Alegreya Sans" panose="00000500000000000000" pitchFamily="2" charset="0"/>
              </a:rPr>
              <a:t> </a:t>
            </a:r>
            <a:r>
              <a:rPr lang="fr-FR" dirty="0" err="1">
                <a:latin typeface="Alegreya Sans" panose="00000500000000000000" pitchFamily="2" charset="0"/>
              </a:rPr>
              <a:t>we</a:t>
            </a:r>
            <a:r>
              <a:rPr lang="fr-FR" dirty="0">
                <a:latin typeface="Alegreya Sans" panose="00000500000000000000" pitchFamily="2" charset="0"/>
              </a:rPr>
              <a:t> stand as of </a:t>
            </a:r>
            <a:r>
              <a:rPr lang="fr-FR" dirty="0" err="1">
                <a:latin typeface="Alegreya Sans" panose="00000500000000000000" pitchFamily="2" charset="0"/>
              </a:rPr>
              <a:t>now</a:t>
            </a:r>
            <a:endParaRPr lang="en-GB" dirty="0">
              <a:latin typeface="Alegreya Sans" panose="00000500000000000000" pitchFamily="2" charset="0"/>
            </a:endParaRPr>
          </a:p>
        </p:txBody>
      </p:sp>
      <p:sp>
        <p:nvSpPr>
          <p:cNvPr id="2" name="Content Placeholder 2">
            <a:extLst>
              <a:ext uri="{FF2B5EF4-FFF2-40B4-BE49-F238E27FC236}">
                <a16:creationId xmlns:a16="http://schemas.microsoft.com/office/drawing/2014/main" id="{9AB20A59-B5BF-6A31-A753-432D29BD2E3E}"/>
              </a:ext>
            </a:extLst>
          </p:cNvPr>
          <p:cNvSpPr txBox="1">
            <a:spLocks/>
          </p:cNvSpPr>
          <p:nvPr/>
        </p:nvSpPr>
        <p:spPr>
          <a:xfrm>
            <a:off x="1799431" y="2000432"/>
            <a:ext cx="8137525" cy="1064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600"/>
              </a:spcBef>
              <a:spcAft>
                <a:spcPts val="600"/>
              </a:spcAft>
              <a:buNone/>
            </a:pPr>
            <a:r>
              <a:rPr lang="en-GB" b="1" dirty="0">
                <a:solidFill>
                  <a:srgbClr val="0A3692"/>
                </a:solidFill>
                <a:latin typeface="Asap" pitchFamily="2" charset="0"/>
                <a:ea typeface="Noto Serif" panose="02020600060500020200" pitchFamily="18" charset="0"/>
                <a:cs typeface="Noto Serif" panose="02020600060500020200" pitchFamily="18" charset="0"/>
              </a:rPr>
              <a:t>WP2</a:t>
            </a:r>
            <a:r>
              <a:rPr lang="en-GB" dirty="0">
                <a:solidFill>
                  <a:srgbClr val="0A3692"/>
                </a:solidFill>
                <a:latin typeface="Asap" pitchFamily="2" charset="0"/>
                <a:ea typeface="Noto Serif" panose="02020600060500020200" pitchFamily="18" charset="0"/>
                <a:cs typeface="Noto Serif" panose="02020600060500020200" pitchFamily="18" charset="0"/>
              </a:rPr>
              <a:t> Specification, design &amp; implementation of VR-based training resources</a:t>
            </a:r>
          </a:p>
        </p:txBody>
      </p:sp>
      <p:sp>
        <p:nvSpPr>
          <p:cNvPr id="3" name="Content Placeholder 2">
            <a:extLst>
              <a:ext uri="{FF2B5EF4-FFF2-40B4-BE49-F238E27FC236}">
                <a16:creationId xmlns:a16="http://schemas.microsoft.com/office/drawing/2014/main" id="{8E52F886-0A7A-6910-1DA0-A7A01A5E2BA1}"/>
              </a:ext>
            </a:extLst>
          </p:cNvPr>
          <p:cNvSpPr txBox="1">
            <a:spLocks/>
          </p:cNvSpPr>
          <p:nvPr/>
        </p:nvSpPr>
        <p:spPr>
          <a:xfrm>
            <a:off x="1799431" y="4145227"/>
            <a:ext cx="8947469" cy="8880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600"/>
              </a:spcBef>
              <a:spcAft>
                <a:spcPts val="600"/>
              </a:spcAft>
              <a:buNone/>
            </a:pPr>
            <a:r>
              <a:rPr lang="en-GB" b="1" dirty="0">
                <a:solidFill>
                  <a:srgbClr val="FDA709"/>
                </a:solidFill>
                <a:latin typeface="Asap" pitchFamily="2" charset="0"/>
                <a:ea typeface="Noto Serif" panose="02020600060500020200" pitchFamily="18" charset="0"/>
                <a:cs typeface="Noto Serif" panose="02020600060500020200" pitchFamily="18" charset="0"/>
              </a:rPr>
              <a:t>WP3</a:t>
            </a:r>
            <a:r>
              <a:rPr lang="en-GB" dirty="0">
                <a:solidFill>
                  <a:srgbClr val="FDA709"/>
                </a:solidFill>
                <a:latin typeface="Asap" pitchFamily="2" charset="0"/>
                <a:ea typeface="Noto Serif" panose="02020600060500020200" pitchFamily="18" charset="0"/>
                <a:cs typeface="Noto Serif" panose="02020600060500020200" pitchFamily="18" charset="0"/>
              </a:rPr>
              <a:t> Train the trainers</a:t>
            </a:r>
          </a:p>
        </p:txBody>
      </p:sp>
      <p:pic>
        <p:nvPicPr>
          <p:cNvPr id="12" name="Graphic 11" descr="Inbox with solid fill">
            <a:extLst>
              <a:ext uri="{FF2B5EF4-FFF2-40B4-BE49-F238E27FC236}">
                <a16:creationId xmlns:a16="http://schemas.microsoft.com/office/drawing/2014/main" id="{1BD0B5DD-3205-6E96-CCB5-B01DA4A2C3E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8981" y="4233043"/>
            <a:ext cx="670560" cy="670560"/>
          </a:xfrm>
          <a:prstGeom prst="rect">
            <a:avLst/>
          </a:prstGeom>
        </p:spPr>
      </p:pic>
      <p:sp>
        <p:nvSpPr>
          <p:cNvPr id="16" name="TextBox 15">
            <a:extLst>
              <a:ext uri="{FF2B5EF4-FFF2-40B4-BE49-F238E27FC236}">
                <a16:creationId xmlns:a16="http://schemas.microsoft.com/office/drawing/2014/main" id="{0A0E7387-B0B9-9D42-1AED-8046F3962DC9}"/>
              </a:ext>
            </a:extLst>
          </p:cNvPr>
          <p:cNvSpPr txBox="1"/>
          <p:nvPr/>
        </p:nvSpPr>
        <p:spPr>
          <a:xfrm>
            <a:off x="1083596" y="2949577"/>
            <a:ext cx="10096500" cy="1107996"/>
          </a:xfrm>
          <a:prstGeom prst="rect">
            <a:avLst/>
          </a:prstGeom>
          <a:noFill/>
        </p:spPr>
        <p:txBody>
          <a:bodyPr wrap="square" rtlCol="0">
            <a:spAutoFit/>
          </a:bodyPr>
          <a:lstStyle/>
          <a:p>
            <a:r>
              <a:rPr lang="en-US" sz="2200" dirty="0"/>
              <a:t>Malaysian partners are performing curriculum analyses to identify the training curricular content to be developed (learning objectives, </a:t>
            </a:r>
            <a:r>
              <a:rPr lang="en-US" sz="2200" dirty="0" err="1"/>
              <a:t>etc</a:t>
            </a:r>
            <a:r>
              <a:rPr lang="en-US" sz="2200" dirty="0"/>
              <a:t>) under the project</a:t>
            </a:r>
            <a:endParaRPr lang="en-BE" sz="2200" dirty="0"/>
          </a:p>
        </p:txBody>
      </p:sp>
      <p:pic>
        <p:nvPicPr>
          <p:cNvPr id="18" name="Graphic 17" descr="Inbox with solid fill">
            <a:extLst>
              <a:ext uri="{FF2B5EF4-FFF2-40B4-BE49-F238E27FC236}">
                <a16:creationId xmlns:a16="http://schemas.microsoft.com/office/drawing/2014/main" id="{4A400575-AB92-B666-D454-3345AA88CC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8981" y="1995552"/>
            <a:ext cx="670560" cy="670560"/>
          </a:xfrm>
          <a:prstGeom prst="rect">
            <a:avLst/>
          </a:prstGeom>
        </p:spPr>
      </p:pic>
      <p:pic>
        <p:nvPicPr>
          <p:cNvPr id="19" name="Picture 18">
            <a:extLst>
              <a:ext uri="{FF2B5EF4-FFF2-40B4-BE49-F238E27FC236}">
                <a16:creationId xmlns:a16="http://schemas.microsoft.com/office/drawing/2014/main" id="{9044222E-FCB4-9970-775F-0B663CDD6A0E}"/>
              </a:ext>
            </a:extLst>
          </p:cNvPr>
          <p:cNvPicPr>
            <a:picLocks noChangeAspect="1"/>
          </p:cNvPicPr>
          <p:nvPr/>
        </p:nvPicPr>
        <p:blipFill>
          <a:blip r:embed="rId5"/>
          <a:stretch>
            <a:fillRect/>
          </a:stretch>
        </p:blipFill>
        <p:spPr>
          <a:xfrm>
            <a:off x="9135533" y="399395"/>
            <a:ext cx="2988814" cy="627038"/>
          </a:xfrm>
          <a:prstGeom prst="rect">
            <a:avLst/>
          </a:prstGeom>
        </p:spPr>
      </p:pic>
      <p:sp>
        <p:nvSpPr>
          <p:cNvPr id="25" name="TextBox 24">
            <a:extLst>
              <a:ext uri="{FF2B5EF4-FFF2-40B4-BE49-F238E27FC236}">
                <a16:creationId xmlns:a16="http://schemas.microsoft.com/office/drawing/2014/main" id="{BA31B5C7-6879-EE5F-5E20-A463475AFB28}"/>
              </a:ext>
            </a:extLst>
          </p:cNvPr>
          <p:cNvSpPr txBox="1"/>
          <p:nvPr/>
        </p:nvSpPr>
        <p:spPr>
          <a:xfrm>
            <a:off x="1083596" y="4921083"/>
            <a:ext cx="10096500" cy="1146468"/>
          </a:xfrm>
          <a:prstGeom prst="rect">
            <a:avLst/>
          </a:prstGeom>
          <a:noFill/>
        </p:spPr>
        <p:txBody>
          <a:bodyPr wrap="square" rtlCol="0">
            <a:spAutoFit/>
          </a:bodyPr>
          <a:lstStyle/>
          <a:p>
            <a:pPr>
              <a:spcAft>
                <a:spcPts val="300"/>
              </a:spcAft>
            </a:pPr>
            <a:r>
              <a:rPr lang="en-US" sz="2200" dirty="0"/>
              <a:t>UEMS coordinates the preparation of training materials</a:t>
            </a:r>
          </a:p>
          <a:p>
            <a:pPr>
              <a:spcAft>
                <a:spcPts val="300"/>
              </a:spcAft>
            </a:pPr>
            <a:r>
              <a:rPr lang="en-US" sz="2200" dirty="0"/>
              <a:t>International workshop planned on 11</a:t>
            </a:r>
            <a:r>
              <a:rPr lang="en-US" sz="2200" baseline="30000" dirty="0"/>
              <a:t>th</a:t>
            </a:r>
            <a:r>
              <a:rPr lang="en-US" sz="2200" dirty="0"/>
              <a:t>, 13</a:t>
            </a:r>
            <a:r>
              <a:rPr lang="en-US" sz="2200" baseline="30000" dirty="0"/>
              <a:t>th</a:t>
            </a:r>
            <a:r>
              <a:rPr lang="en-US" sz="2200" dirty="0"/>
              <a:t> and 14</a:t>
            </a:r>
            <a:r>
              <a:rPr lang="en-US" sz="2200" baseline="30000" dirty="0"/>
              <a:t>th</a:t>
            </a:r>
            <a:r>
              <a:rPr lang="en-US" sz="2200" dirty="0"/>
              <a:t> July 2026 in Thessaloniki, and then followed by local workshops</a:t>
            </a:r>
            <a:endParaRPr lang="en-BE" sz="2200" dirty="0"/>
          </a:p>
        </p:txBody>
      </p:sp>
    </p:spTree>
    <p:extLst>
      <p:ext uri="{BB962C8B-B14F-4D97-AF65-F5344CB8AC3E}">
        <p14:creationId xmlns:p14="http://schemas.microsoft.com/office/powerpoint/2010/main" val="2852379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F5D0-3AEE-719E-838C-50A2198C68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C33276-EE71-BAF9-6171-8420E88F4EE3}"/>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87E75061-9B76-7C06-1560-8F28506D5238}"/>
              </a:ext>
            </a:extLst>
          </p:cNvPr>
          <p:cNvSpPr>
            <a:spLocks noGrp="1"/>
          </p:cNvSpPr>
          <p:nvPr>
            <p:ph idx="1"/>
          </p:nvPr>
        </p:nvSpPr>
        <p:spPr>
          <a:xfrm>
            <a:off x="1676400" y="1651458"/>
            <a:ext cx="10515600" cy="641803"/>
          </a:xfrm>
        </p:spPr>
        <p:txBody>
          <a:bodyPr>
            <a:normAutofit/>
          </a:bodyPr>
          <a:lstStyle/>
          <a:p>
            <a:pPr marL="0" indent="0">
              <a:buNone/>
            </a:pP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Conclusion</a:t>
            </a:r>
            <a:endPar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jdelijke aanduiding voor inhoud 2">
            <a:extLst>
              <a:ext uri="{FF2B5EF4-FFF2-40B4-BE49-F238E27FC236}">
                <a16:creationId xmlns:a16="http://schemas.microsoft.com/office/drawing/2014/main" id="{879A1E3E-F8B3-06E1-4FB3-1EA796314B83}"/>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increased</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workload</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of the Office</a:t>
            </a:r>
          </a:p>
        </p:txBody>
      </p:sp>
      <p:sp>
        <p:nvSpPr>
          <p:cNvPr id="5" name="Tijdelijke aanduiding voor inhoud 2">
            <a:extLst>
              <a:ext uri="{FF2B5EF4-FFF2-40B4-BE49-F238E27FC236}">
                <a16:creationId xmlns:a16="http://schemas.microsoft.com/office/drawing/2014/main" id="{8E073A30-5BF8-D7FD-1906-0CC81DE7BD6B}"/>
              </a:ext>
            </a:extLst>
          </p:cNvPr>
          <p:cNvSpPr txBox="1">
            <a:spLocks/>
          </p:cNvSpPr>
          <p:nvPr/>
        </p:nvSpPr>
        <p:spPr>
          <a:xfrm>
            <a:off x="1676400" y="2558597"/>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no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seperate</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meeting for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Task</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Force members</a:t>
            </a:r>
          </a:p>
        </p:txBody>
      </p:sp>
      <p:sp>
        <p:nvSpPr>
          <p:cNvPr id="7" name="Tijdelijke aanduiding voor inhoud 2">
            <a:extLst>
              <a:ext uri="{FF2B5EF4-FFF2-40B4-BE49-F238E27FC236}">
                <a16:creationId xmlns:a16="http://schemas.microsoft.com/office/drawing/2014/main" id="{F5F516B6-14DD-AFC9-3514-73C6F3F1CABB}"/>
              </a:ext>
            </a:extLst>
          </p:cNvPr>
          <p:cNvSpPr txBox="1">
            <a:spLocks/>
          </p:cNvSpPr>
          <p:nvPr/>
        </p:nvSpPr>
        <p:spPr>
          <a:xfrm>
            <a:off x="1676400" y="4040642"/>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increased</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diversity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of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tasks</a:t>
            </a:r>
            <a:endPar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ABE5F7AA-E9F8-77EA-CCD6-F6A02959042F}"/>
              </a:ext>
            </a:extLst>
          </p:cNvPr>
          <p:cNvSpPr txBox="1">
            <a:spLocks/>
          </p:cNvSpPr>
          <p:nvPr/>
        </p:nvSpPr>
        <p:spPr>
          <a:xfrm>
            <a:off x="1676400" y="477043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Tijdelijke aanduiding voor inhoud 2">
            <a:extLst>
              <a:ext uri="{FF2B5EF4-FFF2-40B4-BE49-F238E27FC236}">
                <a16:creationId xmlns:a16="http://schemas.microsoft.com/office/drawing/2014/main" id="{06EAD7BC-292E-A51B-6C43-C2303B09E0B9}"/>
              </a:ext>
            </a:extLst>
          </p:cNvPr>
          <p:cNvSpPr txBox="1">
            <a:spLocks/>
          </p:cNvSpPr>
          <p:nvPr/>
        </p:nvSpPr>
        <p:spPr>
          <a:xfrm>
            <a:off x="1676400" y="555477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rPr>
              <a:t>	</a:t>
            </a:r>
            <a:r>
              <a:rPr lang="nl-BE" b="1" dirty="0">
                <a:solidFill>
                  <a:schemeClr val="bg1"/>
                </a:solidFill>
              </a:rPr>
              <a:t>=&gt;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adjusting</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initial</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concepts</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nl-BE" sz="3200" b="1" dirty="0">
              <a:solidFill>
                <a:schemeClr val="bg1"/>
              </a:solidFill>
            </a:endParaRPr>
          </a:p>
        </p:txBody>
      </p:sp>
    </p:spTree>
    <p:extLst>
      <p:ext uri="{BB962C8B-B14F-4D97-AF65-F5344CB8AC3E}">
        <p14:creationId xmlns:p14="http://schemas.microsoft.com/office/powerpoint/2010/main" val="3907518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B8E9D-6769-08C4-E252-73496CFC67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E78A72-346F-6105-E13A-6AABA8E5116D}"/>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pic>
        <p:nvPicPr>
          <p:cNvPr id="4" name="Afbeelding 3">
            <a:extLst>
              <a:ext uri="{FF2B5EF4-FFF2-40B4-BE49-F238E27FC236}">
                <a16:creationId xmlns:a16="http://schemas.microsoft.com/office/drawing/2014/main" id="{41BAF310-A796-4BC4-4209-5DC5E85B5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42" y="2146932"/>
            <a:ext cx="6084774" cy="4451987"/>
          </a:xfrm>
          <a:prstGeom prst="rect">
            <a:avLst/>
          </a:prstGeom>
        </p:spPr>
      </p:pic>
      <p:sp>
        <p:nvSpPr>
          <p:cNvPr id="5" name="Tijdelijke aanduiding voor inhoud 2">
            <a:extLst>
              <a:ext uri="{FF2B5EF4-FFF2-40B4-BE49-F238E27FC236}">
                <a16:creationId xmlns:a16="http://schemas.microsoft.com/office/drawing/2014/main" id="{C950458F-CCAD-423A-41C4-F46E26ADD036}"/>
              </a:ext>
            </a:extLst>
          </p:cNvPr>
          <p:cNvSpPr>
            <a:spLocks noGrp="1"/>
          </p:cNvSpPr>
          <p:nvPr>
            <p:ph idx="1"/>
          </p:nvPr>
        </p:nvSpPr>
        <p:spPr>
          <a:xfrm>
            <a:off x="6226509" y="3237965"/>
            <a:ext cx="10515600" cy="709830"/>
          </a:xfrm>
        </p:spPr>
        <p:txBody>
          <a:bodyPr>
            <a:normAutofit/>
          </a:bodyPr>
          <a:lstStyle/>
          <a:p>
            <a:pPr marL="457200" lvl="1" indent="0">
              <a:buNone/>
            </a:pPr>
            <a:r>
              <a:rPr lang="nl-BE"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hosted</a:t>
            </a:r>
            <a:r>
              <a:rPr lang="nl-BE"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by</a:t>
            </a:r>
            <a:r>
              <a:rPr lang="nl-BE" sz="2800" b="1" dirty="0">
                <a:solidFill>
                  <a:schemeClr val="bg1"/>
                </a:solidFill>
                <a:latin typeface="Calibri" panose="020F0502020204030204" pitchFamily="34" charset="0"/>
                <a:ea typeface="Calibri" panose="020F0502020204030204" pitchFamily="34" charset="0"/>
                <a:cs typeface="Calibri" panose="020F0502020204030204" pitchFamily="34" charset="0"/>
              </a:rPr>
              <a:t> MEP </a:t>
            </a:r>
            <a:r>
              <a:rPr lang="nl-BE"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Rafaele</a:t>
            </a:r>
            <a:r>
              <a:rPr lang="nl-BE"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Topo</a:t>
            </a:r>
            <a:endParaRPr lang="nl-BE"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B2FFC99B-A8BA-D87B-EE61-0BB8729A86FE}"/>
              </a:ext>
            </a:extLst>
          </p:cNvPr>
          <p:cNvSpPr txBox="1">
            <a:spLocks/>
          </p:cNvSpPr>
          <p:nvPr/>
        </p:nvSpPr>
        <p:spPr>
          <a:xfrm>
            <a:off x="6226509" y="1976379"/>
            <a:ext cx="10515600" cy="709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BE" sz="4000" b="1" dirty="0">
                <a:solidFill>
                  <a:schemeClr val="bg1"/>
                </a:solidFill>
                <a:latin typeface="Calibri" panose="020F0502020204030204" pitchFamily="34" charset="0"/>
                <a:ea typeface="Calibri" panose="020F0502020204030204" pitchFamily="34" charset="0"/>
                <a:cs typeface="Calibri" panose="020F0502020204030204" pitchFamily="34" charset="0"/>
              </a:rPr>
              <a:t>FEMS </a:t>
            </a:r>
            <a:r>
              <a:rPr lang="nl-BE" sz="3600" dirty="0">
                <a:solidFill>
                  <a:schemeClr val="bg1"/>
                </a:solidFill>
                <a:latin typeface="Calibri" panose="020F0502020204030204" pitchFamily="34" charset="0"/>
                <a:ea typeface="Calibri" panose="020F0502020204030204" pitchFamily="34" charset="0"/>
                <a:cs typeface="Calibri" panose="020F0502020204030204" pitchFamily="34" charset="0"/>
              </a:rPr>
              <a:t>event</a:t>
            </a:r>
            <a:r>
              <a:rPr lang="nl-BE"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(27th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January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2026)</a:t>
            </a:r>
            <a:r>
              <a:rPr lang="nl-BE"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Tijdelijke aanduiding voor inhoud 2">
            <a:extLst>
              <a:ext uri="{FF2B5EF4-FFF2-40B4-BE49-F238E27FC236}">
                <a16:creationId xmlns:a16="http://schemas.microsoft.com/office/drawing/2014/main" id="{FCAAA73F-BEF2-5499-7225-96E3E825F8EA}"/>
              </a:ext>
            </a:extLst>
          </p:cNvPr>
          <p:cNvSpPr txBox="1">
            <a:spLocks/>
          </p:cNvSpPr>
          <p:nvPr/>
        </p:nvSpPr>
        <p:spPr>
          <a:xfrm>
            <a:off x="6226509" y="3844591"/>
            <a:ext cx="10515600" cy="709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BE" sz="2800" b="1" dirty="0">
                <a:solidFill>
                  <a:schemeClr val="bg1"/>
                </a:solidFill>
                <a:latin typeface="Calibri" panose="020F0502020204030204" pitchFamily="34" charset="0"/>
                <a:ea typeface="Calibri" panose="020F0502020204030204" pitchFamily="34" charset="0"/>
                <a:cs typeface="Calibri" panose="020F0502020204030204" pitchFamily="34" charset="0"/>
              </a:rPr>
              <a:t>		in the EU </a:t>
            </a:r>
            <a:r>
              <a:rPr lang="nl-BE"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parliament</a:t>
            </a:r>
            <a:endParaRPr lang="nl-BE"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ijdelijke aanduiding voor inhoud 2">
            <a:extLst>
              <a:ext uri="{FF2B5EF4-FFF2-40B4-BE49-F238E27FC236}">
                <a16:creationId xmlns:a16="http://schemas.microsoft.com/office/drawing/2014/main" id="{898E51F7-35FD-0A2A-9222-DFDFE5044C16}"/>
              </a:ext>
            </a:extLst>
          </p:cNvPr>
          <p:cNvSpPr txBox="1">
            <a:spLocks/>
          </p:cNvSpPr>
          <p:nvPr/>
        </p:nvSpPr>
        <p:spPr>
          <a:xfrm>
            <a:off x="6226509" y="5574647"/>
            <a:ext cx="10515600" cy="709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BE" sz="28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600" b="1" i="1" dirty="0">
                <a:solidFill>
                  <a:schemeClr val="bg1"/>
                </a:solidFill>
                <a:latin typeface="Calibri" panose="020F0502020204030204" pitchFamily="34" charset="0"/>
                <a:ea typeface="Calibri" panose="020F0502020204030204" pitchFamily="34" charset="0"/>
                <a:cs typeface="Calibri" panose="020F0502020204030204" pitchFamily="34" charset="0"/>
              </a:rPr>
              <a:t>The Risk of </a:t>
            </a:r>
            <a:r>
              <a:rPr lang="nl-BE" sz="36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Being</a:t>
            </a:r>
            <a:r>
              <a:rPr lang="nl-BE" sz="3600" b="1" i="1" dirty="0">
                <a:solidFill>
                  <a:schemeClr val="bg1"/>
                </a:solidFill>
                <a:latin typeface="Calibri" panose="020F0502020204030204" pitchFamily="34" charset="0"/>
                <a:ea typeface="Calibri" panose="020F0502020204030204" pitchFamily="34" charset="0"/>
                <a:cs typeface="Calibri" panose="020F0502020204030204" pitchFamily="34" charset="0"/>
              </a:rPr>
              <a:t> a Doctor</a:t>
            </a:r>
          </a:p>
        </p:txBody>
      </p:sp>
      <p:sp>
        <p:nvSpPr>
          <p:cNvPr id="11" name="Tijdelijke aanduiding voor inhoud 2">
            <a:extLst>
              <a:ext uri="{FF2B5EF4-FFF2-40B4-BE49-F238E27FC236}">
                <a16:creationId xmlns:a16="http://schemas.microsoft.com/office/drawing/2014/main" id="{41451DF3-203D-23AF-9142-E90EB4250D3D}"/>
              </a:ext>
            </a:extLst>
          </p:cNvPr>
          <p:cNvSpPr txBox="1">
            <a:spLocks/>
          </p:cNvSpPr>
          <p:nvPr/>
        </p:nvSpPr>
        <p:spPr>
          <a:xfrm>
            <a:off x="6226509" y="4905290"/>
            <a:ext cx="10515600" cy="709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BE" sz="4000" b="1" dirty="0">
                <a:solidFill>
                  <a:schemeClr val="bg1"/>
                </a:solidFill>
                <a:latin typeface="Calibri" panose="020F0502020204030204" pitchFamily="34" charset="0"/>
                <a:ea typeface="Calibri" panose="020F0502020204030204" pitchFamily="34" charset="0"/>
                <a:cs typeface="Calibri" panose="020F0502020204030204" pitchFamily="34" charset="0"/>
              </a:rPr>
              <a:t>UEMS </a:t>
            </a:r>
            <a:r>
              <a:rPr lang="nl-BE" sz="3600" dirty="0" err="1">
                <a:solidFill>
                  <a:schemeClr val="bg1"/>
                </a:solidFill>
                <a:latin typeface="Calibri" panose="020F0502020204030204" pitchFamily="34" charset="0"/>
                <a:ea typeface="Calibri" panose="020F0502020204030204" pitchFamily="34" charset="0"/>
                <a:cs typeface="Calibri" panose="020F0502020204030204" pitchFamily="34" charset="0"/>
              </a:rPr>
              <a:t>contributed</a:t>
            </a:r>
            <a:r>
              <a:rPr lang="nl-BE" sz="4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573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9F3B-344A-1622-FFC0-5258BCDD666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C9CB7CB-0A6F-2F87-D10B-FD2CB3BFDFB2}"/>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4B003EFF-92E9-2043-4975-886923D98F77}"/>
              </a:ext>
            </a:extLst>
          </p:cNvPr>
          <p:cNvSpPr>
            <a:spLocks noGrp="1"/>
          </p:cNvSpPr>
          <p:nvPr>
            <p:ph idx="1"/>
          </p:nvPr>
        </p:nvSpPr>
        <p:spPr>
          <a:xfrm>
            <a:off x="1676400" y="1651458"/>
            <a:ext cx="10515600" cy="641803"/>
          </a:xfrm>
        </p:spPr>
        <p:txBody>
          <a:bodyPr>
            <a:normAutofit/>
          </a:bodyPr>
          <a:lstStyle/>
          <a:p>
            <a:pPr marL="0" indent="0">
              <a:buNone/>
            </a:pP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Attending</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meetings of European Medical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Organisations</a:t>
            </a:r>
            <a:endPar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jdelijke aanduiding voor inhoud 2">
            <a:extLst>
              <a:ext uri="{FF2B5EF4-FFF2-40B4-BE49-F238E27FC236}">
                <a16:creationId xmlns:a16="http://schemas.microsoft.com/office/drawing/2014/main" id="{30F874E2-9CE3-3425-E594-3C020F65324A}"/>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An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invitation</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to</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co-</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authoring</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 paper</a:t>
            </a:r>
          </a:p>
        </p:txBody>
      </p:sp>
      <p:sp>
        <p:nvSpPr>
          <p:cNvPr id="5" name="Tijdelijke aanduiding voor inhoud 2">
            <a:extLst>
              <a:ext uri="{FF2B5EF4-FFF2-40B4-BE49-F238E27FC236}">
                <a16:creationId xmlns:a16="http://schemas.microsoft.com/office/drawing/2014/main" id="{CACF1D72-C3DE-515D-8AF6-D0551141AFBC}"/>
              </a:ext>
            </a:extLst>
          </p:cNvPr>
          <p:cNvSpPr txBox="1">
            <a:spLocks/>
          </p:cNvSpPr>
          <p:nvPr/>
        </p:nvSpPr>
        <p:spPr>
          <a:xfrm>
            <a:off x="1676400" y="2558597"/>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and meetings of the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EMOs</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presidents</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in Brussels</a:t>
            </a:r>
          </a:p>
        </p:txBody>
      </p:sp>
      <p:sp>
        <p:nvSpPr>
          <p:cNvPr id="7" name="Tijdelijke aanduiding voor inhoud 2">
            <a:extLst>
              <a:ext uri="{FF2B5EF4-FFF2-40B4-BE49-F238E27FC236}">
                <a16:creationId xmlns:a16="http://schemas.microsoft.com/office/drawing/2014/main" id="{4B8C5BBE-9F66-0DFC-7F9D-55B76C41691D}"/>
              </a:ext>
            </a:extLst>
          </p:cNvPr>
          <p:cNvSpPr txBox="1">
            <a:spLocks/>
          </p:cNvSpPr>
          <p:nvPr/>
        </p:nvSpPr>
        <p:spPr>
          <a:xfrm>
            <a:off x="1676400" y="4040642"/>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3200" i="1" dirty="0">
                <a:solidFill>
                  <a:schemeClr val="bg1"/>
                </a:solidFill>
                <a:latin typeface="Calibri" panose="020F0502020204030204" pitchFamily="34" charset="0"/>
                <a:ea typeface="Calibri" panose="020F0502020204030204" pitchFamily="34" charset="0"/>
                <a:cs typeface="Calibri" panose="020F0502020204030204" pitchFamily="34" charset="0"/>
              </a:rPr>
              <a:t>Working conditions and mental health  among</a:t>
            </a:r>
          </a:p>
          <a:p>
            <a:pPr marL="457200" lvl="1" indent="0">
              <a:buNone/>
            </a:pPr>
            <a:r>
              <a:rPr lang="en-GB" sz="3200" i="1" dirty="0">
                <a:solidFill>
                  <a:schemeClr val="bg1"/>
                </a:solidFill>
                <a:latin typeface="Calibri" panose="020F0502020204030204" pitchFamily="34" charset="0"/>
                <a:ea typeface="Calibri" panose="020F0502020204030204" pitchFamily="34" charset="0"/>
                <a:cs typeface="Calibri" panose="020F0502020204030204" pitchFamily="34" charset="0"/>
              </a:rPr>
              <a:t>	doctors and nurses  in the EU, Iceland and Norway</a:t>
            </a:r>
            <a:endParaRPr lang="nl-BE" sz="32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909EFD17-3505-B5F7-AED9-A2632AE2F769}"/>
              </a:ext>
            </a:extLst>
          </p:cNvPr>
          <p:cNvSpPr txBox="1">
            <a:spLocks/>
          </p:cNvSpPr>
          <p:nvPr/>
        </p:nvSpPr>
        <p:spPr>
          <a:xfrm>
            <a:off x="1691148" y="5167358"/>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Leading</a:t>
            </a: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author</a:t>
            </a: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Dr. </a:t>
            </a:r>
            <a:r>
              <a:rPr lang="en-GB" dirty="0">
                <a:solidFill>
                  <a:schemeClr val="bg1"/>
                </a:solidFill>
              </a:rPr>
              <a:t>Roberto Mediavilla Torres (Madrid)</a:t>
            </a:r>
            <a:endPar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buNone/>
            </a:pPr>
            <a:r>
              <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Tijdelijke aanduiding voor inhoud 2">
            <a:extLst>
              <a:ext uri="{FF2B5EF4-FFF2-40B4-BE49-F238E27FC236}">
                <a16:creationId xmlns:a16="http://schemas.microsoft.com/office/drawing/2014/main" id="{77D4BDF2-BE6C-4489-DA7A-553AE4CC1C33}"/>
              </a:ext>
            </a:extLst>
          </p:cNvPr>
          <p:cNvSpPr txBox="1">
            <a:spLocks/>
          </p:cNvSpPr>
          <p:nvPr/>
        </p:nvSpPr>
        <p:spPr>
          <a:xfrm>
            <a:off x="1573161" y="5830886"/>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rPr>
              <a:t>…</a:t>
            </a:r>
          </a:p>
        </p:txBody>
      </p:sp>
    </p:spTree>
    <p:extLst>
      <p:ext uri="{BB962C8B-B14F-4D97-AF65-F5344CB8AC3E}">
        <p14:creationId xmlns:p14="http://schemas.microsoft.com/office/powerpoint/2010/main" val="126913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5C59-C3EB-4704-78A7-3216463AE78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9E59D22-D6B0-54E6-9A41-FD0AF553265A}"/>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D9ADDAA5-9829-029E-FAAA-9C9E33AA954B}"/>
              </a:ext>
            </a:extLst>
          </p:cNvPr>
          <p:cNvSpPr>
            <a:spLocks noGrp="1"/>
          </p:cNvSpPr>
          <p:nvPr>
            <p:ph idx="1"/>
          </p:nvPr>
        </p:nvSpPr>
        <p:spPr>
          <a:xfrm>
            <a:off x="1676400" y="1680954"/>
            <a:ext cx="10515600" cy="641803"/>
          </a:xfrm>
        </p:spPr>
        <p:txBody>
          <a:bodyPr>
            <a:normAutofit/>
          </a:bodyPr>
          <a:lstStyle/>
          <a:p>
            <a:pPr marL="0" indent="0">
              <a:buNone/>
            </a:pPr>
            <a:r>
              <a:rPr lang="en-GB" sz="3200" b="1" dirty="0">
                <a:solidFill>
                  <a:schemeClr val="bg1"/>
                </a:solidFill>
                <a:latin typeface="Calibri" panose="020F0502020204030204" pitchFamily="34" charset="0"/>
                <a:ea typeface="Calibri" panose="020F0502020204030204" pitchFamily="34" charset="0"/>
                <a:cs typeface="Calibri" panose="020F0502020204030204" pitchFamily="34" charset="0"/>
              </a:rPr>
              <a:t>Focus Group on the Study Supporting an</a:t>
            </a:r>
            <a:endPar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jdelijke aanduiding voor inhoud 2">
            <a:extLst>
              <a:ext uri="{FF2B5EF4-FFF2-40B4-BE49-F238E27FC236}">
                <a16:creationId xmlns:a16="http://schemas.microsoft.com/office/drawing/2014/main" id="{970B5208-78CB-8BDF-035A-08942C1A73DA}"/>
              </a:ext>
            </a:extLst>
          </p:cNvPr>
          <p:cNvSpPr txBox="1">
            <a:spLocks/>
          </p:cNvSpPr>
          <p:nvPr/>
        </p:nvSpPr>
        <p:spPr>
          <a:xfrm>
            <a:off x="1676400" y="3325361"/>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online on the 23th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February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organised</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by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Ernst &amp; Young</a:t>
            </a:r>
          </a:p>
        </p:txBody>
      </p:sp>
      <p:sp>
        <p:nvSpPr>
          <p:cNvPr id="5" name="Tijdelijke aanduiding voor inhoud 2">
            <a:extLst>
              <a:ext uri="{FF2B5EF4-FFF2-40B4-BE49-F238E27FC236}">
                <a16:creationId xmlns:a16="http://schemas.microsoft.com/office/drawing/2014/main" id="{AE3EC823-13B1-1F2C-28BE-2A5E9A1DE155}"/>
              </a:ext>
            </a:extLst>
          </p:cNvPr>
          <p:cNvSpPr txBox="1">
            <a:spLocks/>
          </p:cNvSpPr>
          <p:nvPr/>
        </p:nvSpPr>
        <p:spPr>
          <a:xfrm>
            <a:off x="1705896" y="2322628"/>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3200" b="1" dirty="0">
                <a:solidFill>
                  <a:schemeClr val="bg1"/>
                </a:solidFill>
                <a:latin typeface="Calibri" panose="020F0502020204030204" pitchFamily="34" charset="0"/>
                <a:ea typeface="Calibri" panose="020F0502020204030204" pitchFamily="34" charset="0"/>
                <a:cs typeface="Calibri" panose="020F0502020204030204" pitchFamily="34" charset="0"/>
              </a:rPr>
              <a:t>		Impact Assessment of Directive 2005/36/EC</a:t>
            </a:r>
            <a:endPar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BAC6541F-0F0E-F3EC-4FE0-A47211CBC06A}"/>
              </a:ext>
            </a:extLst>
          </p:cNvPr>
          <p:cNvSpPr txBox="1">
            <a:spLocks/>
          </p:cNvSpPr>
          <p:nvPr/>
        </p:nvSpPr>
        <p:spPr>
          <a:xfrm>
            <a:off x="1676400" y="4040642"/>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initiative</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of the European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Commission</a:t>
            </a:r>
            <a:endPar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78B27C39-AE0F-98BC-530D-09C02CDB1B2A}"/>
              </a:ext>
            </a:extLst>
          </p:cNvPr>
          <p:cNvSpPr txBox="1">
            <a:spLocks/>
          </p:cNvSpPr>
          <p:nvPr/>
        </p:nvSpPr>
        <p:spPr>
          <a:xfrm>
            <a:off x="1705896" y="4847276"/>
            <a:ext cx="10515600" cy="641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part of the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Study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on the EU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Portability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Study</a:t>
            </a:r>
            <a:endPar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nl-BE"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ijdelijke aanduiding voor inhoud 2">
            <a:extLst>
              <a:ext uri="{FF2B5EF4-FFF2-40B4-BE49-F238E27FC236}">
                <a16:creationId xmlns:a16="http://schemas.microsoft.com/office/drawing/2014/main" id="{D95B70F9-88B4-E3D9-8E1B-F8C033699697}"/>
              </a:ext>
            </a:extLst>
          </p:cNvPr>
          <p:cNvSpPr txBox="1">
            <a:spLocks/>
          </p:cNvSpPr>
          <p:nvPr/>
        </p:nvSpPr>
        <p:spPr>
          <a:xfrm>
            <a:off x="1676400" y="5680806"/>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Mutual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recognition</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of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competencies</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=&gt;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pragmatics</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19552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26B5-C1CA-F6B1-3127-5D704D8FA76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5D0F57-1ED3-CBF4-14F6-5726EDC74C04}"/>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68B7783D-E731-91E4-1247-B3D8FC2D197C}"/>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2" name="Tijdelijke aanduiding voor inhoud 2">
            <a:extLst>
              <a:ext uri="{FF2B5EF4-FFF2-40B4-BE49-F238E27FC236}">
                <a16:creationId xmlns:a16="http://schemas.microsoft.com/office/drawing/2014/main" id="{D3C266A3-FC77-8C72-8968-6EC0264CC640}"/>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impressive</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numbers</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of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attendants</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ijdelijke aanduiding voor inhoud 2">
            <a:extLst>
              <a:ext uri="{FF2B5EF4-FFF2-40B4-BE49-F238E27FC236}">
                <a16:creationId xmlns:a16="http://schemas.microsoft.com/office/drawing/2014/main" id="{192F4D7A-0D41-CBE9-CCA0-4ECFD217AD1A}"/>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Online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election</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of the Bureau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chaired</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by</a:t>
            </a: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Prof. Roberta Petrino</a:t>
            </a:r>
            <a:endPar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9CC6C1C3-F7DE-D569-E163-91071D1C2968}"/>
              </a:ext>
            </a:extLst>
          </p:cNvPr>
          <p:cNvSpPr txBox="1">
            <a:spLocks/>
          </p:cNvSpPr>
          <p:nvPr/>
        </p:nvSpPr>
        <p:spPr>
          <a:xfrm>
            <a:off x="1676400" y="4040642"/>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elected</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president	Prof. Michael MALLOY</a:t>
            </a:r>
          </a:p>
        </p:txBody>
      </p:sp>
      <p:sp>
        <p:nvSpPr>
          <p:cNvPr id="8" name="Tijdelijke aanduiding voor inhoud 2">
            <a:extLst>
              <a:ext uri="{FF2B5EF4-FFF2-40B4-BE49-F238E27FC236}">
                <a16:creationId xmlns:a16="http://schemas.microsoft.com/office/drawing/2014/main" id="{705AC38C-7DD7-7FAF-E316-D1F2A6A676A1}"/>
              </a:ext>
            </a:extLst>
          </p:cNvPr>
          <p:cNvSpPr txBox="1">
            <a:spLocks/>
          </p:cNvSpPr>
          <p:nvPr/>
        </p:nvSpPr>
        <p:spPr>
          <a:xfrm>
            <a:off x="1676400" y="477043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secretary	Prof. Georg-</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Teo</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VOICESCU</a:t>
            </a:r>
          </a:p>
        </p:txBody>
      </p:sp>
      <p:sp>
        <p:nvSpPr>
          <p:cNvPr id="9" name="Tijdelijke aanduiding voor inhoud 2">
            <a:extLst>
              <a:ext uri="{FF2B5EF4-FFF2-40B4-BE49-F238E27FC236}">
                <a16:creationId xmlns:a16="http://schemas.microsoft.com/office/drawing/2014/main" id="{2CDDC8E8-F5E5-CA0E-2505-C5178A391359}"/>
              </a:ext>
            </a:extLst>
          </p:cNvPr>
          <p:cNvSpPr txBox="1">
            <a:spLocks/>
          </p:cNvSpPr>
          <p:nvPr/>
        </p:nvSpPr>
        <p:spPr>
          <a:xfrm>
            <a:off x="1676400" y="557756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treasurer</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Prof. Aivars VETRA</a:t>
            </a:r>
          </a:p>
        </p:txBody>
      </p:sp>
      <p:sp>
        <p:nvSpPr>
          <p:cNvPr id="4" name="Tijdelijke aanduiding voor inhoud 2">
            <a:extLst>
              <a:ext uri="{FF2B5EF4-FFF2-40B4-BE49-F238E27FC236}">
                <a16:creationId xmlns:a16="http://schemas.microsoft.com/office/drawing/2014/main" id="{72D1CD5F-C169-919E-7BC5-0EA3F2468A56}"/>
              </a:ext>
            </a:extLst>
          </p:cNvPr>
          <p:cNvSpPr txBox="1">
            <a:spLocks/>
          </p:cNvSpPr>
          <p:nvPr/>
        </p:nvSpPr>
        <p:spPr>
          <a:xfrm>
            <a:off x="1558413" y="6140734"/>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UEMS EC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delegate</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Dr. Marc H.M. Hermans</a:t>
            </a:r>
          </a:p>
        </p:txBody>
      </p:sp>
    </p:spTree>
    <p:extLst>
      <p:ext uri="{BB962C8B-B14F-4D97-AF65-F5344CB8AC3E}">
        <p14:creationId xmlns:p14="http://schemas.microsoft.com/office/powerpoint/2010/main" val="38309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B9EE-5949-87AA-8009-EAE7C3F96A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3BD7F3-C73F-C715-DA66-50A7E6BE5647}"/>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07E0896D-EE95-0B40-015A-D772454C1F7D}"/>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2" name="Tijdelijke aanduiding voor inhoud 2">
            <a:extLst>
              <a:ext uri="{FF2B5EF4-FFF2-40B4-BE49-F238E27FC236}">
                <a16:creationId xmlns:a16="http://schemas.microsoft.com/office/drawing/2014/main" id="{9EFD1FAA-499D-1639-6851-F70B2DDD5F12}"/>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European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cities</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invited</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 Town Council of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ijdelijke aanduiding voor inhoud 2">
            <a:extLst>
              <a:ext uri="{FF2B5EF4-FFF2-40B4-BE49-F238E27FC236}">
                <a16:creationId xmlns:a16="http://schemas.microsoft.com/office/drawing/2014/main" id="{970919EA-A16D-D069-A21A-D7036402B3C3}"/>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Resilience</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Academy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17</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a:t>
            </a:r>
            <a:r>
              <a:rPr lang="nl-BE"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18</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February</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05CFD94D-90AC-1645-22F4-577792C93660}"/>
              </a:ext>
            </a:extLst>
          </p:cNvPr>
          <p:cNvSpPr txBox="1">
            <a:spLocks/>
          </p:cNvSpPr>
          <p:nvPr/>
        </p:nvSpPr>
        <p:spPr>
          <a:xfrm>
            <a:off x="1676400" y="4113733"/>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Mechelen, Frankfurt, Breda, Tallinn, Riga, Timisoara</a:t>
            </a:r>
          </a:p>
        </p:txBody>
      </p:sp>
      <p:sp>
        <p:nvSpPr>
          <p:cNvPr id="8" name="Tijdelijke aanduiding voor inhoud 2">
            <a:extLst>
              <a:ext uri="{FF2B5EF4-FFF2-40B4-BE49-F238E27FC236}">
                <a16:creationId xmlns:a16="http://schemas.microsoft.com/office/drawing/2014/main" id="{ADDB13FE-C686-1856-2EBF-C6CCECB0312B}"/>
              </a:ext>
            </a:extLst>
          </p:cNvPr>
          <p:cNvSpPr txBox="1">
            <a:spLocks/>
          </p:cNvSpPr>
          <p:nvPr/>
        </p:nvSpPr>
        <p:spPr>
          <a:xfrm>
            <a:off x="1676400" y="477043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home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town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Mayor</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Bart SOMERS,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invited</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UEMS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to</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take part </a:t>
            </a:r>
          </a:p>
        </p:txBody>
      </p:sp>
      <p:sp>
        <p:nvSpPr>
          <p:cNvPr id="9" name="Tijdelijke aanduiding voor inhoud 2">
            <a:extLst>
              <a:ext uri="{FF2B5EF4-FFF2-40B4-BE49-F238E27FC236}">
                <a16:creationId xmlns:a16="http://schemas.microsoft.com/office/drawing/2014/main" id="{6F29C365-8842-17DE-C552-ADAB75F08AB5}"/>
              </a:ext>
            </a:extLst>
          </p:cNvPr>
          <p:cNvSpPr txBox="1">
            <a:spLocks/>
          </p:cNvSpPr>
          <p:nvPr/>
        </p:nvSpPr>
        <p:spPr>
          <a:xfrm>
            <a:off x="1676400" y="5577567"/>
            <a:ext cx="10515600" cy="6418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delegation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police</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comissar</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fire</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brigade,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emergency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help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coordinator</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874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D993-E231-4505-AC01-E244428030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A27718-A381-6256-B498-519C13DD91CE}"/>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00A05623-19D7-FD01-0194-9625952E0D18}"/>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2" name="Tijdelijke aanduiding voor inhoud 2">
            <a:extLst>
              <a:ext uri="{FF2B5EF4-FFF2-40B4-BE49-F238E27FC236}">
                <a16:creationId xmlns:a16="http://schemas.microsoft.com/office/drawing/2014/main" id="{31B94E92-9A94-F540-3B10-7652C4924BAD}"/>
              </a:ext>
            </a:extLst>
          </p:cNvPr>
          <p:cNvSpPr txBox="1">
            <a:spLocks/>
          </p:cNvSpPr>
          <p:nvPr/>
        </p:nvSpPr>
        <p:spPr>
          <a:xfrm>
            <a:off x="1676400" y="3325361"/>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 review of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measures</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undertaken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to</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protect</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civil</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infrastructure</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ijdelijke aanduiding voor inhoud 2">
            <a:extLst>
              <a:ext uri="{FF2B5EF4-FFF2-40B4-BE49-F238E27FC236}">
                <a16:creationId xmlns:a16="http://schemas.microsoft.com/office/drawing/2014/main" id="{070EBFE7-0F0F-986B-5BBF-D5DB4318B711}"/>
              </a:ext>
            </a:extLst>
          </p:cNvPr>
          <p:cNvSpPr txBox="1">
            <a:spLocks/>
          </p:cNvSpPr>
          <p:nvPr/>
        </p:nvSpPr>
        <p:spPr>
          <a:xfrm>
            <a:off x="1676400" y="255859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Resilience</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Academy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17</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a:t>
            </a:r>
            <a:r>
              <a:rPr lang="nl-BE"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18</a:t>
            </a:r>
            <a:r>
              <a:rPr lang="nl-BE"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February</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jdelijke aanduiding voor inhoud 2">
            <a:extLst>
              <a:ext uri="{FF2B5EF4-FFF2-40B4-BE49-F238E27FC236}">
                <a16:creationId xmlns:a16="http://schemas.microsoft.com/office/drawing/2014/main" id="{1603D652-1E09-9508-A758-AA9E691EF087}"/>
              </a:ext>
            </a:extLst>
          </p:cNvPr>
          <p:cNvSpPr txBox="1">
            <a:spLocks/>
          </p:cNvSpPr>
          <p:nvPr/>
        </p:nvSpPr>
        <p:spPr>
          <a:xfrm>
            <a:off x="1676400" y="4113733"/>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solidarity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shown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by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the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Lvivian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citizens</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A556595D-8816-2B7E-A66E-F21AC2CBC0D0}"/>
              </a:ext>
            </a:extLst>
          </p:cNvPr>
          <p:cNvSpPr txBox="1">
            <a:spLocks/>
          </p:cNvSpPr>
          <p:nvPr/>
        </p:nvSpPr>
        <p:spPr>
          <a:xfrm>
            <a:off x="1676400" y="4770437"/>
            <a:ext cx="10515600" cy="6418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receiving</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more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than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5.000.000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internally</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displaced persons</a:t>
            </a:r>
          </a:p>
        </p:txBody>
      </p:sp>
      <p:sp>
        <p:nvSpPr>
          <p:cNvPr id="9" name="Tijdelijke aanduiding voor inhoud 2">
            <a:extLst>
              <a:ext uri="{FF2B5EF4-FFF2-40B4-BE49-F238E27FC236}">
                <a16:creationId xmlns:a16="http://schemas.microsoft.com/office/drawing/2014/main" id="{8115ADD3-44E8-C6D0-D020-8A37FE1D186A}"/>
              </a:ext>
            </a:extLst>
          </p:cNvPr>
          <p:cNvSpPr txBox="1">
            <a:spLocks/>
          </p:cNvSpPr>
          <p:nvPr/>
        </p:nvSpPr>
        <p:spPr>
          <a:xfrm>
            <a:off x="1676400" y="5577567"/>
            <a:ext cx="10515600" cy="641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information shared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with</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EU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cities</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as a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gesture</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of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precaution</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14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5BB9-442C-48F8-03BE-2E9EAC9D49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AD655E-1B88-816A-D6F5-83772D39F238}"/>
              </a:ext>
            </a:extLst>
          </p:cNvPr>
          <p:cNvSpPr>
            <a:spLocks noGrp="1"/>
          </p:cNvSpPr>
          <p:nvPr>
            <p:ph type="title"/>
          </p:nvPr>
        </p:nvSpPr>
        <p:spPr>
          <a:xfrm>
            <a:off x="1676400" y="75463"/>
            <a:ext cx="10515600" cy="1325563"/>
          </a:xfrm>
        </p:spPr>
        <p:txBody>
          <a:bodyPr>
            <a:normAutofit/>
          </a:bodyPr>
          <a:lstStyle/>
          <a:p>
            <a:r>
              <a:rPr lang="fr-FR" dirty="0" err="1">
                <a:solidFill>
                  <a:schemeClr val="bg1"/>
                </a:solidFill>
                <a:latin typeface="Alegreya Sans" panose="00000500000000000000" pitchFamily="2" charset="0"/>
              </a:rPr>
              <a:t>Activities</a:t>
            </a:r>
            <a:r>
              <a:rPr lang="fr-FR" dirty="0">
                <a:solidFill>
                  <a:schemeClr val="bg1"/>
                </a:solidFill>
                <a:latin typeface="Alegreya Sans" panose="00000500000000000000" pitchFamily="2" charset="0"/>
              </a:rPr>
              <a:t> of the </a:t>
            </a:r>
            <a:r>
              <a:rPr lang="fr-FR" dirty="0" err="1">
                <a:solidFill>
                  <a:schemeClr val="bg1"/>
                </a:solidFill>
                <a:latin typeface="Alegreya Sans" panose="00000500000000000000" pitchFamily="2" charset="0"/>
              </a:rPr>
              <a:t>Officer</a:t>
            </a:r>
            <a:r>
              <a:rPr lang="fr-FR" dirty="0">
                <a:solidFill>
                  <a:schemeClr val="bg1"/>
                </a:solidFill>
                <a:latin typeface="Alegreya Sans" panose="00000500000000000000" pitchFamily="2" charset="0"/>
              </a:rPr>
              <a:t> for EU &amp; </a:t>
            </a:r>
            <a:r>
              <a:rPr lang="fr-FR" dirty="0" err="1">
                <a:solidFill>
                  <a:schemeClr val="bg1"/>
                </a:solidFill>
                <a:latin typeface="Alegreya Sans" panose="00000500000000000000" pitchFamily="2" charset="0"/>
              </a:rPr>
              <a:t>Int’l</a:t>
            </a:r>
            <a:r>
              <a:rPr lang="fr-FR" dirty="0">
                <a:solidFill>
                  <a:schemeClr val="bg1"/>
                </a:solidFill>
                <a:latin typeface="Alegreya Sans" panose="00000500000000000000" pitchFamily="2" charset="0"/>
              </a:rPr>
              <a:t> Affairs</a:t>
            </a:r>
            <a:endParaRPr lang="en-GB" dirty="0">
              <a:solidFill>
                <a:schemeClr val="bg1"/>
              </a:solidFill>
              <a:latin typeface="Alegreya Sans" panose="00000500000000000000" pitchFamily="2" charset="0"/>
            </a:endParaRPr>
          </a:p>
        </p:txBody>
      </p:sp>
      <p:sp>
        <p:nvSpPr>
          <p:cNvPr id="3" name="Tijdelijke aanduiding voor inhoud 2">
            <a:extLst>
              <a:ext uri="{FF2B5EF4-FFF2-40B4-BE49-F238E27FC236}">
                <a16:creationId xmlns:a16="http://schemas.microsoft.com/office/drawing/2014/main" id="{2AA060F8-8699-5976-32CA-5B5C2B678B58}"/>
              </a:ext>
            </a:extLst>
          </p:cNvPr>
          <p:cNvSpPr>
            <a:spLocks noGrp="1"/>
          </p:cNvSpPr>
          <p:nvPr>
            <p:ph idx="1"/>
          </p:nvPr>
        </p:nvSpPr>
        <p:spPr>
          <a:xfrm>
            <a:off x="1676400" y="1651458"/>
            <a:ext cx="10515600" cy="641803"/>
          </a:xfrm>
        </p:spPr>
        <p:txBody>
          <a:bodyPr>
            <a:normAutofit/>
          </a:bodyPr>
          <a:lstStyle/>
          <a:p>
            <a:pPr marL="0" indent="0">
              <a:buNone/>
            </a:pP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nl-BE"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Multidisciplinary</a:t>
            </a:r>
            <a:r>
              <a:rPr lang="nl-BE" sz="3200" b="1" dirty="0">
                <a:solidFill>
                  <a:schemeClr val="bg1"/>
                </a:solidFill>
                <a:latin typeface="Calibri" panose="020F0502020204030204" pitchFamily="34" charset="0"/>
                <a:ea typeface="Calibri" panose="020F0502020204030204" pitchFamily="34" charset="0"/>
                <a:cs typeface="Calibri" panose="020F0502020204030204" pitchFamily="34" charset="0"/>
              </a:rPr>
              <a:t> Joint Committee on Disaster Medicine</a:t>
            </a:r>
          </a:p>
        </p:txBody>
      </p:sp>
      <p:sp>
        <p:nvSpPr>
          <p:cNvPr id="2" name="Tijdelijke aanduiding voor inhoud 2">
            <a:extLst>
              <a:ext uri="{FF2B5EF4-FFF2-40B4-BE49-F238E27FC236}">
                <a16:creationId xmlns:a16="http://schemas.microsoft.com/office/drawing/2014/main" id="{E2EB11AD-0C1C-4112-B663-FDD003B56F59}"/>
              </a:ext>
            </a:extLst>
          </p:cNvPr>
          <p:cNvSpPr txBox="1">
            <a:spLocks/>
          </p:cNvSpPr>
          <p:nvPr/>
        </p:nvSpPr>
        <p:spPr>
          <a:xfrm>
            <a:off x="9365227" y="4187990"/>
            <a:ext cx="2826773" cy="2529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measures</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undertaken</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to</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protect</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civil</a:t>
            </a:r>
            <a:r>
              <a:rPr lang="nl-B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chemeClr val="bg1"/>
                </a:solidFill>
                <a:latin typeface="Calibri" panose="020F0502020204030204" pitchFamily="34" charset="0"/>
                <a:ea typeface="Calibri" panose="020F0502020204030204" pitchFamily="34" charset="0"/>
                <a:cs typeface="Calibri" panose="020F0502020204030204" pitchFamily="34" charset="0"/>
              </a:rPr>
              <a:t>infrastructure</a:t>
            </a:r>
            <a:endParaRPr lang="nl-B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Afbeelding 9">
            <a:extLst>
              <a:ext uri="{FF2B5EF4-FFF2-40B4-BE49-F238E27FC236}">
                <a16:creationId xmlns:a16="http://schemas.microsoft.com/office/drawing/2014/main" id="{1A128AEC-A5B4-3C2C-C543-353A637472F9}"/>
              </a:ext>
            </a:extLst>
          </p:cNvPr>
          <p:cNvPicPr>
            <a:picLocks noChangeAspect="1"/>
          </p:cNvPicPr>
          <p:nvPr/>
        </p:nvPicPr>
        <p:blipFill>
          <a:blip r:embed="rId2"/>
          <a:stretch>
            <a:fillRect/>
          </a:stretch>
        </p:blipFill>
        <p:spPr>
          <a:xfrm>
            <a:off x="973394" y="2244282"/>
            <a:ext cx="8288594" cy="4627914"/>
          </a:xfrm>
          <a:prstGeom prst="rect">
            <a:avLst/>
          </a:prstGeom>
        </p:spPr>
      </p:pic>
    </p:spTree>
    <p:extLst>
      <p:ext uri="{BB962C8B-B14F-4D97-AF65-F5344CB8AC3E}">
        <p14:creationId xmlns:p14="http://schemas.microsoft.com/office/powerpoint/2010/main" val="3155800208"/>
      </p:ext>
    </p:extLst>
  </p:cSld>
  <p:clrMapOvr>
    <a:masterClrMapping/>
  </p:clrMapOvr>
</p:sld>
</file>

<file path=ppt/theme/theme1.xml><?xml version="1.0" encoding="utf-8"?>
<a:theme xmlns:a="http://schemas.openxmlformats.org/drawingml/2006/main" name="Default Theme">
  <a:themeElements>
    <a:clrScheme name="Custom 1">
      <a:dk1>
        <a:sysClr val="windowText" lastClr="000000"/>
      </a:dk1>
      <a:lt1>
        <a:srgbClr val="FFFFFF"/>
      </a:lt1>
      <a:dk2>
        <a:srgbClr val="0065AF"/>
      </a:dk2>
      <a:lt2>
        <a:srgbClr val="FFFFFF"/>
      </a:lt2>
      <a:accent1>
        <a:srgbClr val="0065B1"/>
      </a:accent1>
      <a:accent2>
        <a:srgbClr val="002060"/>
      </a:accent2>
      <a:accent3>
        <a:srgbClr val="FFED00"/>
      </a:accent3>
      <a:accent4>
        <a:srgbClr val="007C89"/>
      </a:accent4>
      <a:accent5>
        <a:srgbClr val="00A8A8"/>
      </a:accent5>
      <a:accent6>
        <a:srgbClr val="FFFFFF"/>
      </a:accent6>
      <a:hlink>
        <a:srgbClr val="000000"/>
      </a:hlink>
      <a:folHlink>
        <a:srgbClr val="000000"/>
      </a:folHlink>
    </a:clrScheme>
    <a:fontScheme name="UEMS">
      <a:majorFont>
        <a:latin typeface="Alegreya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fault Theme" id="{2904AA2D-7AD6-47C4-BA78-F3E5D5BB0142}" vid="{CD8950DC-B7C7-4C71-94CD-44AA2A19B22A}"/>
    </a:ext>
  </a:extLst>
</a:theme>
</file>

<file path=ppt/theme/theme2.xml><?xml version="1.0" encoding="utf-8"?>
<a:theme xmlns:a="http://schemas.openxmlformats.org/drawingml/2006/main" name="Office Theme">
  <a:themeElements>
    <a:clrScheme name="Custom 1">
      <a:dk1>
        <a:sysClr val="windowText" lastClr="000000"/>
      </a:dk1>
      <a:lt1>
        <a:srgbClr val="FFFFFF"/>
      </a:lt1>
      <a:dk2>
        <a:srgbClr val="0065AF"/>
      </a:dk2>
      <a:lt2>
        <a:srgbClr val="FFFFFF"/>
      </a:lt2>
      <a:accent1>
        <a:srgbClr val="0065B1"/>
      </a:accent1>
      <a:accent2>
        <a:srgbClr val="002060"/>
      </a:accent2>
      <a:accent3>
        <a:srgbClr val="FFED00"/>
      </a:accent3>
      <a:accent4>
        <a:srgbClr val="007C89"/>
      </a:accent4>
      <a:accent5>
        <a:srgbClr val="00A8A8"/>
      </a:accent5>
      <a:accent6>
        <a:srgbClr val="FFFFFF"/>
      </a:accent6>
      <a:hlink>
        <a:srgbClr val="000000"/>
      </a:hlink>
      <a:folHlink>
        <a:srgbClr val="000000"/>
      </a:folHlink>
    </a:clrScheme>
    <a:fontScheme name="UEMS">
      <a:majorFont>
        <a:latin typeface="Alegreya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4900BABD61B4BAC2F245EDF4ED39E" ma:contentTypeVersion="13" ma:contentTypeDescription="Crée un document." ma:contentTypeScope="" ma:versionID="46b35aaa08c52807dfb346c9b5123096">
  <xsd:schema xmlns:xsd="http://www.w3.org/2001/XMLSchema" xmlns:xs="http://www.w3.org/2001/XMLSchema" xmlns:p="http://schemas.microsoft.com/office/2006/metadata/properties" xmlns:ns2="83bd27bf-f23a-4764-ba48-893866d47e01" xmlns:ns3="cd7455a3-4a59-4a73-9e70-409757b3c8a1" targetNamespace="http://schemas.microsoft.com/office/2006/metadata/properties" ma:root="true" ma:fieldsID="b78ee7e9995c7132adcfcf884f045e47" ns2:_="" ns3:_="">
    <xsd:import namespace="83bd27bf-f23a-4764-ba48-893866d47e01"/>
    <xsd:import namespace="cd7455a3-4a59-4a73-9e70-409757b3c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d27bf-f23a-4764-ba48-893866d47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6de6d2fa-23a7-45f3-a64a-563df53bb5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455a3-4a59-4a73-9e70-409757b3c8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e12d60-d5a8-41ec-bed3-3136d3e9e081}" ma:internalName="TaxCatchAll" ma:showField="CatchAllData" ma:web="cd7455a3-4a59-4a73-9e70-409757b3c8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bd27bf-f23a-4764-ba48-893866d47e01">
      <Terms xmlns="http://schemas.microsoft.com/office/infopath/2007/PartnerControls"/>
    </lcf76f155ced4ddcb4097134ff3c332f>
    <TaxCatchAll xmlns="cd7455a3-4a59-4a73-9e70-409757b3c8a1" xsi:nil="true"/>
  </documentManagement>
</p:properties>
</file>

<file path=customXml/itemProps1.xml><?xml version="1.0" encoding="utf-8"?>
<ds:datastoreItem xmlns:ds="http://schemas.openxmlformats.org/officeDocument/2006/customXml" ds:itemID="{E2C72D6F-0413-4AFA-A066-610A8D65469B}"/>
</file>

<file path=customXml/itemProps2.xml><?xml version="1.0" encoding="utf-8"?>
<ds:datastoreItem xmlns:ds="http://schemas.openxmlformats.org/officeDocument/2006/customXml" ds:itemID="{992BF746-9515-46EE-8799-F8C72F053BA9}">
  <ds:schemaRefs>
    <ds:schemaRef ds:uri="http://schemas.microsoft.com/sharepoint/v3/contenttype/forms"/>
  </ds:schemaRefs>
</ds:datastoreItem>
</file>

<file path=customXml/itemProps3.xml><?xml version="1.0" encoding="utf-8"?>
<ds:datastoreItem xmlns:ds="http://schemas.openxmlformats.org/officeDocument/2006/customXml" ds:itemID="{15DE6BF7-DDD6-408A-8A2F-9C96550ADE80}">
  <ds:schemaRefs>
    <ds:schemaRef ds:uri="http://schemas.microsoft.com/office/2006/metadata/properties"/>
    <ds:schemaRef ds:uri="http://schemas.microsoft.com/office/infopath/2007/PartnerControls"/>
    <ds:schemaRef ds:uri="83bd27bf-f23a-4764-ba48-893866d47e01"/>
    <ds:schemaRef ds:uri="cd7455a3-4a59-4a73-9e70-409757b3c8a1"/>
  </ds:schemaRefs>
</ds:datastoreItem>
</file>

<file path=docProps/app.xml><?xml version="1.0" encoding="utf-8"?>
<Properties xmlns="http://schemas.openxmlformats.org/officeDocument/2006/extended-properties" xmlns:vt="http://schemas.openxmlformats.org/officeDocument/2006/docPropsVTypes">
  <Template>Default Theme</Template>
  <TotalTime>702</TotalTime>
  <Words>1540</Words>
  <Application>Microsoft Office PowerPoint</Application>
  <PresentationFormat>Breedbeeld</PresentationFormat>
  <Paragraphs>183</Paragraphs>
  <Slides>29</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29</vt:i4>
      </vt:variant>
    </vt:vector>
  </HeadingPairs>
  <TitlesOfParts>
    <vt:vector size="35" baseType="lpstr">
      <vt:lpstr>Alegreya Sans</vt:lpstr>
      <vt:lpstr>Arial</vt:lpstr>
      <vt:lpstr>Asap</vt:lpstr>
      <vt:lpstr>Calibri</vt:lpstr>
      <vt:lpstr>Noto Serif</vt:lpstr>
      <vt:lpstr>Default Theme</vt:lpstr>
      <vt:lpstr> </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Officer for EU &amp; Int’l Affairs</vt:lpstr>
      <vt:lpstr>Activities of the EU Policy       &amp; Public Affairs Manager</vt:lpstr>
      <vt:lpstr>Project overview</vt:lpstr>
      <vt:lpstr>Where we stand as of now</vt:lpstr>
      <vt:lpstr>Activities of the EU Policy       &amp; Public Affairs Manager</vt:lpstr>
      <vt:lpstr>Project overview</vt:lpstr>
      <vt:lpstr>Where we stand as of now</vt:lpstr>
      <vt:lpstr>26th to 30th January 2026 Train the trainer workshop II</vt:lpstr>
      <vt:lpstr>Activities of the EU Policy       &amp; Public Affairs Manager</vt:lpstr>
      <vt:lpstr>PowerPoint-presentatie</vt:lpstr>
      <vt:lpstr>PowerPoint-presentatie</vt:lpstr>
      <vt:lpstr>PowerPoint-presentatie</vt:lpstr>
      <vt:lpstr>Activities of the Officer for EU &amp; Int’l Affairs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Isabelle Dumaine</dc:creator>
  <cp:lastModifiedBy>Marc Hermans</cp:lastModifiedBy>
  <cp:revision>8</cp:revision>
  <dcterms:created xsi:type="dcterms:W3CDTF">2025-10-13T11:45:10Z</dcterms:created>
  <dcterms:modified xsi:type="dcterms:W3CDTF">2026-04-21T16:14:51Z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0x0101004194900BABD61B4BAC2F245EDF4ED39E</vt:lpwstr>
  </property>
  <property fmtid="{D5CDD505-2E9C-101B-9397-08002B2CF9AE}" pid="3" name="MediaServiceImageTags">
    <vt:lpwstr/>
  </property>
</Properties>
</file>