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0" r:id="rId7"/>
    <p:sldId id="293" r:id="rId8"/>
    <p:sldId id="294" r:id="rId9"/>
    <p:sldId id="295" r:id="rId10"/>
    <p:sldId id="296" r:id="rId11"/>
    <p:sldId id="297" r:id="rId12"/>
    <p:sldId id="298" r:id="rId13"/>
    <p:sldId id="262" r:id="rId14"/>
    <p:sldId id="263" r:id="rId15"/>
    <p:sldId id="299" r:id="rId16"/>
    <p:sldId id="264" r:id="rId17"/>
    <p:sldId id="265" r:id="rId18"/>
    <p:sldId id="266" r:id="rId19"/>
    <p:sldId id="287" r:id="rId20"/>
    <p:sldId id="278" r:id="rId21"/>
    <p:sldId id="279" r:id="rId22"/>
    <p:sldId id="280" r:id="rId23"/>
    <p:sldId id="281" r:id="rId24"/>
    <p:sldId id="282"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5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63" autoAdjust="0"/>
    <p:restoredTop sz="94660"/>
  </p:normalViewPr>
  <p:slideViewPr>
    <p:cSldViewPr snapToGrid="0">
      <p:cViewPr varScale="1">
        <p:scale>
          <a:sx n="111" d="100"/>
          <a:sy n="111" d="100"/>
        </p:scale>
        <p:origin x="6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Sartori" userId="f45e43ed-fa94-49e0-8e3c-4db7a30cf9e7" providerId="ADAL" clId="{D668788C-B12C-4CD5-A8AF-FFDA989BCC47}"/>
    <pc:docChg chg="custSel delSld modSld">
      <pc:chgData name="Marco Sartori" userId="f45e43ed-fa94-49e0-8e3c-4db7a30cf9e7" providerId="ADAL" clId="{D668788C-B12C-4CD5-A8AF-FFDA989BCC47}" dt="2026-04-24T14:10:36.446" v="25" actId="47"/>
      <pc:docMkLst>
        <pc:docMk/>
      </pc:docMkLst>
      <pc:sldChg chg="modSp mod">
        <pc:chgData name="Marco Sartori" userId="f45e43ed-fa94-49e0-8e3c-4db7a30cf9e7" providerId="ADAL" clId="{D668788C-B12C-4CD5-A8AF-FFDA989BCC47}" dt="2026-04-24T14:10:25.993" v="23" actId="27636"/>
        <pc:sldMkLst>
          <pc:docMk/>
          <pc:sldMk cId="3626554702" sldId="282"/>
        </pc:sldMkLst>
        <pc:spChg chg="mod">
          <ac:chgData name="Marco Sartori" userId="f45e43ed-fa94-49e0-8e3c-4db7a30cf9e7" providerId="ADAL" clId="{D668788C-B12C-4CD5-A8AF-FFDA989BCC47}" dt="2026-04-24T14:10:25.993" v="23" actId="27636"/>
          <ac:spMkLst>
            <pc:docMk/>
            <pc:sldMk cId="3626554702" sldId="282"/>
            <ac:spMk id="4" creationId="{CE83108C-BFAB-E052-6CA3-8B9FADB21F32}"/>
          </ac:spMkLst>
        </pc:spChg>
      </pc:sldChg>
      <pc:sldChg chg="del">
        <pc:chgData name="Marco Sartori" userId="f45e43ed-fa94-49e0-8e3c-4db7a30cf9e7" providerId="ADAL" clId="{D668788C-B12C-4CD5-A8AF-FFDA989BCC47}" dt="2026-04-24T14:10:36.446" v="25" actId="47"/>
        <pc:sldMkLst>
          <pc:docMk/>
          <pc:sldMk cId="3586703933" sldId="283"/>
        </pc:sldMkLst>
      </pc:sldChg>
      <pc:sldChg chg="addSp modSp del mod">
        <pc:chgData name="Marco Sartori" userId="f45e43ed-fa94-49e0-8e3c-4db7a30cf9e7" providerId="ADAL" clId="{D668788C-B12C-4CD5-A8AF-FFDA989BCC47}" dt="2026-04-24T14:10:33.172" v="24" actId="47"/>
        <pc:sldMkLst>
          <pc:docMk/>
          <pc:sldMk cId="3515006483" sldId="284"/>
        </pc:sldMkLst>
        <pc:spChg chg="mod">
          <ac:chgData name="Marco Sartori" userId="f45e43ed-fa94-49e0-8e3c-4db7a30cf9e7" providerId="ADAL" clId="{D668788C-B12C-4CD5-A8AF-FFDA989BCC47}" dt="2026-04-24T14:09:55.370" v="11" actId="21"/>
          <ac:spMkLst>
            <pc:docMk/>
            <pc:sldMk cId="3515006483" sldId="284"/>
            <ac:spMk id="4" creationId="{7572AAAE-2A23-1B94-BAA7-CD9EC3F28AA4}"/>
          </ac:spMkLst>
        </pc:spChg>
        <pc:graphicFrameChg chg="add modGraphic">
          <ac:chgData name="Marco Sartori" userId="f45e43ed-fa94-49e0-8e3c-4db7a30cf9e7" providerId="ADAL" clId="{D668788C-B12C-4CD5-A8AF-FFDA989BCC47}" dt="2026-04-24T14:09:52.096" v="10" actId="27309"/>
          <ac:graphicFrameMkLst>
            <pc:docMk/>
            <pc:sldMk cId="3515006483" sldId="284"/>
            <ac:graphicFrameMk id="3" creationId="{B2F5BB18-7826-A65C-81A4-4950980505CF}"/>
          </ac:graphicFrameMkLst>
        </pc:graphicFrameChg>
      </pc:sldChg>
      <pc:sldChg chg="del">
        <pc:chgData name="Marco Sartori" userId="f45e43ed-fa94-49e0-8e3c-4db7a30cf9e7" providerId="ADAL" clId="{D668788C-B12C-4CD5-A8AF-FFDA989BCC47}" dt="2026-04-24T14:09:00.160" v="0" actId="47"/>
        <pc:sldMkLst>
          <pc:docMk/>
          <pc:sldMk cId="1754419660" sldId="288"/>
        </pc:sldMkLst>
      </pc:sldChg>
      <pc:sldChg chg="del">
        <pc:chgData name="Marco Sartori" userId="f45e43ed-fa94-49e0-8e3c-4db7a30cf9e7" providerId="ADAL" clId="{D668788C-B12C-4CD5-A8AF-FFDA989BCC47}" dt="2026-04-24T14:09:01.526" v="1" actId="47"/>
        <pc:sldMkLst>
          <pc:docMk/>
          <pc:sldMk cId="895953320" sldId="289"/>
        </pc:sldMkLst>
      </pc:sldChg>
      <pc:sldChg chg="del">
        <pc:chgData name="Marco Sartori" userId="f45e43ed-fa94-49e0-8e3c-4db7a30cf9e7" providerId="ADAL" clId="{D668788C-B12C-4CD5-A8AF-FFDA989BCC47}" dt="2026-04-24T14:09:02.245" v="2" actId="47"/>
        <pc:sldMkLst>
          <pc:docMk/>
          <pc:sldMk cId="1863546977" sldId="290"/>
        </pc:sldMkLst>
      </pc:sldChg>
      <pc:sldChg chg="del">
        <pc:chgData name="Marco Sartori" userId="f45e43ed-fa94-49e0-8e3c-4db7a30cf9e7" providerId="ADAL" clId="{D668788C-B12C-4CD5-A8AF-FFDA989BCC47}" dt="2026-04-24T14:09:02.861" v="3" actId="47"/>
        <pc:sldMkLst>
          <pc:docMk/>
          <pc:sldMk cId="143944326" sldId="291"/>
        </pc:sldMkLst>
      </pc:sldChg>
      <pc:sldChg chg="del">
        <pc:chgData name="Marco Sartori" userId="f45e43ed-fa94-49e0-8e3c-4db7a30cf9e7" providerId="ADAL" clId="{D668788C-B12C-4CD5-A8AF-FFDA989BCC47}" dt="2026-04-24T14:09:03.490" v="4" actId="47"/>
        <pc:sldMkLst>
          <pc:docMk/>
          <pc:sldMk cId="1309938342" sldId="29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3C0B7-57DC-4546-934E-CAAC0CE3A16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CA94FF5-DA98-4E97-93B5-8A125D6D2A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58604BE-B1A8-4B0D-ABE9-EDC17591352A}"/>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5" name="Footer Placeholder 4">
            <a:extLst>
              <a:ext uri="{FF2B5EF4-FFF2-40B4-BE49-F238E27FC236}">
                <a16:creationId xmlns:a16="http://schemas.microsoft.com/office/drawing/2014/main" id="{743E59C0-2798-4462-97D8-FE39319EFD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E078B4-A24F-42B6-9400-AD1C0E59F155}"/>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6224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D9CB9-1380-48FA-9B12-C1A7D06BDA1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B7DC0EC-581F-4E5A-9D1B-1D8D3DBB0D4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3075BAB-3BD1-45DA-BC72-D7E11EE6504B}"/>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5" name="Footer Placeholder 4">
            <a:extLst>
              <a:ext uri="{FF2B5EF4-FFF2-40B4-BE49-F238E27FC236}">
                <a16:creationId xmlns:a16="http://schemas.microsoft.com/office/drawing/2014/main" id="{30BDB206-0E22-4510-B810-A0A3F91B51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B7481A-2F1E-4779-9A10-1C2A81593C61}"/>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1933573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7D328F-3B40-4C72-8EE9-3ABECC52FE8D}"/>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5BD12B3-C6F3-4258-8B16-714B2CBF20F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9107BE6-E8DE-4753-B3BA-930CF5C1ECC1}"/>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5" name="Footer Placeholder 4">
            <a:extLst>
              <a:ext uri="{FF2B5EF4-FFF2-40B4-BE49-F238E27FC236}">
                <a16:creationId xmlns:a16="http://schemas.microsoft.com/office/drawing/2014/main" id="{B9500337-758A-4D36-83A0-1019E4CAE5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608FD1-9816-42FE-850C-65DB3EE30E9A}"/>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286936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0A49A-A541-489F-943C-F992B807921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A23BD46-9F78-4F04-B546-A5BC27A95FE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49F8B48-B85F-4720-BEA7-3A7FE2502B84}"/>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5" name="Footer Placeholder 4">
            <a:extLst>
              <a:ext uri="{FF2B5EF4-FFF2-40B4-BE49-F238E27FC236}">
                <a16:creationId xmlns:a16="http://schemas.microsoft.com/office/drawing/2014/main" id="{924EC270-2D3A-4B51-8436-7D217FF112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77E07F-A719-47D6-B1A4-ED96DEE0D1D8}"/>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3124964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6FF24-4EEA-4CE1-BA9E-90ADA57347E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1B2CFC92-21C0-47B6-ACBC-6C4B2C1E38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A7E2029-E2B5-455F-BCCD-83162ACF47FC}"/>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5" name="Footer Placeholder 4">
            <a:extLst>
              <a:ext uri="{FF2B5EF4-FFF2-40B4-BE49-F238E27FC236}">
                <a16:creationId xmlns:a16="http://schemas.microsoft.com/office/drawing/2014/main" id="{DC163B80-2756-4DAF-8960-0D14C09C78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DF0875-F1AC-4469-8F30-5F028D52560A}"/>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3934585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5111E-642E-499B-85C0-297D18909EE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4CE0C20-00BB-40E9-8F5E-B48FF394D1F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A8C2768-291E-4D38-AD7A-984163EF4B5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97FBF75-CC33-4EAF-9188-8797561A5B6F}"/>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6" name="Footer Placeholder 5">
            <a:extLst>
              <a:ext uri="{FF2B5EF4-FFF2-40B4-BE49-F238E27FC236}">
                <a16:creationId xmlns:a16="http://schemas.microsoft.com/office/drawing/2014/main" id="{2D3D90D0-C5BE-4C8E-B726-0B23567FFE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7D8AF5-3F9D-479E-8336-04466B639D5B}"/>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27644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6144B-C7AE-4369-A4C6-4585687259BB}"/>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7F0FDB4-74A8-46F2-BF75-936702E9E8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868827B-2855-4F57-8E59-9EDD0A459A2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23B7E22-023F-431A-AD33-6E32176E45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27DCE64-0C98-4013-B91D-F1CC72A674D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6014846-3554-4093-A075-B9FA8322C31B}"/>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8" name="Footer Placeholder 7">
            <a:extLst>
              <a:ext uri="{FF2B5EF4-FFF2-40B4-BE49-F238E27FC236}">
                <a16:creationId xmlns:a16="http://schemas.microsoft.com/office/drawing/2014/main" id="{EDB0E070-4FEB-47D7-AF02-32C0AE155F3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3E6E613-C18A-484F-99B9-63A5E08716E7}"/>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389422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105D1-3D7C-427E-9270-730B1DB529A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F8B5FB1-4BE9-4405-AECF-8C2765F9AFE7}"/>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4" name="Footer Placeholder 3">
            <a:extLst>
              <a:ext uri="{FF2B5EF4-FFF2-40B4-BE49-F238E27FC236}">
                <a16:creationId xmlns:a16="http://schemas.microsoft.com/office/drawing/2014/main" id="{356439A7-AC59-4F43-BC67-F74E14359A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D7D2B55-E56E-4C9B-B044-0E6C3CF27F6F}"/>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1256579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B0DA07-1FCA-4EDA-8C73-E9CB9C759BA8}"/>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3" name="Footer Placeholder 2">
            <a:extLst>
              <a:ext uri="{FF2B5EF4-FFF2-40B4-BE49-F238E27FC236}">
                <a16:creationId xmlns:a16="http://schemas.microsoft.com/office/drawing/2014/main" id="{FB9D41C0-3154-423C-86A6-EA8507CB6E8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0A4470E-F5AD-4554-9D41-2AED818DAD55}"/>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1540581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8EE5D-23E6-4252-817A-B8174BEF878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B09070B-2F9D-4157-AB93-DF74B38CF7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3EC9063-D54F-4755-98E3-6EC85B16D1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D0D1EA6-40AF-4143-A53F-F21ABF4E7165}"/>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6" name="Footer Placeholder 5">
            <a:extLst>
              <a:ext uri="{FF2B5EF4-FFF2-40B4-BE49-F238E27FC236}">
                <a16:creationId xmlns:a16="http://schemas.microsoft.com/office/drawing/2014/main" id="{69AA81EF-CD6F-415E-B77C-A09C802FF95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47B1C7-BD74-446C-8ACF-91374CD26157}"/>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2537285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61202-EE64-4420-9117-4B508B1FDCC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80E6A57-B242-4160-AAB5-CC1D2D98B7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a:extLst>
              <a:ext uri="{FF2B5EF4-FFF2-40B4-BE49-F238E27FC236}">
                <a16:creationId xmlns:a16="http://schemas.microsoft.com/office/drawing/2014/main" id="{3BE9CCC0-CF5F-4063-A2E8-9A5BADF1DB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69BE18-D3E4-4F04-9906-BA2EDBE32BEB}"/>
              </a:ext>
            </a:extLst>
          </p:cNvPr>
          <p:cNvSpPr>
            <a:spLocks noGrp="1"/>
          </p:cNvSpPr>
          <p:nvPr>
            <p:ph type="dt" sz="half" idx="10"/>
          </p:nvPr>
        </p:nvSpPr>
        <p:spPr/>
        <p:txBody>
          <a:bodyPr/>
          <a:lstStyle/>
          <a:p>
            <a:fld id="{2DD87322-84AE-48A5-B695-2AFB9337F00A}" type="datetimeFigureOut">
              <a:rPr lang="en-GB" smtClean="0"/>
              <a:t>24/04/2026</a:t>
            </a:fld>
            <a:endParaRPr lang="en-GB"/>
          </a:p>
        </p:txBody>
      </p:sp>
      <p:sp>
        <p:nvSpPr>
          <p:cNvPr id="6" name="Footer Placeholder 5">
            <a:extLst>
              <a:ext uri="{FF2B5EF4-FFF2-40B4-BE49-F238E27FC236}">
                <a16:creationId xmlns:a16="http://schemas.microsoft.com/office/drawing/2014/main" id="{BAF98B3A-E304-465B-9A5B-B14A63DFA4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840E9A-E4F2-4DE8-A7D4-2259BD127023}"/>
              </a:ext>
            </a:extLst>
          </p:cNvPr>
          <p:cNvSpPr>
            <a:spLocks noGrp="1"/>
          </p:cNvSpPr>
          <p:nvPr>
            <p:ph type="sldNum" sz="quarter" idx="12"/>
          </p:nvPr>
        </p:nvSpPr>
        <p:spPr/>
        <p:txBody>
          <a:bodyPr/>
          <a:lstStyle/>
          <a:p>
            <a:fld id="{36F7E5C8-3C6D-4266-945F-50018B82A10B}" type="slidenum">
              <a:rPr lang="en-GB" smtClean="0"/>
              <a:t>‹#›</a:t>
            </a:fld>
            <a:endParaRPr lang="en-GB"/>
          </a:p>
        </p:txBody>
      </p:sp>
    </p:spTree>
    <p:extLst>
      <p:ext uri="{BB962C8B-B14F-4D97-AF65-F5344CB8AC3E}">
        <p14:creationId xmlns:p14="http://schemas.microsoft.com/office/powerpoint/2010/main" val="2162683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253763-E843-41A6-B425-B822F681BD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DE157B2C-66DD-4C71-8E1D-AEDDC1B46F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C7469C3-F3BE-4BE3-9A67-CDAE469128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87322-84AE-48A5-B695-2AFB9337F00A}" type="datetimeFigureOut">
              <a:rPr lang="en-GB" smtClean="0"/>
              <a:t>24/04/2026</a:t>
            </a:fld>
            <a:endParaRPr lang="en-GB"/>
          </a:p>
        </p:txBody>
      </p:sp>
      <p:sp>
        <p:nvSpPr>
          <p:cNvPr id="5" name="Footer Placeholder 4">
            <a:extLst>
              <a:ext uri="{FF2B5EF4-FFF2-40B4-BE49-F238E27FC236}">
                <a16:creationId xmlns:a16="http://schemas.microsoft.com/office/drawing/2014/main" id="{964D7A6A-0AF6-414E-9E47-7F2416F9DC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BB4255C-18EA-43B6-8E8C-EEE0448439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7E5C8-3C6D-4266-945F-50018B82A10B}" type="slidenum">
              <a:rPr lang="en-GB" smtClean="0"/>
              <a:t>‹#›</a:t>
            </a:fld>
            <a:endParaRPr lang="en-GB"/>
          </a:p>
        </p:txBody>
      </p:sp>
    </p:spTree>
    <p:extLst>
      <p:ext uri="{BB962C8B-B14F-4D97-AF65-F5344CB8AC3E}">
        <p14:creationId xmlns:p14="http://schemas.microsoft.com/office/powerpoint/2010/main" val="3144899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22F69-17DD-4465-8B31-8F3CFB0C99F5}"/>
              </a:ext>
            </a:extLst>
          </p:cNvPr>
          <p:cNvSpPr>
            <a:spLocks noGrp="1"/>
          </p:cNvSpPr>
          <p:nvPr>
            <p:ph type="ctrTitle"/>
          </p:nvPr>
        </p:nvSpPr>
        <p:spPr>
          <a:xfrm>
            <a:off x="2428569" y="1477816"/>
            <a:ext cx="9144000" cy="2387600"/>
          </a:xfrm>
        </p:spPr>
        <p:txBody>
          <a:bodyPr anchor="b"/>
          <a:lstStyle/>
          <a:p>
            <a:pPr algn="l"/>
            <a:r>
              <a:rPr lang="en-GB" dirty="0">
                <a:solidFill>
                  <a:schemeClr val="bg1"/>
                </a:solidFill>
                <a:latin typeface="Asap" pitchFamily="2" charset="0"/>
              </a:rPr>
              <a:t>FINANCIAL REPORT</a:t>
            </a:r>
          </a:p>
        </p:txBody>
      </p:sp>
      <p:sp>
        <p:nvSpPr>
          <p:cNvPr id="3" name="Subtitle 2">
            <a:extLst>
              <a:ext uri="{FF2B5EF4-FFF2-40B4-BE49-F238E27FC236}">
                <a16:creationId xmlns:a16="http://schemas.microsoft.com/office/drawing/2014/main" id="{F66D7176-5180-4426-9954-BA1D1B325C78}"/>
              </a:ext>
            </a:extLst>
          </p:cNvPr>
          <p:cNvSpPr>
            <a:spLocks noGrp="1"/>
          </p:cNvSpPr>
          <p:nvPr>
            <p:ph type="subTitle" idx="1"/>
          </p:nvPr>
        </p:nvSpPr>
        <p:spPr>
          <a:xfrm>
            <a:off x="2428569" y="4211042"/>
            <a:ext cx="9144000" cy="1655762"/>
          </a:xfrm>
        </p:spPr>
        <p:txBody>
          <a:bodyPr/>
          <a:lstStyle/>
          <a:p>
            <a:pPr algn="l"/>
            <a:r>
              <a:rPr lang="en-GB" dirty="0">
                <a:solidFill>
                  <a:schemeClr val="bg1"/>
                </a:solidFill>
                <a:latin typeface="Asap" pitchFamily="2" charset="0"/>
              </a:rPr>
              <a:t>UEMS </a:t>
            </a:r>
            <a:r>
              <a:rPr lang="en-GB">
                <a:solidFill>
                  <a:schemeClr val="bg1"/>
                </a:solidFill>
                <a:latin typeface="Asap" pitchFamily="2" charset="0"/>
              </a:rPr>
              <a:t>Council Meeting – </a:t>
            </a:r>
            <a:r>
              <a:rPr lang="en-GB" dirty="0">
                <a:solidFill>
                  <a:schemeClr val="bg1"/>
                </a:solidFill>
                <a:latin typeface="Asap" pitchFamily="2" charset="0"/>
              </a:rPr>
              <a:t>25.04.2026 – </a:t>
            </a:r>
            <a:r>
              <a:rPr lang="en-GB" dirty="0" err="1">
                <a:solidFill>
                  <a:schemeClr val="bg1"/>
                </a:solidFill>
                <a:latin typeface="Asap" pitchFamily="2" charset="0"/>
              </a:rPr>
              <a:t>Gammarth</a:t>
            </a:r>
            <a:r>
              <a:rPr lang="en-GB" dirty="0">
                <a:solidFill>
                  <a:schemeClr val="bg1"/>
                </a:solidFill>
                <a:latin typeface="Asap" pitchFamily="2" charset="0"/>
              </a:rPr>
              <a:t>, Tunisia</a:t>
            </a:r>
          </a:p>
        </p:txBody>
      </p:sp>
    </p:spTree>
    <p:extLst>
      <p:ext uri="{BB962C8B-B14F-4D97-AF65-F5344CB8AC3E}">
        <p14:creationId xmlns:p14="http://schemas.microsoft.com/office/powerpoint/2010/main" val="3523007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60457C5-1590-2905-052D-442F108B90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070A38-154D-36A9-5A4A-5243AC96AD24}"/>
              </a:ext>
            </a:extLst>
          </p:cNvPr>
          <p:cNvSpPr>
            <a:spLocks noGrp="1"/>
          </p:cNvSpPr>
          <p:nvPr>
            <p:ph type="ctrTitle"/>
          </p:nvPr>
        </p:nvSpPr>
        <p:spPr>
          <a:xfrm>
            <a:off x="2467897" y="1210853"/>
            <a:ext cx="9144000" cy="2387600"/>
          </a:xfrm>
        </p:spPr>
        <p:txBody>
          <a:bodyPr>
            <a:normAutofit/>
          </a:bodyPr>
          <a:lstStyle/>
          <a:p>
            <a:r>
              <a:rPr lang="en-GB" sz="5400" cap="all" dirty="0">
                <a:solidFill>
                  <a:schemeClr val="bg1"/>
                </a:solidFill>
                <a:latin typeface="Asap" pitchFamily="2" charset="0"/>
              </a:rPr>
              <a:t>Profit and loss account</a:t>
            </a:r>
            <a:br>
              <a:rPr lang="en-GB" sz="5400" cap="all" dirty="0">
                <a:solidFill>
                  <a:schemeClr val="bg1"/>
                </a:solidFill>
                <a:latin typeface="Asap" pitchFamily="2" charset="0"/>
              </a:rPr>
            </a:br>
            <a:r>
              <a:rPr lang="en-GB" sz="5400" cap="all" dirty="0">
                <a:solidFill>
                  <a:schemeClr val="bg1"/>
                </a:solidFill>
                <a:latin typeface="Asap" pitchFamily="2" charset="0"/>
              </a:rPr>
              <a:t>January – April 2026</a:t>
            </a:r>
          </a:p>
        </p:txBody>
      </p:sp>
    </p:spTree>
    <p:extLst>
      <p:ext uri="{BB962C8B-B14F-4D97-AF65-F5344CB8AC3E}">
        <p14:creationId xmlns:p14="http://schemas.microsoft.com/office/powerpoint/2010/main" val="1510682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B9D30B0-D86C-AC07-4F1D-904256AF0C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563064-C67F-304B-1FBA-9C48917E50D9}"/>
              </a:ext>
            </a:extLst>
          </p:cNvPr>
          <p:cNvSpPr>
            <a:spLocks noGrp="1"/>
          </p:cNvSpPr>
          <p:nvPr>
            <p:ph type="title"/>
          </p:nvPr>
        </p:nvSpPr>
        <p:spPr>
          <a:xfrm>
            <a:off x="1789471" y="237306"/>
            <a:ext cx="9564329" cy="1129378"/>
          </a:xfrm>
        </p:spPr>
        <p:txBody>
          <a:bodyPr>
            <a:normAutofit fontScale="90000"/>
          </a:bodyPr>
          <a:lstStyle/>
          <a:p>
            <a:r>
              <a:rPr lang="en-GB" dirty="0">
                <a:solidFill>
                  <a:srgbClr val="0065B0"/>
                </a:solidFill>
                <a:latin typeface="Alegreya Sans" panose="00000500000000000000" pitchFamily="2" charset="0"/>
              </a:rPr>
              <a:t>Profit and Loss account </a:t>
            </a:r>
            <a:br>
              <a:rPr lang="en-GB" dirty="0">
                <a:solidFill>
                  <a:srgbClr val="0065B0"/>
                </a:solidFill>
                <a:latin typeface="Alegreya Sans" panose="00000500000000000000" pitchFamily="2" charset="0"/>
              </a:rPr>
            </a:br>
            <a:endParaRPr lang="en-GB" dirty="0">
              <a:solidFill>
                <a:srgbClr val="0065B0"/>
              </a:solidFill>
              <a:latin typeface="Alegreya Sans" panose="00000500000000000000" pitchFamily="2" charset="0"/>
            </a:endParaRPr>
          </a:p>
        </p:txBody>
      </p:sp>
      <p:pic>
        <p:nvPicPr>
          <p:cNvPr id="15" name="Picture 14">
            <a:extLst>
              <a:ext uri="{FF2B5EF4-FFF2-40B4-BE49-F238E27FC236}">
                <a16:creationId xmlns:a16="http://schemas.microsoft.com/office/drawing/2014/main" id="{9C29CD93-FA2F-43A4-118B-EDAB942D7C0F}"/>
              </a:ext>
            </a:extLst>
          </p:cNvPr>
          <p:cNvPicPr>
            <a:picLocks noChangeAspect="1"/>
          </p:cNvPicPr>
          <p:nvPr/>
        </p:nvPicPr>
        <p:blipFill>
          <a:blip r:embed="rId3"/>
          <a:srcRect l="1435" t="2439" r="1305"/>
          <a:stretch>
            <a:fillRect/>
          </a:stretch>
        </p:blipFill>
        <p:spPr>
          <a:xfrm>
            <a:off x="3467100" y="1057275"/>
            <a:ext cx="6581774" cy="3172484"/>
          </a:xfrm>
          <a:prstGeom prst="rect">
            <a:avLst/>
          </a:prstGeom>
        </p:spPr>
      </p:pic>
      <p:pic>
        <p:nvPicPr>
          <p:cNvPr id="17" name="Picture 16">
            <a:extLst>
              <a:ext uri="{FF2B5EF4-FFF2-40B4-BE49-F238E27FC236}">
                <a16:creationId xmlns:a16="http://schemas.microsoft.com/office/drawing/2014/main" id="{90F3263F-A29C-B591-6BF9-38DB44130C7E}"/>
              </a:ext>
            </a:extLst>
          </p:cNvPr>
          <p:cNvPicPr>
            <a:picLocks noChangeAspect="1"/>
          </p:cNvPicPr>
          <p:nvPr/>
        </p:nvPicPr>
        <p:blipFill>
          <a:blip r:embed="rId4"/>
          <a:srcRect t="859"/>
          <a:stretch>
            <a:fillRect/>
          </a:stretch>
        </p:blipFill>
        <p:spPr>
          <a:xfrm>
            <a:off x="3467100" y="4162425"/>
            <a:ext cx="6581774" cy="2610056"/>
          </a:xfrm>
          <a:prstGeom prst="rect">
            <a:avLst/>
          </a:prstGeom>
        </p:spPr>
      </p:pic>
    </p:spTree>
    <p:extLst>
      <p:ext uri="{BB962C8B-B14F-4D97-AF65-F5344CB8AC3E}">
        <p14:creationId xmlns:p14="http://schemas.microsoft.com/office/powerpoint/2010/main" val="1106236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754B703-D88C-8716-A490-DFC019595C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68A507-0890-4D5C-30E1-006149B43AAD}"/>
              </a:ext>
            </a:extLst>
          </p:cNvPr>
          <p:cNvSpPr>
            <a:spLocks noGrp="1"/>
          </p:cNvSpPr>
          <p:nvPr>
            <p:ph type="title"/>
          </p:nvPr>
        </p:nvSpPr>
        <p:spPr>
          <a:xfrm>
            <a:off x="1789471" y="237306"/>
            <a:ext cx="9564329" cy="1129378"/>
          </a:xfrm>
        </p:spPr>
        <p:txBody>
          <a:bodyPr>
            <a:normAutofit fontScale="90000"/>
          </a:bodyPr>
          <a:lstStyle/>
          <a:p>
            <a:r>
              <a:rPr lang="en-GB" dirty="0">
                <a:solidFill>
                  <a:srgbClr val="0065B0"/>
                </a:solidFill>
                <a:latin typeface="Alegreya Sans" panose="00000500000000000000" pitchFamily="2" charset="0"/>
              </a:rPr>
              <a:t>Profit and Loss account – Key Data’s</a:t>
            </a:r>
            <a:br>
              <a:rPr lang="en-GB" dirty="0">
                <a:solidFill>
                  <a:srgbClr val="0065B0"/>
                </a:solidFill>
                <a:latin typeface="Alegreya Sans" panose="00000500000000000000" pitchFamily="2" charset="0"/>
              </a:rPr>
            </a:br>
            <a:endParaRPr lang="en-GB" dirty="0">
              <a:solidFill>
                <a:srgbClr val="0065B0"/>
              </a:solidFill>
              <a:latin typeface="Alegreya Sans" panose="00000500000000000000" pitchFamily="2" charset="0"/>
            </a:endParaRPr>
          </a:p>
        </p:txBody>
      </p:sp>
      <p:sp>
        <p:nvSpPr>
          <p:cNvPr id="3" name="Content Placeholder 3">
            <a:extLst>
              <a:ext uri="{FF2B5EF4-FFF2-40B4-BE49-F238E27FC236}">
                <a16:creationId xmlns:a16="http://schemas.microsoft.com/office/drawing/2014/main" id="{C2FE6423-545E-7B4E-4C59-E7CA0CFFF90F}"/>
              </a:ext>
            </a:extLst>
          </p:cNvPr>
          <p:cNvSpPr>
            <a:spLocks noGrp="1"/>
          </p:cNvSpPr>
          <p:nvPr>
            <p:ph idx="1"/>
          </p:nvPr>
        </p:nvSpPr>
        <p:spPr>
          <a:xfrm>
            <a:off x="1789470" y="1777999"/>
            <a:ext cx="10173929" cy="4537075"/>
          </a:xfrm>
        </p:spPr>
        <p:txBody>
          <a:bodyPr>
            <a:normAutofit/>
          </a:bodyPr>
          <a:lstStyle/>
          <a:p>
            <a:r>
              <a:rPr lang="en-US" sz="2000" dirty="0">
                <a:latin typeface="Aptos" panose="020B0004020202020204" pitchFamily="34" charset="0"/>
              </a:rPr>
              <a:t>705000: Income EACCME: € 744.636,78</a:t>
            </a:r>
          </a:p>
          <a:p>
            <a:r>
              <a:rPr lang="en-US" sz="2000" dirty="0">
                <a:latin typeface="Aptos" panose="020B0004020202020204" pitchFamily="34" charset="0"/>
              </a:rPr>
              <a:t>705400: Income European Examination: € 547,607.50</a:t>
            </a:r>
          </a:p>
          <a:p>
            <a:r>
              <a:rPr lang="en-US" sz="2000" dirty="0">
                <a:latin typeface="Aptos" panose="020B0004020202020204" pitchFamily="34" charset="0"/>
              </a:rPr>
              <a:t>705500: Income Certification Fee: € 17,400.00</a:t>
            </a:r>
          </a:p>
          <a:p>
            <a:r>
              <a:rPr lang="en-US" sz="2000" dirty="0">
                <a:latin typeface="Aptos" panose="020B0004020202020204" pitchFamily="34" charset="0"/>
              </a:rPr>
              <a:t>703002: Membership Fee: € 204,314.28</a:t>
            </a:r>
          </a:p>
          <a:p>
            <a:endParaRPr lang="en-US" sz="2000" dirty="0">
              <a:latin typeface="Aptos" panose="020B0004020202020204" pitchFamily="34" charset="0"/>
            </a:endParaRPr>
          </a:p>
          <a:p>
            <a:endParaRPr lang="en-US" sz="2000" dirty="0">
              <a:latin typeface="Aptos" panose="020B0004020202020204" pitchFamily="34" charset="0"/>
            </a:endParaRPr>
          </a:p>
          <a:p>
            <a:r>
              <a:rPr lang="en-US" sz="2000" dirty="0">
                <a:latin typeface="Aptos" panose="020B0004020202020204" pitchFamily="34" charset="0"/>
              </a:rPr>
              <a:t>613251: EACCME fees Retrocession: € 129.285,00</a:t>
            </a:r>
          </a:p>
          <a:p>
            <a:r>
              <a:rPr lang="en-US" sz="2000" dirty="0">
                <a:latin typeface="Aptos" panose="020B0004020202020204" pitchFamily="34" charset="0"/>
              </a:rPr>
              <a:t>613301: Administrative expenses: € 315.733,06</a:t>
            </a:r>
          </a:p>
          <a:p>
            <a:r>
              <a:rPr lang="en-US" sz="2000" dirty="0">
                <a:latin typeface="Aptos" panose="020B0004020202020204" pitchFamily="34" charset="0"/>
              </a:rPr>
              <a:t>615100: Travel &amp; Transport expenses (airplane): € 45.529,43</a:t>
            </a:r>
          </a:p>
          <a:p>
            <a:r>
              <a:rPr lang="en-US" sz="2000" dirty="0">
                <a:latin typeface="Aptos" panose="020B0004020202020204" pitchFamily="34" charset="0"/>
              </a:rPr>
              <a:t>640700: Non-deductible VAT: € 37.297,79 </a:t>
            </a:r>
          </a:p>
          <a:p>
            <a:endParaRPr lang="en-US" dirty="0">
              <a:latin typeface="Aptos" panose="020B0004020202020204" pitchFamily="34" charset="0"/>
            </a:endParaRPr>
          </a:p>
          <a:p>
            <a:pPr marL="0" indent="0">
              <a:buNone/>
            </a:pPr>
            <a:endParaRPr lang="en-US" dirty="0">
              <a:latin typeface="Aptos" panose="020B0004020202020204" pitchFamily="34" charset="0"/>
            </a:endParaRPr>
          </a:p>
          <a:p>
            <a:endParaRPr lang="en-US" dirty="0">
              <a:latin typeface="Aptos" panose="020B0004020202020204" pitchFamily="34" charset="0"/>
            </a:endParaRPr>
          </a:p>
        </p:txBody>
      </p:sp>
    </p:spTree>
    <p:extLst>
      <p:ext uri="{BB962C8B-B14F-4D97-AF65-F5344CB8AC3E}">
        <p14:creationId xmlns:p14="http://schemas.microsoft.com/office/powerpoint/2010/main" val="4042144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9CA20B7-CFA7-8D3B-0B14-4D8A2D2373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E32CE9-B32F-2A9F-A47F-87B46E04E720}"/>
              </a:ext>
            </a:extLst>
          </p:cNvPr>
          <p:cNvSpPr>
            <a:spLocks noGrp="1"/>
          </p:cNvSpPr>
          <p:nvPr>
            <p:ph type="ctrTitle"/>
          </p:nvPr>
        </p:nvSpPr>
        <p:spPr>
          <a:xfrm>
            <a:off x="2467897" y="1210853"/>
            <a:ext cx="9144000" cy="2387600"/>
          </a:xfrm>
        </p:spPr>
        <p:txBody>
          <a:bodyPr>
            <a:normAutofit/>
          </a:bodyPr>
          <a:lstStyle/>
          <a:p>
            <a:r>
              <a:rPr lang="en-GB" sz="5400" cap="all" dirty="0">
                <a:solidFill>
                  <a:schemeClr val="bg1"/>
                </a:solidFill>
                <a:latin typeface="Asap" pitchFamily="2" charset="0"/>
              </a:rPr>
              <a:t>UEMS COMMON INVESTMENT</a:t>
            </a:r>
          </a:p>
        </p:txBody>
      </p:sp>
    </p:spTree>
    <p:extLst>
      <p:ext uri="{BB962C8B-B14F-4D97-AF65-F5344CB8AC3E}">
        <p14:creationId xmlns:p14="http://schemas.microsoft.com/office/powerpoint/2010/main" val="3734700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AC1AD40-E36C-5327-909C-9B700522C0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BA7C11-CB9B-C7E7-AC93-7F00B73EE3ED}"/>
              </a:ext>
            </a:extLst>
          </p:cNvPr>
          <p:cNvSpPr>
            <a:spLocks noGrp="1"/>
          </p:cNvSpPr>
          <p:nvPr>
            <p:ph type="title"/>
          </p:nvPr>
        </p:nvSpPr>
        <p:spPr>
          <a:xfrm>
            <a:off x="1789471" y="237306"/>
            <a:ext cx="9564329" cy="1129378"/>
          </a:xfrm>
        </p:spPr>
        <p:txBody>
          <a:bodyPr>
            <a:normAutofit/>
          </a:bodyPr>
          <a:lstStyle/>
          <a:p>
            <a:r>
              <a:rPr lang="en-GB" dirty="0">
                <a:solidFill>
                  <a:srgbClr val="0065B0"/>
                </a:solidFill>
                <a:latin typeface="Alegreya Sans" panose="00000500000000000000" pitchFamily="2" charset="0"/>
              </a:rPr>
              <a:t>3-Month Fixed-Term Deposit</a:t>
            </a:r>
          </a:p>
        </p:txBody>
      </p:sp>
      <p:pic>
        <p:nvPicPr>
          <p:cNvPr id="4" name="Picture 3">
            <a:extLst>
              <a:ext uri="{FF2B5EF4-FFF2-40B4-BE49-F238E27FC236}">
                <a16:creationId xmlns:a16="http://schemas.microsoft.com/office/drawing/2014/main" id="{28B11EC9-8246-B492-9E3F-A76351EC8387}"/>
              </a:ext>
            </a:extLst>
          </p:cNvPr>
          <p:cNvPicPr>
            <a:picLocks noChangeAspect="1"/>
          </p:cNvPicPr>
          <p:nvPr/>
        </p:nvPicPr>
        <p:blipFill>
          <a:blip r:embed="rId3"/>
          <a:stretch>
            <a:fillRect/>
          </a:stretch>
        </p:blipFill>
        <p:spPr>
          <a:xfrm>
            <a:off x="1658821" y="2027207"/>
            <a:ext cx="10533179" cy="2296829"/>
          </a:xfrm>
          <a:prstGeom prst="rect">
            <a:avLst/>
          </a:prstGeom>
        </p:spPr>
      </p:pic>
      <p:sp>
        <p:nvSpPr>
          <p:cNvPr id="6" name="Content Placeholder 3">
            <a:extLst>
              <a:ext uri="{FF2B5EF4-FFF2-40B4-BE49-F238E27FC236}">
                <a16:creationId xmlns:a16="http://schemas.microsoft.com/office/drawing/2014/main" id="{AEB92050-04E1-F38D-F2FF-385E0C851AB6}"/>
              </a:ext>
            </a:extLst>
          </p:cNvPr>
          <p:cNvSpPr>
            <a:spLocks noGrp="1"/>
          </p:cNvSpPr>
          <p:nvPr>
            <p:ph idx="1"/>
          </p:nvPr>
        </p:nvSpPr>
        <p:spPr>
          <a:xfrm>
            <a:off x="1694580" y="4640214"/>
            <a:ext cx="10201246" cy="1691575"/>
          </a:xfrm>
        </p:spPr>
        <p:txBody>
          <a:bodyPr>
            <a:normAutofit/>
          </a:bodyPr>
          <a:lstStyle/>
          <a:p>
            <a:r>
              <a:rPr lang="en-US" sz="1400" dirty="0">
                <a:latin typeface="Aptos" panose="020B0004020202020204" pitchFamily="34" charset="0"/>
              </a:rPr>
              <a:t>The Brussels office: € 460.126,38</a:t>
            </a:r>
          </a:p>
          <a:p>
            <a:endParaRPr lang="en-US" sz="1400" dirty="0">
              <a:latin typeface="Aptos" panose="020B0004020202020204" pitchFamily="34" charset="0"/>
            </a:endParaRPr>
          </a:p>
          <a:p>
            <a:r>
              <a:rPr lang="en-US" sz="1400" dirty="0">
                <a:latin typeface="Aptos" panose="020B0004020202020204" pitchFamily="34" charset="0"/>
              </a:rPr>
              <a:t>UEMS Bodies: € 1.390.959,24</a:t>
            </a:r>
          </a:p>
        </p:txBody>
      </p:sp>
    </p:spTree>
    <p:extLst>
      <p:ext uri="{BB962C8B-B14F-4D97-AF65-F5344CB8AC3E}">
        <p14:creationId xmlns:p14="http://schemas.microsoft.com/office/powerpoint/2010/main" val="719290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7A31C0E-5C29-9394-B059-DD33970410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64767C-4C36-1BC1-9D7D-6046E9A55846}"/>
              </a:ext>
            </a:extLst>
          </p:cNvPr>
          <p:cNvSpPr>
            <a:spLocks noGrp="1"/>
          </p:cNvSpPr>
          <p:nvPr>
            <p:ph type="ctrTitle"/>
          </p:nvPr>
        </p:nvSpPr>
        <p:spPr>
          <a:xfrm>
            <a:off x="2467897" y="1210853"/>
            <a:ext cx="9144000" cy="2387600"/>
          </a:xfrm>
        </p:spPr>
        <p:txBody>
          <a:bodyPr>
            <a:normAutofit/>
          </a:bodyPr>
          <a:lstStyle/>
          <a:p>
            <a:r>
              <a:rPr lang="en-GB" sz="5400" cap="all" dirty="0">
                <a:solidFill>
                  <a:schemeClr val="bg1"/>
                </a:solidFill>
                <a:latin typeface="Asap" pitchFamily="2" charset="0"/>
              </a:rPr>
              <a:t>UEMS LOAN</a:t>
            </a:r>
          </a:p>
        </p:txBody>
      </p:sp>
    </p:spTree>
    <p:extLst>
      <p:ext uri="{BB962C8B-B14F-4D97-AF65-F5344CB8AC3E}">
        <p14:creationId xmlns:p14="http://schemas.microsoft.com/office/powerpoint/2010/main" val="1827727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6ACD5CC-5DDD-3DE6-93C7-C8386FEF34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7F856A-0145-5985-B2E5-9B8935A56380}"/>
              </a:ext>
            </a:extLst>
          </p:cNvPr>
          <p:cNvSpPr>
            <a:spLocks noGrp="1"/>
          </p:cNvSpPr>
          <p:nvPr>
            <p:ph type="title"/>
          </p:nvPr>
        </p:nvSpPr>
        <p:spPr>
          <a:xfrm>
            <a:off x="1789471" y="237306"/>
            <a:ext cx="9564329" cy="1129378"/>
          </a:xfrm>
        </p:spPr>
        <p:txBody>
          <a:bodyPr>
            <a:normAutofit/>
          </a:bodyPr>
          <a:lstStyle/>
          <a:p>
            <a:r>
              <a:rPr lang="en-US" dirty="0">
                <a:solidFill>
                  <a:srgbClr val="0065B0"/>
                </a:solidFill>
                <a:latin typeface="Alegreya Sans" panose="00000500000000000000" pitchFamily="2" charset="0"/>
              </a:rPr>
              <a:t>Loan – UEMS is almost Debt Free!</a:t>
            </a:r>
            <a:endParaRPr lang="en-GB" dirty="0">
              <a:solidFill>
                <a:srgbClr val="0065B0"/>
              </a:solidFill>
              <a:latin typeface="Alegreya Sans" panose="00000500000000000000" pitchFamily="2" charset="0"/>
            </a:endParaRPr>
          </a:p>
        </p:txBody>
      </p:sp>
      <p:pic>
        <p:nvPicPr>
          <p:cNvPr id="5" name="Picture 4">
            <a:extLst>
              <a:ext uri="{FF2B5EF4-FFF2-40B4-BE49-F238E27FC236}">
                <a16:creationId xmlns:a16="http://schemas.microsoft.com/office/drawing/2014/main" id="{FFB2705C-6E0F-845C-CD95-451D9DB2D1E0}"/>
              </a:ext>
            </a:extLst>
          </p:cNvPr>
          <p:cNvPicPr>
            <a:picLocks noChangeAspect="1"/>
          </p:cNvPicPr>
          <p:nvPr/>
        </p:nvPicPr>
        <p:blipFill>
          <a:blip r:embed="rId3"/>
          <a:stretch>
            <a:fillRect/>
          </a:stretch>
        </p:blipFill>
        <p:spPr>
          <a:xfrm>
            <a:off x="1979855" y="2019152"/>
            <a:ext cx="9270628" cy="1971738"/>
          </a:xfrm>
          <a:prstGeom prst="rect">
            <a:avLst/>
          </a:prstGeom>
        </p:spPr>
      </p:pic>
      <p:sp>
        <p:nvSpPr>
          <p:cNvPr id="10" name="Content Placeholder 3">
            <a:extLst>
              <a:ext uri="{FF2B5EF4-FFF2-40B4-BE49-F238E27FC236}">
                <a16:creationId xmlns:a16="http://schemas.microsoft.com/office/drawing/2014/main" id="{E0532D82-F4FD-BC96-1039-017351A882B8}"/>
              </a:ext>
            </a:extLst>
          </p:cNvPr>
          <p:cNvSpPr>
            <a:spLocks noGrp="1"/>
          </p:cNvSpPr>
          <p:nvPr>
            <p:ph idx="1"/>
          </p:nvPr>
        </p:nvSpPr>
        <p:spPr>
          <a:xfrm>
            <a:off x="1789471" y="3990890"/>
            <a:ext cx="10173929" cy="1344762"/>
          </a:xfrm>
        </p:spPr>
        <p:txBody>
          <a:bodyPr>
            <a:normAutofit/>
          </a:bodyPr>
          <a:lstStyle/>
          <a:p>
            <a:endParaRPr lang="en-US" dirty="0">
              <a:latin typeface="Aptos" panose="020B0004020202020204" pitchFamily="34" charset="0"/>
            </a:endParaRPr>
          </a:p>
          <a:p>
            <a:pPr algn="just"/>
            <a:r>
              <a:rPr lang="en-US" sz="2400" dirty="0"/>
              <a:t>As of 30 June 2026, UEMS will be free of external debt, having reimbursed a total of € 4.972.525,18 across all loans</a:t>
            </a:r>
            <a:endParaRPr lang="en-US" sz="2400" dirty="0">
              <a:latin typeface="Aptos" panose="020B0004020202020204" pitchFamily="34" charset="0"/>
            </a:endParaRPr>
          </a:p>
        </p:txBody>
      </p:sp>
    </p:spTree>
    <p:extLst>
      <p:ext uri="{BB962C8B-B14F-4D97-AF65-F5344CB8AC3E}">
        <p14:creationId xmlns:p14="http://schemas.microsoft.com/office/powerpoint/2010/main" val="3552938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97D9E7E-8F5E-9007-74D3-E49C160F5F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362085-71FC-09ED-117A-A2D4C5A11C24}"/>
              </a:ext>
            </a:extLst>
          </p:cNvPr>
          <p:cNvSpPr>
            <a:spLocks noGrp="1"/>
          </p:cNvSpPr>
          <p:nvPr>
            <p:ph type="ctrTitle"/>
          </p:nvPr>
        </p:nvSpPr>
        <p:spPr>
          <a:xfrm>
            <a:off x="2467897" y="1210853"/>
            <a:ext cx="9144000" cy="2387600"/>
          </a:xfrm>
        </p:spPr>
        <p:txBody>
          <a:bodyPr>
            <a:normAutofit/>
          </a:bodyPr>
          <a:lstStyle/>
          <a:p>
            <a:r>
              <a:rPr lang="en-GB" sz="5400" cap="all" dirty="0">
                <a:solidFill>
                  <a:schemeClr val="bg1"/>
                </a:solidFill>
                <a:latin typeface="Asap" pitchFamily="2" charset="0"/>
              </a:rPr>
              <a:t>UEMS – EACCME Reviews</a:t>
            </a:r>
          </a:p>
        </p:txBody>
      </p:sp>
    </p:spTree>
    <p:extLst>
      <p:ext uri="{BB962C8B-B14F-4D97-AF65-F5344CB8AC3E}">
        <p14:creationId xmlns:p14="http://schemas.microsoft.com/office/powerpoint/2010/main" val="2018471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ACF097E-5F8B-EBFD-98B0-292CC57457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520ECF-21E9-0556-11CA-8A4F59DB0BF3}"/>
              </a:ext>
            </a:extLst>
          </p:cNvPr>
          <p:cNvSpPr>
            <a:spLocks noGrp="1"/>
          </p:cNvSpPr>
          <p:nvPr>
            <p:ph type="title"/>
          </p:nvPr>
        </p:nvSpPr>
        <p:spPr>
          <a:xfrm>
            <a:off x="1789471" y="237306"/>
            <a:ext cx="9564329" cy="1129378"/>
          </a:xfrm>
        </p:spPr>
        <p:txBody>
          <a:bodyPr>
            <a:normAutofit fontScale="90000"/>
          </a:bodyPr>
          <a:lstStyle/>
          <a:p>
            <a:r>
              <a:rPr lang="en-US" dirty="0">
                <a:solidFill>
                  <a:srgbClr val="0065B0"/>
                </a:solidFill>
                <a:latin typeface="Alegreya Sans" panose="00000500000000000000" pitchFamily="2" charset="0"/>
              </a:rPr>
              <a:t>Reimbursements made in 2025 and 2026</a:t>
            </a:r>
            <a:r>
              <a:rPr lang="en-US" dirty="0">
                <a:solidFill>
                  <a:srgbClr val="FFFFFF"/>
                </a:solidFill>
              </a:rPr>
              <a:t>!</a:t>
            </a:r>
            <a:endParaRPr lang="en-GB" dirty="0">
              <a:solidFill>
                <a:srgbClr val="0065B0"/>
              </a:solidFill>
              <a:latin typeface="Alegreya Sans" panose="00000500000000000000" pitchFamily="2" charset="0"/>
            </a:endParaRPr>
          </a:p>
        </p:txBody>
      </p:sp>
      <p:pic>
        <p:nvPicPr>
          <p:cNvPr id="7" name="Picture 6">
            <a:extLst>
              <a:ext uri="{FF2B5EF4-FFF2-40B4-BE49-F238E27FC236}">
                <a16:creationId xmlns:a16="http://schemas.microsoft.com/office/drawing/2014/main" id="{95055D4F-A4E9-5955-445F-F429C58449A0}"/>
              </a:ext>
            </a:extLst>
          </p:cNvPr>
          <p:cNvPicPr>
            <a:picLocks noChangeAspect="1"/>
          </p:cNvPicPr>
          <p:nvPr/>
        </p:nvPicPr>
        <p:blipFill>
          <a:blip r:embed="rId3"/>
          <a:stretch>
            <a:fillRect/>
          </a:stretch>
        </p:blipFill>
        <p:spPr>
          <a:xfrm>
            <a:off x="3646286" y="1366684"/>
            <a:ext cx="6005971" cy="5182046"/>
          </a:xfrm>
          <a:prstGeom prst="rect">
            <a:avLst/>
          </a:prstGeom>
        </p:spPr>
      </p:pic>
    </p:spTree>
    <p:extLst>
      <p:ext uri="{BB962C8B-B14F-4D97-AF65-F5344CB8AC3E}">
        <p14:creationId xmlns:p14="http://schemas.microsoft.com/office/powerpoint/2010/main" val="299881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29BA447-B0C4-B5DD-81ED-B4D076D157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94DDD7-9F62-8000-C554-68955380B738}"/>
              </a:ext>
            </a:extLst>
          </p:cNvPr>
          <p:cNvSpPr>
            <a:spLocks noGrp="1"/>
          </p:cNvSpPr>
          <p:nvPr>
            <p:ph type="title"/>
          </p:nvPr>
        </p:nvSpPr>
        <p:spPr>
          <a:xfrm>
            <a:off x="1789471" y="237306"/>
            <a:ext cx="9564329" cy="1129378"/>
          </a:xfrm>
        </p:spPr>
        <p:txBody>
          <a:bodyPr>
            <a:normAutofit/>
          </a:bodyPr>
          <a:lstStyle/>
          <a:p>
            <a:r>
              <a:rPr lang="en-US" dirty="0">
                <a:solidFill>
                  <a:srgbClr val="0065B0"/>
                </a:solidFill>
                <a:latin typeface="Alegreya Sans" panose="00000500000000000000" pitchFamily="2" charset="0"/>
              </a:rPr>
              <a:t>Key points to note</a:t>
            </a:r>
            <a:endParaRPr lang="en-GB" dirty="0">
              <a:solidFill>
                <a:srgbClr val="0065B0"/>
              </a:solidFill>
              <a:latin typeface="Alegreya Sans" panose="00000500000000000000" pitchFamily="2" charset="0"/>
            </a:endParaRPr>
          </a:p>
        </p:txBody>
      </p:sp>
      <p:sp>
        <p:nvSpPr>
          <p:cNvPr id="4" name="Content Placeholder 3">
            <a:extLst>
              <a:ext uri="{FF2B5EF4-FFF2-40B4-BE49-F238E27FC236}">
                <a16:creationId xmlns:a16="http://schemas.microsoft.com/office/drawing/2014/main" id="{C6E5259F-50CA-F6D0-6E76-886B8867CF08}"/>
              </a:ext>
            </a:extLst>
          </p:cNvPr>
          <p:cNvSpPr>
            <a:spLocks noGrp="1"/>
          </p:cNvSpPr>
          <p:nvPr>
            <p:ph idx="1"/>
          </p:nvPr>
        </p:nvSpPr>
        <p:spPr>
          <a:xfrm>
            <a:off x="1789470" y="1778000"/>
            <a:ext cx="10173929" cy="3035540"/>
          </a:xfrm>
        </p:spPr>
        <p:txBody>
          <a:bodyPr>
            <a:normAutofit lnSpcReduction="10000"/>
          </a:bodyPr>
          <a:lstStyle/>
          <a:p>
            <a:endParaRPr lang="en-US" dirty="0">
              <a:latin typeface="Aptos" panose="020B0004020202020204" pitchFamily="34" charset="0"/>
            </a:endParaRPr>
          </a:p>
          <a:p>
            <a:pPr algn="just"/>
            <a:r>
              <a:rPr lang="en-US" sz="2400" dirty="0">
                <a:latin typeface="Aptos" panose="020B0004020202020204" pitchFamily="34" charset="0"/>
              </a:rPr>
              <a:t>All National Medical Societies for which invoices have been received have now been fully reimbursed by the Brussels Office</a:t>
            </a:r>
          </a:p>
          <a:p>
            <a:pPr algn="just"/>
            <a:endParaRPr lang="en-US" sz="2400" dirty="0">
              <a:latin typeface="Aptos" panose="020B0004020202020204" pitchFamily="34" charset="0"/>
            </a:endParaRPr>
          </a:p>
          <a:p>
            <a:pPr algn="just"/>
            <a:r>
              <a:rPr lang="en-US" sz="2400" dirty="0"/>
              <a:t>The internal EACCME fee redistribution will continue throughout 2026 but was temporarily suspended from February due to high operating costs at the Brussels Office. The reimbursement process is expected to resume in mid-July 2026 and remains a priority for the EEC.</a:t>
            </a:r>
            <a:endParaRPr lang="en-BE" sz="2400" dirty="0">
              <a:latin typeface="Aptos" panose="020B0004020202020204" pitchFamily="34" charset="0"/>
            </a:endParaRPr>
          </a:p>
        </p:txBody>
      </p:sp>
    </p:spTree>
    <p:extLst>
      <p:ext uri="{BB962C8B-B14F-4D97-AF65-F5344CB8AC3E}">
        <p14:creationId xmlns:p14="http://schemas.microsoft.com/office/powerpoint/2010/main" val="3996415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F79E4-FED9-449A-88F9-1168F7809B77}"/>
              </a:ext>
            </a:extLst>
          </p:cNvPr>
          <p:cNvSpPr>
            <a:spLocks noGrp="1"/>
          </p:cNvSpPr>
          <p:nvPr>
            <p:ph type="ctrTitle"/>
          </p:nvPr>
        </p:nvSpPr>
        <p:spPr>
          <a:xfrm>
            <a:off x="2467897" y="1210853"/>
            <a:ext cx="9144000" cy="2387600"/>
          </a:xfrm>
        </p:spPr>
        <p:txBody>
          <a:bodyPr>
            <a:normAutofit/>
          </a:bodyPr>
          <a:lstStyle/>
          <a:p>
            <a:r>
              <a:rPr lang="en-GB" sz="5400" cap="all" dirty="0">
                <a:solidFill>
                  <a:schemeClr val="bg1"/>
                </a:solidFill>
                <a:latin typeface="Asap" pitchFamily="2" charset="0"/>
              </a:rPr>
              <a:t>Profit and loss account</a:t>
            </a:r>
            <a:br>
              <a:rPr lang="en-GB" sz="5400" cap="all" dirty="0">
                <a:solidFill>
                  <a:schemeClr val="bg1"/>
                </a:solidFill>
                <a:latin typeface="Asap" pitchFamily="2" charset="0"/>
              </a:rPr>
            </a:br>
            <a:r>
              <a:rPr lang="en-GB" sz="5400" cap="all" dirty="0">
                <a:solidFill>
                  <a:schemeClr val="bg1"/>
                </a:solidFill>
                <a:latin typeface="Asap" pitchFamily="2" charset="0"/>
              </a:rPr>
              <a:t>2025 VS 2024</a:t>
            </a:r>
          </a:p>
        </p:txBody>
      </p:sp>
    </p:spTree>
    <p:extLst>
      <p:ext uri="{BB962C8B-B14F-4D97-AF65-F5344CB8AC3E}">
        <p14:creationId xmlns:p14="http://schemas.microsoft.com/office/powerpoint/2010/main" val="3589672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9231053-B801-C9D4-D6FB-A4E1F8C7DB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C6AA53-82BD-7A2E-154E-D8CA10349AB0}"/>
              </a:ext>
            </a:extLst>
          </p:cNvPr>
          <p:cNvSpPr>
            <a:spLocks noGrp="1"/>
          </p:cNvSpPr>
          <p:nvPr>
            <p:ph type="ctrTitle"/>
          </p:nvPr>
        </p:nvSpPr>
        <p:spPr>
          <a:xfrm>
            <a:off x="2467897" y="1210853"/>
            <a:ext cx="9144000" cy="2387600"/>
          </a:xfrm>
        </p:spPr>
        <p:txBody>
          <a:bodyPr>
            <a:normAutofit/>
          </a:bodyPr>
          <a:lstStyle/>
          <a:p>
            <a:r>
              <a:rPr lang="en-GB" sz="5400" cap="all" dirty="0">
                <a:solidFill>
                  <a:schemeClr val="bg1"/>
                </a:solidFill>
                <a:latin typeface="Asap" pitchFamily="2" charset="0"/>
              </a:rPr>
              <a:t>Financial targets 2026</a:t>
            </a:r>
          </a:p>
        </p:txBody>
      </p:sp>
    </p:spTree>
    <p:extLst>
      <p:ext uri="{BB962C8B-B14F-4D97-AF65-F5344CB8AC3E}">
        <p14:creationId xmlns:p14="http://schemas.microsoft.com/office/powerpoint/2010/main" val="1566434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0E9415E-A6B3-7050-3234-CCC901E682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2C3E36-ACFF-A9A0-8350-0625269A3C7F}"/>
              </a:ext>
            </a:extLst>
          </p:cNvPr>
          <p:cNvSpPr>
            <a:spLocks noGrp="1"/>
          </p:cNvSpPr>
          <p:nvPr>
            <p:ph type="title"/>
          </p:nvPr>
        </p:nvSpPr>
        <p:spPr>
          <a:xfrm>
            <a:off x="1789471" y="237306"/>
            <a:ext cx="9564329" cy="1129378"/>
          </a:xfrm>
        </p:spPr>
        <p:txBody>
          <a:bodyPr>
            <a:normAutofit/>
          </a:bodyPr>
          <a:lstStyle/>
          <a:p>
            <a:r>
              <a:rPr lang="en-US" dirty="0">
                <a:solidFill>
                  <a:srgbClr val="0065B0"/>
                </a:solidFill>
                <a:latin typeface="Alegreya Sans" panose="00000500000000000000" pitchFamily="2" charset="0"/>
              </a:rPr>
              <a:t>Key Financial Considerations</a:t>
            </a:r>
            <a:endParaRPr lang="en-GB" dirty="0">
              <a:solidFill>
                <a:srgbClr val="0065B0"/>
              </a:solidFill>
              <a:latin typeface="Alegreya Sans" panose="00000500000000000000" pitchFamily="2" charset="0"/>
            </a:endParaRPr>
          </a:p>
        </p:txBody>
      </p:sp>
      <p:sp>
        <p:nvSpPr>
          <p:cNvPr id="4" name="Content Placeholder 3">
            <a:extLst>
              <a:ext uri="{FF2B5EF4-FFF2-40B4-BE49-F238E27FC236}">
                <a16:creationId xmlns:a16="http://schemas.microsoft.com/office/drawing/2014/main" id="{CE83108C-BFAB-E052-6CA3-8B9FADB21F32}"/>
              </a:ext>
            </a:extLst>
          </p:cNvPr>
          <p:cNvSpPr>
            <a:spLocks noGrp="1"/>
          </p:cNvSpPr>
          <p:nvPr>
            <p:ph idx="1"/>
          </p:nvPr>
        </p:nvSpPr>
        <p:spPr>
          <a:xfrm>
            <a:off x="1688224" y="1214810"/>
            <a:ext cx="10402529" cy="5470662"/>
          </a:xfrm>
        </p:spPr>
        <p:txBody>
          <a:bodyPr>
            <a:normAutofit fontScale="85000" lnSpcReduction="20000"/>
          </a:bodyPr>
          <a:lstStyle/>
          <a:p>
            <a:pPr marL="0" indent="0" algn="just">
              <a:lnSpc>
                <a:spcPct val="150000"/>
              </a:lnSpc>
              <a:buNone/>
            </a:pPr>
            <a:r>
              <a:rPr lang="en-US" sz="1400" b="1" u="sng" dirty="0"/>
              <a:t>PEPPOL Platform</a:t>
            </a:r>
          </a:p>
          <a:p>
            <a:pPr algn="just">
              <a:lnSpc>
                <a:spcPct val="150000"/>
              </a:lnSpc>
            </a:pPr>
            <a:r>
              <a:rPr lang="en-US" sz="1400" dirty="0"/>
              <a:t>As of 1 January 2026, it is mandatory to send invoices through the PEPPOL platform.</a:t>
            </a:r>
          </a:p>
          <a:p>
            <a:pPr algn="just">
              <a:lnSpc>
                <a:spcPct val="150000"/>
              </a:lnSpc>
            </a:pPr>
            <a:r>
              <a:rPr lang="en-US" sz="1400" dirty="0"/>
              <a:t>Accordingly, UEMS bodies are no longer permitted to issue invoices independently. </a:t>
            </a:r>
          </a:p>
          <a:p>
            <a:pPr algn="just">
              <a:lnSpc>
                <a:spcPct val="150000"/>
              </a:lnSpc>
            </a:pPr>
            <a:r>
              <a:rPr lang="en-US" sz="1400" dirty="0"/>
              <a:t>All invoicing activities must be </a:t>
            </a:r>
            <a:r>
              <a:rPr lang="en-US" sz="1400" dirty="0" err="1"/>
              <a:t>centralised</a:t>
            </a:r>
            <a:r>
              <a:rPr lang="en-US" sz="1400" dirty="0"/>
              <a:t> through the Brussels Office in order to ensure compliance and to mitigate the risk of financial penalties and tax-related issues.</a:t>
            </a:r>
          </a:p>
          <a:p>
            <a:pPr marL="0" indent="0" algn="just">
              <a:lnSpc>
                <a:spcPct val="150000"/>
              </a:lnSpc>
              <a:buNone/>
            </a:pPr>
            <a:r>
              <a:rPr lang="en-US" sz="1400" b="1" u="sng" dirty="0"/>
              <a:t>Examination Activity</a:t>
            </a:r>
          </a:p>
          <a:p>
            <a:pPr algn="just">
              <a:lnSpc>
                <a:spcPct val="150000"/>
              </a:lnSpc>
            </a:pPr>
            <a:r>
              <a:rPr lang="en-US" sz="1400" dirty="0"/>
              <a:t>The process has been formally approved.</a:t>
            </a:r>
          </a:p>
          <a:p>
            <a:pPr algn="just">
              <a:lnSpc>
                <a:spcPct val="150000"/>
              </a:lnSpc>
            </a:pPr>
            <a:r>
              <a:rPr lang="en-US" sz="1400" dirty="0"/>
              <a:t>All UEMS bodies engaged in examination activities will be provided with a dedicated secondary account to ensure proper financial tracking and clear separation of activities.</a:t>
            </a:r>
            <a:endParaRPr lang="en-US" sz="1400" b="1" u="sng" dirty="0"/>
          </a:p>
          <a:p>
            <a:pPr marL="0" indent="0" algn="just">
              <a:lnSpc>
                <a:spcPct val="150000"/>
              </a:lnSpc>
              <a:buNone/>
            </a:pPr>
            <a:r>
              <a:rPr lang="en-US" sz="1400" b="1" u="sng" dirty="0"/>
              <a:t>Common Investment</a:t>
            </a:r>
          </a:p>
          <a:p>
            <a:pPr algn="just">
              <a:lnSpc>
                <a:spcPct val="150000"/>
              </a:lnSpc>
            </a:pPr>
            <a:r>
              <a:rPr lang="en-US" sz="1400" dirty="0"/>
              <a:t>The common investment will continue on a tacit quarterly renewal basis, as this remains the most efficient approach to </a:t>
            </a:r>
            <a:r>
              <a:rPr lang="en-US" sz="1400" dirty="0" err="1"/>
              <a:t>optimise</a:t>
            </a:r>
            <a:r>
              <a:rPr lang="en-US" sz="1400" dirty="0"/>
              <a:t> returns while </a:t>
            </a:r>
            <a:r>
              <a:rPr lang="en-US" sz="1400" dirty="0" err="1"/>
              <a:t>minimising</a:t>
            </a:r>
            <a:r>
              <a:rPr lang="en-US" sz="1400" dirty="0"/>
              <a:t> associated fees</a:t>
            </a:r>
          </a:p>
          <a:p>
            <a:pPr algn="just">
              <a:lnSpc>
                <a:spcPct val="150000"/>
              </a:lnSpc>
            </a:pPr>
            <a:r>
              <a:rPr lang="en-US" sz="1400" dirty="0"/>
              <a:t>Each UEMS body retains the right to withdraw from it , provided that a minimum notice period of 20 days prior to the end of the investment period is given, along with a duly justified explanation.</a:t>
            </a:r>
          </a:p>
          <a:p>
            <a:pPr marL="0" indent="0" algn="just">
              <a:lnSpc>
                <a:spcPct val="150000"/>
              </a:lnSpc>
              <a:buNone/>
            </a:pPr>
            <a:r>
              <a:rPr lang="en-US" sz="1400" b="1" u="sng" dirty="0"/>
              <a:t>Annual Budget Submission</a:t>
            </a:r>
          </a:p>
          <a:p>
            <a:pPr algn="just">
              <a:lnSpc>
                <a:spcPct val="150000"/>
              </a:lnSpc>
            </a:pPr>
            <a:r>
              <a:rPr lang="en-US" sz="1400" dirty="0"/>
              <a:t>Each UEMS body is required to submit its annual budget to the Brussels Office in a timely manner. (mid-June 2026)</a:t>
            </a:r>
          </a:p>
          <a:p>
            <a:pPr algn="just">
              <a:lnSpc>
                <a:spcPct val="150000"/>
              </a:lnSpc>
            </a:pPr>
            <a:endParaRPr lang="en-US" dirty="0">
              <a:latin typeface="Alegreya Sans" panose="00000500000000000000"/>
            </a:endParaRPr>
          </a:p>
        </p:txBody>
      </p:sp>
    </p:spTree>
    <p:extLst>
      <p:ext uri="{BB962C8B-B14F-4D97-AF65-F5344CB8AC3E}">
        <p14:creationId xmlns:p14="http://schemas.microsoft.com/office/powerpoint/2010/main" val="3626554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94D6B-0175-43A0-BB5F-A481570B1EE6}"/>
              </a:ext>
            </a:extLst>
          </p:cNvPr>
          <p:cNvSpPr>
            <a:spLocks noGrp="1"/>
          </p:cNvSpPr>
          <p:nvPr>
            <p:ph type="title"/>
          </p:nvPr>
        </p:nvSpPr>
        <p:spPr>
          <a:xfrm>
            <a:off x="1789471" y="237306"/>
            <a:ext cx="9564329" cy="1129378"/>
          </a:xfrm>
        </p:spPr>
        <p:txBody>
          <a:bodyPr>
            <a:normAutofit fontScale="90000"/>
          </a:bodyPr>
          <a:lstStyle/>
          <a:p>
            <a:br>
              <a:rPr lang="en-GB" dirty="0">
                <a:solidFill>
                  <a:srgbClr val="0065B0"/>
                </a:solidFill>
                <a:latin typeface="Alegreya Sans" panose="00000500000000000000" pitchFamily="2" charset="0"/>
              </a:rPr>
            </a:br>
            <a:r>
              <a:rPr lang="en-GB" dirty="0">
                <a:solidFill>
                  <a:srgbClr val="0065B0"/>
                </a:solidFill>
                <a:latin typeface="Alegreya Sans" panose="00000500000000000000" pitchFamily="2" charset="0"/>
              </a:rPr>
              <a:t>Consolidated Profit and Loss account</a:t>
            </a:r>
            <a:br>
              <a:rPr lang="en-GB" dirty="0">
                <a:solidFill>
                  <a:srgbClr val="0065B0"/>
                </a:solidFill>
                <a:latin typeface="Alegreya Sans" panose="00000500000000000000" pitchFamily="2" charset="0"/>
              </a:rPr>
            </a:br>
            <a:endParaRPr lang="en-GB" dirty="0">
              <a:solidFill>
                <a:srgbClr val="0065B0"/>
              </a:solidFill>
              <a:latin typeface="Alegreya Sans" panose="00000500000000000000" pitchFamily="2" charset="0"/>
            </a:endParaRPr>
          </a:p>
        </p:txBody>
      </p:sp>
      <p:pic>
        <p:nvPicPr>
          <p:cNvPr id="7" name="Picture 6">
            <a:extLst>
              <a:ext uri="{FF2B5EF4-FFF2-40B4-BE49-F238E27FC236}">
                <a16:creationId xmlns:a16="http://schemas.microsoft.com/office/drawing/2014/main" id="{DACC08B3-6FB3-4CCD-5541-10B670CAF229}"/>
              </a:ext>
            </a:extLst>
          </p:cNvPr>
          <p:cNvPicPr>
            <a:picLocks noChangeAspect="1"/>
          </p:cNvPicPr>
          <p:nvPr/>
        </p:nvPicPr>
        <p:blipFill>
          <a:blip r:embed="rId3"/>
          <a:srcRect l="937" t="1388" r="1598"/>
          <a:stretch>
            <a:fillRect/>
          </a:stretch>
        </p:blipFill>
        <p:spPr>
          <a:xfrm>
            <a:off x="1789471" y="1449238"/>
            <a:ext cx="10051727" cy="4646661"/>
          </a:xfrm>
          <a:prstGeom prst="rect">
            <a:avLst/>
          </a:prstGeom>
        </p:spPr>
      </p:pic>
    </p:spTree>
    <p:extLst>
      <p:ext uri="{BB962C8B-B14F-4D97-AF65-F5344CB8AC3E}">
        <p14:creationId xmlns:p14="http://schemas.microsoft.com/office/powerpoint/2010/main" val="1641876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4EBB117-B729-ECAC-326D-B71D2B8FE9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DF70E1-3217-0688-A356-2E08FDD200D5}"/>
              </a:ext>
            </a:extLst>
          </p:cNvPr>
          <p:cNvSpPr>
            <a:spLocks noGrp="1"/>
          </p:cNvSpPr>
          <p:nvPr>
            <p:ph type="ctrTitle"/>
          </p:nvPr>
        </p:nvSpPr>
        <p:spPr>
          <a:xfrm>
            <a:off x="2467897" y="1210853"/>
            <a:ext cx="9144000" cy="2387600"/>
          </a:xfrm>
        </p:spPr>
        <p:txBody>
          <a:bodyPr>
            <a:normAutofit/>
          </a:bodyPr>
          <a:lstStyle/>
          <a:p>
            <a:r>
              <a:rPr lang="en-GB" sz="5400" cap="all" dirty="0">
                <a:solidFill>
                  <a:schemeClr val="bg1"/>
                </a:solidFill>
                <a:latin typeface="Asap" pitchFamily="2" charset="0"/>
              </a:rPr>
              <a:t>Balance Sheet</a:t>
            </a:r>
            <a:br>
              <a:rPr lang="en-GB" sz="5400" cap="all" dirty="0">
                <a:solidFill>
                  <a:schemeClr val="bg1"/>
                </a:solidFill>
                <a:latin typeface="Asap" pitchFamily="2" charset="0"/>
              </a:rPr>
            </a:br>
            <a:r>
              <a:rPr lang="en-GB" sz="5400" cap="all" dirty="0">
                <a:solidFill>
                  <a:schemeClr val="bg1"/>
                </a:solidFill>
                <a:latin typeface="Asap" pitchFamily="2" charset="0"/>
              </a:rPr>
              <a:t>2025 VS 2024</a:t>
            </a:r>
          </a:p>
        </p:txBody>
      </p:sp>
    </p:spTree>
    <p:extLst>
      <p:ext uri="{BB962C8B-B14F-4D97-AF65-F5344CB8AC3E}">
        <p14:creationId xmlns:p14="http://schemas.microsoft.com/office/powerpoint/2010/main" val="899559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FAF5FE2-9502-F079-E2D6-7DCA371ED3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A1A09F-6D30-25AC-C152-893BEEEFC5AF}"/>
              </a:ext>
            </a:extLst>
          </p:cNvPr>
          <p:cNvSpPr>
            <a:spLocks noGrp="1"/>
          </p:cNvSpPr>
          <p:nvPr>
            <p:ph type="title"/>
          </p:nvPr>
        </p:nvSpPr>
        <p:spPr>
          <a:xfrm>
            <a:off x="1789471" y="237306"/>
            <a:ext cx="10037344" cy="1129378"/>
          </a:xfrm>
        </p:spPr>
        <p:txBody>
          <a:bodyPr>
            <a:normAutofit fontScale="90000"/>
          </a:bodyPr>
          <a:lstStyle/>
          <a:p>
            <a:br>
              <a:rPr lang="en-GB" dirty="0">
                <a:solidFill>
                  <a:srgbClr val="0065B0"/>
                </a:solidFill>
                <a:latin typeface="Alegreya Sans" panose="00000500000000000000" pitchFamily="2" charset="0"/>
              </a:rPr>
            </a:br>
            <a:r>
              <a:rPr lang="en-GB" dirty="0">
                <a:solidFill>
                  <a:srgbClr val="0065B0"/>
                </a:solidFill>
                <a:latin typeface="Alegreya Sans" panose="00000500000000000000" pitchFamily="2" charset="0"/>
              </a:rPr>
              <a:t>Balance Sheet - Assets</a:t>
            </a:r>
            <a:br>
              <a:rPr lang="en-GB" dirty="0">
                <a:solidFill>
                  <a:srgbClr val="0065B0"/>
                </a:solidFill>
                <a:latin typeface="Alegreya Sans" panose="00000500000000000000" pitchFamily="2" charset="0"/>
              </a:rPr>
            </a:br>
            <a:endParaRPr lang="en-GB" dirty="0">
              <a:solidFill>
                <a:srgbClr val="0065B0"/>
              </a:solidFill>
              <a:latin typeface="Alegreya Sans" panose="00000500000000000000" pitchFamily="2" charset="0"/>
            </a:endParaRPr>
          </a:p>
        </p:txBody>
      </p:sp>
      <p:pic>
        <p:nvPicPr>
          <p:cNvPr id="4" name="Picture 3">
            <a:extLst>
              <a:ext uri="{FF2B5EF4-FFF2-40B4-BE49-F238E27FC236}">
                <a16:creationId xmlns:a16="http://schemas.microsoft.com/office/drawing/2014/main" id="{ADBE89A8-B7B5-9D0F-AE19-15046B46DDB4}"/>
              </a:ext>
            </a:extLst>
          </p:cNvPr>
          <p:cNvPicPr>
            <a:picLocks noChangeAspect="1"/>
          </p:cNvPicPr>
          <p:nvPr/>
        </p:nvPicPr>
        <p:blipFill>
          <a:blip r:embed="rId3"/>
          <a:stretch>
            <a:fillRect/>
          </a:stretch>
        </p:blipFill>
        <p:spPr>
          <a:xfrm>
            <a:off x="1700462" y="1366684"/>
            <a:ext cx="10215362" cy="4569841"/>
          </a:xfrm>
          <a:prstGeom prst="rect">
            <a:avLst/>
          </a:prstGeom>
        </p:spPr>
      </p:pic>
    </p:spTree>
    <p:extLst>
      <p:ext uri="{BB962C8B-B14F-4D97-AF65-F5344CB8AC3E}">
        <p14:creationId xmlns:p14="http://schemas.microsoft.com/office/powerpoint/2010/main" val="4290657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12921FA-5FB9-89A3-E9A5-B57F2700F6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4DC2A1-0C1C-5B3B-3F02-8E8BFD8A2B20}"/>
              </a:ext>
            </a:extLst>
          </p:cNvPr>
          <p:cNvSpPr>
            <a:spLocks noGrp="1"/>
          </p:cNvSpPr>
          <p:nvPr>
            <p:ph type="title"/>
          </p:nvPr>
        </p:nvSpPr>
        <p:spPr>
          <a:xfrm>
            <a:off x="1789471" y="237306"/>
            <a:ext cx="10037344" cy="1129378"/>
          </a:xfrm>
        </p:spPr>
        <p:txBody>
          <a:bodyPr>
            <a:normAutofit fontScale="90000"/>
          </a:bodyPr>
          <a:lstStyle/>
          <a:p>
            <a:br>
              <a:rPr lang="en-GB" dirty="0">
                <a:solidFill>
                  <a:srgbClr val="0065B0"/>
                </a:solidFill>
                <a:latin typeface="Alegreya Sans" panose="00000500000000000000" pitchFamily="2" charset="0"/>
              </a:rPr>
            </a:br>
            <a:r>
              <a:rPr lang="en-GB" dirty="0">
                <a:solidFill>
                  <a:srgbClr val="0065B0"/>
                </a:solidFill>
                <a:latin typeface="Alegreya Sans" panose="00000500000000000000" pitchFamily="2" charset="0"/>
              </a:rPr>
              <a:t>Balance Sheet - Liabilities</a:t>
            </a:r>
            <a:br>
              <a:rPr lang="en-GB" dirty="0">
                <a:solidFill>
                  <a:srgbClr val="0065B0"/>
                </a:solidFill>
                <a:latin typeface="Alegreya Sans" panose="00000500000000000000" pitchFamily="2" charset="0"/>
              </a:rPr>
            </a:br>
            <a:endParaRPr lang="en-GB" dirty="0">
              <a:solidFill>
                <a:srgbClr val="0065B0"/>
              </a:solidFill>
              <a:latin typeface="Alegreya Sans" panose="00000500000000000000" pitchFamily="2" charset="0"/>
            </a:endParaRPr>
          </a:p>
        </p:txBody>
      </p:sp>
      <p:pic>
        <p:nvPicPr>
          <p:cNvPr id="5" name="Picture 4">
            <a:extLst>
              <a:ext uri="{FF2B5EF4-FFF2-40B4-BE49-F238E27FC236}">
                <a16:creationId xmlns:a16="http://schemas.microsoft.com/office/drawing/2014/main" id="{CD88BE06-0BB2-067C-4997-97E6E40545C4}"/>
              </a:ext>
            </a:extLst>
          </p:cNvPr>
          <p:cNvPicPr>
            <a:picLocks noChangeAspect="1"/>
          </p:cNvPicPr>
          <p:nvPr/>
        </p:nvPicPr>
        <p:blipFill>
          <a:blip r:embed="rId3"/>
          <a:stretch>
            <a:fillRect/>
          </a:stretch>
        </p:blipFill>
        <p:spPr>
          <a:xfrm>
            <a:off x="1727103" y="1533525"/>
            <a:ext cx="10162079" cy="4692301"/>
          </a:xfrm>
          <a:prstGeom prst="rect">
            <a:avLst/>
          </a:prstGeom>
        </p:spPr>
      </p:pic>
    </p:spTree>
    <p:extLst>
      <p:ext uri="{BB962C8B-B14F-4D97-AF65-F5344CB8AC3E}">
        <p14:creationId xmlns:p14="http://schemas.microsoft.com/office/powerpoint/2010/main" val="2505659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9DB88F3-3A8B-AED0-9668-DF521C0738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E9C3D9-BE41-B84E-289A-2680CF079505}"/>
              </a:ext>
            </a:extLst>
          </p:cNvPr>
          <p:cNvSpPr>
            <a:spLocks noGrp="1"/>
          </p:cNvSpPr>
          <p:nvPr>
            <p:ph type="title"/>
          </p:nvPr>
        </p:nvSpPr>
        <p:spPr>
          <a:xfrm>
            <a:off x="1789471" y="237306"/>
            <a:ext cx="10037344" cy="1129378"/>
          </a:xfrm>
        </p:spPr>
        <p:txBody>
          <a:bodyPr>
            <a:normAutofit fontScale="90000"/>
          </a:bodyPr>
          <a:lstStyle/>
          <a:p>
            <a:br>
              <a:rPr lang="en-GB" dirty="0">
                <a:solidFill>
                  <a:srgbClr val="0065B0"/>
                </a:solidFill>
                <a:latin typeface="Alegreya Sans" panose="00000500000000000000" pitchFamily="2" charset="0"/>
              </a:rPr>
            </a:br>
            <a:r>
              <a:rPr lang="en-GB" dirty="0">
                <a:solidFill>
                  <a:srgbClr val="0065B0"/>
                </a:solidFill>
                <a:latin typeface="Alegreya Sans" panose="00000500000000000000" pitchFamily="2" charset="0"/>
              </a:rPr>
              <a:t>Balance Sheet – Current Cash</a:t>
            </a:r>
            <a:br>
              <a:rPr lang="en-GB" dirty="0">
                <a:solidFill>
                  <a:srgbClr val="0065B0"/>
                </a:solidFill>
                <a:latin typeface="Alegreya Sans" panose="00000500000000000000" pitchFamily="2" charset="0"/>
              </a:rPr>
            </a:br>
            <a:endParaRPr lang="en-GB" dirty="0">
              <a:solidFill>
                <a:srgbClr val="0065B0"/>
              </a:solidFill>
              <a:latin typeface="Alegreya Sans" panose="00000500000000000000" pitchFamily="2" charset="0"/>
            </a:endParaRPr>
          </a:p>
        </p:txBody>
      </p:sp>
      <p:pic>
        <p:nvPicPr>
          <p:cNvPr id="4" name="Picture 3">
            <a:extLst>
              <a:ext uri="{FF2B5EF4-FFF2-40B4-BE49-F238E27FC236}">
                <a16:creationId xmlns:a16="http://schemas.microsoft.com/office/drawing/2014/main" id="{4B60B5E6-DFC2-1896-A917-69DDAA9A2776}"/>
              </a:ext>
            </a:extLst>
          </p:cNvPr>
          <p:cNvPicPr>
            <a:picLocks noChangeAspect="1"/>
          </p:cNvPicPr>
          <p:nvPr/>
        </p:nvPicPr>
        <p:blipFill>
          <a:blip r:embed="rId3"/>
          <a:stretch>
            <a:fillRect/>
          </a:stretch>
        </p:blipFill>
        <p:spPr>
          <a:xfrm>
            <a:off x="2388900" y="1124924"/>
            <a:ext cx="8838485" cy="5562445"/>
          </a:xfrm>
          <a:prstGeom prst="rect">
            <a:avLst/>
          </a:prstGeom>
        </p:spPr>
      </p:pic>
    </p:spTree>
    <p:extLst>
      <p:ext uri="{BB962C8B-B14F-4D97-AF65-F5344CB8AC3E}">
        <p14:creationId xmlns:p14="http://schemas.microsoft.com/office/powerpoint/2010/main" val="1590924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78FE39B-05E2-FCD6-99FB-AFFEF3B0FC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F325D4-58AC-5EE9-BFEA-9D9081D21430}"/>
              </a:ext>
            </a:extLst>
          </p:cNvPr>
          <p:cNvSpPr>
            <a:spLocks noGrp="1"/>
          </p:cNvSpPr>
          <p:nvPr>
            <p:ph type="title"/>
          </p:nvPr>
        </p:nvSpPr>
        <p:spPr>
          <a:xfrm>
            <a:off x="1789471" y="237306"/>
            <a:ext cx="10037344" cy="1129378"/>
          </a:xfrm>
        </p:spPr>
        <p:txBody>
          <a:bodyPr>
            <a:normAutofit fontScale="90000"/>
          </a:bodyPr>
          <a:lstStyle/>
          <a:p>
            <a:br>
              <a:rPr lang="en-GB" dirty="0">
                <a:solidFill>
                  <a:srgbClr val="0065B0"/>
                </a:solidFill>
                <a:latin typeface="Alegreya Sans" panose="00000500000000000000" pitchFamily="2" charset="0"/>
              </a:rPr>
            </a:br>
            <a:r>
              <a:rPr lang="en-GB" dirty="0">
                <a:solidFill>
                  <a:srgbClr val="0065B0"/>
                </a:solidFill>
                <a:latin typeface="Alegreya Sans" panose="00000500000000000000" pitchFamily="2" charset="0"/>
              </a:rPr>
              <a:t>Balance Sheet – Current Cash</a:t>
            </a:r>
            <a:br>
              <a:rPr lang="en-GB" dirty="0">
                <a:solidFill>
                  <a:srgbClr val="0065B0"/>
                </a:solidFill>
                <a:latin typeface="Alegreya Sans" panose="00000500000000000000" pitchFamily="2" charset="0"/>
              </a:rPr>
            </a:br>
            <a:endParaRPr lang="en-GB" dirty="0">
              <a:solidFill>
                <a:srgbClr val="0065B0"/>
              </a:solidFill>
              <a:latin typeface="Alegreya Sans" panose="00000500000000000000" pitchFamily="2" charset="0"/>
            </a:endParaRPr>
          </a:p>
        </p:txBody>
      </p:sp>
      <p:pic>
        <p:nvPicPr>
          <p:cNvPr id="4" name="Picture 3">
            <a:extLst>
              <a:ext uri="{FF2B5EF4-FFF2-40B4-BE49-F238E27FC236}">
                <a16:creationId xmlns:a16="http://schemas.microsoft.com/office/drawing/2014/main" id="{6B1D3E6E-F88D-7D7B-C010-A968F478AD33}"/>
              </a:ext>
            </a:extLst>
          </p:cNvPr>
          <p:cNvPicPr>
            <a:picLocks noChangeAspect="1"/>
          </p:cNvPicPr>
          <p:nvPr/>
        </p:nvPicPr>
        <p:blipFill>
          <a:blip r:embed="rId3"/>
          <a:srcRect t="628"/>
          <a:stretch>
            <a:fillRect/>
          </a:stretch>
        </p:blipFill>
        <p:spPr>
          <a:xfrm>
            <a:off x="2477853" y="1078302"/>
            <a:ext cx="8719234" cy="5649256"/>
          </a:xfrm>
          <a:prstGeom prst="rect">
            <a:avLst/>
          </a:prstGeom>
        </p:spPr>
      </p:pic>
    </p:spTree>
    <p:extLst>
      <p:ext uri="{BB962C8B-B14F-4D97-AF65-F5344CB8AC3E}">
        <p14:creationId xmlns:p14="http://schemas.microsoft.com/office/powerpoint/2010/main" val="3185385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522D5D9-0E58-B72D-C6CE-572DCA1FE9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A5AB0A-E61A-F229-E74A-44C069B9C6B7}"/>
              </a:ext>
            </a:extLst>
          </p:cNvPr>
          <p:cNvSpPr>
            <a:spLocks noGrp="1"/>
          </p:cNvSpPr>
          <p:nvPr>
            <p:ph type="title"/>
          </p:nvPr>
        </p:nvSpPr>
        <p:spPr>
          <a:xfrm>
            <a:off x="1789471" y="237306"/>
            <a:ext cx="10037344" cy="1129378"/>
          </a:xfrm>
        </p:spPr>
        <p:txBody>
          <a:bodyPr>
            <a:normAutofit fontScale="90000"/>
          </a:bodyPr>
          <a:lstStyle/>
          <a:p>
            <a:br>
              <a:rPr lang="en-GB" dirty="0">
                <a:solidFill>
                  <a:srgbClr val="0065B0"/>
                </a:solidFill>
                <a:latin typeface="Alegreya Sans" panose="00000500000000000000" pitchFamily="2" charset="0"/>
              </a:rPr>
            </a:br>
            <a:r>
              <a:rPr lang="en-GB" dirty="0">
                <a:solidFill>
                  <a:srgbClr val="0065B0"/>
                </a:solidFill>
                <a:latin typeface="Alegreya Sans" panose="00000500000000000000" pitchFamily="2" charset="0"/>
              </a:rPr>
              <a:t>Balance Sheet – Current Cash</a:t>
            </a:r>
            <a:br>
              <a:rPr lang="en-GB" dirty="0">
                <a:solidFill>
                  <a:srgbClr val="0065B0"/>
                </a:solidFill>
                <a:latin typeface="Alegreya Sans" panose="00000500000000000000" pitchFamily="2" charset="0"/>
              </a:rPr>
            </a:br>
            <a:endParaRPr lang="en-GB" dirty="0">
              <a:solidFill>
                <a:srgbClr val="0065B0"/>
              </a:solidFill>
              <a:latin typeface="Alegreya Sans" panose="00000500000000000000" pitchFamily="2" charset="0"/>
            </a:endParaRPr>
          </a:p>
        </p:txBody>
      </p:sp>
      <p:pic>
        <p:nvPicPr>
          <p:cNvPr id="4" name="Picture 3">
            <a:extLst>
              <a:ext uri="{FF2B5EF4-FFF2-40B4-BE49-F238E27FC236}">
                <a16:creationId xmlns:a16="http://schemas.microsoft.com/office/drawing/2014/main" id="{C27EB9B5-D59C-1549-B336-49F9568794B1}"/>
              </a:ext>
            </a:extLst>
          </p:cNvPr>
          <p:cNvPicPr>
            <a:picLocks noChangeAspect="1"/>
          </p:cNvPicPr>
          <p:nvPr/>
        </p:nvPicPr>
        <p:blipFill>
          <a:blip r:embed="rId3"/>
          <a:stretch>
            <a:fillRect/>
          </a:stretch>
        </p:blipFill>
        <p:spPr>
          <a:xfrm>
            <a:off x="1789471" y="1733550"/>
            <a:ext cx="10211397" cy="3762623"/>
          </a:xfrm>
          <a:prstGeom prst="rect">
            <a:avLst/>
          </a:prstGeom>
        </p:spPr>
      </p:pic>
    </p:spTree>
    <p:extLst>
      <p:ext uri="{BB962C8B-B14F-4D97-AF65-F5344CB8AC3E}">
        <p14:creationId xmlns:p14="http://schemas.microsoft.com/office/powerpoint/2010/main" val="3283349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D771CF8-FDBB-4A4A-89DD-DDF8DE5965A1}" vid="{9B9E90D2-4C2B-4908-9CBB-2CC1454A911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94900BABD61B4BAC2F245EDF4ED39E" ma:contentTypeVersion="13" ma:contentTypeDescription="Crée un document." ma:contentTypeScope="" ma:versionID="46b35aaa08c52807dfb346c9b5123096">
  <xsd:schema xmlns:xsd="http://www.w3.org/2001/XMLSchema" xmlns:xs="http://www.w3.org/2001/XMLSchema" xmlns:p="http://schemas.microsoft.com/office/2006/metadata/properties" xmlns:ns2="83bd27bf-f23a-4764-ba48-893866d47e01" xmlns:ns3="cd7455a3-4a59-4a73-9e70-409757b3c8a1" targetNamespace="http://schemas.microsoft.com/office/2006/metadata/properties" ma:root="true" ma:fieldsID="b78ee7e9995c7132adcfcf884f045e47" ns2:_="" ns3:_="">
    <xsd:import namespace="83bd27bf-f23a-4764-ba48-893866d47e01"/>
    <xsd:import namespace="cd7455a3-4a59-4a73-9e70-409757b3c8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d27bf-f23a-4764-ba48-893866d47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e6d2fa-23a7-45f3-a64a-563df53bb5f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7455a3-4a59-4a73-9e70-409757b3c8a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e12d60-d5a8-41ec-bed3-3136d3e9e081}" ma:internalName="TaxCatchAll" ma:showField="CatchAllData" ma:web="cd7455a3-4a59-4a73-9e70-409757b3c8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3bd27bf-f23a-4764-ba48-893866d47e01">
      <Terms xmlns="http://schemas.microsoft.com/office/infopath/2007/PartnerControls"/>
    </lcf76f155ced4ddcb4097134ff3c332f>
    <TaxCatchAll xmlns="cd7455a3-4a59-4a73-9e70-409757b3c8a1" xsi:nil="true"/>
  </documentManagement>
</p:properties>
</file>

<file path=customXml/itemProps1.xml><?xml version="1.0" encoding="utf-8"?>
<ds:datastoreItem xmlns:ds="http://schemas.openxmlformats.org/officeDocument/2006/customXml" ds:itemID="{C6DBBB07-91C9-417C-8412-395B0BE9AD86}"/>
</file>

<file path=customXml/itemProps2.xml><?xml version="1.0" encoding="utf-8"?>
<ds:datastoreItem xmlns:ds="http://schemas.openxmlformats.org/officeDocument/2006/customXml" ds:itemID="{18B98974-B187-4753-99EE-489CFA438ACE}">
  <ds:schemaRefs>
    <ds:schemaRef ds:uri="http://schemas.microsoft.com/sharepoint/v3/contenttype/forms"/>
  </ds:schemaRefs>
</ds:datastoreItem>
</file>

<file path=customXml/itemProps3.xml><?xml version="1.0" encoding="utf-8"?>
<ds:datastoreItem xmlns:ds="http://schemas.openxmlformats.org/officeDocument/2006/customXml" ds:itemID="{8323A2C3-1603-40E2-A913-F6D47FF067CB}">
  <ds:schemaRefs>
    <ds:schemaRef ds:uri="http://schemas.microsoft.com/office/2006/metadata/properties"/>
    <ds:schemaRef ds:uri="http://schemas.microsoft.com/office/infopath/2007/PartnerControls"/>
    <ds:schemaRef ds:uri="83bd27bf-f23a-4764-ba48-893866d47e01"/>
    <ds:schemaRef ds:uri="cd7455a3-4a59-4a73-9e70-409757b3c8a1"/>
  </ds:schemaRefs>
</ds:datastoreItem>
</file>

<file path=docProps/app.xml><?xml version="1.0" encoding="utf-8"?>
<Properties xmlns="http://schemas.openxmlformats.org/officeDocument/2006/extended-properties" xmlns:vt="http://schemas.openxmlformats.org/officeDocument/2006/docPropsVTypes">
  <Template>UEMS Prez template 2025</Template>
  <TotalTime>749</TotalTime>
  <Words>470</Words>
  <Application>Microsoft Office PowerPoint</Application>
  <PresentationFormat>Widescreen</PresentationFormat>
  <Paragraphs>54</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Alegreya Sans</vt:lpstr>
      <vt:lpstr>Aptos</vt:lpstr>
      <vt:lpstr>Arial</vt:lpstr>
      <vt:lpstr>Asap</vt:lpstr>
      <vt:lpstr>Calibri</vt:lpstr>
      <vt:lpstr>Calibri Light</vt:lpstr>
      <vt:lpstr>Office Theme</vt:lpstr>
      <vt:lpstr>FINANCIAL REPORT</vt:lpstr>
      <vt:lpstr>Profit and loss account 2025 VS 2024</vt:lpstr>
      <vt:lpstr> Consolidated Profit and Loss account </vt:lpstr>
      <vt:lpstr>Balance Sheet 2025 VS 2024</vt:lpstr>
      <vt:lpstr> Balance Sheet - Assets </vt:lpstr>
      <vt:lpstr> Balance Sheet - Liabilities </vt:lpstr>
      <vt:lpstr> Balance Sheet – Current Cash </vt:lpstr>
      <vt:lpstr> Balance Sheet – Current Cash </vt:lpstr>
      <vt:lpstr> Balance Sheet – Current Cash </vt:lpstr>
      <vt:lpstr>Profit and loss account January – April 2026</vt:lpstr>
      <vt:lpstr>Profit and Loss account  </vt:lpstr>
      <vt:lpstr>Profit and Loss account – Key Data’s </vt:lpstr>
      <vt:lpstr>UEMS COMMON INVESTMENT</vt:lpstr>
      <vt:lpstr>3-Month Fixed-Term Deposit</vt:lpstr>
      <vt:lpstr>UEMS LOAN</vt:lpstr>
      <vt:lpstr>Loan – UEMS is almost Debt Free!</vt:lpstr>
      <vt:lpstr>UEMS – EACCME Reviews</vt:lpstr>
      <vt:lpstr>Reimbursements made in 2025 and 2026!</vt:lpstr>
      <vt:lpstr>Key points to note</vt:lpstr>
      <vt:lpstr>Financial targets 2026</vt:lpstr>
      <vt:lpstr>Key Financial Considerations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Marco Sartori</dc:creator>
  <cp:lastModifiedBy>Marco Sartori</cp:lastModifiedBy>
  <cp:revision>6</cp:revision>
  <dcterms:created xsi:type="dcterms:W3CDTF">2025-10-14T17:24:49Z</dcterms:created>
  <dcterms:modified xsi:type="dcterms:W3CDTF">2026-04-24T14:12:59Z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0x0101004194900BABD61B4BAC2F245EDF4ED39E</vt:lpwstr>
  </property>
  <property fmtid="{D5CDD505-2E9C-101B-9397-08002B2CF9AE}" pid="3" name="Order">
    <vt:r8>2800</vt:r8>
  </property>
</Properties>
</file>