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895" r:id="rId3"/>
    <p:sldId id="897" r:id="rId4"/>
    <p:sldId id="262" r:id="rId5"/>
    <p:sldId id="263" r:id="rId6"/>
    <p:sldId id="896" r:id="rId7"/>
    <p:sldId id="898" r:id="rId8"/>
    <p:sldId id="264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8"/>
    <p:restoredTop sz="94640"/>
  </p:normalViewPr>
  <p:slideViewPr>
    <p:cSldViewPr snapToGrid="0">
      <p:cViewPr varScale="1">
        <p:scale>
          <a:sx n="85" d="100"/>
          <a:sy n="85" d="100"/>
        </p:scale>
        <p:origin x="20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5B2B6-88A3-9F47-9DEA-B6D64F5DBA70}" type="datetimeFigureOut">
              <a:rPr lang="fi-FI" smtClean="0"/>
              <a:t>25.4.2026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B5342-7306-2546-8BD1-D637631D0A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555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DE1699-1C82-77DA-D31E-B689C8773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4F8098C-EA36-082E-2AE8-A9940B49F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9D7ACF-57AD-933E-D000-08F49B3B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25.4.2026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2E1D18-25EC-41BB-C81A-0B60CF1E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748FB7-03AC-3BF1-557F-98C1EFCC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971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797EF1-40AA-B334-EA2F-F35AB7BEE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15E93C4-7C44-F80A-79E5-F06FDED38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3449B9-54A0-5B33-32C9-A6D23C5C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25.4.2026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CF8B17-7298-C457-3C23-9027410A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0D3392-1FEB-ADC9-3855-CB2A1B6F1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215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04CFFD9-37A8-A5B5-1247-404B395422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0C37ABB-F601-3147-E96A-DEB0391E7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31DDDF-2517-8578-9E72-49172F90E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25.4.2026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5367E4-5253-E7D5-A11E-4E95A2D15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07CBC4-AACA-AD13-5EFB-203B04CD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14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8AD4F3-E092-625A-6204-4A88289B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607B39-2385-4336-6C4F-336C38CCE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78FF7D-4774-4391-21CA-8A82E089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25.4.2026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FA2AFB-12A8-822A-1A48-B2CBB7E96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885FD2-D9BA-F9CE-9800-8E579092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129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AE6BFB-E172-FB92-8B9C-33E0526E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7EBA5D0-9F90-95CB-F839-6383F0BA7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832317-6577-FF65-BEFF-92F1B9B77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25.4.2026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2B2B5D-A8A2-CF8B-C0DA-CCB3D77E9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FCA3EB-9108-3193-8EB0-0D8B694E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71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2C28EF-D64C-4370-C3AE-05BE2A5CF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2AF151-81EC-82F6-E494-15C5AB3E8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9F0FCEF-8BAE-21FB-BC74-11BB97D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E427118-F790-0E25-84E9-0B644233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25.4.2026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41C88A0-2666-EFFD-82AF-8454955A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85C6579-FA4E-D757-E729-76B82CE5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502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8BE455-3A77-81BC-CECA-9A916114F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6CEE892-8BD6-07E5-65F0-C57E8B0E8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13CC005-314C-E5E9-FA55-4A497F7C3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7C2C91D-E3D3-CB5D-FEE4-AB9667338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0F076B4-2D54-C173-E3EA-EB87F6237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601B6FE-5750-78F6-A7C4-1A7EBECAD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25.4.2026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918A887-BCDB-9897-3994-BAFC016E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069C466-0FF3-BD4B-A73F-C7DD62B7E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258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084434-FB77-6986-C0D1-25CF78CE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B263CEB-1192-917B-B79E-44F9011AE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25.4.2026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8E7C8E3-13B2-7FF4-C714-527F3A0B0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3B28A9-D23B-48C5-04AE-8E6151AB5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110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E63A2FC-1C12-D3B7-5929-EBBC17FC7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25.4.2026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596FBC7-8734-BED3-169C-0047CED8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515990F-B5D4-3AB2-2A02-89E5387B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886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0C107D-7797-D2C4-6F7C-3FEBF48D9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3C246F-6701-4856-549F-5F728010E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E64DC6-173E-1760-B0D0-C81904AB1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E5AD1C6-6F1B-DA55-FD0D-B60DEC15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25.4.2026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D4B20CC-E472-29F8-F5F6-13C313AB8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271BF1A-8ED4-6F0E-8557-889B4144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941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49ED61-2134-AAE2-C59E-7C40EBD7F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01397A1-C8A4-DCBA-3BD5-1C96CC090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3071ED2-74C6-C736-4E43-09B845937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00D632-910A-ED67-DCA5-CA8A75FC8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25.4.2026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768996C-A5A0-D5F3-B02E-A501A7AC5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5282DEA-6D6A-07A8-CFDB-79D34E373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038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8157764-031C-00E8-166C-7E32F61E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D3C81E6-80FC-DD50-0D09-8C00CA97F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4446DA-EA98-5A08-DCD9-39772D943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C1A21A-570A-EA43-9521-503E69979CEF}" type="datetimeFigureOut">
              <a:rPr lang="fi-FI" smtClean="0"/>
              <a:t>25.4.2026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5E51B59-DBEA-8FE8-6FB9-AEE244835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13836E-49E2-CBFC-69B8-887E3F2FD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46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uems.eu/docume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8924A2-5CB4-DA4E-18AE-0EA9B7874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3346" y="1423685"/>
            <a:ext cx="9132425" cy="3125166"/>
          </a:xfrm>
        </p:spPr>
        <p:txBody>
          <a:bodyPr>
            <a:normAutofit fontScale="90000"/>
          </a:bodyPr>
          <a:lstStyle/>
          <a:p>
            <a:br>
              <a:rPr lang="fi-FI" sz="4400" dirty="0"/>
            </a:br>
            <a:br>
              <a:rPr lang="fi-FI" sz="4400" dirty="0"/>
            </a:br>
            <a:r>
              <a:rPr lang="fi-FI" sz="4400" dirty="0"/>
              <a:t>UEMS </a:t>
            </a:r>
            <a:br>
              <a:rPr lang="fi-FI" sz="4400" dirty="0"/>
            </a:br>
            <a:r>
              <a:rPr lang="fi-FI" sz="4400" dirty="0" err="1"/>
              <a:t>Working</a:t>
            </a:r>
            <a:r>
              <a:rPr lang="fi-FI" sz="4400" dirty="0"/>
              <a:t> Group of </a:t>
            </a:r>
            <a:br>
              <a:rPr lang="fi-FI" sz="4400" dirty="0"/>
            </a:br>
            <a:r>
              <a:rPr lang="fi-FI" sz="4400" dirty="0"/>
              <a:t>CME/CPD</a:t>
            </a:r>
            <a:br>
              <a:rPr lang="fi-FI" sz="4400" dirty="0"/>
            </a:br>
            <a:br>
              <a:rPr lang="fi-FI" sz="4400" dirty="0"/>
            </a:br>
            <a:r>
              <a:rPr lang="fi-FI" sz="3100" dirty="0" err="1"/>
              <a:t>April</a:t>
            </a:r>
            <a:r>
              <a:rPr lang="fi-FI" sz="3100" dirty="0"/>
              <a:t> 24, 2026, Tunisia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D5FD3A7-4F3B-FBA8-DC07-B4C677317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1340" y="4762393"/>
            <a:ext cx="9820894" cy="1997221"/>
          </a:xfrm>
        </p:spPr>
        <p:txBody>
          <a:bodyPr>
            <a:noAutofit/>
          </a:bodyPr>
          <a:lstStyle/>
          <a:p>
            <a:r>
              <a:rPr lang="fi-FI" sz="2800" dirty="0" err="1"/>
              <a:t>Dr</a:t>
            </a:r>
            <a:r>
              <a:rPr lang="fi-FI" sz="2800" dirty="0"/>
              <a:t>. Hannu Halila</a:t>
            </a:r>
          </a:p>
          <a:p>
            <a:r>
              <a:rPr lang="fi-FI" sz="2800" dirty="0"/>
              <a:t>Chair of </a:t>
            </a:r>
            <a:r>
              <a:rPr lang="fi-FI" sz="2800" dirty="0" err="1"/>
              <a:t>the</a:t>
            </a:r>
            <a:r>
              <a:rPr lang="fi-FI" sz="2800" dirty="0"/>
              <a:t> WG</a:t>
            </a:r>
          </a:p>
          <a:p>
            <a:r>
              <a:rPr lang="fi-FI" sz="2800" dirty="0"/>
              <a:t>UEMS </a:t>
            </a:r>
            <a:r>
              <a:rPr lang="fi-FI" sz="2800" dirty="0" err="1"/>
              <a:t>Past</a:t>
            </a:r>
            <a:r>
              <a:rPr lang="fi-FI" sz="2800" dirty="0"/>
              <a:t> </a:t>
            </a:r>
            <a:r>
              <a:rPr lang="fi-FI" sz="2800" dirty="0" err="1"/>
              <a:t>President</a:t>
            </a:r>
            <a:r>
              <a:rPr lang="fi-FI" sz="2800" dirty="0"/>
              <a:t>, UEMS </a:t>
            </a:r>
            <a:r>
              <a:rPr lang="fi-FI" sz="2800" dirty="0" err="1"/>
              <a:t>Honorary</a:t>
            </a:r>
            <a:r>
              <a:rPr lang="fi-FI" sz="2800" dirty="0"/>
              <a:t> </a:t>
            </a:r>
            <a:r>
              <a:rPr lang="fi-FI" sz="2800" dirty="0" err="1"/>
              <a:t>Member</a:t>
            </a:r>
            <a:endParaRPr lang="fi-FI" sz="2800" dirty="0"/>
          </a:p>
          <a:p>
            <a:r>
              <a:rPr lang="fi-FI" sz="2800" dirty="0" err="1"/>
              <a:t>Gynecology</a:t>
            </a:r>
            <a:r>
              <a:rPr lang="fi-FI" sz="2800" dirty="0"/>
              <a:t>, Finland</a:t>
            </a:r>
          </a:p>
        </p:txBody>
      </p:sp>
      <p:pic>
        <p:nvPicPr>
          <p:cNvPr id="7" name="Kuva 6" descr="Kuva, joka sisältää kohteen sisä-, katto, huonekalu, tuoli&#10;&#10;Tekoälyllä luotu sisältö voi olla virheellistä.">
            <a:extLst>
              <a:ext uri="{FF2B5EF4-FFF2-40B4-BE49-F238E27FC236}">
                <a16:creationId xmlns:a16="http://schemas.microsoft.com/office/drawing/2014/main" id="{1BAB5D17-A4C7-C1D6-7A90-5ADFD12EA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01" y="384270"/>
            <a:ext cx="5837499" cy="437812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5FF31B2-91AA-CEA9-CBCE-C16052E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97" y="243589"/>
            <a:ext cx="5334000" cy="142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1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918D0B-DD0B-5427-D414-1698FE822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CME / CPD </a:t>
            </a:r>
            <a:r>
              <a:rPr lang="fi-FI" b="1" dirty="0" err="1"/>
              <a:t>Working</a:t>
            </a:r>
            <a:r>
              <a:rPr lang="fi-FI" b="1" dirty="0"/>
              <a:t> Group </a:t>
            </a:r>
            <a:r>
              <a:rPr lang="fi-FI" b="1" dirty="0" err="1"/>
              <a:t>meeting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3B8A9A-6C72-76AA-605C-BEBCC4945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3600" dirty="0" err="1"/>
              <a:t>Meeting</a:t>
            </a:r>
            <a:r>
              <a:rPr lang="fi-FI" sz="3600" dirty="0"/>
              <a:t> </a:t>
            </a:r>
            <a:r>
              <a:rPr lang="fi-FI" sz="3600" dirty="0" err="1"/>
              <a:t>well</a:t>
            </a:r>
            <a:r>
              <a:rPr lang="fi-FI" sz="3600" dirty="0"/>
              <a:t> </a:t>
            </a:r>
            <a:r>
              <a:rPr lang="fi-FI" sz="3600" dirty="0" err="1"/>
              <a:t>attended</a:t>
            </a:r>
            <a:r>
              <a:rPr lang="fi-FI" sz="3600" dirty="0"/>
              <a:t> </a:t>
            </a:r>
            <a:r>
              <a:rPr lang="fi-FI" sz="3600" dirty="0" err="1"/>
              <a:t>by</a:t>
            </a:r>
            <a:r>
              <a:rPr lang="fi-FI" sz="3600" dirty="0"/>
              <a:t> 20 </a:t>
            </a:r>
            <a:r>
              <a:rPr lang="fi-FI" sz="3600" dirty="0" err="1"/>
              <a:t>colleagues</a:t>
            </a:r>
            <a:r>
              <a:rPr lang="fi-FI" sz="3600" dirty="0"/>
              <a:t> </a:t>
            </a:r>
            <a:r>
              <a:rPr lang="fi-FI" sz="3600" dirty="0" err="1"/>
              <a:t>representing</a:t>
            </a:r>
            <a:r>
              <a:rPr lang="fi-FI" sz="3600" dirty="0"/>
              <a:t> </a:t>
            </a:r>
            <a:r>
              <a:rPr lang="fi-FI" sz="3600" dirty="0" err="1"/>
              <a:t>widely</a:t>
            </a:r>
            <a:r>
              <a:rPr lang="fi-FI" sz="3600" dirty="0"/>
              <a:t> </a:t>
            </a:r>
            <a:r>
              <a:rPr lang="fi-FI" sz="3600" dirty="0" err="1"/>
              <a:t>the</a:t>
            </a:r>
            <a:r>
              <a:rPr lang="fi-FI" sz="3600" dirty="0"/>
              <a:t> UEMS </a:t>
            </a:r>
            <a:r>
              <a:rPr lang="fi-FI" sz="3600" dirty="0" err="1"/>
              <a:t>countries</a:t>
            </a:r>
            <a:r>
              <a:rPr lang="fi-FI" sz="3600" dirty="0"/>
              <a:t> and </a:t>
            </a:r>
            <a:r>
              <a:rPr lang="fi-FI" sz="3600" dirty="0" err="1"/>
              <a:t>various</a:t>
            </a:r>
            <a:r>
              <a:rPr lang="fi-FI" sz="3600" dirty="0"/>
              <a:t> </a:t>
            </a:r>
            <a:r>
              <a:rPr lang="fi-FI" sz="3600" dirty="0" err="1"/>
              <a:t>specialities</a:t>
            </a:r>
            <a:r>
              <a:rPr lang="fi-FI" sz="3600" dirty="0"/>
              <a:t>, </a:t>
            </a:r>
            <a:r>
              <a:rPr lang="fi-FI" sz="3600" dirty="0" err="1"/>
              <a:t>lively</a:t>
            </a:r>
            <a:r>
              <a:rPr lang="fi-FI" sz="3600" dirty="0"/>
              <a:t> and </a:t>
            </a:r>
            <a:r>
              <a:rPr lang="fi-FI" sz="3600" dirty="0" err="1"/>
              <a:t>constructive</a:t>
            </a:r>
            <a:r>
              <a:rPr lang="fi-FI" sz="3600" dirty="0"/>
              <a:t> </a:t>
            </a:r>
            <a:r>
              <a:rPr lang="fi-FI" sz="3600" dirty="0" err="1"/>
              <a:t>discussion</a:t>
            </a:r>
            <a:endParaRPr lang="fi-FI" sz="3600" dirty="0"/>
          </a:p>
          <a:p>
            <a:endParaRPr lang="fi-FI" sz="3600" dirty="0"/>
          </a:p>
          <a:p>
            <a:r>
              <a:rPr lang="fi-FI" sz="3600" dirty="0"/>
              <a:t>Main </a:t>
            </a:r>
            <a:r>
              <a:rPr lang="fi-FI" sz="3600" dirty="0" err="1"/>
              <a:t>items</a:t>
            </a:r>
            <a:r>
              <a:rPr lang="fi-FI" sz="3600" dirty="0"/>
              <a:t> on </a:t>
            </a:r>
            <a:r>
              <a:rPr lang="fi-FI" sz="3600" dirty="0" err="1"/>
              <a:t>the</a:t>
            </a:r>
            <a:r>
              <a:rPr lang="fi-FI" sz="3600" dirty="0"/>
              <a:t> agenda </a:t>
            </a:r>
            <a:r>
              <a:rPr lang="fi-FI" sz="3600" dirty="0" err="1"/>
              <a:t>were</a:t>
            </a:r>
            <a:r>
              <a:rPr lang="fi-FI" sz="3600" dirty="0"/>
              <a:t> </a:t>
            </a:r>
            <a:r>
              <a:rPr lang="fi-FI" sz="3600" dirty="0" err="1"/>
              <a:t>the</a:t>
            </a:r>
            <a:r>
              <a:rPr lang="fi-FI" sz="3600" dirty="0"/>
              <a:t> </a:t>
            </a:r>
            <a:r>
              <a:rPr lang="fi-FI" sz="3600" dirty="0" err="1"/>
              <a:t>discussion</a:t>
            </a:r>
            <a:r>
              <a:rPr lang="fi-FI" sz="3600" dirty="0"/>
              <a:t> </a:t>
            </a:r>
            <a:r>
              <a:rPr lang="fi-FI" sz="3600" dirty="0" err="1"/>
              <a:t>about</a:t>
            </a:r>
            <a:r>
              <a:rPr lang="fi-FI" sz="3600" dirty="0"/>
              <a:t> </a:t>
            </a:r>
            <a:r>
              <a:rPr lang="fi-FI" sz="3600" dirty="0" err="1"/>
              <a:t>the</a:t>
            </a:r>
            <a:r>
              <a:rPr lang="fi-FI" sz="3600" dirty="0"/>
              <a:t> </a:t>
            </a:r>
            <a:r>
              <a:rPr lang="fi-FI" sz="3600" dirty="0" err="1"/>
              <a:t>utilization</a:t>
            </a:r>
            <a:r>
              <a:rPr lang="fi-FI" sz="3600" dirty="0"/>
              <a:t> of </a:t>
            </a:r>
            <a:r>
              <a:rPr lang="fi-FI" sz="3600" b="1" dirty="0"/>
              <a:t>UEMS CPD Charter </a:t>
            </a:r>
            <a:r>
              <a:rPr lang="fi-FI" sz="3600" dirty="0"/>
              <a:t>and</a:t>
            </a:r>
            <a:r>
              <a:rPr lang="fi-FI" sz="3600" b="1" dirty="0"/>
              <a:t> </a:t>
            </a:r>
            <a:r>
              <a:rPr lang="fi-FI" sz="3600" b="1" dirty="0" err="1"/>
              <a:t>Questionnaire</a:t>
            </a:r>
            <a:r>
              <a:rPr lang="fi-FI" sz="3600" b="1" dirty="0"/>
              <a:t> </a:t>
            </a:r>
            <a:r>
              <a:rPr lang="fi-FI" sz="3600" b="1" dirty="0" err="1"/>
              <a:t>about</a:t>
            </a:r>
            <a:r>
              <a:rPr lang="fi-FI" sz="3600" b="1" dirty="0"/>
              <a:t> </a:t>
            </a:r>
            <a:r>
              <a:rPr lang="fi-FI" sz="3600" b="1" dirty="0" err="1"/>
              <a:t>the</a:t>
            </a:r>
            <a:r>
              <a:rPr lang="fi-FI" sz="3600" b="1" dirty="0"/>
              <a:t> CME/CPD </a:t>
            </a:r>
            <a:r>
              <a:rPr lang="fi-FI" sz="3600" b="1" dirty="0" err="1"/>
              <a:t>situation</a:t>
            </a:r>
            <a:r>
              <a:rPr lang="fi-FI" sz="3600" b="1" dirty="0"/>
              <a:t> in </a:t>
            </a:r>
            <a:r>
              <a:rPr lang="fi-FI" sz="3600" b="1" dirty="0" err="1"/>
              <a:t>the</a:t>
            </a:r>
            <a:r>
              <a:rPr lang="fi-FI" sz="3600" b="1" dirty="0"/>
              <a:t> UEMS </a:t>
            </a:r>
            <a:r>
              <a:rPr lang="fi-FI" sz="3600" b="1" dirty="0" err="1"/>
              <a:t>member</a:t>
            </a:r>
            <a:r>
              <a:rPr lang="fi-FI" sz="3600" b="1" dirty="0"/>
              <a:t> </a:t>
            </a:r>
            <a:r>
              <a:rPr lang="fi-FI" sz="3600" b="1" dirty="0" err="1"/>
              <a:t>countries</a:t>
            </a:r>
            <a:endParaRPr lang="fi-FI" sz="3600" b="1" dirty="0"/>
          </a:p>
          <a:p>
            <a:endParaRPr lang="fi-FI" dirty="0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DDA33910-8B61-30AF-73B3-2F5273D2B9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0" y="4286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344FB81F-1C50-0A4F-736F-3CB8BAA8C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4286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064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8ACBE54-8D7F-69BE-EBD3-5D5B02192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dirty="0">
                <a:hlinkClick r:id="rId2"/>
              </a:rPr>
              <a:t>https://www.uems.eu/documents</a:t>
            </a:r>
            <a:br>
              <a:rPr lang="en-US" sz="2600" dirty="0"/>
            </a:br>
            <a:endParaRPr lang="en-US" sz="2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mies, sisä-, teksti, esittäminen&#10;&#10;Tekoälyllä luotu sisältö voi olla virheellistä.">
            <a:extLst>
              <a:ext uri="{FF2B5EF4-FFF2-40B4-BE49-F238E27FC236}">
                <a16:creationId xmlns:a16="http://schemas.microsoft.com/office/drawing/2014/main" id="{4A595B20-C829-A8B6-5C79-214E9A8C6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4688" y="2660650"/>
            <a:ext cx="5387490" cy="4040618"/>
          </a:xfrm>
          <a:prstGeom prst="rect">
            <a:avLst/>
          </a:prstGeom>
        </p:spPr>
      </p:pic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7AB93189-D066-78BF-597D-971425316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464" y="433997"/>
            <a:ext cx="4533250" cy="64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48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C445B3-B903-13FA-978F-C293372C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UEMS CPD Charter , UEMS 2025/28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08E401-9BC8-BB7B-7212-E17E8FC4D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CPD Charter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accepted</a:t>
            </a:r>
            <a:r>
              <a:rPr lang="fi-FI" dirty="0"/>
              <a:t> in October 2025 </a:t>
            </a:r>
            <a:r>
              <a:rPr lang="fi-FI" dirty="0" err="1"/>
              <a:t>Council</a:t>
            </a:r>
            <a:r>
              <a:rPr lang="fi-FI" dirty="0"/>
              <a:t> in Georgia. </a:t>
            </a:r>
            <a:r>
              <a:rPr lang="fi-FI" dirty="0" err="1"/>
              <a:t>After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it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been</a:t>
            </a:r>
            <a:r>
              <a:rPr lang="fi-FI" dirty="0"/>
              <a:t> </a:t>
            </a:r>
            <a:r>
              <a:rPr lang="fi-FI" dirty="0" err="1"/>
              <a:t>distributed</a:t>
            </a:r>
            <a:r>
              <a:rPr lang="fi-FI" dirty="0"/>
              <a:t> </a:t>
            </a:r>
            <a:r>
              <a:rPr lang="fi-FI" dirty="0" err="1"/>
              <a:t>widely</a:t>
            </a:r>
            <a:r>
              <a:rPr lang="fi-FI" dirty="0"/>
              <a:t> </a:t>
            </a:r>
            <a:r>
              <a:rPr lang="fi-FI" dirty="0" err="1"/>
              <a:t>within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UEMS </a:t>
            </a:r>
            <a:r>
              <a:rPr lang="fi-FI" dirty="0" err="1"/>
              <a:t>bodies</a:t>
            </a:r>
            <a:r>
              <a:rPr lang="fi-FI" dirty="0"/>
              <a:t>, </a:t>
            </a:r>
            <a:r>
              <a:rPr lang="fi-FI" dirty="0" err="1"/>
              <a:t>NMAs</a:t>
            </a:r>
            <a:r>
              <a:rPr lang="fi-FI" dirty="0"/>
              <a:t> as </a:t>
            </a:r>
            <a:r>
              <a:rPr lang="fi-FI" dirty="0" err="1"/>
              <a:t>well</a:t>
            </a:r>
            <a:r>
              <a:rPr lang="fi-FI" dirty="0"/>
              <a:t> as outside </a:t>
            </a:r>
            <a:r>
              <a:rPr lang="fi-FI" dirty="0" err="1"/>
              <a:t>partners</a:t>
            </a:r>
            <a:r>
              <a:rPr lang="fi-FI" dirty="0"/>
              <a:t> and </a:t>
            </a:r>
            <a:r>
              <a:rPr lang="fi-FI" dirty="0" err="1"/>
              <a:t>stakeholders</a:t>
            </a:r>
            <a:r>
              <a:rPr lang="fi-FI" dirty="0"/>
              <a:t> </a:t>
            </a:r>
          </a:p>
          <a:p>
            <a:r>
              <a:rPr lang="fi-FI" dirty="0"/>
              <a:t>A </a:t>
            </a:r>
            <a:r>
              <a:rPr lang="fi-FI" dirty="0" err="1"/>
              <a:t>short</a:t>
            </a:r>
            <a:r>
              <a:rPr lang="fi-FI" dirty="0"/>
              <a:t> </a:t>
            </a:r>
            <a:r>
              <a:rPr lang="fi-FI" dirty="0" err="1"/>
              <a:t>Executive</a:t>
            </a:r>
            <a:r>
              <a:rPr lang="fi-FI" dirty="0"/>
              <a:t> </a:t>
            </a:r>
            <a:r>
              <a:rPr lang="fi-FI" dirty="0" err="1"/>
              <a:t>summary</a:t>
            </a:r>
            <a:r>
              <a:rPr lang="fi-FI" dirty="0"/>
              <a:t> of </a:t>
            </a:r>
            <a:r>
              <a:rPr lang="fi-FI" dirty="0" err="1"/>
              <a:t>key</a:t>
            </a:r>
            <a:r>
              <a:rPr lang="fi-FI" dirty="0"/>
              <a:t> </a:t>
            </a:r>
            <a:r>
              <a:rPr lang="fi-FI" dirty="0" err="1"/>
              <a:t>points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been</a:t>
            </a:r>
            <a:r>
              <a:rPr lang="fi-FI" dirty="0"/>
              <a:t> </a:t>
            </a:r>
            <a:r>
              <a:rPr lang="fi-FI" dirty="0" err="1"/>
              <a:t>provided</a:t>
            </a:r>
            <a:endParaRPr lang="fi-FI" dirty="0"/>
          </a:p>
          <a:p>
            <a:r>
              <a:rPr lang="fi-FI" dirty="0" err="1"/>
              <a:t>NMAs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asked</a:t>
            </a:r>
            <a:r>
              <a:rPr lang="fi-FI" dirty="0"/>
              <a:t> to </a:t>
            </a:r>
            <a:r>
              <a:rPr lang="fi-FI" dirty="0" err="1"/>
              <a:t>distribute</a:t>
            </a:r>
            <a:r>
              <a:rPr lang="fi-FI" dirty="0"/>
              <a:t> it in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countries</a:t>
            </a:r>
            <a:r>
              <a:rPr lang="fi-FI" dirty="0"/>
              <a:t>,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make</a:t>
            </a:r>
            <a:r>
              <a:rPr lang="fi-FI" dirty="0"/>
              <a:t> </a:t>
            </a:r>
            <a:r>
              <a:rPr lang="fi-FI" dirty="0" err="1"/>
              <a:t>publicity</a:t>
            </a:r>
            <a:r>
              <a:rPr lang="fi-FI" dirty="0"/>
              <a:t> of UEMS in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national</a:t>
            </a:r>
            <a:r>
              <a:rPr lang="fi-FI" dirty="0"/>
              <a:t> </a:t>
            </a:r>
            <a:r>
              <a:rPr lang="fi-FI" dirty="0" err="1"/>
              <a:t>medical</a:t>
            </a:r>
            <a:r>
              <a:rPr lang="fi-FI" dirty="0"/>
              <a:t> </a:t>
            </a:r>
            <a:r>
              <a:rPr lang="fi-FI" dirty="0" err="1"/>
              <a:t>journals</a:t>
            </a:r>
            <a:endParaRPr lang="fi-FI" dirty="0"/>
          </a:p>
          <a:p>
            <a:r>
              <a:rPr lang="fi-FI" dirty="0"/>
              <a:t>It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suggested</a:t>
            </a:r>
            <a:r>
              <a:rPr lang="fi-FI" dirty="0"/>
              <a:t> to </a:t>
            </a:r>
            <a:r>
              <a:rPr lang="fi-FI" dirty="0" err="1"/>
              <a:t>make</a:t>
            </a:r>
            <a:r>
              <a:rPr lang="fi-FI" dirty="0"/>
              <a:t> </a:t>
            </a:r>
            <a:r>
              <a:rPr lang="fi-FI" dirty="0" err="1"/>
              <a:t>translations</a:t>
            </a:r>
            <a:r>
              <a:rPr lang="fi-FI" dirty="0"/>
              <a:t> to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languages</a:t>
            </a:r>
            <a:endParaRPr lang="fi-FI" dirty="0"/>
          </a:p>
          <a:p>
            <a:r>
              <a:rPr lang="fi-FI" dirty="0" err="1"/>
              <a:t>Social</a:t>
            </a:r>
            <a:r>
              <a:rPr lang="fi-FI" dirty="0"/>
              <a:t> media </a:t>
            </a:r>
            <a:r>
              <a:rPr lang="fi-FI" dirty="0" err="1"/>
              <a:t>important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publicity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Charter</a:t>
            </a:r>
          </a:p>
          <a:p>
            <a:endParaRPr lang="fi-FI" dirty="0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7EC289D5-E239-210D-241D-6548D1BF3B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0" y="4286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DAA9C8C2-CB8F-7C0A-E302-0EACFC56CD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4286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896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F059D5-0334-A898-D247-410C2C032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 err="1"/>
              <a:t>Questionnaire</a:t>
            </a:r>
            <a:r>
              <a:rPr lang="fi-FI" sz="3200" b="1" dirty="0"/>
              <a:t> </a:t>
            </a:r>
            <a:r>
              <a:rPr lang="fi-FI" sz="3200" b="1" dirty="0" err="1"/>
              <a:t>about</a:t>
            </a:r>
            <a:r>
              <a:rPr lang="fi-FI" sz="3200" b="1" dirty="0"/>
              <a:t> </a:t>
            </a:r>
            <a:r>
              <a:rPr lang="fi-FI" sz="3200" b="1" dirty="0" err="1"/>
              <a:t>the</a:t>
            </a:r>
            <a:r>
              <a:rPr lang="fi-FI" sz="3200" b="1" dirty="0"/>
              <a:t> </a:t>
            </a:r>
            <a:r>
              <a:rPr lang="fi-FI" sz="3200" b="1" dirty="0" err="1"/>
              <a:t>current</a:t>
            </a:r>
            <a:r>
              <a:rPr lang="fi-FI" sz="3200" b="1" dirty="0"/>
              <a:t> </a:t>
            </a:r>
            <a:r>
              <a:rPr lang="fi-FI" sz="3200" b="1" dirty="0" err="1"/>
              <a:t>situation</a:t>
            </a:r>
            <a:r>
              <a:rPr lang="fi-FI" sz="3200" b="1" dirty="0"/>
              <a:t> </a:t>
            </a:r>
            <a:r>
              <a:rPr lang="fi-FI" sz="3200" b="1" dirty="0" err="1"/>
              <a:t>about</a:t>
            </a:r>
            <a:r>
              <a:rPr lang="fi-FI" sz="3200" b="1" dirty="0"/>
              <a:t> </a:t>
            </a:r>
            <a:br>
              <a:rPr lang="fi-FI" sz="3200" b="1" dirty="0"/>
            </a:br>
            <a:r>
              <a:rPr lang="fi-FI" sz="3200" b="1" dirty="0"/>
              <a:t>CME/CPD </a:t>
            </a:r>
            <a:r>
              <a:rPr lang="fi-FI" sz="3200" b="1" dirty="0" err="1"/>
              <a:t>situation</a:t>
            </a:r>
            <a:r>
              <a:rPr lang="fi-FI" sz="3200" b="1" dirty="0"/>
              <a:t> in </a:t>
            </a:r>
            <a:r>
              <a:rPr lang="fi-FI" sz="3200" b="1" dirty="0" err="1"/>
              <a:t>the</a:t>
            </a:r>
            <a:r>
              <a:rPr lang="fi-FI" sz="3200" b="1" dirty="0"/>
              <a:t> UEMS </a:t>
            </a:r>
            <a:r>
              <a:rPr lang="fi-FI" sz="3200" b="1" dirty="0" err="1"/>
              <a:t>Member</a:t>
            </a:r>
            <a:r>
              <a:rPr lang="fi-FI" sz="3200" b="1" dirty="0"/>
              <a:t> </a:t>
            </a:r>
            <a:r>
              <a:rPr lang="fi-FI" sz="3200" b="1" dirty="0" err="1"/>
              <a:t>Countries</a:t>
            </a:r>
            <a:endParaRPr lang="fi-FI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AF5DD3-7ADF-AEEF-BDBA-8C0E4C897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There</a:t>
            </a:r>
            <a:r>
              <a:rPr lang="fi-FI" dirty="0"/>
              <a:t> is no </a:t>
            </a:r>
            <a:r>
              <a:rPr lang="fi-FI" dirty="0" err="1"/>
              <a:t>current</a:t>
            </a:r>
            <a:r>
              <a:rPr lang="fi-FI" dirty="0"/>
              <a:t> </a:t>
            </a:r>
            <a:r>
              <a:rPr lang="fi-FI" dirty="0" err="1"/>
              <a:t>comprehensive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topic</a:t>
            </a:r>
            <a:endParaRPr lang="fi-FI" dirty="0"/>
          </a:p>
          <a:p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sent</a:t>
            </a:r>
            <a:r>
              <a:rPr lang="fi-FI" dirty="0"/>
              <a:t> to UEMS </a:t>
            </a:r>
            <a:r>
              <a:rPr lang="fi-FI" dirty="0" err="1"/>
              <a:t>Member</a:t>
            </a:r>
            <a:r>
              <a:rPr lang="fi-FI" dirty="0"/>
              <a:t> </a:t>
            </a:r>
            <a:r>
              <a:rPr lang="fi-FI" dirty="0" err="1"/>
              <a:t>Countries</a:t>
            </a:r>
            <a:r>
              <a:rPr lang="fi-FI" dirty="0"/>
              <a:t>/</a:t>
            </a:r>
            <a:r>
              <a:rPr lang="fi-FI" dirty="0" err="1"/>
              <a:t>NMAs</a:t>
            </a:r>
            <a:endParaRPr lang="fi-FI" dirty="0"/>
          </a:p>
          <a:p>
            <a:r>
              <a:rPr lang="fi-FI" dirty="0" err="1"/>
              <a:t>Draft</a:t>
            </a:r>
            <a:r>
              <a:rPr lang="fi-FI" dirty="0"/>
              <a:t> </a:t>
            </a:r>
            <a:r>
              <a:rPr lang="fi-FI" dirty="0" err="1"/>
              <a:t>questionnaire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19 </a:t>
            </a:r>
            <a:r>
              <a:rPr lang="fi-FI" dirty="0" err="1"/>
              <a:t>short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 </a:t>
            </a:r>
          </a:p>
          <a:p>
            <a:r>
              <a:rPr lang="fi-FI" dirty="0" err="1"/>
              <a:t>The</a:t>
            </a:r>
            <a:r>
              <a:rPr lang="fi-FI" dirty="0"/>
              <a:t> WG </a:t>
            </a:r>
            <a:r>
              <a:rPr lang="fi-FI" dirty="0" err="1"/>
              <a:t>had</a:t>
            </a:r>
            <a:r>
              <a:rPr lang="fi-FI" dirty="0"/>
              <a:t> a </a:t>
            </a:r>
            <a:r>
              <a:rPr lang="fi-FI" dirty="0" err="1"/>
              <a:t>fruitful</a:t>
            </a:r>
            <a:r>
              <a:rPr lang="fi-FI" dirty="0"/>
              <a:t> </a:t>
            </a:r>
            <a:r>
              <a:rPr lang="fi-FI" dirty="0" err="1"/>
              <a:t>conversation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content</a:t>
            </a:r>
            <a:r>
              <a:rPr lang="fi-FI" dirty="0"/>
              <a:t> and made </a:t>
            </a:r>
            <a:r>
              <a:rPr lang="fi-FI" dirty="0" err="1"/>
              <a:t>proposals</a:t>
            </a:r>
            <a:r>
              <a:rPr lang="fi-FI" dirty="0"/>
              <a:t> for some </a:t>
            </a:r>
            <a:r>
              <a:rPr lang="fi-FI" dirty="0" err="1"/>
              <a:t>changes</a:t>
            </a:r>
            <a:endParaRPr lang="fi-FI" dirty="0"/>
          </a:p>
          <a:p>
            <a:r>
              <a:rPr lang="fi-FI" dirty="0" err="1"/>
              <a:t>Important</a:t>
            </a:r>
            <a:r>
              <a:rPr lang="fi-FI" dirty="0"/>
              <a:t> to </a:t>
            </a:r>
            <a:r>
              <a:rPr lang="fi-FI" dirty="0" err="1"/>
              <a:t>understand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meant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terms</a:t>
            </a:r>
            <a:r>
              <a:rPr lang="fi-FI" dirty="0"/>
              <a:t> (</a:t>
            </a:r>
            <a:r>
              <a:rPr lang="fi-FI" dirty="0" err="1"/>
              <a:t>voluntary</a:t>
            </a:r>
            <a:r>
              <a:rPr lang="fi-FI" dirty="0"/>
              <a:t>, </a:t>
            </a:r>
            <a:r>
              <a:rPr lang="fi-FI" dirty="0" err="1"/>
              <a:t>compulsory</a:t>
            </a:r>
            <a:r>
              <a:rPr lang="fi-FI" dirty="0"/>
              <a:t>, </a:t>
            </a:r>
            <a:r>
              <a:rPr lang="fi-FI" dirty="0" err="1"/>
              <a:t>mandatory</a:t>
            </a:r>
            <a:r>
              <a:rPr lang="fi-FI" dirty="0"/>
              <a:t>, </a:t>
            </a:r>
            <a:r>
              <a:rPr lang="fi-FI" dirty="0" err="1"/>
              <a:t>recertification</a:t>
            </a:r>
            <a:r>
              <a:rPr lang="fi-FI" dirty="0"/>
              <a:t>/</a:t>
            </a:r>
            <a:r>
              <a:rPr lang="fi-FI" dirty="0" err="1"/>
              <a:t>revalidation</a:t>
            </a:r>
            <a:r>
              <a:rPr lang="fi-FI" dirty="0"/>
              <a:t>, </a:t>
            </a:r>
            <a:r>
              <a:rPr lang="fi-FI" dirty="0" err="1"/>
              <a:t>potential</a:t>
            </a:r>
            <a:r>
              <a:rPr lang="fi-FI" dirty="0"/>
              <a:t> </a:t>
            </a:r>
            <a:r>
              <a:rPr lang="fi-FI" dirty="0" err="1"/>
              <a:t>sanctions</a:t>
            </a:r>
            <a:r>
              <a:rPr lang="fi-FI" dirty="0"/>
              <a:t> …)</a:t>
            </a:r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A1F439EF-D1B3-E93A-F0C3-7E67C5715E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678615"/>
              </p:ext>
            </p:extLst>
          </p:nvPr>
        </p:nvGraphicFramePr>
        <p:xfrm>
          <a:off x="10756755" y="527843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84D5BD37-B68B-393D-F2AF-084AFFFEC1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6755" y="527843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555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ABF912-DDF1-65C1-0A4D-5945C73F8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/>
              <a:t>New </a:t>
            </a:r>
            <a:r>
              <a:rPr lang="fi-FI" sz="3200" b="1" dirty="0" err="1"/>
              <a:t>developments</a:t>
            </a:r>
            <a:r>
              <a:rPr lang="fi-FI" sz="3200" b="1" dirty="0"/>
              <a:t> </a:t>
            </a:r>
            <a:r>
              <a:rPr lang="fi-FI" sz="3200" b="1" dirty="0" err="1"/>
              <a:t>withing</a:t>
            </a:r>
            <a:r>
              <a:rPr lang="fi-FI" sz="3200" b="1" dirty="0"/>
              <a:t> EACCME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8DA874-44B8-C1D0-2CF5-E447AD0F6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83997" cy="437253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by Secretary General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Joao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Grenho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EACCME 3.0 : </a:t>
            </a:r>
            <a:r>
              <a:rPr lang="en-US" sz="2800" i="1" dirty="0">
                <a:latin typeface="Calibri" panose="020F0502020204030204" pitchFamily="34" charset="0"/>
                <a:cs typeface="Times New Roman" panose="02020603050405020304" pitchFamily="18" charset="0"/>
              </a:rPr>
              <a:t>Accredited provider status etc.</a:t>
            </a:r>
            <a:endParaRPr lang="en-US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Calibri" panose="020F0502020204030204" pitchFamily="34" charset="0"/>
                <a:cs typeface="Times New Roman" panose="02020603050405020304" pitchFamily="18" charset="0"/>
              </a:rPr>
              <a:t>Collaboration with UEMO, CME events for General Practitioners</a:t>
            </a:r>
          </a:p>
          <a:p>
            <a:r>
              <a:rPr lang="en-US" sz="2800" i="1" dirty="0">
                <a:latin typeface="Calibri" panose="020F0502020204030204" pitchFamily="34" charset="0"/>
                <a:cs typeface="Times New Roman" panose="02020603050405020304" pitchFamily="18" charset="0"/>
              </a:rPr>
              <a:t>Use of Artificial Intelligence in CME</a:t>
            </a:r>
          </a:p>
          <a:p>
            <a:pPr marL="457200" lvl="1" indent="0">
              <a:buNone/>
            </a:pPr>
            <a:r>
              <a:rPr lang="en-US" sz="2800" i="1" dirty="0">
                <a:latin typeface="Calibri" panose="020F0502020204030204" pitchFamily="34" charset="0"/>
                <a:cs typeface="Times New Roman" panose="02020603050405020304" pitchFamily="18" charset="0"/>
              </a:rPr>
              <a:t>		ELMs created by AI ?</a:t>
            </a:r>
          </a:p>
          <a:p>
            <a:pPr marL="457200" lvl="1" indent="0">
              <a:buNone/>
            </a:pPr>
            <a:r>
              <a:rPr lang="en-US" sz="2800" i="1" dirty="0">
                <a:latin typeface="Calibri" panose="020F0502020204030204" pitchFamily="34" charset="0"/>
                <a:cs typeface="Times New Roman" panose="02020603050405020304" pitchFamily="18" charset="0"/>
              </a:rPr>
              <a:t>		The role of AI in medical education 		and </a:t>
            </a:r>
            <a:r>
              <a:rPr lang="en-US" sz="28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learming</a:t>
            </a:r>
            <a:r>
              <a:rPr lang="en-US" sz="2800" i="1" dirty="0">
                <a:latin typeface="Calibri" panose="020F0502020204030204" pitchFamily="34" charset="0"/>
                <a:cs typeface="Times New Roman" panose="02020603050405020304" pitchFamily="18" charset="0"/>
              </a:rPr>
              <a:t> in general</a:t>
            </a:r>
          </a:p>
          <a:p>
            <a:endParaRPr lang="fi-FI" dirty="0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85E2C070-A601-004D-1CFF-F5E9014CDD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0" y="4286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A1F439EF-D1B3-E93A-F0C3-7E67C5715E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4286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uva 5" descr="Kuva, joka sisältää kohteen huonekalu, sisä-, vaate, seinä&#10;&#10;Tekoälyllä luotu sisältö voi olla virheellistä.">
            <a:extLst>
              <a:ext uri="{FF2B5EF4-FFF2-40B4-BE49-F238E27FC236}">
                <a16:creationId xmlns:a16="http://schemas.microsoft.com/office/drawing/2014/main" id="{10D7F4A0-E8F3-CFB6-802A-D80DDD9DC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682" y="1754188"/>
            <a:ext cx="3481810" cy="464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41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3624D0-5D4C-3D53-407F-983F407A0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Discussion</a:t>
            </a:r>
            <a:r>
              <a:rPr lang="fi-FI" b="1" dirty="0"/>
              <a:t> </a:t>
            </a:r>
            <a:r>
              <a:rPr lang="fi-FI" b="1" dirty="0" err="1"/>
              <a:t>about</a:t>
            </a:r>
            <a:r>
              <a:rPr lang="fi-FI" b="1" dirty="0"/>
              <a:t>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future</a:t>
            </a:r>
            <a:r>
              <a:rPr lang="fi-FI" b="1" dirty="0"/>
              <a:t> of UEMS </a:t>
            </a:r>
            <a:r>
              <a:rPr lang="fi-FI" b="1" dirty="0" err="1"/>
              <a:t>WGs</a:t>
            </a:r>
            <a:r>
              <a:rPr lang="fi-FI" b="1" dirty="0"/>
              <a:t> in general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711487-E458-3D8F-24C4-D0DFA849B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487" y="1825625"/>
            <a:ext cx="11115313" cy="4351338"/>
          </a:xfrm>
        </p:spPr>
        <p:txBody>
          <a:bodyPr/>
          <a:lstStyle/>
          <a:p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types</a:t>
            </a:r>
            <a:r>
              <a:rPr lang="fi-FI" dirty="0"/>
              <a:t> of </a:t>
            </a:r>
            <a:r>
              <a:rPr lang="fi-FI" dirty="0" err="1"/>
              <a:t>Working</a:t>
            </a:r>
            <a:r>
              <a:rPr lang="fi-FI" dirty="0"/>
              <a:t> </a:t>
            </a:r>
            <a:r>
              <a:rPr lang="fi-FI" dirty="0" err="1"/>
              <a:t>Groups</a:t>
            </a:r>
            <a:r>
              <a:rPr lang="fi-FI" dirty="0"/>
              <a:t> ?</a:t>
            </a:r>
          </a:p>
          <a:p>
            <a:pPr lvl="1"/>
            <a:r>
              <a:rPr lang="fi-FI" sz="2800" dirty="0" err="1"/>
              <a:t>Permanent</a:t>
            </a:r>
            <a:endParaRPr lang="fi-FI" sz="2800" dirty="0"/>
          </a:p>
          <a:p>
            <a:pPr lvl="1"/>
            <a:r>
              <a:rPr lang="fi-FI" sz="2800" dirty="0" err="1"/>
              <a:t>Temporary</a:t>
            </a:r>
            <a:endParaRPr lang="fi-FI" sz="2800" dirty="0"/>
          </a:p>
          <a:p>
            <a:r>
              <a:rPr lang="fi-FI" dirty="0" err="1"/>
              <a:t>Clearer</a:t>
            </a:r>
            <a:r>
              <a:rPr lang="fi-FI" dirty="0"/>
              <a:t> definition and </a:t>
            </a:r>
            <a:r>
              <a:rPr lang="fi-FI" dirty="0" err="1"/>
              <a:t>assignment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WGs</a:t>
            </a:r>
            <a:endParaRPr lang="fi-FI" dirty="0"/>
          </a:p>
          <a:p>
            <a:r>
              <a:rPr lang="fi-FI" dirty="0" err="1"/>
              <a:t>Lengt</a:t>
            </a:r>
            <a:r>
              <a:rPr lang="fi-FI" dirty="0"/>
              <a:t> of </a:t>
            </a:r>
            <a:r>
              <a:rPr lang="fi-FI" dirty="0" err="1"/>
              <a:t>term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chairperson</a:t>
            </a:r>
            <a:r>
              <a:rPr lang="fi-FI" dirty="0"/>
              <a:t> (and </a:t>
            </a:r>
            <a:r>
              <a:rPr lang="fi-FI" dirty="0" err="1"/>
              <a:t>rapporteur</a:t>
            </a:r>
            <a:r>
              <a:rPr lang="fi-FI" dirty="0"/>
              <a:t>)</a:t>
            </a:r>
          </a:p>
          <a:p>
            <a:r>
              <a:rPr lang="fi-FI" dirty="0" err="1"/>
              <a:t>Procedure</a:t>
            </a:r>
            <a:r>
              <a:rPr lang="fi-FI" dirty="0"/>
              <a:t> to </a:t>
            </a:r>
            <a:r>
              <a:rPr lang="fi-FI" dirty="0" err="1"/>
              <a:t>choose</a:t>
            </a:r>
            <a:r>
              <a:rPr lang="fi-FI" dirty="0"/>
              <a:t> </a:t>
            </a:r>
            <a:r>
              <a:rPr lang="fi-FI" dirty="0" err="1"/>
              <a:t>chairpersons</a:t>
            </a: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dirty="0"/>
              <a:t>(and </a:t>
            </a:r>
            <a:r>
              <a:rPr lang="fi-FI" dirty="0" err="1"/>
              <a:t>rapporteurs</a:t>
            </a:r>
            <a:r>
              <a:rPr lang="fi-FI" dirty="0"/>
              <a:t>)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pic>
        <p:nvPicPr>
          <p:cNvPr id="5" name="Kuva 4" descr="Kuva, joka sisältää kohteen taide, henkilö, vaate, maalaus&#10;&#10;Tekoälyllä luotu sisältö voi olla virheellistä.">
            <a:extLst>
              <a:ext uri="{FF2B5EF4-FFF2-40B4-BE49-F238E27FC236}">
                <a16:creationId xmlns:a16="http://schemas.microsoft.com/office/drawing/2014/main" id="{4C0B26A4-4DC4-AC8C-A964-B3A99C55F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223" y="1690688"/>
            <a:ext cx="3621663" cy="482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5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8EBF0CA-9767-F39F-7F5C-42C54C3F3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i-FI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Next </a:t>
            </a:r>
            <a:r>
              <a:rPr lang="fi-FI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meeting</a:t>
            </a:r>
            <a:r>
              <a:rPr lang="fi-FI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</a:t>
            </a:r>
            <a:r>
              <a:rPr lang="fi-FI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fi-FI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WG</a:t>
            </a:r>
            <a:br>
              <a:rPr lang="fi-FI" sz="40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fi-FI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October 16, 2026 in </a:t>
            </a:r>
            <a:r>
              <a:rPr lang="fi-FI" sz="4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Brussels</a:t>
            </a:r>
            <a:r>
              <a:rPr lang="fi-FI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br>
              <a:rPr lang="fi-FI" sz="4000" dirty="0"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dirty="0"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! Kiitos !</a:t>
            </a:r>
          </a:p>
        </p:txBody>
      </p:sp>
      <p:grpSp>
        <p:nvGrpSpPr>
          <p:cNvPr id="29" name="Group 25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isällön paikkamerkki 6" descr="Kuva, joka sisältää kohteen piha-, taivas, vaate, henkilö&#10;&#10;Tekoälyllä luotu sisältö voi olla virheellistä.">
            <a:extLst>
              <a:ext uri="{FF2B5EF4-FFF2-40B4-BE49-F238E27FC236}">
                <a16:creationId xmlns:a16="http://schemas.microsoft.com/office/drawing/2014/main" id="{828FB289-F1F7-98B8-424C-1D3583598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7617" y="533459"/>
            <a:ext cx="6594937" cy="55321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5379F8-9FA8-07CE-391A-746244160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" y="5033596"/>
            <a:ext cx="4785410" cy="127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083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3" ma:contentTypeDescription="Crée un document." ma:contentTypeScope="" ma:versionID="46b35aaa08c52807dfb346c9b5123096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b78ee7e9995c7132adcfcf884f045e47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Props1.xml><?xml version="1.0" encoding="utf-8"?>
<ds:datastoreItem xmlns:ds="http://schemas.openxmlformats.org/officeDocument/2006/customXml" ds:itemID="{21210FAA-8A74-4F7E-8EA6-F5A27345666F}"/>
</file>

<file path=customXml/itemProps2.xml><?xml version="1.0" encoding="utf-8"?>
<ds:datastoreItem xmlns:ds="http://schemas.openxmlformats.org/officeDocument/2006/customXml" ds:itemID="{D910B299-0A53-4203-9BFD-2B9250A7F837}"/>
</file>

<file path=customXml/itemProps3.xml><?xml version="1.0" encoding="utf-8"?>
<ds:datastoreItem xmlns:ds="http://schemas.openxmlformats.org/officeDocument/2006/customXml" ds:itemID="{243957FD-4509-43DE-BC32-C25F2F70C846}"/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387</Words>
  <Application>Microsoft Macintosh PowerPoint</Application>
  <PresentationFormat>Laajakuva</PresentationFormat>
  <Paragraphs>39</Paragraphs>
  <Slides>8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Office-teema</vt:lpstr>
      <vt:lpstr>Kuva</vt:lpstr>
      <vt:lpstr>  UEMS  Working Group of  CME/CPD  April 24, 2026, Tunisia</vt:lpstr>
      <vt:lpstr>CME / CPD Working Group meeting</vt:lpstr>
      <vt:lpstr>https://www.uems.eu/documents </vt:lpstr>
      <vt:lpstr>UEMS CPD Charter , UEMS 2025/28</vt:lpstr>
      <vt:lpstr>Questionnaire about the current situation about  CME/CPD situation in the UEMS Member Countries</vt:lpstr>
      <vt:lpstr>New developments withing EACCME</vt:lpstr>
      <vt:lpstr>Discussion about the future of UEMS WGs in general</vt:lpstr>
      <vt:lpstr>Next meeting of the WG  October 16, 2026 in Brussels.  Thank you ! Kiitos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UEMS  Working Group of CME/CPD April 26, 2024 Brussels</dc:title>
  <dc:creator>Hannu Halila</dc:creator>
  <cp:lastModifiedBy>Hannu Halila</cp:lastModifiedBy>
  <cp:revision>51</cp:revision>
  <dcterms:created xsi:type="dcterms:W3CDTF">2024-04-26T12:03:47Z</dcterms:created>
  <dcterms:modified xsi:type="dcterms:W3CDTF">2026-04-25T09:56:05Z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0x0101004194900BABD61B4BAC2F245EDF4ED39E</vt:lpwstr>
  </property>
</Properties>
</file>