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sldIdLst>
    <p:sldId id="257" r:id="rId2"/>
    <p:sldId id="383" r:id="rId3"/>
    <p:sldId id="380" r:id="rId4"/>
    <p:sldId id="402" r:id="rId5"/>
    <p:sldId id="347" r:id="rId6"/>
    <p:sldId id="400" r:id="rId7"/>
    <p:sldId id="385" r:id="rId8"/>
    <p:sldId id="370" r:id="rId9"/>
    <p:sldId id="371" r:id="rId10"/>
    <p:sldId id="388" r:id="rId11"/>
    <p:sldId id="397" r:id="rId12"/>
    <p:sldId id="401" r:id="rId13"/>
    <p:sldId id="390" r:id="rId14"/>
    <p:sldId id="398" r:id="rId15"/>
    <p:sldId id="392" r:id="rId16"/>
    <p:sldId id="337" r:id="rId17"/>
    <p:sldId id="339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02" autoAdjust="0"/>
    <p:restoredTop sz="57265" autoAdjust="0"/>
  </p:normalViewPr>
  <p:slideViewPr>
    <p:cSldViewPr snapToGrid="0">
      <p:cViewPr varScale="1">
        <p:scale>
          <a:sx n="36" d="100"/>
          <a:sy n="36" d="100"/>
        </p:scale>
        <p:origin x="188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3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5.52901" units="1/cm"/>
          <inkml:channelProperty channel="Y" name="resolution" value="65.45454" units="1/cm"/>
          <inkml:channelProperty channel="T" name="resolution" value="1" units="1/dev"/>
        </inkml:channelProperties>
      </inkml:inkSource>
      <inkml:timestamp xml:id="ts0" timeString="2025-04-25T09:37:12.230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20832 13847 0,'123'0'234,"36"0"-218,-18 35-1,-71-35 17,-52 0-32,35 0 0,35 17 31,-17-17-15,-36 18-1,0-18-15,18 0 16,-35 0-1,52 0 1,1-35 15,-36 35-15,1 0 0,16-18-1,-16 18 1,17-17-1,-18 17 1,35 0 15,19 0 1,-54 0-1,18 0-16,-18 0 1,0 0 0,-17 0-16,17 0 31,53 0-15,-70 0-1,17 0 1,1 0-1,-1 0 1,18 0 15,0 0-15,-36 0 0,54 0-1,-53 0 1,17 0-1,0 0 1,-17 0-16,-1 0 0,36 0 16,-17 0 15,-1 0-31,18 0 0,17-18 31,-17 18-15,0 0-1,-35 0-15,17 0 16,0-18 0,-17 18-16,35 0 15,-18 0 17,1 0-17,-19 0-15,1 0 16,17-17-1,-17 17-15,17 0 16,71 0 0,-71-18-1,18 18 1,-35 0 0,35-18-16,-18 18 15,35 0 1,-34 0-1,-19 0-15,1 0 32,0 0-32,52 0 31,-52 0-15,-1 0 15,36 0-16,-17 0-15,-1-17 32,-17 17-17,17 0 1,-17 0 0,-1 0-16,1 0 15,-1 0 1,1 0-1,0-18 1,17 18 0,-17 0-1,35 0 1,-18 0 0,0-18-1,0 18 1,18 0-1,-35 0 32,0 0-31,-1 0 0,1 0-1,-1 0 1,19 0-1,-19 0 1,19 0 0,17 0-1,-36 0 1,1 0 0,-1 0-16,1 0 15,0 0 1,-1 0-1,1 0 1,-18 18 78,0 0-47,0-1 0,0 1 46,-53 0-77,18-1 0,17 19-1,-17-36 1,35 17-1,-18-17-15,1 0 63,-19 18-47,-69 17 15,-1 0-16,70-35 1,-52 18 0,35-18-1,0 0 1,1 0 0,-19 18-1,-35-18 1,18 0 15,70 0-15,-70 17-1,35-17 1,-35 18 0,53-18-1,-1 0 1,1 0-1,-18 0 1,36 0 0,-89 0-1,35 0 17,36 0-32,-36 0 15,-17 0 1,35 35-16,0-35 15,0 0 1,18 0-16,-18 0 16,-35 0-1,70 18-15,-17-18 16,0 0 0,0 35-16,17-35 15,-17 0 1,17 0-16,0 0 15,-35 0 17,36 0-17,-1 18-15,-17-18 16,0 0 0,17 0-16,-53 0 15,-34 0 1,87 0-1,-53 0-15,54 0 16,-1 0 0,-35 0-16,-17 17 31,17-17-31,-18 18 16,1-18-1,34 0 1,-34 18-16,-18-18 15,70 0-15,-53 0 16,1 17 0,52-17-16,-88 0 15,89 18 1,-19-18-16,1 0 16,-18 18-1,36-18-15,-1 0 16,-35 0-1,0 0 1,18 17 0,0-17-1,-1 0 1,1 0 0,17 0-1,1 0-15,-1 0 16,-17 0-16,17 0 47,-35 0-32,18 0 1,17 0 15,-17 0-15,17-17 15,18-1-15,0 0 15,0 1 0,0-1-15,0 0-16,0-35 31,0 36-15,0-18-1,-17-1 1,17 19 0,0-1 46,0 0-46,-18 1-16,18-19 15,0 19 1,-17 17-16,17-18 16,-18 1-1,18 34 79,0 1-78,0 17-1,18-35 110,-18 35-78,0-17-16,17-18-15,18 0 0,-17 0-1,17 0 1,54 0-1,-54 0 17,0 0-17,0 0 1,18 0 0,-35 0-1,70 0 1,-17 0-1,35-18 1,-71 1 0,0-1-16,141-52 15,-70 52 17,-70 18-32,105-18 15,-53 1 1,-35 17-16,70-36 15,1 19 1,17 17 0,-71-18-1,54 18 1,-54 0 0,36 0-1,-88 0 1,105 0-1,-52 0 1,141 0 0,-54 0-1,160 0 1,-124 35 0,0 1-1,-124-19 1,72 1-1,-125-18 1,19 0-16,34 18 16,-52-18 15,-1 0-15,72 0 46,34-18-46,-52 18-1,17 0 1,-71 0 15,19 0-15,-19 0-16,19 0 15,-19-18 1,1 18 15,35 0-15,-36 0 0,1 0 15,17 0 0,1 0-15,-19 0-1,-17 18 63,0 0-15,0-1-32,0 1-15,0-1 62,0 1-62,0 0-1,-35-18 1,35 17-1,-35 1 1,17 0 0,-17-18 15,17 0-31,-52 17 0,17-17 31,35 0-31,0 0 16,-35 0-1,36 0-15,-18 18 16,-18-18 0,35 0-16,-35 0 15,0 0 1,36 0 0,-1 0-1,-17 0 95,-1 0-95,1 0-15,-106 18 16,-18-18 15,124 0-31,0 0 16,-89 0 15,36 0-15,17-18-1,-52 18 1,-36 0-1,36 0 1,-36 0 0,71 18-1,35-1 1,35 1 0,-35 35-1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5.52901" units="1/cm"/>
          <inkml:channelProperty channel="Y" name="resolution" value="65.45454" units="1/cm"/>
          <inkml:channelProperty channel="T" name="resolution" value="1" units="1/dev"/>
        </inkml:channelProperties>
      </inkml:inkSource>
      <inkml:timestamp xml:id="ts0" timeString="2025-04-25T09:37:01.868"/>
    </inkml:context>
    <inkml:brush xml:id="br0">
      <inkml:brushProperty name="width" value="0.08819" units="cm"/>
      <inkml:brushProperty name="height" value="0.35278" units="cm"/>
      <inkml:brushProperty name="color" value="#FFFF00"/>
      <inkml:brushProperty name="tip" value="rectangle"/>
      <inkml:brushProperty name="rasterOp" value="maskPen"/>
    </inkml:brush>
  </inkml:definitions>
  <inkml:trace contextRef="#ctx0" brushRef="#br0">19897 10830 0,'35'0'218,"-17"0"-202,17 0 0,0-17-1,-17 17-15,17 0 16,-17 0-1,17 0 1,-17 0 0,17 0-1,0 0 1,18 0 15,-18 0-31,-17 17 31,0-17-15,-1 0 0,36 0-1,-18 0 1,1 0 15,-1 0 0,-17 0-31,-1 0 16,19 0 0,-19 0-16,19 0 15,-19 0 1,54 0 0,-18 0-1,-18 0 1,35 0 15,-34 0 0,-19 0-31,54 0 0,-18 0 16,-36 0 0,19 0 15,-19 0-16,1 0-15,17 0 32,-17 0-17,0 0 1,17 0 0,0 0-1,0 0 16,18 0-15,-17 0 0,17 0-1,-18 0 1,18-17 0,17-1-1,-34 18 1,-1 0-1,18-18 1,-36 18 0,19-17-16,-1 17 15,18 0-15,0 0 32,-36 0-32,19 0 0,34 0 31,-17 0-16,-35 0-15,17 0 16,18 0 0,0 0 15,0 17-15,-36-17-16,19 0 15,34 0 1,-34 18-16,16-18 15,37 18 17,-72-18-17,19 0 1,-19 0-16,36 0 16,-35 0-1,-1 0 1,1 0-16,0 0 15,17 0 1,-17 0 0,-1 0-1,19 0 17,-19 0-32,1 0 0,-1 0 31,36 0-16,-35 0 17,17 0-17,-35 17 1,0 1 125,0 0-126,-35-1 1,-18 18-1,18-17 1,17-18 0,-52 18-16,17-18 31,17 17-31,19-17 16,-54 18-1,54-18 1,-36 18-1,0-18 1,35 35 0,0-35-1,1 0-15,-1 18 16,-17-18-16,-36 35 31,18-18-15,18-17-1,18 18 1,-1-18 0,0 0-16,1 18 0,-36-18 15,-53 17 17,35 1-32,36 0 31,17-18-31,1 0 0,-89 0 31,35 17-15,1-17-1,-1 0 1,-52 18 0,70 0-1,-35-18 16,70 0-15,-88 0 0,71 0-1,-18 0 1,0 0 0,18 0-1,0 0 1,-71 0-1,53 0 1,-35 0 0,-1 17 15,1-17 0,71 0-31,-19 0 0,19 0 0,-36 0 31,35 0-31,-35-17 16,36 17 0,-1 0-16,-35 0 15,35 17 1,1-17-16,-1 0 16,0 18-1,-17-18-15,18 18 16,-36-18-1,0 0 1,0 17 0,0-17-1,-18 0-15,18 0 16,18 0-16,-35 0 16,52 0-1,-35 0 1,35 0 15,36-17 94,0-1-78,-18 0-31,17-17-1,-17 17 1,0 1-16,0-1 15,0 0 17,0 1-32,0-1 47,0-17-32,0 17 16,0 1 48,0 34 14,0 18-77,0-17 0,18-18-1,-18 18 1,0-1-1,18-17 17,-18 18-17,17-18 1,18 0 0,-17 0-1,0 0-15,17-18 31,0 18-31,18-17 0,-35 17 32,35 0-32,0 0 15,17 0 1,-52-18 0,35 18-1,-36 0 1,1 0-1,0 0-15,35-35 16,-18 35 0,-17 0-1,-1 0 1,18 0 0,18 0-1,-17 0 16,87 0-15,-70-18 15,18 1-31,-36 17 16,0-18 0,124 0-1,-124 18-15,53-17 31,1-1-15,-19 18 0,54 0-1,-36 0 1,106 0 0,-88-35-1,70 35 1,-105-18-1,-1 18 1,-17 0 0,71 0-1,-72 0 17,1 0-32,124 0 15,-124 0 1,0-18 46,-18 18-46,0-17 0,36 17-1,-18 0 1,-18 0 15,0 0-15,-17 0-1,-1 0 1,1 0 0,0 0 77,17 0-61,0 17-1,1 1 0,-19 0 16,-17-1-16,0 1 63,-17-36-47,-1 18-32,-17 0 1,-1 0 0,1 18 15,17-18-15,1 18-1,-1-18-15,-17 17 31,0 1-15,-89 17 0,36-35-1,17 18 1,18-18 0,-35 0-1,53 0-15,0 17 16,17-17 15,-52 0-15,52 18-16,0-18 31,1 0-15,-36 35 15,-35 1-16,52-36 1,-17 17-16,36-17 16,-1 0-1,0 0 17,36 18 61,0-18-77,-1 0 15,1 0-15,0 0-1,17 0 17,0 0-17,-17 0-15,52 0 16,1 0 0,-36 0-16,0 18 31,18-18-16,0 0 1,35 0 0,-35 0 15,-35 0-31,35 0 31,18 0-15,-1 0-1,36 35 1,-53-17 0,0-18-1,-36 0 1,1 0 0,17 0 140,-17-36-141,17 36-15,-17-17 16,0 17 0,-18-18 93,0 0-93,0 1 15,0-1-15,-18 0-16,18 1 15,0-1 1,0 0-16,0 1 31,0-1 0,-18 18 1,18-17-17,-17-1 32,-1 18 0,-35 0-31,18 0-1,-18 0 1,-53 0-1,18 0 1,17 0 0,-52 18-1,-18-18 1,-36 0 0,71 0-1,-105 0 1,87 0-1,-70 0 1,36 0 15,-213 0 1,301 0-32,-124 0 15,105 0 16,72 0-31,-71 0 32,35 0-17,35 0-15,-17 0 16,-36 0 0,36-18-16,-18 18 15,35-18 16,-17 18-31,-18-17 32,-17 17-17,-1-18 1,-35 0 0,71 1-1,-53-1 1,70 18-1,0-18 1,1 1 0,-19 17-1,1-18 17,35 1 14,18 17-30,17 0 31,-35-18 47,18 18-47,-18 53-16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FE830D-01F5-4BA4-B1EF-4D9C33862687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FE2F36-C4A1-4722-B743-8AD853A602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320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FE2F36-C4A1-4722-B743-8AD853A6029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7508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1D2B4E-BFEB-4711-9D2C-77D89262B7B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1334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8083E1-94D5-5C08-DBC5-7B88E570DB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10C2277-DDA2-E18D-2B26-CF95796CBA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C138DBD-E33E-2C94-1B17-8D2D5F73AD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9D4B3C-FC5A-3D5C-D2F3-08B7CFAE47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1D2B4E-BFEB-4711-9D2C-77D89262B7B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800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27F268-3F92-4BB0-8EB0-DA41556C642E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204123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177FBD-87C4-EF8B-4988-AA4773C79A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1599097-D977-ADA4-2FE5-922C4D5E2E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F885CBE-D5B8-9897-3E93-F14C18C13A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B18AF7-CFA5-99C1-ABA9-A344188352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27F268-3F92-4BB0-8EB0-DA41556C642E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692144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FE2F36-C4A1-4722-B743-8AD853A6029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2865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FE2F36-C4A1-4722-B743-8AD853A6029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0944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FE2F36-C4A1-4722-B743-8AD853A6029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0481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27F268-3F92-4BB0-8EB0-DA41556C642E}" type="slidenum">
              <a:rPr lang="lv-LV" smtClean="0"/>
              <a:t>17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36620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4EB5F-F662-C02E-CEC1-0989C863BE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DD35BE-607A-9E34-D8F4-9965993C9A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30D6D-731B-7E06-6A8A-C8155E318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4AF48-2ED7-45D2-ABD3-FF4421663D95}" type="datetime5">
              <a:rPr lang="en-US" smtClean="0"/>
              <a:t>24-Apr-26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DB7055-AE8C-B214-7166-7A1D0FB30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Timișoara, Romania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700D10-708B-2DAB-9FC7-A02E5E59B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3A5A9-56A0-4F9D-B963-5141FF50F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219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D4043-27D7-F7A3-E72A-797D896C1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2D1F00-AD85-0639-0584-B466DEB5D9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41ACF-9D08-81BD-6147-2A709BB43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96437-CF48-401E-A537-ECAE50FAB369}" type="datetime5">
              <a:rPr lang="en-US" smtClean="0"/>
              <a:t>24-Apr-26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6256D5-2340-2038-E767-32FD9A00F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Timișoara, Romania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632FFB-5AD0-CC22-28D3-E33C3CF7F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3A5A9-56A0-4F9D-B963-5141FF50F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180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CBD44B-50A4-AE3F-B125-85F7F069A8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0A994F-ECDA-4DAB-48AF-69065DCE99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7A4B18-AA58-E163-0526-14C5EAE80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A4F9F-8FF5-484F-AE90-85FA7EA29ACF}" type="datetime5">
              <a:rPr lang="en-US" smtClean="0"/>
              <a:t>24-Apr-26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390C69-CE41-6BB6-8677-459ABCE34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Timișoara, Romania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701F6-F026-3D50-E4D3-598F75127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3A5A9-56A0-4F9D-B963-5141FF50F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940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119D8-3B77-4566-6850-AE938D0A0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A0A688-1D05-C740-8D3C-8A8541CF20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FC18DD-099E-EC28-6CAF-3A1E0DC28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73AE-348D-487C-BDF7-6B327E21A5DE}" type="datetime5">
              <a:rPr lang="en-US" smtClean="0"/>
              <a:t>24-Apr-26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B27023-0D5F-E273-5549-3E528C9A6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Timișoara, Romania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4EEFB9-8A40-06C0-D531-C31062A2D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3A5A9-56A0-4F9D-B963-5141FF50F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853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71DB6-9022-1F34-65B5-A7FAB8790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41196A-0F4E-4BBE-73DE-8F99678962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B99819-34BD-65E3-84D5-FACB207C5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2FC88-6116-4A69-A81E-7CFF5846DA60}" type="datetime5">
              <a:rPr lang="en-US" smtClean="0"/>
              <a:t>24-Apr-26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31F374-1AF1-1842-FCEB-3CA99B6C1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Timișoara, Romania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B37B38-4FDB-9350-ABEA-280A31B01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3A5A9-56A0-4F9D-B963-5141FF50F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002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54112-67D1-2F31-A1FF-486E5E70F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F1A4D8-5FD2-2EAD-8DAD-6DD765FA83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031CEA-4B39-B35F-972D-FF0D2C7EAA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32F6F3-C5A2-5FC1-6F8B-E185A52C4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20A55-F43D-4244-B4BF-E58B12DA647D}" type="datetime5">
              <a:rPr lang="en-US" smtClean="0"/>
              <a:t>24-Apr-26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6535C5-4569-66E4-44CF-63596328B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Timișoara, Romania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10B5C-B47D-21E9-1B55-E698218DA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3A5A9-56A0-4F9D-B963-5141FF50F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910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C25DA-9117-7975-8BA4-B95B63E32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21F9BE-0CB7-3A4D-22B5-BD55C0FD5E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29EE6D-34FC-2F25-0BC7-B416B38528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0F4A07-6AED-B2F2-960C-845B63516D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700A2C-F337-80C0-0DFA-9024C6A120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EBFF4F-B581-BC42-1D0B-5BEB39204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9FB11-3397-41FD-A6E1-69A735A38BAE}" type="datetime5">
              <a:rPr lang="en-US" smtClean="0"/>
              <a:t>24-Apr-26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45E046-EA82-EE77-9957-830C66C9A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Timișoara, Romania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DFB390-90C6-6710-25DE-8911FD3A4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3A5A9-56A0-4F9D-B963-5141FF50F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045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3CC15-3B73-56E8-7336-45F70641D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108A0C-FDBA-B86B-F3BC-BFEB0C4AD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4F8ED-9597-45FF-806A-215F694C3FD0}" type="datetime5">
              <a:rPr lang="en-US" smtClean="0"/>
              <a:t>24-Apr-26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C76179-857F-C3AA-F51D-EE67A6B31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Timișoara, Romania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748C64-25CA-DD2C-092F-A8DB533DB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3A5A9-56A0-4F9D-B963-5141FF50F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125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B5878A-A4ED-30AF-32C3-AC757E3B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B495F-3F3D-4FF6-9306-6C9D5820ED5D}" type="datetime5">
              <a:rPr lang="en-US" smtClean="0"/>
              <a:t>24-Apr-26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84F853-E690-CB43-4211-2824242CB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Timișoara, Romania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86C667-0D11-AE04-120B-FA722560C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3A5A9-56A0-4F9D-B963-5141FF50F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519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5565B-1BE6-3D72-57D1-D2ED5506E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3CDF6A-D894-2123-760E-5FE54DA0A4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B810B9-D1B1-8122-377D-38A2D49121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E16CCA-F4E7-7F2A-A906-959EA5F75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4375E-892A-4346-8695-0EA7F0FE0621}" type="datetime5">
              <a:rPr lang="en-US" smtClean="0"/>
              <a:t>24-Apr-26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0416A-1824-3411-A275-8BE95B604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Timișoara, Romania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7A1ACF-5561-B256-7AE8-64C2DE0A5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3A5A9-56A0-4F9D-B963-5141FF50F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912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92714-4A17-1406-47BF-AAF420502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FB47F7-A610-4B87-7F43-91D8A75F16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BC0B84-09B5-2813-CA1C-FAB1A42E14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981DCC-D6BC-8004-2FC9-521136F55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12A6E-22F9-414B-A7C7-7CB2B61F9ECA}" type="datetime5">
              <a:rPr lang="en-US" smtClean="0"/>
              <a:t>24-Apr-26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A26B6A-166D-D200-05F7-95F604CAF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Timișoara, Romania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632EC6-BBA1-CD9E-2404-30AC543C4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3A5A9-56A0-4F9D-B963-5141FF50F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898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2D7808-C4FA-78BA-3917-FFC05198E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531DB1-F31B-B1D1-0E65-76F4239B04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7D2B4E-7371-7E4F-7E14-54F727D1E8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DD8AE-2902-4E56-B52D-FE3D646099D5}" type="datetime5">
              <a:rPr lang="en-US" smtClean="0"/>
              <a:t>24-Apr-26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0B0E08-68F9-1B09-527B-76E09B3E98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Timișoara, Romania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B498E4-C445-CA52-C017-7E97B291E4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3A5A9-56A0-4F9D-B963-5141FF50F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92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7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customXml" Target="../ink/ink2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eba-uems.eu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raphical user interface, website">
            <a:extLst>
              <a:ext uri="{FF2B5EF4-FFF2-40B4-BE49-F238E27FC236}">
                <a16:creationId xmlns:a16="http://schemas.microsoft.com/office/drawing/2014/main" id="{8DF6BDC5-894A-CE53-7328-5E277B57E9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0154" y="203789"/>
            <a:ext cx="4792479" cy="15019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4A49821-3880-E861-8099-BCE0FF697592}"/>
              </a:ext>
            </a:extLst>
          </p:cNvPr>
          <p:cNvSpPr txBox="1"/>
          <p:nvPr/>
        </p:nvSpPr>
        <p:spPr>
          <a:xfrm>
            <a:off x="1224280" y="2319150"/>
            <a:ext cx="974344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/>
              <a:t>European</a:t>
            </a:r>
            <a:r>
              <a:rPr lang="lv-LV" sz="4000" b="1" dirty="0"/>
              <a:t> </a:t>
            </a:r>
            <a:r>
              <a:rPr lang="en-US" sz="4000" b="1" dirty="0"/>
              <a:t>Professional Development Module PDM</a:t>
            </a:r>
            <a:r>
              <a:rPr lang="lv-LV" sz="4000" b="1" dirty="0"/>
              <a:t> </a:t>
            </a:r>
            <a:r>
              <a:rPr lang="en-US" sz="4000" b="1" dirty="0"/>
              <a:t>in Disaster Medicine</a:t>
            </a:r>
            <a:r>
              <a:rPr lang="lv-LV" sz="4000" b="1" dirty="0"/>
              <a:t> </a:t>
            </a:r>
            <a:r>
              <a:rPr lang="en-US" sz="4000" b="1" dirty="0"/>
              <a:t>for ANAESTHESIOLOGISTS</a:t>
            </a:r>
            <a:endParaRPr lang="en-US" sz="4400" b="1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47B97D54-9B83-A4A4-E84A-A2E3F1441B9B}"/>
              </a:ext>
            </a:extLst>
          </p:cNvPr>
          <p:cNvSpPr txBox="1">
            <a:spLocks/>
          </p:cNvSpPr>
          <p:nvPr/>
        </p:nvSpPr>
        <p:spPr>
          <a:xfrm>
            <a:off x="1434307" y="4629339"/>
            <a:ext cx="7896251" cy="82718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dirty="0"/>
              <a:t>Prof. Oleg Sabelnikovs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President of EBA</a:t>
            </a:r>
            <a:endParaRPr lang="lv-LV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DCF4AB6-2C35-8885-25BA-147B218B4AAB}"/>
              </a:ext>
            </a:extLst>
          </p:cNvPr>
          <p:cNvSpPr txBox="1"/>
          <p:nvPr/>
        </p:nvSpPr>
        <p:spPr>
          <a:xfrm>
            <a:off x="3020861" y="5729808"/>
            <a:ext cx="615027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/>
              <a:t>UEMS SPRING COUNCIL MEETING</a:t>
            </a:r>
          </a:p>
          <a:p>
            <a:pPr algn="ctr"/>
            <a:r>
              <a:rPr lang="en-US" dirty="0"/>
              <a:t>202</a:t>
            </a:r>
            <a:r>
              <a:rPr lang="lv-LV" dirty="0"/>
              <a:t>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433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472E66-98DF-6FBF-5450-574F85169F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D1752-4662-1B4C-3322-BB994AFEA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Section 2. </a:t>
            </a:r>
            <a:r>
              <a:rPr lang="en-US" sz="3200" b="1" dirty="0">
                <a:latin typeface="+mn-lt"/>
              </a:rPr>
              <a:t>Required levels of competence for the PDM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84AB2B-4ECE-2DC5-97A6-602B71315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73AE-348D-487C-BDF7-6B327E21A5DE}" type="datetime5">
              <a:rPr lang="en-US" smtClean="0"/>
              <a:t>24-Apr-26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3ECF0F-C773-FB01-81A5-B3DB07F02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3A5A9-56A0-4F9D-B963-5141FF50F368}" type="slidenum">
              <a:rPr lang="en-US" smtClean="0"/>
              <a:t>10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712CDDC-A854-F612-4944-DFA749C204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625" y="4277290"/>
            <a:ext cx="9288171" cy="2067213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D56DD716-4072-BE23-5189-BDF74C83FEBA}"/>
                  </a:ext>
                </a:extLst>
              </p14:cNvPr>
              <p14:cNvContentPartPr/>
              <p14:nvPr/>
            </p14:nvContentPartPr>
            <p14:xfrm>
              <a:off x="5382325" y="5767547"/>
              <a:ext cx="1594080" cy="19728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D56DD716-4072-BE23-5189-BDF74C83FEBA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366485" y="5704187"/>
                <a:ext cx="1625400" cy="324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DF9FDD64-064C-6F69-9199-72C4A0B924AA}"/>
                  </a:ext>
                </a:extLst>
              </p14:cNvPr>
              <p14:cNvContentPartPr/>
              <p14:nvPr/>
            </p14:nvContentPartPr>
            <p14:xfrm>
              <a:off x="9582020" y="4720761"/>
              <a:ext cx="1264320" cy="20340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DF9FDD64-064C-6F69-9199-72C4A0B924AA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9566180" y="4657401"/>
                <a:ext cx="1295640" cy="330120"/>
              </a:xfrm>
              <a:prstGeom prst="rect">
                <a:avLst/>
              </a:prstGeom>
            </p:spPr>
          </p:pic>
        </mc:Fallback>
      </mc:AlternateContent>
      <p:pic>
        <p:nvPicPr>
          <p:cNvPr id="18" name="Picture 17">
            <a:extLst>
              <a:ext uri="{FF2B5EF4-FFF2-40B4-BE49-F238E27FC236}">
                <a16:creationId xmlns:a16="http://schemas.microsoft.com/office/drawing/2014/main" id="{1811D13B-7998-A2DB-9822-73A1F9F9A94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81400" y="1530335"/>
            <a:ext cx="4437380" cy="2735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51503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1283222-0CFC-7F4A-07EE-561D33C338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891" y="1403061"/>
            <a:ext cx="10515600" cy="435133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1. Domains of </a:t>
            </a:r>
            <a:r>
              <a:rPr lang="en-US" b="1" dirty="0"/>
              <a:t>disaster</a:t>
            </a:r>
            <a:r>
              <a:rPr lang="en-US" dirty="0"/>
              <a:t> </a:t>
            </a:r>
            <a:r>
              <a:rPr lang="en-US" b="1" dirty="0"/>
              <a:t>definition</a:t>
            </a:r>
            <a:r>
              <a:rPr lang="en-US" dirty="0"/>
              <a:t> and </a:t>
            </a:r>
            <a:r>
              <a:rPr lang="en-US" b="1" dirty="0"/>
              <a:t>management</a:t>
            </a:r>
          </a:p>
          <a:p>
            <a:pPr marL="457200" lvl="1" indent="0">
              <a:buNone/>
            </a:pPr>
            <a:r>
              <a:rPr lang="en-US" dirty="0"/>
              <a:t>1.1 Disaster definition, classification and characteristics of different types of disasters</a:t>
            </a:r>
          </a:p>
          <a:p>
            <a:pPr marL="457200" lvl="1" indent="0">
              <a:buNone/>
            </a:pPr>
            <a:r>
              <a:rPr lang="en-US" dirty="0"/>
              <a:t>1.2 Different phases of disaster management and preparedness</a:t>
            </a:r>
          </a:p>
          <a:p>
            <a:pPr marL="457200" lvl="1" indent="0">
              <a:buNone/>
            </a:pPr>
            <a:r>
              <a:rPr lang="en-US" dirty="0"/>
              <a:t>1.3 Mass-casualty disposition, triage and primary assessment</a:t>
            </a:r>
          </a:p>
          <a:p>
            <a:pPr marL="0" indent="0">
              <a:buNone/>
            </a:pPr>
            <a:r>
              <a:rPr lang="en-US" dirty="0"/>
              <a:t>2. Domains on </a:t>
            </a:r>
            <a:r>
              <a:rPr lang="en-US" b="1" dirty="0"/>
              <a:t>patient assessment and </a:t>
            </a:r>
            <a:r>
              <a:rPr lang="en-US" b="1" dirty="0" err="1"/>
              <a:t>anaesthesia</a:t>
            </a:r>
            <a:r>
              <a:rPr lang="en-US" dirty="0"/>
              <a:t> during disasters</a:t>
            </a:r>
          </a:p>
          <a:p>
            <a:pPr marL="457200" lvl="1" indent="0">
              <a:buNone/>
            </a:pPr>
            <a:r>
              <a:rPr lang="en-US" dirty="0"/>
              <a:t>2.1 Preoperative </a:t>
            </a:r>
            <a:r>
              <a:rPr lang="en-US" dirty="0" err="1"/>
              <a:t>anaesthetic</a:t>
            </a:r>
            <a:r>
              <a:rPr lang="en-US" dirty="0"/>
              <a:t> evaluation and risk assessment during disasters and in</a:t>
            </a:r>
          </a:p>
          <a:p>
            <a:pPr marL="457200" lvl="1" indent="0">
              <a:buNone/>
            </a:pPr>
            <a:r>
              <a:rPr lang="en-US" dirty="0"/>
              <a:t>low-resource settings</a:t>
            </a:r>
          </a:p>
          <a:p>
            <a:pPr marL="457200" lvl="1" indent="0">
              <a:buNone/>
            </a:pPr>
            <a:r>
              <a:rPr lang="en-US" dirty="0"/>
              <a:t>2.2 General </a:t>
            </a:r>
            <a:r>
              <a:rPr lang="en-US" dirty="0" err="1"/>
              <a:t>anaesthesia</a:t>
            </a:r>
            <a:r>
              <a:rPr lang="en-US" dirty="0"/>
              <a:t> during mass-casualty incidents and disasters</a:t>
            </a:r>
          </a:p>
          <a:p>
            <a:pPr marL="457200" lvl="1" indent="0">
              <a:buNone/>
            </a:pPr>
            <a:r>
              <a:rPr lang="en-US" dirty="0"/>
              <a:t>2.3 Regional </a:t>
            </a:r>
            <a:r>
              <a:rPr lang="en-US" dirty="0" err="1"/>
              <a:t>anaesthesia</a:t>
            </a:r>
            <a:r>
              <a:rPr lang="en-US" dirty="0"/>
              <a:t> during mass-casualty incidents and disasters</a:t>
            </a:r>
          </a:p>
          <a:p>
            <a:pPr marL="0" indent="0">
              <a:buNone/>
            </a:pPr>
            <a:r>
              <a:rPr lang="en-US" dirty="0"/>
              <a:t>3. Domain on </a:t>
            </a:r>
            <a:r>
              <a:rPr lang="en-US" b="1" dirty="0"/>
              <a:t>postoperative care </a:t>
            </a:r>
            <a:r>
              <a:rPr lang="en-US" dirty="0"/>
              <a:t>and </a:t>
            </a:r>
            <a:r>
              <a:rPr lang="en-US" b="1" dirty="0"/>
              <a:t>pain management</a:t>
            </a:r>
            <a:r>
              <a:rPr lang="en-US" dirty="0"/>
              <a:t> during disasters</a:t>
            </a:r>
          </a:p>
          <a:p>
            <a:pPr marL="0" indent="0">
              <a:buNone/>
            </a:pPr>
            <a:r>
              <a:rPr lang="en-US" dirty="0"/>
              <a:t>4. Domain on perioperative and critically ill patients </a:t>
            </a:r>
            <a:r>
              <a:rPr lang="en-US" b="1" dirty="0"/>
              <a:t>evacuation and transfer </a:t>
            </a:r>
            <a:r>
              <a:rPr lang="en-US" dirty="0"/>
              <a:t>during disasters</a:t>
            </a:r>
          </a:p>
          <a:p>
            <a:pPr marL="0" indent="0">
              <a:buNone/>
            </a:pPr>
            <a:r>
              <a:rPr lang="en-US" dirty="0"/>
              <a:t>5. Domain on </a:t>
            </a:r>
            <a:r>
              <a:rPr lang="en-US" b="1" dirty="0"/>
              <a:t>critical and intensive care </a:t>
            </a:r>
            <a:r>
              <a:rPr lang="en-US" dirty="0"/>
              <a:t>during disasters</a:t>
            </a:r>
          </a:p>
          <a:p>
            <a:pPr marL="0" indent="0">
              <a:buNone/>
            </a:pPr>
            <a:r>
              <a:rPr lang="en-US" dirty="0"/>
              <a:t>6. Domains of </a:t>
            </a:r>
            <a:r>
              <a:rPr lang="en-US" b="1" dirty="0"/>
              <a:t>psychosocial care, burnout syndrome and fatigue prevention</a:t>
            </a:r>
          </a:p>
          <a:p>
            <a:pPr marL="457200" lvl="1" indent="0">
              <a:buNone/>
            </a:pPr>
            <a:r>
              <a:rPr lang="en-US" dirty="0"/>
              <a:t>6.1 Treatment approaches to acute and delayed critical incident stress reactions</a:t>
            </a:r>
          </a:p>
          <a:p>
            <a:pPr marL="457200" lvl="1" indent="0">
              <a:buNone/>
            </a:pPr>
            <a:r>
              <a:rPr lang="en-US" dirty="0"/>
              <a:t>6.2 Burnout and fatigue during disasters</a:t>
            </a:r>
          </a:p>
          <a:p>
            <a:pPr marL="0" indent="0">
              <a:buNone/>
            </a:pPr>
            <a:r>
              <a:rPr lang="en-US" dirty="0"/>
              <a:t>7. </a:t>
            </a:r>
            <a:r>
              <a:rPr lang="en-US" b="1" dirty="0"/>
              <a:t>Debriefing, reporting data and analysis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D26661-F5E6-D2E5-B632-975DA824D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B495F-3F3D-4FF6-9306-6C9D5820ED5D}" type="datetime5">
              <a:rPr lang="en-US" smtClean="0"/>
              <a:t>24-Apr-26</a:t>
            </a:fld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499E4BD-AE1C-5E46-DA07-976D89785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3A5A9-56A0-4F9D-B963-5141FF50F368}" type="slidenum">
              <a:rPr lang="en-US" smtClean="0"/>
              <a:t>11</a:t>
            </a:fld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3E4D00-615E-0126-8338-2DACDA504BC4}"/>
              </a:ext>
            </a:extLst>
          </p:cNvPr>
          <p:cNvSpPr txBox="1"/>
          <p:nvPr/>
        </p:nvSpPr>
        <p:spPr>
          <a:xfrm>
            <a:off x="326572" y="502984"/>
            <a:ext cx="61976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Section 2. </a:t>
            </a:r>
            <a:r>
              <a:rPr lang="en-GB" sz="3200" b="1" dirty="0"/>
              <a:t>Domains of learning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42936208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55C26-DF4F-46EE-0A41-8C2D7B53F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Section 2. PDM Domains and Competencies – </a:t>
            </a:r>
            <a:r>
              <a:rPr lang="en-US" sz="3200" b="1" dirty="0">
                <a:latin typeface="+mn-lt"/>
              </a:rPr>
              <a:t>knowledge, skills and specific attitudes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D8287A-114B-2BB6-231A-F4AF2843A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4F8ED-9597-45FF-806A-215F694C3FD0}" type="datetime5">
              <a:rPr lang="en-US" smtClean="0"/>
              <a:t>24-Apr-26</a:t>
            </a:fld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8BADCBC-407B-C08B-6A50-ECFAD1F4F9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5992" y="1672486"/>
            <a:ext cx="5520015" cy="46838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9562547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6E6BD-090F-D77D-1544-275EB9C99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>
                <a:latin typeface="+mn-lt"/>
              </a:rPr>
              <a:t>Section 3. </a:t>
            </a:r>
            <a:r>
              <a:rPr lang="en-GB" sz="3600" b="1" dirty="0" err="1">
                <a:latin typeface="+mn-lt"/>
              </a:rPr>
              <a:t>Entrustable</a:t>
            </a:r>
            <a:r>
              <a:rPr lang="en-GB" sz="3600" b="1" dirty="0">
                <a:latin typeface="+mn-lt"/>
              </a:rPr>
              <a:t> Professional Activities </a:t>
            </a:r>
            <a:r>
              <a:rPr lang="en-GB" sz="3600" dirty="0">
                <a:latin typeface="+mn-lt"/>
              </a:rPr>
              <a:t>(EPAs) </a:t>
            </a:r>
            <a:endParaRPr lang="en-US" sz="3600" dirty="0">
              <a:latin typeface="+mn-lt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0258078-A0B1-7450-CB38-288E9E394C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91846"/>
            <a:ext cx="10515600" cy="3834596"/>
          </a:xfrm>
        </p:spPr>
        <p:txBody>
          <a:bodyPr/>
          <a:lstStyle/>
          <a:p>
            <a:r>
              <a:rPr lang="en-US" b="1" dirty="0"/>
              <a:t>Definition and </a:t>
            </a:r>
            <a:r>
              <a:rPr lang="en-US" b="1" dirty="0" err="1"/>
              <a:t>Implementaton</a:t>
            </a:r>
            <a:r>
              <a:rPr lang="en-US" b="1" dirty="0"/>
              <a:t> </a:t>
            </a:r>
            <a:r>
              <a:rPr lang="en-US" dirty="0"/>
              <a:t>of EPAs in the Training of Medical Specialists</a:t>
            </a:r>
          </a:p>
          <a:p>
            <a:r>
              <a:rPr lang="en-US" b="1" dirty="0"/>
              <a:t>Proposed EPAs for Specialists in Disaster Medicine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83C522-72C4-B3E0-6CFE-56F0A8715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4F8ED-9597-45FF-806A-215F694C3FD0}" type="datetime5">
              <a:rPr lang="en-US" smtClean="0"/>
              <a:t>24-Apr-26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066953-340A-E311-2EAD-3E43A60BC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3A5A9-56A0-4F9D-B963-5141FF50F368}" type="slidenum">
              <a:rPr lang="en-US" smtClean="0"/>
              <a:t>13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4ED384-9943-B202-E1FA-3B892EB960E9}"/>
              </a:ext>
            </a:extLst>
          </p:cNvPr>
          <p:cNvSpPr txBox="1"/>
          <p:nvPr/>
        </p:nvSpPr>
        <p:spPr>
          <a:xfrm>
            <a:off x="838200" y="4178961"/>
            <a:ext cx="10694096" cy="95410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These EPAs are designed to align with the competencies outlined in the </a:t>
            </a:r>
            <a:r>
              <a:rPr lang="en-US" sz="2800" b="1" dirty="0"/>
              <a:t>Disaster Medicine</a:t>
            </a:r>
            <a:r>
              <a:rPr lang="en-US" sz="2800" dirty="0"/>
              <a:t> for ANAESTHESIOLOGISTS</a:t>
            </a:r>
          </a:p>
        </p:txBody>
      </p:sp>
    </p:spTree>
    <p:extLst>
      <p:ext uri="{BB962C8B-B14F-4D97-AF65-F5344CB8AC3E}">
        <p14:creationId xmlns:p14="http://schemas.microsoft.com/office/powerpoint/2010/main" val="40990448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C0C96-7C99-604B-C426-0E87CF577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>
                <a:latin typeface="+mn-lt"/>
              </a:rPr>
              <a:t>Section 3. </a:t>
            </a:r>
            <a:r>
              <a:rPr lang="en-GB" sz="3200" b="1" dirty="0">
                <a:latin typeface="+mn-lt"/>
              </a:rPr>
              <a:t>Definition and Implementation of EPAs in the Training of Medical Specialists</a:t>
            </a:r>
            <a:endParaRPr lang="en-US" sz="32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33C370-3D4D-78A1-0D6F-34DDF2CC00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Key Characteristics of EPAs</a:t>
            </a:r>
            <a:endParaRPr lang="en-US" dirty="0"/>
          </a:p>
          <a:p>
            <a:r>
              <a:rPr lang="en-GB" b="1" dirty="0"/>
              <a:t>Implementation in the Training of Medical Specialists</a:t>
            </a:r>
            <a:endParaRPr lang="en-US" dirty="0"/>
          </a:p>
          <a:p>
            <a:pPr lvl="1"/>
            <a:r>
              <a:rPr lang="en-GB" dirty="0"/>
              <a:t>Identification of EPAs</a:t>
            </a:r>
            <a:endParaRPr lang="en-US" dirty="0"/>
          </a:p>
          <a:p>
            <a:pPr lvl="1"/>
            <a:r>
              <a:rPr lang="en-GB" dirty="0"/>
              <a:t>Structuring Training Programs around EPAs</a:t>
            </a:r>
          </a:p>
          <a:p>
            <a:pPr lvl="1"/>
            <a:r>
              <a:rPr lang="en-GB" dirty="0"/>
              <a:t>Assessment of EPAs</a:t>
            </a:r>
            <a:endParaRPr lang="en-US" dirty="0"/>
          </a:p>
          <a:p>
            <a:pPr lvl="1"/>
            <a:r>
              <a:rPr lang="en-GB" dirty="0"/>
              <a:t>Entrustment Decisions</a:t>
            </a:r>
            <a:endParaRPr lang="en-US" dirty="0"/>
          </a:p>
          <a:p>
            <a:pPr lvl="1"/>
            <a:r>
              <a:rPr lang="en-GB" dirty="0"/>
              <a:t>Continuous Improvement</a:t>
            </a:r>
            <a:endParaRPr lang="en-US" dirty="0"/>
          </a:p>
          <a:p>
            <a:r>
              <a:rPr lang="en-GB" b="1" dirty="0"/>
              <a:t>Suggestions for Implementation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C1E4D6-57A9-E87E-C9FA-44D10B6C4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73AE-348D-487C-BDF7-6B327E21A5DE}" type="datetime5">
              <a:rPr lang="en-US" smtClean="0"/>
              <a:t>24-Apr-26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3D1660-62FF-3651-7E66-3A1EE9C6C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3A5A9-56A0-4F9D-B963-5141FF50F36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195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05ED9-CEAC-1517-01BA-6A3262684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>
                <a:latin typeface="+mn-lt"/>
              </a:rPr>
              <a:t>Section 3. </a:t>
            </a:r>
            <a:r>
              <a:rPr lang="en-GB" sz="3200" b="1" dirty="0">
                <a:latin typeface="+mn-lt"/>
              </a:rPr>
              <a:t>Proposed EPAs for the PDM Disaster Medicine for Anaesthesiologists</a:t>
            </a:r>
            <a:endParaRPr lang="en-US" sz="32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494FAD-10DD-E5FD-126A-813C4F6B22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b="1" dirty="0"/>
              <a:t>EPA 1</a:t>
            </a:r>
            <a:r>
              <a:rPr lang="en-US" dirty="0"/>
              <a:t>: Participate in disaster triage and primary assessment in a simulated or real </a:t>
            </a:r>
            <a:r>
              <a:rPr lang="en-US" dirty="0" err="1"/>
              <a:t>masscasualty</a:t>
            </a:r>
            <a:r>
              <a:rPr lang="lv-LV" dirty="0"/>
              <a:t> </a:t>
            </a:r>
            <a:r>
              <a:rPr lang="en-US" dirty="0"/>
              <a:t>scenario. This includes applying recognized triage systems, prioritizing interventions,</a:t>
            </a:r>
            <a:r>
              <a:rPr lang="lv-LV" dirty="0"/>
              <a:t> </a:t>
            </a:r>
            <a:r>
              <a:rPr lang="en-US" dirty="0"/>
              <a:t>and documenting findings in accordance with disaster protocols.</a:t>
            </a:r>
          </a:p>
          <a:p>
            <a:r>
              <a:rPr lang="en-US" b="1" dirty="0"/>
              <a:t>EPA 2</a:t>
            </a:r>
            <a:r>
              <a:rPr lang="en-US" dirty="0"/>
              <a:t>: Provide airway management for trauma or chemically contaminated victims in</a:t>
            </a:r>
            <a:r>
              <a:rPr lang="lv-LV" dirty="0"/>
              <a:t> </a:t>
            </a:r>
            <a:r>
              <a:rPr lang="en-US" dirty="0"/>
              <a:t>hazardous, resource-limited, or contaminated environments. This includes preparation, use of</a:t>
            </a:r>
            <a:r>
              <a:rPr lang="lv-LV" dirty="0"/>
              <a:t> </a:t>
            </a:r>
            <a:r>
              <a:rPr lang="en-US" dirty="0"/>
              <a:t>personal protective equipment (PPE), selection of induction techniques, and management of</a:t>
            </a:r>
            <a:r>
              <a:rPr lang="lv-LV" dirty="0"/>
              <a:t> </a:t>
            </a:r>
            <a:r>
              <a:rPr lang="en-US" dirty="0"/>
              <a:t>trauma or chemically exposed patients.</a:t>
            </a:r>
          </a:p>
          <a:p>
            <a:r>
              <a:rPr lang="en-US" b="1" dirty="0"/>
              <a:t>EPA 3</a:t>
            </a:r>
            <a:r>
              <a:rPr lang="en-US" dirty="0"/>
              <a:t>: Function as a clinical leader within a Hospital Incident Command System (HICS). This</a:t>
            </a:r>
            <a:r>
              <a:rPr lang="lv-LV" dirty="0"/>
              <a:t> </a:t>
            </a:r>
            <a:r>
              <a:rPr lang="en-US" dirty="0"/>
              <a:t>includes coordinating teams, allocating resources, communicating with command structures,</a:t>
            </a:r>
            <a:r>
              <a:rPr lang="lv-LV" dirty="0"/>
              <a:t> </a:t>
            </a:r>
            <a:r>
              <a:rPr lang="en-US" dirty="0"/>
              <a:t>and supporting decision-making.</a:t>
            </a:r>
          </a:p>
          <a:p>
            <a:r>
              <a:rPr lang="en-US" b="1" dirty="0"/>
              <a:t>EPA 4</a:t>
            </a:r>
            <a:r>
              <a:rPr lang="en-US" dirty="0"/>
              <a:t>: Organize escalation of ICU capacity and manage critically ill patients during disaster</a:t>
            </a:r>
            <a:r>
              <a:rPr lang="lv-LV" dirty="0"/>
              <a:t> </a:t>
            </a:r>
            <a:r>
              <a:rPr lang="en-US" dirty="0"/>
              <a:t>surge. This includes planning, prioritizing, staffing adaptation, and ensuring safe ICU care</a:t>
            </a:r>
            <a:r>
              <a:rPr lang="lv-LV" dirty="0"/>
              <a:t> </a:t>
            </a:r>
            <a:r>
              <a:rPr lang="en-US" dirty="0"/>
              <a:t>under disaster conditions.</a:t>
            </a:r>
          </a:p>
          <a:p>
            <a:r>
              <a:rPr lang="en-US" b="1" dirty="0"/>
              <a:t>EPA 5</a:t>
            </a:r>
            <a:r>
              <a:rPr lang="en-US" dirty="0"/>
              <a:t>: Conduct a structured debriefing after a simulated or real disaster event. This includes</a:t>
            </a:r>
            <a:r>
              <a:rPr lang="lv-LV" dirty="0"/>
              <a:t> </a:t>
            </a:r>
            <a:r>
              <a:rPr lang="en-US" dirty="0"/>
              <a:t>analyzing performance, identifying system gaps, and generating recommendations for</a:t>
            </a:r>
            <a:r>
              <a:rPr lang="lv-LV" dirty="0"/>
              <a:t> </a:t>
            </a:r>
            <a:r>
              <a:rPr lang="en-US" dirty="0"/>
              <a:t>improvement.</a:t>
            </a:r>
          </a:p>
          <a:p>
            <a:r>
              <a:rPr lang="en-US" b="1" dirty="0"/>
              <a:t>EPA 6</a:t>
            </a:r>
            <a:r>
              <a:rPr lang="en-US" dirty="0"/>
              <a:t>: Provide disaster-appropriate postoperative care and analgesia in low-resource or</a:t>
            </a:r>
            <a:r>
              <a:rPr lang="lv-LV" dirty="0"/>
              <a:t> </a:t>
            </a:r>
            <a:r>
              <a:rPr lang="en-US" dirty="0"/>
              <a:t>overwhelmed environments. This includes adaptation of monitoring, multi-modal analgesia,</a:t>
            </a:r>
            <a:r>
              <a:rPr lang="lv-LV" dirty="0"/>
              <a:t> </a:t>
            </a:r>
            <a:r>
              <a:rPr lang="en-US" dirty="0"/>
              <a:t>and prevention of complications with minimal equipment.</a:t>
            </a:r>
          </a:p>
          <a:p>
            <a:r>
              <a:rPr lang="en-US" b="1" dirty="0"/>
              <a:t>EPA 7</a:t>
            </a:r>
            <a:r>
              <a:rPr lang="en-US" dirty="0"/>
              <a:t>: Ensure safe </a:t>
            </a:r>
            <a:r>
              <a:rPr lang="en-US" dirty="0" err="1"/>
              <a:t>anaesthesia</a:t>
            </a:r>
            <a:r>
              <a:rPr lang="en-US" dirty="0"/>
              <a:t> and analgesia delivery in austere environments. Adapt</a:t>
            </a:r>
            <a:r>
              <a:rPr lang="lv-LV" dirty="0"/>
              <a:t> </a:t>
            </a:r>
            <a:r>
              <a:rPr lang="en-US" dirty="0" err="1"/>
              <a:t>anaesthesia</a:t>
            </a:r>
            <a:r>
              <a:rPr lang="en-US" dirty="0"/>
              <a:t> techniques (regional, minimal monitor </a:t>
            </a:r>
            <a:r>
              <a:rPr lang="en-US" dirty="0" err="1"/>
              <a:t>anaesthesia</a:t>
            </a:r>
            <a:r>
              <a:rPr lang="en-US" dirty="0"/>
              <a:t>) to minimal </a:t>
            </a:r>
            <a:r>
              <a:rPr lang="en-US" dirty="0" err="1"/>
              <a:t>ressources</a:t>
            </a:r>
            <a:r>
              <a:rPr lang="lv-LV" dirty="0"/>
              <a:t> </a:t>
            </a:r>
            <a:r>
              <a:rPr lang="en-US" dirty="0"/>
              <a:t>(equipment improvisation).</a:t>
            </a:r>
          </a:p>
          <a:p>
            <a:r>
              <a:rPr lang="en-US" b="1" dirty="0"/>
              <a:t>EPA 8</a:t>
            </a:r>
            <a:r>
              <a:rPr lang="en-US" dirty="0"/>
              <a:t>: Perform POCUS-guided assessment for triage, trauma evaluation and critical</a:t>
            </a:r>
            <a:r>
              <a:rPr lang="lv-LV" dirty="0"/>
              <a:t> </a:t>
            </a:r>
            <a:r>
              <a:rPr lang="en-US" dirty="0"/>
              <a:t>decision-making during disasters. This includes </a:t>
            </a:r>
            <a:r>
              <a:rPr lang="en-US" dirty="0" err="1"/>
              <a:t>eFAST</a:t>
            </a:r>
            <a:r>
              <a:rPr lang="en-US" dirty="0"/>
              <a:t>, lung ultrasound, basic cardiac</a:t>
            </a:r>
            <a:r>
              <a:rPr lang="lv-LV" dirty="0"/>
              <a:t> </a:t>
            </a:r>
            <a:r>
              <a:rPr lang="en-US" dirty="0"/>
              <a:t>POCUS, and use of ultrasound to guide resuscitation.</a:t>
            </a:r>
          </a:p>
          <a:p>
            <a:r>
              <a:rPr lang="en-US" b="1" dirty="0"/>
              <a:t>EPA 9</a:t>
            </a:r>
            <a:r>
              <a:rPr lang="en-US" dirty="0"/>
              <a:t>: Apply ethical decision-making and resource allocation principles in extreme scarcity</a:t>
            </a:r>
            <a:r>
              <a:rPr lang="lv-LV" dirty="0"/>
              <a:t> </a:t>
            </a:r>
            <a:r>
              <a:rPr lang="en-US" dirty="0"/>
              <a:t>situations. This includes triage ethics, </a:t>
            </a:r>
            <a:r>
              <a:rPr lang="en-US" dirty="0" err="1"/>
              <a:t>prioritisation</a:t>
            </a:r>
            <a:r>
              <a:rPr lang="en-US" dirty="0"/>
              <a:t> for ICU beds or ventilators, and</a:t>
            </a:r>
            <a:r>
              <a:rPr lang="lv-LV" dirty="0"/>
              <a:t> </a:t>
            </a:r>
            <a:r>
              <a:rPr lang="en-US" dirty="0"/>
              <a:t>communication of difficult decisions.</a:t>
            </a:r>
          </a:p>
          <a:p>
            <a:r>
              <a:rPr lang="en-US" b="1" dirty="0"/>
              <a:t>EPA 10</a:t>
            </a:r>
            <a:r>
              <a:rPr lang="en-US" dirty="0"/>
              <a:t>: Deliver psychosocial support and manage acute stress reactions in patients, relatives</a:t>
            </a:r>
            <a:r>
              <a:rPr lang="lv-LV" dirty="0"/>
              <a:t> </a:t>
            </a:r>
            <a:r>
              <a:rPr lang="en-US" dirty="0"/>
              <a:t>and healthcare staff. This includes recognition of stress responses, basic psychological first</a:t>
            </a:r>
            <a:r>
              <a:rPr lang="lv-LV" dirty="0"/>
              <a:t> </a:t>
            </a:r>
            <a:r>
              <a:rPr lang="en-US" dirty="0"/>
              <a:t>aid, and team support strategies.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CB53AC-E347-2661-6D40-63F23AFEA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73AE-348D-487C-BDF7-6B327E21A5DE}" type="datetime5">
              <a:rPr lang="en-US" smtClean="0"/>
              <a:t>24-Apr-26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E04EDA-895D-0911-70E3-A846638D0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3A5A9-56A0-4F9D-B963-5141FF50F36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797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0D3AE-2398-21A2-4579-86207A523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 err="1">
                <a:latin typeface="+mn-lt"/>
              </a:rPr>
              <a:t>Summary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253022-6470-0A51-0D3A-E66F6C7646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7354" y="2177512"/>
            <a:ext cx="7444843" cy="201348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sz="3200" dirty="0"/>
              <a:t>The aim of the </a:t>
            </a:r>
            <a:r>
              <a:rPr lang="en-GB" sz="3200" dirty="0"/>
              <a:t>European</a:t>
            </a:r>
            <a:r>
              <a:rPr lang="lv-LV" sz="3200" dirty="0"/>
              <a:t> PDM</a:t>
            </a:r>
            <a:r>
              <a:rPr lang="en-GB" sz="3200" dirty="0"/>
              <a:t> ­­­</a:t>
            </a:r>
            <a:r>
              <a:rPr lang="en-US" sz="3200" dirty="0"/>
              <a:t>in Disaster Medicine for ANAESTHESIOLOGISTS is to provide a </a:t>
            </a:r>
            <a:r>
              <a:rPr lang="en-US" sz="3200" b="1" dirty="0"/>
              <a:t>framework for </a:t>
            </a:r>
            <a:r>
              <a:rPr lang="en-US" sz="3200" b="1" dirty="0" err="1"/>
              <a:t>harmonising</a:t>
            </a:r>
            <a:r>
              <a:rPr lang="en-US" sz="3200" b="1" dirty="0"/>
              <a:t> the practice and teaching </a:t>
            </a:r>
            <a:r>
              <a:rPr lang="en-US" sz="3200" dirty="0"/>
              <a:t>across Europe by expert specialist clinicians.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FDC8F3-3E16-805B-4B86-711F8246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8D217-3393-4851-89F8-1059D3E71FE9}" type="datetime5">
              <a:rPr lang="en-US" smtClean="0"/>
              <a:t>24-Apr-26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920943-27EC-D0E8-DF66-A0DF062B6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3A5A9-56A0-4F9D-B963-5141FF50F368}" type="slidenum">
              <a:rPr lang="en-US" smtClean="0"/>
              <a:t>16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48A5DE3-34CE-D287-BBD4-37604905852E}"/>
              </a:ext>
            </a:extLst>
          </p:cNvPr>
          <p:cNvSpPr txBox="1"/>
          <p:nvPr/>
        </p:nvSpPr>
        <p:spPr>
          <a:xfrm>
            <a:off x="847354" y="4647146"/>
            <a:ext cx="1067035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i="1" dirty="0"/>
              <a:t>“This Professional Development Module (PDM) is intended to </a:t>
            </a:r>
            <a:r>
              <a:rPr lang="en-US" i="1" dirty="0" err="1"/>
              <a:t>harmonise</a:t>
            </a:r>
            <a:r>
              <a:rPr lang="en-US" i="1" dirty="0"/>
              <a:t> and support continuing professional development. It does not imply or introduce any new mandatory qualification and must not be used to question or limit the competence of </a:t>
            </a:r>
            <a:r>
              <a:rPr lang="en-US" i="1" dirty="0" err="1"/>
              <a:t>anaesthesiologists</a:t>
            </a:r>
            <a:r>
              <a:rPr lang="en-US" i="1" dirty="0"/>
              <a:t> who have completed specialist training according to the European Training Requirements (ETR). The PDM is a voluntary framework designed to promote lifelong learning and excellence in clinical leadership, education, and quality improvement within the discipline.”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DA4CB03-D506-789A-B0B1-0E7CBEA051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94401" y="904398"/>
            <a:ext cx="2659399" cy="342274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720561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991FB04-DA74-4B2C-BD80-03FAAFC8C2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05849"/>
            <a:ext cx="9144000" cy="1217824"/>
          </a:xfrm>
        </p:spPr>
        <p:txBody>
          <a:bodyPr>
            <a:normAutofit/>
          </a:bodyPr>
          <a:lstStyle/>
          <a:p>
            <a:r>
              <a:rPr lang="en-US" b="1" dirty="0">
                <a:latin typeface="+mn-lt"/>
              </a:rPr>
              <a:t>Thanks !</a:t>
            </a:r>
            <a:endParaRPr lang="lv-LV" dirty="0">
              <a:latin typeface="+mn-lt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1BB19B1-A49D-4E09-9369-D02D6FE9A8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833" y="398758"/>
            <a:ext cx="5213993" cy="163576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E38B062-045A-4924-BC4B-36C5EE4316F4}"/>
              </a:ext>
            </a:extLst>
          </p:cNvPr>
          <p:cNvSpPr txBox="1"/>
          <p:nvPr/>
        </p:nvSpPr>
        <p:spPr>
          <a:xfrm>
            <a:off x="3443786" y="4152151"/>
            <a:ext cx="609797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800" u="sng" dirty="0"/>
              <a:t>Special thanks</a:t>
            </a:r>
            <a:r>
              <a:rPr lang="en-US" sz="2800" dirty="0"/>
              <a:t> – to all EBA members!!!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1829CA-D47B-4EB4-AADF-CE22A4447102}"/>
              </a:ext>
            </a:extLst>
          </p:cNvPr>
          <p:cNvSpPr txBox="1"/>
          <p:nvPr/>
        </p:nvSpPr>
        <p:spPr>
          <a:xfrm>
            <a:off x="558833" y="497563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4"/>
              </a:rPr>
              <a:t>https://www.eba-uems.eu/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13391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7AE67-C28E-1BEE-C1EF-1297BD0A6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The concept of a professional development module </a:t>
            </a:r>
            <a:br>
              <a:rPr lang="en-US" dirty="0"/>
            </a:br>
            <a:r>
              <a:rPr lang="en-US" sz="4000" b="1" dirty="0"/>
              <a:t>in </a:t>
            </a:r>
            <a:r>
              <a:rPr lang="en-US" sz="4000" b="1" dirty="0" err="1"/>
              <a:t>anaesthesiology</a:t>
            </a:r>
            <a:endParaRPr lang="en-US" b="1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093D42-B31C-855F-57BD-BB36803E31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B0882-2707-6DB2-46F4-D108C1C65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2FC88-6116-4A69-A81E-7CFF5846DA60}" type="datetime5">
              <a:rPr lang="en-US" smtClean="0"/>
              <a:t>24-Apr-26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91BF59-B2BC-D5B7-5106-FFC7CCE25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3A5A9-56A0-4F9D-B963-5141FF50F36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207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C75CE3D6-F1F2-BE87-F181-2483899A0342}"/>
              </a:ext>
            </a:extLst>
          </p:cNvPr>
          <p:cNvGrpSpPr/>
          <p:nvPr/>
        </p:nvGrpSpPr>
        <p:grpSpPr>
          <a:xfrm>
            <a:off x="657203" y="2438117"/>
            <a:ext cx="11049376" cy="1384995"/>
            <a:chOff x="1917700" y="2388676"/>
            <a:chExt cx="9283187" cy="1384995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32468158-779B-1F59-2D08-2C47CFEE3EE5}"/>
                </a:ext>
              </a:extLst>
            </p:cNvPr>
            <p:cNvSpPr txBox="1"/>
            <p:nvPr/>
          </p:nvSpPr>
          <p:spPr>
            <a:xfrm>
              <a:off x="8609460" y="2388676"/>
              <a:ext cx="2591427" cy="138499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/>
                <a:t>Continuing professional development (CPD)</a:t>
              </a:r>
            </a:p>
          </p:txBody>
        </p:sp>
        <p:sp>
          <p:nvSpPr>
            <p:cNvPr id="5" name="Arrow: Right 4">
              <a:extLst>
                <a:ext uri="{FF2B5EF4-FFF2-40B4-BE49-F238E27FC236}">
                  <a16:creationId xmlns:a16="http://schemas.microsoft.com/office/drawing/2014/main" id="{CCCF70E4-512F-8A95-1A29-A1CCA3E002FC}"/>
                </a:ext>
              </a:extLst>
            </p:cNvPr>
            <p:cNvSpPr/>
            <p:nvPr/>
          </p:nvSpPr>
          <p:spPr>
            <a:xfrm>
              <a:off x="7827196" y="2853174"/>
              <a:ext cx="503433" cy="45206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97623DE3-E74E-9AE2-216A-5C16087A11DE}"/>
                </a:ext>
              </a:extLst>
            </p:cNvPr>
            <p:cNvSpPr txBox="1"/>
            <p:nvPr/>
          </p:nvSpPr>
          <p:spPr>
            <a:xfrm>
              <a:off x="5402495" y="2602152"/>
              <a:ext cx="2157573" cy="954107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/>
                <a:t>Residency training (PGT)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5BAE84C8-D549-2E56-8DA3-2791CA825BAC}"/>
                </a:ext>
              </a:extLst>
            </p:cNvPr>
            <p:cNvSpPr txBox="1"/>
            <p:nvPr/>
          </p:nvSpPr>
          <p:spPr>
            <a:xfrm>
              <a:off x="1917700" y="2602152"/>
              <a:ext cx="2447106" cy="954107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Undergraduate training</a:t>
              </a:r>
            </a:p>
          </p:txBody>
        </p:sp>
        <p:sp>
          <p:nvSpPr>
            <p:cNvPr id="8" name="Arrow: Right 7">
              <a:extLst>
                <a:ext uri="{FF2B5EF4-FFF2-40B4-BE49-F238E27FC236}">
                  <a16:creationId xmlns:a16="http://schemas.microsoft.com/office/drawing/2014/main" id="{3D9C1B8F-13D3-1349-4F99-163E06FB6F9D}"/>
                </a:ext>
              </a:extLst>
            </p:cNvPr>
            <p:cNvSpPr/>
            <p:nvPr/>
          </p:nvSpPr>
          <p:spPr>
            <a:xfrm>
              <a:off x="4631934" y="2853174"/>
              <a:ext cx="503433" cy="45206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Arrow: Right 8">
            <a:extLst>
              <a:ext uri="{FF2B5EF4-FFF2-40B4-BE49-F238E27FC236}">
                <a16:creationId xmlns:a16="http://schemas.microsoft.com/office/drawing/2014/main" id="{9516C224-2C50-2D7D-AFFE-5DC13A02617F}"/>
              </a:ext>
            </a:extLst>
          </p:cNvPr>
          <p:cNvSpPr/>
          <p:nvPr/>
        </p:nvSpPr>
        <p:spPr>
          <a:xfrm>
            <a:off x="680909" y="4039268"/>
            <a:ext cx="10988034" cy="39240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71B1C73-D7E9-A09E-5A61-1C499C864D37}"/>
              </a:ext>
            </a:extLst>
          </p:cNvPr>
          <p:cNvSpPr txBox="1">
            <a:spLocks/>
          </p:cNvSpPr>
          <p:nvPr/>
        </p:nvSpPr>
        <p:spPr>
          <a:xfrm>
            <a:off x="858000" y="547986"/>
            <a:ext cx="10515600" cy="9541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latin typeface="+mn-lt"/>
              </a:rPr>
              <a:t>Training and CPD in Anaesthesiology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E9E98A-00C6-B3B1-A8BC-2EB6BAFA7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F4FF7-4A49-4AE3-A26D-25F8B498ADEC}" type="datetime3">
              <a:rPr lang="en-US" smtClean="0"/>
              <a:t>24 April 2026</a:t>
            </a:fld>
            <a:endParaRPr lang="en-US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ABB49CA-7C7E-AA72-E787-4384AF261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61EA-3838-47D5-9FB7-FF0D48B6FABD}" type="slidenum">
              <a:rPr lang="en-US" smtClean="0"/>
              <a:t>3</a:t>
            </a:fld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602BC42-2532-6D9B-B26F-2CDF379C4983}"/>
              </a:ext>
            </a:extLst>
          </p:cNvPr>
          <p:cNvSpPr txBox="1"/>
          <p:nvPr/>
        </p:nvSpPr>
        <p:spPr>
          <a:xfrm>
            <a:off x="4953208" y="1547679"/>
            <a:ext cx="2271657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ETR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E9255E33-49ED-2647-4B01-3D65E1C95B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21248" y="1431643"/>
            <a:ext cx="2286198" cy="1072989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FA1C2034-9C99-A64A-0025-384100221E7F}"/>
              </a:ext>
            </a:extLst>
          </p:cNvPr>
          <p:cNvSpPr txBox="1"/>
          <p:nvPr/>
        </p:nvSpPr>
        <p:spPr>
          <a:xfrm>
            <a:off x="838200" y="4755198"/>
            <a:ext cx="1089138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/>
              <a:t>The European Professional Development Modules (PDMs) for </a:t>
            </a:r>
            <a:r>
              <a:rPr lang="en-US" sz="2400" dirty="0" err="1"/>
              <a:t>anaesthesiologists</a:t>
            </a:r>
            <a:r>
              <a:rPr lang="en-US" sz="2400" dirty="0"/>
              <a:t> summarize learning objectives to enrich and increase competencies raising </a:t>
            </a:r>
            <a:r>
              <a:rPr lang="en-US" sz="2400" b="1" dirty="0"/>
              <a:t>clinical experts and professional leaders to a higher level of qualification.</a:t>
            </a:r>
          </a:p>
        </p:txBody>
      </p:sp>
    </p:spTree>
    <p:extLst>
      <p:ext uri="{BB962C8B-B14F-4D97-AF65-F5344CB8AC3E}">
        <p14:creationId xmlns:p14="http://schemas.microsoft.com/office/powerpoint/2010/main" val="674486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A47F7E-36D4-C4FD-BF92-1C95CA01E1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7748AADB-A4CA-0E4B-6470-47F63946D8B4}"/>
              </a:ext>
            </a:extLst>
          </p:cNvPr>
          <p:cNvGrpSpPr/>
          <p:nvPr/>
        </p:nvGrpSpPr>
        <p:grpSpPr>
          <a:xfrm>
            <a:off x="680909" y="2513020"/>
            <a:ext cx="7633032" cy="954107"/>
            <a:chOff x="1917700" y="2602152"/>
            <a:chExt cx="6412929" cy="954107"/>
          </a:xfrm>
        </p:grpSpPr>
        <p:sp>
          <p:nvSpPr>
            <p:cNvPr id="5" name="Arrow: Right 4">
              <a:extLst>
                <a:ext uri="{FF2B5EF4-FFF2-40B4-BE49-F238E27FC236}">
                  <a16:creationId xmlns:a16="http://schemas.microsoft.com/office/drawing/2014/main" id="{A1EC856F-66F0-D0EC-9930-1D22F67E5CC2}"/>
                </a:ext>
              </a:extLst>
            </p:cNvPr>
            <p:cNvSpPr/>
            <p:nvPr/>
          </p:nvSpPr>
          <p:spPr>
            <a:xfrm>
              <a:off x="7827196" y="2853174"/>
              <a:ext cx="503433" cy="45206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C596C12-F757-57BF-FC12-C57BF78B3BC2}"/>
                </a:ext>
              </a:extLst>
            </p:cNvPr>
            <p:cNvSpPr txBox="1"/>
            <p:nvPr/>
          </p:nvSpPr>
          <p:spPr>
            <a:xfrm>
              <a:off x="1917700" y="2602152"/>
              <a:ext cx="2447106" cy="954107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Undergraduate training</a:t>
              </a:r>
            </a:p>
          </p:txBody>
        </p:sp>
        <p:sp>
          <p:nvSpPr>
            <p:cNvPr id="8" name="Arrow: Right 7">
              <a:extLst>
                <a:ext uri="{FF2B5EF4-FFF2-40B4-BE49-F238E27FC236}">
                  <a16:creationId xmlns:a16="http://schemas.microsoft.com/office/drawing/2014/main" id="{18192F53-3A9E-A348-4F91-C436C9EF8451}"/>
                </a:ext>
              </a:extLst>
            </p:cNvPr>
            <p:cNvSpPr/>
            <p:nvPr/>
          </p:nvSpPr>
          <p:spPr>
            <a:xfrm>
              <a:off x="4461031" y="2898934"/>
              <a:ext cx="503433" cy="45206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" name="Arrow: Right 8">
            <a:extLst>
              <a:ext uri="{FF2B5EF4-FFF2-40B4-BE49-F238E27FC236}">
                <a16:creationId xmlns:a16="http://schemas.microsoft.com/office/drawing/2014/main" id="{09BAB29C-21D3-9C3F-94D5-CA767E44F79D}"/>
              </a:ext>
            </a:extLst>
          </p:cNvPr>
          <p:cNvSpPr/>
          <p:nvPr/>
        </p:nvSpPr>
        <p:spPr>
          <a:xfrm>
            <a:off x="680909" y="4281848"/>
            <a:ext cx="10988034" cy="39240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34125D3-FC57-3770-2A4D-258F4897393B}"/>
              </a:ext>
            </a:extLst>
          </p:cNvPr>
          <p:cNvSpPr txBox="1">
            <a:spLocks/>
          </p:cNvSpPr>
          <p:nvPr/>
        </p:nvSpPr>
        <p:spPr>
          <a:xfrm>
            <a:off x="858000" y="547986"/>
            <a:ext cx="10515600" cy="9541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latin typeface="+mn-lt"/>
              </a:rPr>
              <a:t>Training and CPD in Anaesthesiology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AF9F31-A55D-5EDD-3C4A-15C220FCD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F4FF7-4A49-4AE3-A26D-25F8B498ADEC}" type="datetime3">
              <a:rPr lang="en-US" smtClean="0"/>
              <a:t>24 April 2026</a:t>
            </a:fld>
            <a:endParaRPr lang="en-US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5B3E790-457F-45A7-3D23-907D03C60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261EA-3838-47D5-9FB7-FF0D48B6FABD}" type="slidenum">
              <a:rPr lang="en-US" smtClean="0"/>
              <a:t>4</a:t>
            </a:fld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AD1D5B5-550B-C018-49E6-D5F55CC6611A}"/>
              </a:ext>
            </a:extLst>
          </p:cNvPr>
          <p:cNvSpPr txBox="1"/>
          <p:nvPr/>
        </p:nvSpPr>
        <p:spPr>
          <a:xfrm>
            <a:off x="726355" y="5163012"/>
            <a:ext cx="1098022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dirty="0"/>
              <a:t>ETR is for Trainees and PDM is for Specialists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18A3694-0D2B-9485-9AD0-275FE54491BA}"/>
              </a:ext>
            </a:extLst>
          </p:cNvPr>
          <p:cNvSpPr txBox="1"/>
          <p:nvPr/>
        </p:nvSpPr>
        <p:spPr>
          <a:xfrm>
            <a:off x="4523583" y="2764042"/>
            <a:ext cx="2974901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ETR </a:t>
            </a:r>
            <a:r>
              <a:rPr lang="en-US" sz="2400" b="1" dirty="0" err="1"/>
              <a:t>Anaethesiology</a:t>
            </a:r>
            <a:endParaRPr lang="en-US" sz="2400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A33597C-40BD-CBE1-0FF3-8DF1E88AC50B}"/>
              </a:ext>
            </a:extLst>
          </p:cNvPr>
          <p:cNvSpPr txBox="1"/>
          <p:nvPr/>
        </p:nvSpPr>
        <p:spPr>
          <a:xfrm>
            <a:off x="8505371" y="1624465"/>
            <a:ext cx="3201208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PDM in </a:t>
            </a:r>
            <a:r>
              <a:rPr lang="en-US" b="1" dirty="0"/>
              <a:t>Pain medicine 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8C3B976-2577-49B3-A539-FAB549E06C59}"/>
              </a:ext>
            </a:extLst>
          </p:cNvPr>
          <p:cNvSpPr txBox="1"/>
          <p:nvPr/>
        </p:nvSpPr>
        <p:spPr>
          <a:xfrm>
            <a:off x="8505371" y="2253058"/>
            <a:ext cx="3163572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PDM </a:t>
            </a:r>
            <a:r>
              <a:rPr lang="en-US" b="1" dirty="0"/>
              <a:t>Geriatric Anesthesiology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8155754-C0EF-C18D-0CDB-338AD2687B76}"/>
              </a:ext>
            </a:extLst>
          </p:cNvPr>
          <p:cNvSpPr txBox="1"/>
          <p:nvPr/>
        </p:nvSpPr>
        <p:spPr>
          <a:xfrm>
            <a:off x="8543007" y="2851167"/>
            <a:ext cx="3163572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PDM </a:t>
            </a:r>
            <a:r>
              <a:rPr lang="en-US" b="1" dirty="0"/>
              <a:t>Obstetric Anesthesiology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8B17264-C1B7-1B39-6F38-FCFDBB923655}"/>
              </a:ext>
            </a:extLst>
          </p:cNvPr>
          <p:cNvSpPr txBox="1"/>
          <p:nvPr/>
        </p:nvSpPr>
        <p:spPr>
          <a:xfrm>
            <a:off x="8543007" y="3479760"/>
            <a:ext cx="312593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PDM in </a:t>
            </a:r>
            <a:r>
              <a:rPr lang="en-US" b="1" dirty="0">
                <a:solidFill>
                  <a:srgbClr val="C00000"/>
                </a:solidFill>
              </a:rPr>
              <a:t>Disaster medicine  </a:t>
            </a:r>
          </a:p>
        </p:txBody>
      </p:sp>
    </p:spTree>
    <p:extLst>
      <p:ext uri="{BB962C8B-B14F-4D97-AF65-F5344CB8AC3E}">
        <p14:creationId xmlns:p14="http://schemas.microsoft.com/office/powerpoint/2010/main" val="624821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E7D92D-8C7A-48BD-A746-3D07A72E58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934" y="1690688"/>
            <a:ext cx="5568757" cy="3294048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A candidate for the PDM in Disaster Medicine needs as a prerequisite to have acquired the knowledge, skills, attitudes and </a:t>
            </a:r>
            <a:r>
              <a:rPr lang="en-US" dirty="0" err="1"/>
              <a:t>behaviours</a:t>
            </a:r>
            <a:r>
              <a:rPr lang="en-US" dirty="0"/>
              <a:t> required of a </a:t>
            </a:r>
            <a:r>
              <a:rPr lang="en-US" b="1" dirty="0"/>
              <a:t>specialist </a:t>
            </a:r>
            <a:r>
              <a:rPr lang="en-US" b="1" dirty="0" err="1"/>
              <a:t>anaesthesiologist</a:t>
            </a:r>
            <a:r>
              <a:rPr lang="en-US" dirty="0"/>
              <a:t>.</a:t>
            </a:r>
            <a:endParaRPr lang="lv-LV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6731C6A-E48B-42D4-8151-BFCFB9C39FC7}"/>
              </a:ext>
            </a:extLst>
          </p:cNvPr>
          <p:cNvSpPr/>
          <p:nvPr/>
        </p:nvSpPr>
        <p:spPr>
          <a:xfrm>
            <a:off x="775086" y="4895632"/>
            <a:ext cx="5955759" cy="13542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R="8255" lvl="0" algn="just" fontAlgn="base">
              <a:spcAft>
                <a:spcPts val="25"/>
              </a:spcAft>
              <a:buClr>
                <a:srgbClr val="000000"/>
              </a:buClr>
              <a:buSzPts val="1100"/>
            </a:pPr>
            <a:r>
              <a:rPr lang="en-GB" sz="16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Levels of competencies</a:t>
            </a:r>
          </a:p>
          <a:p>
            <a:pPr marR="8255" lvl="0" algn="just" fontAlgn="base">
              <a:spcAft>
                <a:spcPts val="25"/>
              </a:spcAft>
              <a:buClr>
                <a:srgbClr val="000000"/>
              </a:buClr>
              <a:buSzPts val="1100"/>
            </a:pPr>
            <a:r>
              <a:rPr lang="en-GB" sz="16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GB" sz="16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: observer level (has knowledge of, describes)</a:t>
            </a:r>
            <a:endParaRPr lang="en-US" sz="1600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R="8255" lvl="0" algn="just" fontAlgn="base">
              <a:spcAft>
                <a:spcPts val="25"/>
              </a:spcAft>
              <a:buClr>
                <a:srgbClr val="000000"/>
              </a:buClr>
              <a:buSzPts val="1100"/>
            </a:pPr>
            <a:r>
              <a:rPr lang="en-GB" sz="16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GB" sz="16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: performs, manages, demonstrates under direct supervision </a:t>
            </a:r>
            <a:endParaRPr lang="en-US" sz="1600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R="8255" lvl="0" algn="just" fontAlgn="base">
              <a:spcAft>
                <a:spcPts val="25"/>
              </a:spcAft>
              <a:buClr>
                <a:srgbClr val="000000"/>
              </a:buClr>
              <a:buSzPts val="1100"/>
            </a:pPr>
            <a:r>
              <a:rPr lang="en-GB" sz="16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GB" sz="16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: performs, manages, demonstrates under distant supervision</a:t>
            </a:r>
            <a:endParaRPr lang="en-US" sz="1600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R="8255" lvl="0" algn="just" fontAlgn="base">
              <a:spcAft>
                <a:spcPts val="25"/>
              </a:spcAft>
              <a:buClr>
                <a:srgbClr val="000000"/>
              </a:buClr>
              <a:buSzPts val="1100"/>
            </a:pPr>
            <a:r>
              <a:rPr lang="en-GB" sz="16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GB" sz="16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: performs, manages, demonstrates independently</a:t>
            </a:r>
            <a:endParaRPr lang="en-US" sz="1600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162187E-A045-4551-BE67-C118CB2F5B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9662" y="1306023"/>
            <a:ext cx="4981155" cy="457533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CC0122-D521-4296-710E-47D7391B1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E9A27-5B27-449F-AA3C-359A96F8CC08}" type="datetime5">
              <a:rPr lang="en-US" smtClean="0"/>
              <a:t>24-Apr-26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F6EBF3-4BDA-FB53-22B1-37C191B11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3A5A9-56A0-4F9D-B963-5141FF50F368}" type="slidenum">
              <a:rPr lang="en-US" smtClean="0"/>
              <a:t>5</a:t>
            </a:fld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1D8CDBDA-6FA3-35E4-4EB8-DF393EC75BA7}"/>
              </a:ext>
            </a:extLst>
          </p:cNvPr>
          <p:cNvSpPr txBox="1">
            <a:spLocks/>
          </p:cNvSpPr>
          <p:nvPr/>
        </p:nvSpPr>
        <p:spPr>
          <a:xfrm>
            <a:off x="651934" y="66059"/>
            <a:ext cx="1097573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+mn-lt"/>
              </a:rPr>
              <a:t>European Training Requirements </a:t>
            </a:r>
            <a:br>
              <a:rPr lang="en-US" b="1" dirty="0">
                <a:latin typeface="+mn-lt"/>
              </a:rPr>
            </a:br>
            <a:r>
              <a:rPr lang="en-US" sz="2400" b="1" dirty="0">
                <a:latin typeface="+mn-lt"/>
              </a:rPr>
              <a:t>for the Specialty of </a:t>
            </a:r>
            <a:r>
              <a:rPr lang="en-US" sz="2400" b="1" dirty="0" err="1">
                <a:latin typeface="+mn-lt"/>
              </a:rPr>
              <a:t>Anaesthesiology</a:t>
            </a:r>
            <a:endParaRPr lang="en-US" b="1" dirty="0">
              <a:latin typeface="+mn-lt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CA92BF5-FCAB-7394-E9FE-9A76F622BB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09139" y="149547"/>
            <a:ext cx="2280102" cy="1072989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520747F-69C9-C96A-BBEF-0FC8EF9A92AC}"/>
              </a:ext>
            </a:extLst>
          </p:cNvPr>
          <p:cNvSpPr/>
          <p:nvPr/>
        </p:nvSpPr>
        <p:spPr>
          <a:xfrm>
            <a:off x="6939279" y="1690689"/>
            <a:ext cx="4688385" cy="1738312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868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07FF34-0BE0-92E2-FAAB-C112271FF6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1CA049-58A6-0B35-C725-9510342062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934" y="1690688"/>
            <a:ext cx="5568757" cy="3294048"/>
          </a:xfrm>
        </p:spPr>
        <p:txBody>
          <a:bodyPr>
            <a:normAutofit/>
          </a:bodyPr>
          <a:lstStyle/>
          <a:p>
            <a:pPr algn="just"/>
            <a:r>
              <a:rPr lang="en-GB" b="1" dirty="0"/>
              <a:t>General core</a:t>
            </a:r>
            <a:r>
              <a:rPr lang="en-GB" dirty="0"/>
              <a:t> competencies should be achievable by </a:t>
            </a:r>
            <a:r>
              <a:rPr lang="en-GB" u="sng" dirty="0"/>
              <a:t>most national</a:t>
            </a:r>
            <a:r>
              <a:rPr lang="en-GB" dirty="0"/>
              <a:t> training programmes</a:t>
            </a:r>
          </a:p>
          <a:p>
            <a:pPr algn="just"/>
            <a:endParaRPr lang="en-GB" dirty="0"/>
          </a:p>
          <a:p>
            <a:pPr algn="just"/>
            <a:r>
              <a:rPr lang="en-GB" b="1" dirty="0"/>
              <a:t>Specific core competencies</a:t>
            </a:r>
            <a:r>
              <a:rPr lang="en-GB" dirty="0"/>
              <a:t> - basic competence levels proposed </a:t>
            </a:r>
            <a:endParaRPr lang="lv-LV" i="1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ED709C6-4A1B-E310-4375-35D1B6898136}"/>
              </a:ext>
            </a:extLst>
          </p:cNvPr>
          <p:cNvSpPr/>
          <p:nvPr/>
        </p:nvSpPr>
        <p:spPr>
          <a:xfrm>
            <a:off x="775086" y="4895632"/>
            <a:ext cx="5955759" cy="13542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R="8255" lvl="0" algn="just" fontAlgn="base">
              <a:spcAft>
                <a:spcPts val="25"/>
              </a:spcAft>
              <a:buClr>
                <a:srgbClr val="000000"/>
              </a:buClr>
              <a:buSzPts val="1100"/>
            </a:pPr>
            <a:r>
              <a:rPr lang="en-GB" sz="16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Levels of competencies</a:t>
            </a:r>
          </a:p>
          <a:p>
            <a:pPr marR="8255" lvl="0" algn="just" fontAlgn="base">
              <a:spcAft>
                <a:spcPts val="25"/>
              </a:spcAft>
              <a:buClr>
                <a:srgbClr val="000000"/>
              </a:buClr>
              <a:buSzPts val="1100"/>
            </a:pPr>
            <a:r>
              <a:rPr lang="en-GB" sz="16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GB" sz="16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: observer level (has knowledge of, describes)</a:t>
            </a:r>
            <a:endParaRPr lang="en-US" sz="1600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R="8255" lvl="0" algn="just" fontAlgn="base">
              <a:spcAft>
                <a:spcPts val="25"/>
              </a:spcAft>
              <a:buClr>
                <a:srgbClr val="000000"/>
              </a:buClr>
              <a:buSzPts val="1100"/>
            </a:pPr>
            <a:r>
              <a:rPr lang="en-GB" sz="16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GB" sz="16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: performs, manages, demonstrates under direct supervision </a:t>
            </a:r>
            <a:endParaRPr lang="en-US" sz="1600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R="8255" lvl="0" algn="just" fontAlgn="base">
              <a:spcAft>
                <a:spcPts val="25"/>
              </a:spcAft>
              <a:buClr>
                <a:srgbClr val="000000"/>
              </a:buClr>
              <a:buSzPts val="1100"/>
            </a:pPr>
            <a:r>
              <a:rPr lang="en-GB" sz="16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GB" sz="16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: performs, manages, demonstrates under distant supervision</a:t>
            </a:r>
            <a:endParaRPr lang="en-US" sz="1600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marR="8255" lvl="0" algn="just" fontAlgn="base">
              <a:spcAft>
                <a:spcPts val="25"/>
              </a:spcAft>
              <a:buClr>
                <a:srgbClr val="000000"/>
              </a:buClr>
              <a:buSzPts val="1100"/>
            </a:pPr>
            <a:r>
              <a:rPr lang="en-GB" sz="16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GB" sz="16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: performs, manages, demonstrates independently</a:t>
            </a:r>
            <a:endParaRPr lang="en-US" sz="1600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5C62B98-BC4C-147F-25B8-0DE9B19DA8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9662" y="1306023"/>
            <a:ext cx="4981155" cy="457533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370744-DEB6-FFF6-F44C-253E42690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E9A27-5B27-449F-AA3C-359A96F8CC08}" type="datetime5">
              <a:rPr lang="en-US" smtClean="0"/>
              <a:t>24-Apr-26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50E4CC-2833-26A1-8CA4-E1812FC9E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3A5A9-56A0-4F9D-B963-5141FF50F368}" type="slidenum">
              <a:rPr lang="en-US" smtClean="0"/>
              <a:t>6</a:t>
            </a:fld>
            <a:endParaRPr lang="en-US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4A7CFBAB-5D27-5177-F704-9DB6623C1674}"/>
              </a:ext>
            </a:extLst>
          </p:cNvPr>
          <p:cNvSpPr/>
          <p:nvPr/>
        </p:nvSpPr>
        <p:spPr>
          <a:xfrm>
            <a:off x="7083502" y="4761216"/>
            <a:ext cx="3342640" cy="223520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929DFFBE-EAAC-CE23-4605-D41EE95BBFB5}"/>
              </a:ext>
            </a:extLst>
          </p:cNvPr>
          <p:cNvSpPr/>
          <p:nvPr/>
        </p:nvSpPr>
        <p:spPr>
          <a:xfrm rot="10800000">
            <a:off x="10503762" y="4623738"/>
            <a:ext cx="472440" cy="48768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CCC7C98B-B6EB-1D2D-F0B1-521E3B54F717}"/>
              </a:ext>
            </a:extLst>
          </p:cNvPr>
          <p:cNvSpPr txBox="1">
            <a:spLocks/>
          </p:cNvSpPr>
          <p:nvPr/>
        </p:nvSpPr>
        <p:spPr>
          <a:xfrm>
            <a:off x="651934" y="66059"/>
            <a:ext cx="1097573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+mn-lt"/>
              </a:rPr>
              <a:t>European Training Requirements </a:t>
            </a:r>
            <a:br>
              <a:rPr lang="en-US" b="1" dirty="0">
                <a:latin typeface="+mn-lt"/>
              </a:rPr>
            </a:br>
            <a:r>
              <a:rPr lang="en-US" sz="2400" b="1" dirty="0">
                <a:latin typeface="+mn-lt"/>
              </a:rPr>
              <a:t>for the Specialty of </a:t>
            </a:r>
            <a:r>
              <a:rPr lang="en-US" sz="2400" b="1" dirty="0" err="1">
                <a:latin typeface="+mn-lt"/>
              </a:rPr>
              <a:t>Anaesthesiology</a:t>
            </a:r>
            <a:endParaRPr lang="en-US" b="1" dirty="0">
              <a:latin typeface="+mn-lt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AFA9FBA-D87F-C14A-9A68-3FFC0ECD0D4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09139" y="149547"/>
            <a:ext cx="2280102" cy="1072989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66DFE734-1F4A-A79F-EE9B-BBD558DE6DC2}"/>
              </a:ext>
            </a:extLst>
          </p:cNvPr>
          <p:cNvSpPr/>
          <p:nvPr/>
        </p:nvSpPr>
        <p:spPr>
          <a:xfrm>
            <a:off x="6939279" y="1690688"/>
            <a:ext cx="4688385" cy="2595533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B33AA6-D77E-5335-A0AE-52EAC137B138}"/>
              </a:ext>
            </a:extLst>
          </p:cNvPr>
          <p:cNvSpPr txBox="1"/>
          <p:nvPr/>
        </p:nvSpPr>
        <p:spPr>
          <a:xfrm>
            <a:off x="1279180" y="3358460"/>
            <a:ext cx="9960656" cy="206210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4800" b="1" dirty="0"/>
              <a:t>Not all learning objectives listed in the ETR reach level D and E </a:t>
            </a:r>
          </a:p>
          <a:p>
            <a:pPr algn="ctr"/>
            <a:r>
              <a:rPr lang="en-US" sz="3200" dirty="0"/>
              <a:t>(</a:t>
            </a:r>
            <a:r>
              <a:rPr lang="en-US" sz="3200" i="1" dirty="0"/>
              <a:t>D: perform and manage independently</a:t>
            </a:r>
            <a:r>
              <a:rPr lang="en-US" sz="3200" dirty="0"/>
              <a:t>)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257834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4F151-BC27-4291-B5DB-ADBE6BB60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4726" y="2092668"/>
            <a:ext cx="10515600" cy="2852737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+mn-lt"/>
              </a:rPr>
              <a:t>European Professional Development Module PDM in Disaster Medicine for ANAESTHESIOLOGISTS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CF3980-658F-5C89-7728-02C8981AD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2FC88-6116-4A69-A81E-7CFF5846DA60}" type="datetime5">
              <a:rPr lang="en-US" smtClean="0"/>
              <a:t>24-Apr-26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C677F7-16CB-570E-2304-7D626B10D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3A5A9-56A0-4F9D-B963-5141FF50F368}" type="slidenum">
              <a:rPr lang="en-US" smtClean="0"/>
              <a:t>7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D9B3805-D67B-3955-71EA-000BBFD71834}"/>
              </a:ext>
            </a:extLst>
          </p:cNvPr>
          <p:cNvSpPr txBox="1"/>
          <p:nvPr/>
        </p:nvSpPr>
        <p:spPr>
          <a:xfrm>
            <a:off x="864726" y="5077166"/>
            <a:ext cx="34608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Section 1</a:t>
            </a:r>
          </a:p>
          <a:p>
            <a:r>
              <a:rPr lang="en-US" sz="2000" dirty="0"/>
              <a:t>Section 2</a:t>
            </a:r>
          </a:p>
          <a:p>
            <a:r>
              <a:rPr lang="en-US" sz="2000" dirty="0"/>
              <a:t>Section 3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FFBCB01-9361-449B-976A-C27FA7C97A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9967" y="305854"/>
            <a:ext cx="4971813" cy="26590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95B1204-7E51-EBFB-AE64-E4154666CA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5135988"/>
            <a:ext cx="5649745" cy="11401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798683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FFC0D-0D42-73B3-DC34-54E761426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Section 1: </a:t>
            </a:r>
            <a:r>
              <a:rPr lang="en-US" sz="3200" b="1" dirty="0">
                <a:latin typeface="+mn-lt"/>
              </a:rPr>
              <a:t>General Information </a:t>
            </a:r>
            <a:br>
              <a:rPr lang="en-US" sz="3200" b="1" dirty="0">
                <a:latin typeface="+mn-lt"/>
              </a:rPr>
            </a:br>
            <a:r>
              <a:rPr lang="en-US" sz="2400" dirty="0">
                <a:latin typeface="+mn-lt"/>
              </a:rPr>
              <a:t>about the European PDM in Disaster Medicine</a:t>
            </a:r>
            <a:r>
              <a:rPr lang="lv-LV" sz="2400" dirty="0">
                <a:latin typeface="+mn-lt"/>
              </a:rPr>
              <a:t> </a:t>
            </a:r>
            <a:r>
              <a:rPr lang="en-US" sz="2400" dirty="0">
                <a:latin typeface="+mn-lt"/>
              </a:rPr>
              <a:t>for </a:t>
            </a:r>
            <a:r>
              <a:rPr lang="en-US" sz="2400" dirty="0" err="1">
                <a:latin typeface="+mn-lt"/>
              </a:rPr>
              <a:t>anaesthesiologists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38D74E-6D85-C288-40BF-ADFEB4B2CD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37805"/>
            <a:ext cx="10515600" cy="4139157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/>
              <a:t>The path to excellence</a:t>
            </a:r>
            <a:r>
              <a:rPr lang="en-US" dirty="0"/>
              <a:t>: From ETR for Trainees to the PDM for Specialists</a:t>
            </a:r>
          </a:p>
          <a:p>
            <a:r>
              <a:rPr lang="en-US" b="1" dirty="0"/>
              <a:t>Scope </a:t>
            </a:r>
            <a:r>
              <a:rPr lang="en-US" dirty="0"/>
              <a:t>of the PDM</a:t>
            </a:r>
          </a:p>
          <a:p>
            <a:r>
              <a:rPr lang="en-US" b="1" dirty="0"/>
              <a:t>Development</a:t>
            </a:r>
            <a:r>
              <a:rPr lang="en-US" dirty="0"/>
              <a:t> of the PDM</a:t>
            </a:r>
          </a:p>
          <a:p>
            <a:r>
              <a:rPr lang="en-US" b="1" dirty="0"/>
              <a:t>Alignment of the PDM in Disaster Medicine </a:t>
            </a:r>
            <a:r>
              <a:rPr lang="en-US" dirty="0"/>
              <a:t>with ETR and EBA policies</a:t>
            </a:r>
            <a:endParaRPr lang="lv-LV" dirty="0"/>
          </a:p>
          <a:p>
            <a:r>
              <a:rPr lang="en-GB" dirty="0"/>
              <a:t>Candidate eligibility</a:t>
            </a:r>
            <a:endParaRPr lang="lv-LV" dirty="0"/>
          </a:p>
          <a:p>
            <a:r>
              <a:rPr lang="en-US" dirty="0"/>
              <a:t>The PDM training </a:t>
            </a:r>
            <a:r>
              <a:rPr lang="en-US" dirty="0" err="1"/>
              <a:t>programme</a:t>
            </a:r>
            <a:endParaRPr lang="en-US" dirty="0"/>
          </a:p>
          <a:p>
            <a:r>
              <a:rPr lang="en-US" b="1" dirty="0"/>
              <a:t>Trainers</a:t>
            </a:r>
            <a:r>
              <a:rPr lang="en-US" dirty="0"/>
              <a:t> </a:t>
            </a:r>
          </a:p>
          <a:p>
            <a:r>
              <a:rPr lang="en-US" b="1" dirty="0"/>
              <a:t>Training institutions </a:t>
            </a:r>
          </a:p>
          <a:p>
            <a:r>
              <a:rPr lang="en-US" b="1" dirty="0"/>
              <a:t>Assessment</a:t>
            </a:r>
            <a:endParaRPr lang="en-US" dirty="0"/>
          </a:p>
          <a:p>
            <a:r>
              <a:rPr lang="en-US" b="1" dirty="0"/>
              <a:t>Completion </a:t>
            </a:r>
            <a:r>
              <a:rPr lang="en-US" dirty="0"/>
              <a:t>of the PDM</a:t>
            </a:r>
          </a:p>
          <a:p>
            <a:r>
              <a:rPr lang="en-GB" b="1" dirty="0"/>
              <a:t>References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CC1FBD-5633-1875-94AC-68A1627FA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73AE-348D-487C-BDF7-6B327E21A5DE}" type="datetime5">
              <a:rPr lang="en-US" smtClean="0"/>
              <a:t>24-Apr-26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90F818-D173-97AB-F538-16CADDAC5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3A5A9-56A0-4F9D-B963-5141FF50F36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6165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FFC0D-0D42-73B3-DC34-54E761426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Section 2. </a:t>
            </a:r>
            <a:r>
              <a:rPr lang="en-US" sz="3200" b="1" dirty="0">
                <a:latin typeface="+mn-lt"/>
              </a:rPr>
              <a:t>Domains and competencies in the PDM Disaster Medicine</a:t>
            </a:r>
            <a:r>
              <a:rPr lang="lv-LV" sz="3200" b="1" dirty="0">
                <a:latin typeface="+mn-lt"/>
              </a:rPr>
              <a:t> </a:t>
            </a:r>
            <a:r>
              <a:rPr lang="en-US" sz="3200" b="1" dirty="0">
                <a:latin typeface="+mn-lt"/>
              </a:rPr>
              <a:t>for </a:t>
            </a:r>
            <a:r>
              <a:rPr lang="en-US" sz="3200" b="1" dirty="0" err="1">
                <a:latin typeface="+mn-lt"/>
              </a:rPr>
              <a:t>anaesthesiologists</a:t>
            </a:r>
            <a:endParaRPr lang="en-US" sz="32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38D74E-6D85-C288-40BF-ADFEB4B2CD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7425"/>
            <a:ext cx="7289800" cy="4172799"/>
          </a:xfrm>
        </p:spPr>
        <p:txBody>
          <a:bodyPr>
            <a:normAutofit/>
          </a:bodyPr>
          <a:lstStyle/>
          <a:p>
            <a:r>
              <a:rPr lang="en-US" dirty="0"/>
              <a:t>Disaster medicine content in the ETR</a:t>
            </a:r>
            <a:endParaRPr lang="lv-LV" dirty="0"/>
          </a:p>
          <a:p>
            <a:r>
              <a:rPr lang="en-US" dirty="0"/>
              <a:t>Learning objectives</a:t>
            </a:r>
            <a:endParaRPr lang="lv-LV" dirty="0"/>
          </a:p>
          <a:p>
            <a:pPr lvl="1"/>
            <a:r>
              <a:rPr lang="en-GB" dirty="0"/>
              <a:t>knowledge</a:t>
            </a:r>
            <a:endParaRPr lang="lv-LV" dirty="0"/>
          </a:p>
          <a:p>
            <a:pPr lvl="1"/>
            <a:r>
              <a:rPr lang="lv-LV" dirty="0"/>
              <a:t>s</a:t>
            </a:r>
            <a:r>
              <a:rPr lang="en-GB" dirty="0"/>
              <a:t>kills</a:t>
            </a:r>
            <a:endParaRPr lang="lv-LV" dirty="0"/>
          </a:p>
          <a:p>
            <a:pPr lvl="1"/>
            <a:r>
              <a:rPr lang="en-GB" dirty="0"/>
              <a:t>specific attitudes</a:t>
            </a:r>
            <a:endParaRPr lang="en-US" dirty="0"/>
          </a:p>
          <a:p>
            <a:r>
              <a:rPr lang="en-US" dirty="0"/>
              <a:t>Descriptions of domains</a:t>
            </a:r>
            <a:endParaRPr lang="lv-LV" dirty="0"/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CC1FBD-5633-1875-94AC-68A1627FA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273AE-348D-487C-BDF7-6B327E21A5DE}" type="datetime5">
              <a:rPr lang="en-US" smtClean="0"/>
              <a:t>24-Apr-26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90F818-D173-97AB-F538-16CADDAC5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3A5A9-56A0-4F9D-B963-5141FF50F36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9485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94900BABD61B4BAC2F245EDF4ED39E" ma:contentTypeVersion="13" ma:contentTypeDescription="Crée un document." ma:contentTypeScope="" ma:versionID="46b35aaa08c52807dfb346c9b5123096">
  <xsd:schema xmlns:xsd="http://www.w3.org/2001/XMLSchema" xmlns:xs="http://www.w3.org/2001/XMLSchema" xmlns:p="http://schemas.microsoft.com/office/2006/metadata/properties" xmlns:ns2="83bd27bf-f23a-4764-ba48-893866d47e01" xmlns:ns3="cd7455a3-4a59-4a73-9e70-409757b3c8a1" targetNamespace="http://schemas.microsoft.com/office/2006/metadata/properties" ma:root="true" ma:fieldsID="b78ee7e9995c7132adcfcf884f045e47" ns2:_="" ns3:_="">
    <xsd:import namespace="83bd27bf-f23a-4764-ba48-893866d47e01"/>
    <xsd:import namespace="cd7455a3-4a59-4a73-9e70-409757b3c8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bd27bf-f23a-4764-ba48-893866d47e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Balises d’images" ma:readOnly="false" ma:fieldId="{5cf76f15-5ced-4ddc-b409-7134ff3c332f}" ma:taxonomyMulti="true" ma:sspId="6de6d2fa-23a7-45f3-a64a-563df53bb5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7455a3-4a59-4a73-9e70-409757b3c8a1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6ae12d60-d5a8-41ec-bed3-3136d3e9e081}" ma:internalName="TaxCatchAll" ma:showField="CatchAllData" ma:web="cd7455a3-4a59-4a73-9e70-409757b3c8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3bd27bf-f23a-4764-ba48-893866d47e01">
      <Terms xmlns="http://schemas.microsoft.com/office/infopath/2007/PartnerControls"/>
    </lcf76f155ced4ddcb4097134ff3c332f>
    <TaxCatchAll xmlns="cd7455a3-4a59-4a73-9e70-409757b3c8a1" xsi:nil="true"/>
  </documentManagement>
</p:properties>
</file>

<file path=customXml/itemProps1.xml><?xml version="1.0" encoding="utf-8"?>
<ds:datastoreItem xmlns:ds="http://schemas.openxmlformats.org/officeDocument/2006/customXml" ds:itemID="{A9E9A0C7-F398-47B9-B091-4A997C17D2BB}"/>
</file>

<file path=customXml/itemProps2.xml><?xml version="1.0" encoding="utf-8"?>
<ds:datastoreItem xmlns:ds="http://schemas.openxmlformats.org/officeDocument/2006/customXml" ds:itemID="{2CE11D89-F4A6-4DF6-B970-CF7CF83F9F0F}"/>
</file>

<file path=customXml/itemProps3.xml><?xml version="1.0" encoding="utf-8"?>
<ds:datastoreItem xmlns:ds="http://schemas.openxmlformats.org/officeDocument/2006/customXml" ds:itemID="{58845C51-E647-46F3-B12F-9D1128B29F01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1188</Words>
  <Application>Microsoft Office PowerPoint</Application>
  <PresentationFormat>Widescreen</PresentationFormat>
  <Paragraphs>153</Paragraphs>
  <Slides>17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PowerPoint Presentation</vt:lpstr>
      <vt:lpstr>The concept of a professional development module  in anaesthesiology</vt:lpstr>
      <vt:lpstr>PowerPoint Presentation</vt:lpstr>
      <vt:lpstr>PowerPoint Presentation</vt:lpstr>
      <vt:lpstr>PowerPoint Presentation</vt:lpstr>
      <vt:lpstr>PowerPoint Presentation</vt:lpstr>
      <vt:lpstr>European Professional Development Module PDM in Disaster Medicine for ANAESTHESIOLOGISTS</vt:lpstr>
      <vt:lpstr>Section 1: General Information  about the European PDM in Disaster Medicine for anaesthesiologists</vt:lpstr>
      <vt:lpstr>Section 2. Domains and competencies in the PDM Disaster Medicine for anaesthesiologists</vt:lpstr>
      <vt:lpstr>Section 2. Required levels of competence for the PDM</vt:lpstr>
      <vt:lpstr>PowerPoint Presentation</vt:lpstr>
      <vt:lpstr>Section 2. PDM Domains and Competencies – knowledge, skills and specific attitudes</vt:lpstr>
      <vt:lpstr>Section 3. Entrustable Professional Activities (EPAs) </vt:lpstr>
      <vt:lpstr>Section 3. Definition and Implementation of EPAs in the Training of Medical Specialists</vt:lpstr>
      <vt:lpstr>Section 3. Proposed EPAs for the PDM Disaster Medicine for Anaesthesiologists</vt:lpstr>
      <vt:lpstr>Summary</vt:lpstr>
      <vt:lpstr>Thanks 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Olegs Sabelnikovs</dc:creator>
  <cp:lastModifiedBy>Olegs Sabelnikovs</cp:lastModifiedBy>
  <cp:revision>126</cp:revision>
  <dcterms:created xsi:type="dcterms:W3CDTF">2022-09-29T12:50:49Z</dcterms:created>
  <dcterms:modified xsi:type="dcterms:W3CDTF">2026-04-24T08:27:36Z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0x0101004194900BABD61B4BAC2F245EDF4ED39E</vt:lpwstr>
  </property>
</Properties>
</file>