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x="18288000" cy="10287000"/>
  <p:notesSz cx="6858000" cy="9144000"/>
  <p:embeddedFontLst>
    <p:embeddedFont>
      <p:font typeface="Asap" charset="1" panose="020F0504030202060203"/>
      <p:regular r:id="rId26"/>
    </p:embeddedFont>
    <p:embeddedFont>
      <p:font typeface="Asap Italics" charset="1" panose="020F05040302020D0203"/>
      <p:regular r:id="rId27"/>
    </p:embeddedFont>
    <p:embeddedFont>
      <p:font typeface="Calibri (MS) Italics" charset="1" panose="020F05020202040A0204"/>
      <p:regular r:id="rId28"/>
    </p:embeddedFont>
    <p:embeddedFont>
      <p:font typeface="Alegreya Sans" charset="1" panose="00000500000000000000"/>
      <p:regular r:id="rId29"/>
    </p:embeddedFont>
    <p:embeddedFont>
      <p:font typeface="Noto Serif Bold" charset="1" panose="02020800060500020200"/>
      <p:regular r:id="rId30"/>
    </p:embeddedFont>
    <p:embeddedFont>
      <p:font typeface="Noto Serif" charset="1" panose="02020600060500020200"/>
      <p:regular r:id="rId31"/>
    </p:embeddedFont>
    <p:embeddedFont>
      <p:font typeface="Calibri (MS)" charset="1" panose="020F0502020204030204"/>
      <p:regular r:id="rId32"/>
    </p:embeddedFont>
    <p:embeddedFont>
      <p:font typeface="Calibri (MS) Bold" charset="1" panose="020F0702030404030204"/>
      <p:regular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font" Target="fonts/font26.fntdata"/><Relationship Id="rId21" Type="http://schemas.openxmlformats.org/officeDocument/2006/relationships/slide" Target="slides/slide16.xml"/><Relationship Id="rId3" Type="http://schemas.openxmlformats.org/officeDocument/2006/relationships/viewProps" Target="viewProps.xml"/><Relationship Id="rId34" Type="http://schemas.openxmlformats.org/officeDocument/2006/relationships/customXml" Target="../customXml/item1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font" Target="fonts/font33.fntdata"/><Relationship Id="rId7" Type="http://schemas.openxmlformats.org/officeDocument/2006/relationships/slide" Target="slides/slide2.xml"/><Relationship Id="rId16" Type="http://schemas.openxmlformats.org/officeDocument/2006/relationships/slide" Target="slides/slide11.xml"/><Relationship Id="rId2" Type="http://schemas.openxmlformats.org/officeDocument/2006/relationships/presProps" Target="presProps.xml"/><Relationship Id="rId20" Type="http://schemas.openxmlformats.org/officeDocument/2006/relationships/slide" Target="slides/slide15.xml"/><Relationship Id="rId29" Type="http://schemas.openxmlformats.org/officeDocument/2006/relationships/font" Target="fonts/font29.fntdata"/><Relationship Id="rId1" Type="http://schemas.openxmlformats.org/officeDocument/2006/relationships/slideMaster" Target="slideMasters/slideMaster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font" Target="fonts/font32.fntdata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font" Target="fonts/font28.fntdata"/><Relationship Id="rId5" Type="http://schemas.openxmlformats.org/officeDocument/2006/relationships/tableStyles" Target="tableStyles.xml"/><Relationship Id="rId36" Type="http://schemas.openxmlformats.org/officeDocument/2006/relationships/customXml" Target="../customXml/item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font" Target="fonts/font31.fntdata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font" Target="fonts/font27.fntdata"/><Relationship Id="rId30" Type="http://schemas.openxmlformats.org/officeDocument/2006/relationships/font" Target="fonts/font30.fntdata"/><Relationship Id="rId4" Type="http://schemas.openxmlformats.org/officeDocument/2006/relationships/theme" Target="theme/theme1.xml"/><Relationship Id="rId9" Type="http://schemas.openxmlformats.org/officeDocument/2006/relationships/slide" Target="slides/slide4.xml"/><Relationship Id="rId35" Type="http://schemas.openxmlformats.org/officeDocument/2006/relationships/customXml" Target="../customXml/item2.xml"/><Relationship Id="rId8" Type="http://schemas.openxmlformats.org/officeDocument/2006/relationships/slide" Target="slides/slide3.xml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jpeg" Type="http://schemas.openxmlformats.org/officeDocument/2006/relationships/image"/><Relationship Id="rId4" Target="../media/image3.jpeg" Type="http://schemas.openxmlformats.org/officeDocument/2006/relationships/image"/><Relationship Id="rId5" Target="../media/image4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jpeg" Type="http://schemas.openxmlformats.org/officeDocument/2006/relationships/image"/><Relationship Id="rId3" Target="../media/image2.jpeg" Type="http://schemas.openxmlformats.org/officeDocument/2006/relationships/image"/><Relationship Id="rId4" Target="../media/image4.png" Type="http://schemas.openxmlformats.org/officeDocument/2006/relationships/image"/><Relationship Id="rId5" Target="../media/image20.png" Type="http://schemas.openxmlformats.org/officeDocument/2006/relationships/image"/><Relationship Id="rId6" Target="../media/image21.png" Type="http://schemas.openxmlformats.org/officeDocument/2006/relationships/image"/><Relationship Id="rId7" Target="../media/image22.sv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jpeg" Type="http://schemas.openxmlformats.org/officeDocument/2006/relationships/image"/><Relationship Id="rId3" Target="../media/image2.jpeg" Type="http://schemas.openxmlformats.org/officeDocument/2006/relationships/image"/><Relationship Id="rId4" Target="../media/image4.png" Type="http://schemas.openxmlformats.org/officeDocument/2006/relationships/image"/><Relationship Id="rId5" Target="../media/image23.png" Type="http://schemas.openxmlformats.org/officeDocument/2006/relationships/image"/><Relationship Id="rId6" Target="../media/image24.svg" Type="http://schemas.openxmlformats.org/officeDocument/2006/relationships/image"/><Relationship Id="rId7" Target="../media/image25.png" Type="http://schemas.openxmlformats.org/officeDocument/2006/relationships/image"/><Relationship Id="rId8" Target="../media/image26.sv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Relationship Id="rId3" Target="../media/image2.jpeg" Type="http://schemas.openxmlformats.org/officeDocument/2006/relationships/image"/><Relationship Id="rId4" Target="../media/image6.png" Type="http://schemas.openxmlformats.org/officeDocument/2006/relationships/image"/><Relationship Id="rId5" Target="../media/image27.png" Type="http://schemas.openxmlformats.org/officeDocument/2006/relationships/image"/><Relationship Id="rId6" Target="../media/image28.sv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Relationship Id="rId3" Target="../media/image2.jpeg" Type="http://schemas.openxmlformats.org/officeDocument/2006/relationships/image"/><Relationship Id="rId4" Target="../media/image6.png" Type="http://schemas.openxmlformats.org/officeDocument/2006/relationships/image"/><Relationship Id="rId5" Target="../media/image29.jpe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jpeg" Type="http://schemas.openxmlformats.org/officeDocument/2006/relationships/image"/><Relationship Id="rId3" Target="../media/image2.jpeg" Type="http://schemas.openxmlformats.org/officeDocument/2006/relationships/image"/><Relationship Id="rId4" Target="../media/image6.png" Type="http://schemas.openxmlformats.org/officeDocument/2006/relationships/image"/><Relationship Id="rId5" Target="../media/image30.png" Type="http://schemas.openxmlformats.org/officeDocument/2006/relationships/image"/><Relationship Id="rId6" Target="../media/image31.png" Type="http://schemas.openxmlformats.org/officeDocument/2006/relationships/image"/><Relationship Id="rId7" Target="../media/image32.sv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jpeg" Type="http://schemas.openxmlformats.org/officeDocument/2006/relationships/image"/><Relationship Id="rId3" Target="../media/image2.jpeg" Type="http://schemas.openxmlformats.org/officeDocument/2006/relationships/image"/><Relationship Id="rId4" Target="../media/image33.png" Type="http://schemas.openxmlformats.org/officeDocument/2006/relationships/image"/><Relationship Id="rId5" Target="../media/image34.png" Type="http://schemas.openxmlformats.org/officeDocument/2006/relationships/image"/><Relationship Id="rId6" Target="../media/image35.png" Type="http://schemas.openxmlformats.org/officeDocument/2006/relationships/image"/><Relationship Id="rId7" Target="../media/image6.png" Type="http://schemas.openxmlformats.org/officeDocument/2006/relationships/image"/><Relationship Id="rId8" Target="../media/image36.jpe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jpeg" Type="http://schemas.openxmlformats.org/officeDocument/2006/relationships/image"/><Relationship Id="rId3" Target="../media/image2.jpeg" Type="http://schemas.openxmlformats.org/officeDocument/2006/relationships/image"/><Relationship Id="rId4" Target="../media/image4.png" Type="http://schemas.openxmlformats.org/officeDocument/2006/relationships/image"/><Relationship Id="rId5" Target="../media/image37.png" Type="http://schemas.openxmlformats.org/officeDocument/2006/relationships/image"/><Relationship Id="rId6" Target="../media/image38.sv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44.png" Type="http://schemas.openxmlformats.org/officeDocument/2006/relationships/image"/><Relationship Id="rId11" Target="../media/image45.svg" Type="http://schemas.openxmlformats.org/officeDocument/2006/relationships/image"/><Relationship Id="rId12" Target="../media/image46.png" Type="http://schemas.openxmlformats.org/officeDocument/2006/relationships/image"/><Relationship Id="rId13" Target="../media/image47.svg" Type="http://schemas.openxmlformats.org/officeDocument/2006/relationships/image"/><Relationship Id="rId14" Target="../media/image48.png" Type="http://schemas.openxmlformats.org/officeDocument/2006/relationships/image"/><Relationship Id="rId15" Target="../media/image49.svg" Type="http://schemas.openxmlformats.org/officeDocument/2006/relationships/image"/><Relationship Id="rId16" Target="../media/image50.png" Type="http://schemas.openxmlformats.org/officeDocument/2006/relationships/image"/><Relationship Id="rId17" Target="../media/image51.svg" Type="http://schemas.openxmlformats.org/officeDocument/2006/relationships/image"/><Relationship Id="rId18" Target="../media/image52.png" Type="http://schemas.openxmlformats.org/officeDocument/2006/relationships/image"/><Relationship Id="rId19" Target="../media/image53.svg" Type="http://schemas.openxmlformats.org/officeDocument/2006/relationships/image"/><Relationship Id="rId2" Target="../media/image8.jpeg" Type="http://schemas.openxmlformats.org/officeDocument/2006/relationships/image"/><Relationship Id="rId3" Target="../media/image2.jpeg" Type="http://schemas.openxmlformats.org/officeDocument/2006/relationships/image"/><Relationship Id="rId4" Target="../media/image39.png" Type="http://schemas.openxmlformats.org/officeDocument/2006/relationships/image"/><Relationship Id="rId5" Target="../media/image6.png" Type="http://schemas.openxmlformats.org/officeDocument/2006/relationships/image"/><Relationship Id="rId6" Target="../media/image40.png" Type="http://schemas.openxmlformats.org/officeDocument/2006/relationships/image"/><Relationship Id="rId7" Target="../media/image41.svg" Type="http://schemas.openxmlformats.org/officeDocument/2006/relationships/image"/><Relationship Id="rId8" Target="../media/image42.png" Type="http://schemas.openxmlformats.org/officeDocument/2006/relationships/image"/><Relationship Id="rId9" Target="../media/image43.sv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Relationship Id="rId3" Target="../media/image2.jpeg" Type="http://schemas.openxmlformats.org/officeDocument/2006/relationships/image"/><Relationship Id="rId4" Target="../media/image6.png" Type="http://schemas.openxmlformats.org/officeDocument/2006/relationships/image"/><Relationship Id="rId5" Target="../media/image54.png" Type="http://schemas.openxmlformats.org/officeDocument/2006/relationships/image"/><Relationship Id="rId6" Target="../media/image55.sv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jpeg" Type="http://schemas.openxmlformats.org/officeDocument/2006/relationships/image"/><Relationship Id="rId3" Target="../media/image2.jpeg" Type="http://schemas.openxmlformats.org/officeDocument/2006/relationships/image"/><Relationship Id="rId4" Target="../media/image6.png" Type="http://schemas.openxmlformats.org/officeDocument/2006/relationships/image"/><Relationship Id="rId5" Target="../media/image56.png" Type="http://schemas.openxmlformats.org/officeDocument/2006/relationships/image"/><Relationship Id="rId6" Target="../media/image57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Relationship Id="rId3" Target="../media/image2.jpeg" Type="http://schemas.openxmlformats.org/officeDocument/2006/relationships/image"/><Relationship Id="rId4" Target="../media/image6.png" Type="http://schemas.openxmlformats.org/officeDocument/2006/relationships/image"/><Relationship Id="rId5" Target="../media/image7.jpe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jpeg" Type="http://schemas.openxmlformats.org/officeDocument/2006/relationships/image"/><Relationship Id="rId3" Target="../media/image58.jpeg" Type="http://schemas.openxmlformats.org/officeDocument/2006/relationships/image"/><Relationship Id="rId4" Target="../media/image2.jpeg" Type="http://schemas.openxmlformats.org/officeDocument/2006/relationships/image"/><Relationship Id="rId5" Target="../media/image4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jpeg" Type="http://schemas.openxmlformats.org/officeDocument/2006/relationships/image"/><Relationship Id="rId3" Target="../media/image2.jpeg" Type="http://schemas.openxmlformats.org/officeDocument/2006/relationships/image"/><Relationship Id="rId4" Target="../media/image6.png" Type="http://schemas.openxmlformats.org/officeDocument/2006/relationships/image"/><Relationship Id="rId5" Target="../media/image9.png" Type="http://schemas.openxmlformats.org/officeDocument/2006/relationships/image"/><Relationship Id="rId6" Target="../media/image10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jpeg" Type="http://schemas.openxmlformats.org/officeDocument/2006/relationships/image"/><Relationship Id="rId3" Target="../media/image2.jpeg" Type="http://schemas.openxmlformats.org/officeDocument/2006/relationships/image"/><Relationship Id="rId4" Target="../media/image4.png" Type="http://schemas.openxmlformats.org/officeDocument/2006/relationships/image"/><Relationship Id="rId5" Target="../media/image12.png" Type="http://schemas.openxmlformats.org/officeDocument/2006/relationships/image"/><Relationship Id="rId6" Target="../media/image13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Relationship Id="rId3" Target="../media/image2.jpeg" Type="http://schemas.openxmlformats.org/officeDocument/2006/relationships/image"/><Relationship Id="rId4" Target="../media/image6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Relationship Id="rId3" Target="../media/image2.jpeg" Type="http://schemas.openxmlformats.org/officeDocument/2006/relationships/image"/><Relationship Id="rId4" Target="../media/image4.png" Type="http://schemas.openxmlformats.org/officeDocument/2006/relationships/image"/><Relationship Id="rId5" Target="../media/image6.png" Type="http://schemas.openxmlformats.org/officeDocument/2006/relationships/image"/><Relationship Id="rId6" Target="../media/image14.png" Type="http://schemas.openxmlformats.org/officeDocument/2006/relationships/image"/><Relationship Id="rId7" Target="../media/image15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Relationship Id="rId3" Target="../media/image2.jpeg" Type="http://schemas.openxmlformats.org/officeDocument/2006/relationships/image"/><Relationship Id="rId4" Target="../media/image6.png" Type="http://schemas.openxmlformats.org/officeDocument/2006/relationships/image"/><Relationship Id="rId5" Target="../media/image16.png" Type="http://schemas.openxmlformats.org/officeDocument/2006/relationships/image"/><Relationship Id="rId6" Target="../media/image17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jpeg" Type="http://schemas.openxmlformats.org/officeDocument/2006/relationships/image"/><Relationship Id="rId3" Target="../media/image2.jpeg" Type="http://schemas.openxmlformats.org/officeDocument/2006/relationships/image"/><Relationship Id="rId4" Target="../media/image18.png" Type="http://schemas.openxmlformats.org/officeDocument/2006/relationships/image"/><Relationship Id="rId5" Target="../media/image6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Relationship Id="rId3" Target="../media/image2.jpeg" Type="http://schemas.openxmlformats.org/officeDocument/2006/relationships/image"/><Relationship Id="rId4" Target="../media/image19.jpeg" Type="http://schemas.openxmlformats.org/officeDocument/2006/relationships/image"/><Relationship Id="rId5" Target="../media/image6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3642855" y="2395442"/>
            <a:ext cx="13716000" cy="3581400"/>
            <a:chOff x="0" y="0"/>
            <a:chExt cx="18288000" cy="47752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8288000" cy="4775200"/>
            </a:xfrm>
            <a:custGeom>
              <a:avLst/>
              <a:gdLst/>
              <a:ahLst/>
              <a:cxnLst/>
              <a:rect r="r" b="b" t="t" l="l"/>
              <a:pathLst>
                <a:path h="4775200" w="18288000">
                  <a:moveTo>
                    <a:pt x="0" y="0"/>
                  </a:moveTo>
                  <a:lnTo>
                    <a:pt x="18288000" y="0"/>
                  </a:lnTo>
                  <a:lnTo>
                    <a:pt x="18288000" y="4775200"/>
                  </a:lnTo>
                  <a:lnTo>
                    <a:pt x="0" y="477520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24623" r="0" b="-24623"/>
              </a:stretch>
            </a:blipFill>
          </p:spPr>
        </p:sp>
        <p:sp>
          <p:nvSpPr>
            <p:cNvPr name="TextBox 5" id="5"/>
            <p:cNvSpPr txBox="true"/>
            <p:nvPr/>
          </p:nvSpPr>
          <p:spPr>
            <a:xfrm>
              <a:off x="0" y="76200"/>
              <a:ext cx="18288000" cy="4699000"/>
            </a:xfrm>
            <a:prstGeom prst="rect">
              <a:avLst/>
            </a:prstGeom>
          </p:spPr>
          <p:txBody>
            <a:bodyPr anchor="b" rtlCol="false" tIns="0" lIns="0" bIns="0" rIns="0"/>
            <a:lstStyle/>
            <a:p>
              <a:pPr algn="l">
                <a:lnSpc>
                  <a:spcPts val="8100"/>
                </a:lnSpc>
              </a:pPr>
              <a:r>
                <a:rPr lang="en-US" sz="7500">
                  <a:solidFill>
                    <a:srgbClr val="FFFFFF"/>
                  </a:solidFill>
                  <a:latin typeface="Asap"/>
                  <a:ea typeface="Asap"/>
                  <a:cs typeface="Asap"/>
                  <a:sym typeface="Asap"/>
                </a:rPr>
                <a:t>UEMS Congress 2026 – Developments Update </a:t>
              </a: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13558838" y="542925"/>
            <a:ext cx="4300538" cy="4178846"/>
            <a:chOff x="0" y="0"/>
            <a:chExt cx="5734050" cy="5571795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38100" y="38100"/>
              <a:ext cx="5657850" cy="5495544"/>
            </a:xfrm>
            <a:custGeom>
              <a:avLst/>
              <a:gdLst/>
              <a:ahLst/>
              <a:cxnLst/>
              <a:rect r="r" b="b" t="t" l="l"/>
              <a:pathLst>
                <a:path h="5495544" w="5657850">
                  <a:moveTo>
                    <a:pt x="0" y="2747772"/>
                  </a:moveTo>
                  <a:cubicBezTo>
                    <a:pt x="0" y="1230249"/>
                    <a:pt x="1266571" y="0"/>
                    <a:pt x="2828925" y="0"/>
                  </a:cubicBezTo>
                  <a:cubicBezTo>
                    <a:pt x="4391279" y="0"/>
                    <a:pt x="5657850" y="1230249"/>
                    <a:pt x="5657850" y="2747772"/>
                  </a:cubicBezTo>
                  <a:cubicBezTo>
                    <a:pt x="5657850" y="4265295"/>
                    <a:pt x="4391279" y="5495544"/>
                    <a:pt x="2828925" y="5495544"/>
                  </a:cubicBezTo>
                  <a:cubicBezTo>
                    <a:pt x="1266571" y="5495544"/>
                    <a:pt x="0" y="4265422"/>
                    <a:pt x="0" y="2747772"/>
                  </a:cubicBezTo>
                  <a:close/>
                </a:path>
              </a:pathLst>
            </a:custGeom>
            <a:blipFill>
              <a:blip r:embed="rId4"/>
              <a:stretch>
                <a:fillRect l="-23885" t="-693" r="-23885" b="-694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5734050" cy="5571744"/>
            </a:xfrm>
            <a:custGeom>
              <a:avLst/>
              <a:gdLst/>
              <a:ahLst/>
              <a:cxnLst/>
              <a:rect r="r" b="b" t="t" l="l"/>
              <a:pathLst>
                <a:path h="5571744" w="5734050">
                  <a:moveTo>
                    <a:pt x="0" y="2785872"/>
                  </a:moveTo>
                  <a:cubicBezTo>
                    <a:pt x="0" y="1246251"/>
                    <a:pt x="1284605" y="0"/>
                    <a:pt x="2867025" y="0"/>
                  </a:cubicBezTo>
                  <a:lnTo>
                    <a:pt x="2867025" y="38100"/>
                  </a:lnTo>
                  <a:lnTo>
                    <a:pt x="2867025" y="0"/>
                  </a:lnTo>
                  <a:cubicBezTo>
                    <a:pt x="4449445" y="0"/>
                    <a:pt x="5734050" y="1246251"/>
                    <a:pt x="5734050" y="2785872"/>
                  </a:cubicBezTo>
                  <a:lnTo>
                    <a:pt x="5695950" y="2785872"/>
                  </a:lnTo>
                  <a:lnTo>
                    <a:pt x="5734050" y="2785872"/>
                  </a:lnTo>
                  <a:cubicBezTo>
                    <a:pt x="5734050" y="4325493"/>
                    <a:pt x="4449445" y="5571744"/>
                    <a:pt x="2867025" y="5571744"/>
                  </a:cubicBezTo>
                  <a:lnTo>
                    <a:pt x="2867025" y="5533644"/>
                  </a:lnTo>
                  <a:lnTo>
                    <a:pt x="2867025" y="5571744"/>
                  </a:lnTo>
                  <a:cubicBezTo>
                    <a:pt x="1284605" y="5571744"/>
                    <a:pt x="0" y="4325493"/>
                    <a:pt x="0" y="2785872"/>
                  </a:cubicBezTo>
                  <a:lnTo>
                    <a:pt x="38100" y="2785872"/>
                  </a:lnTo>
                  <a:lnTo>
                    <a:pt x="76200" y="2785872"/>
                  </a:lnTo>
                  <a:lnTo>
                    <a:pt x="38100" y="2785872"/>
                  </a:lnTo>
                  <a:lnTo>
                    <a:pt x="0" y="2785872"/>
                  </a:lnTo>
                  <a:moveTo>
                    <a:pt x="76200" y="2785872"/>
                  </a:moveTo>
                  <a:cubicBezTo>
                    <a:pt x="76200" y="2806954"/>
                    <a:pt x="59182" y="2823972"/>
                    <a:pt x="38100" y="2823972"/>
                  </a:cubicBezTo>
                  <a:cubicBezTo>
                    <a:pt x="17018" y="2823972"/>
                    <a:pt x="0" y="2806954"/>
                    <a:pt x="0" y="2785872"/>
                  </a:cubicBezTo>
                  <a:cubicBezTo>
                    <a:pt x="0" y="2764790"/>
                    <a:pt x="17018" y="2747772"/>
                    <a:pt x="38100" y="2747772"/>
                  </a:cubicBezTo>
                  <a:cubicBezTo>
                    <a:pt x="59182" y="2747772"/>
                    <a:pt x="76200" y="2764790"/>
                    <a:pt x="76200" y="2785872"/>
                  </a:cubicBezTo>
                  <a:cubicBezTo>
                    <a:pt x="76200" y="4281297"/>
                    <a:pt x="1324610" y="5495544"/>
                    <a:pt x="2867025" y="5495544"/>
                  </a:cubicBezTo>
                  <a:cubicBezTo>
                    <a:pt x="4409440" y="5495544"/>
                    <a:pt x="5657850" y="4281424"/>
                    <a:pt x="5657850" y="2785872"/>
                  </a:cubicBezTo>
                  <a:cubicBezTo>
                    <a:pt x="5657850" y="1290447"/>
                    <a:pt x="4409440" y="76200"/>
                    <a:pt x="2867025" y="76200"/>
                  </a:cubicBezTo>
                  <a:lnTo>
                    <a:pt x="2867025" y="38100"/>
                  </a:lnTo>
                  <a:lnTo>
                    <a:pt x="2867025" y="76200"/>
                  </a:lnTo>
                  <a:cubicBezTo>
                    <a:pt x="1324610" y="76200"/>
                    <a:pt x="76200" y="1290447"/>
                    <a:pt x="76200" y="2785872"/>
                  </a:cubicBezTo>
                  <a:close/>
                </a:path>
              </a:pathLst>
            </a:custGeom>
            <a:solidFill>
              <a:srgbClr val="FFFF00"/>
            </a:solidFill>
          </p:spPr>
        </p:sp>
      </p:grpSp>
      <p:sp>
        <p:nvSpPr>
          <p:cNvPr name="Freeform 9" id="9"/>
          <p:cNvSpPr/>
          <p:nvPr/>
        </p:nvSpPr>
        <p:spPr>
          <a:xfrm flipH="false" flipV="false" rot="0">
            <a:off x="241853" y="198139"/>
            <a:ext cx="1931630" cy="1932300"/>
          </a:xfrm>
          <a:custGeom>
            <a:avLst/>
            <a:gdLst/>
            <a:ahLst/>
            <a:cxnLst/>
            <a:rect r="r" b="b" t="t" l="l"/>
            <a:pathLst>
              <a:path h="1932300" w="1931630">
                <a:moveTo>
                  <a:pt x="0" y="0"/>
                </a:moveTo>
                <a:lnTo>
                  <a:pt x="1931629" y="0"/>
                </a:lnTo>
                <a:lnTo>
                  <a:pt x="1931629" y="1932300"/>
                </a:lnTo>
                <a:lnTo>
                  <a:pt x="0" y="19323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3734295" y="6409906"/>
            <a:ext cx="13533120" cy="23445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860"/>
              </a:lnSpc>
            </a:pPr>
            <a:r>
              <a:rPr lang="en-US" sz="4500" i="true">
                <a:solidFill>
                  <a:srgbClr val="FFFFFF"/>
                </a:solidFill>
                <a:latin typeface="Asap Italics"/>
                <a:ea typeface="Asap Italics"/>
                <a:cs typeface="Asap Italics"/>
                <a:sym typeface="Asap Italics"/>
              </a:rPr>
              <a:t>Leuven, 27–30 May 2026</a:t>
            </a:r>
          </a:p>
          <a:p>
            <a:pPr algn="l">
              <a:lnSpc>
                <a:spcPts val="5184"/>
              </a:lnSpc>
            </a:pPr>
            <a:r>
              <a:rPr lang="en-US" sz="4800" i="true">
                <a:solidFill>
                  <a:srgbClr val="FFFF00"/>
                </a:solidFill>
                <a:latin typeface="Calibri (MS) Italics"/>
                <a:ea typeface="Calibri (MS) Italics"/>
                <a:cs typeface="Calibri (MS) Italics"/>
                <a:sym typeface="Calibri (MS) Italics"/>
              </a:rPr>
              <a:t>Learning • Networking • Impacting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2610469" y="193729"/>
            <a:ext cx="14420231" cy="1988344"/>
            <a:chOff x="0" y="0"/>
            <a:chExt cx="19226974" cy="2651125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9226980" cy="2651126"/>
            </a:xfrm>
            <a:custGeom>
              <a:avLst/>
              <a:gdLst/>
              <a:ahLst/>
              <a:cxnLst/>
              <a:rect r="r" b="b" t="t" l="l"/>
              <a:pathLst>
                <a:path h="2651126" w="19226980">
                  <a:moveTo>
                    <a:pt x="0" y="0"/>
                  </a:moveTo>
                  <a:lnTo>
                    <a:pt x="19226980" y="0"/>
                  </a:lnTo>
                  <a:lnTo>
                    <a:pt x="19226980" y="2651126"/>
                  </a:lnTo>
                  <a:lnTo>
                    <a:pt x="0" y="2651126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91312" r="0" b="-91312"/>
              </a:stretch>
            </a:blipFill>
          </p:spPr>
        </p:sp>
        <p:sp>
          <p:nvSpPr>
            <p:cNvPr name="TextBox 5" id="5"/>
            <p:cNvSpPr txBox="true"/>
            <p:nvPr/>
          </p:nvSpPr>
          <p:spPr>
            <a:xfrm>
              <a:off x="0" y="-57150"/>
              <a:ext cx="19226974" cy="2708275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7128"/>
                </a:lnSpc>
              </a:pPr>
              <a:r>
                <a:rPr lang="en-US" sz="6600">
                  <a:solidFill>
                    <a:srgbClr val="FFFFFF"/>
                  </a:solidFill>
                  <a:latin typeface="Alegreya Sans"/>
                  <a:ea typeface="Alegreya Sans"/>
                  <a:cs typeface="Alegreya Sans"/>
                  <a:sym typeface="Alegreya Sans"/>
                </a:rPr>
                <a:t>Parallel Meetings</a:t>
              </a: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2610469" y="2951540"/>
            <a:ext cx="13519261" cy="63067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42925" indent="-271462" lvl="1">
              <a:lnSpc>
                <a:spcPts val="4320"/>
              </a:lnSpc>
              <a:buFont typeface="Arial"/>
              <a:buChar char="•"/>
            </a:pPr>
            <a:r>
              <a:rPr lang="en-US" sz="3000">
                <a:solidFill>
                  <a:srgbClr val="FFFF00"/>
                </a:solidFill>
                <a:latin typeface="Noto Serif"/>
                <a:ea typeface="Noto Serif"/>
                <a:cs typeface="Noto Serif"/>
                <a:sym typeface="Noto Serif"/>
              </a:rPr>
              <a:t>European Medical Alliance on Planetary Health</a:t>
            </a:r>
          </a:p>
          <a:p>
            <a:pPr algn="l" marL="542925" indent="-271462" lvl="1">
              <a:lnSpc>
                <a:spcPts val="4320"/>
              </a:lnSpc>
            </a:pPr>
            <a:r>
              <a:rPr lang="en-US" sz="3000">
                <a:solidFill>
                  <a:srgbClr val="FFFFFF"/>
                </a:solidFill>
                <a:latin typeface="Noto Serif"/>
                <a:ea typeface="Noto Serif"/>
                <a:cs typeface="Noto Serif"/>
                <a:sym typeface="Noto Serif"/>
              </a:rPr>
              <a:t>          ~17–20 confirmed participants</a:t>
            </a:r>
          </a:p>
          <a:p>
            <a:pPr algn="l" marL="542925" indent="-271462" lvl="1">
              <a:lnSpc>
                <a:spcPts val="4320"/>
              </a:lnSpc>
              <a:buFont typeface="Arial"/>
              <a:buChar char="•"/>
            </a:pPr>
            <a:r>
              <a:rPr lang="en-US" sz="3000">
                <a:solidFill>
                  <a:srgbClr val="FFFF00"/>
                </a:solidFill>
                <a:latin typeface="Noto Serif"/>
                <a:ea typeface="Noto Serif"/>
                <a:cs typeface="Noto Serif"/>
                <a:sym typeface="Noto Serif"/>
              </a:rPr>
              <a:t>Section Meetings </a:t>
            </a:r>
            <a:r>
              <a:rPr lang="en-US" sz="3000">
                <a:solidFill>
                  <a:srgbClr val="FFFFFF"/>
                </a:solidFill>
                <a:latin typeface="Noto Serif"/>
                <a:ea typeface="Noto Serif"/>
                <a:cs typeface="Noto Serif"/>
                <a:sym typeface="Noto Serif"/>
              </a:rPr>
              <a:t>(e.g. Laboratory Medicine)</a:t>
            </a:r>
          </a:p>
          <a:p>
            <a:pPr algn="l" marL="542925" indent="-271462" lvl="1">
              <a:lnSpc>
                <a:spcPts val="4320"/>
              </a:lnSpc>
              <a:buFont typeface="Arial"/>
              <a:buChar char="•"/>
            </a:pPr>
            <a:r>
              <a:rPr lang="en-US" sz="3000">
                <a:solidFill>
                  <a:srgbClr val="FFFF00"/>
                </a:solidFill>
                <a:latin typeface="Noto Serif"/>
                <a:ea typeface="Noto Serif"/>
                <a:cs typeface="Noto Serif"/>
                <a:sym typeface="Noto Serif"/>
              </a:rPr>
              <a:t>EACL Examinations</a:t>
            </a:r>
          </a:p>
          <a:p>
            <a:pPr algn="l" marL="542925" indent="-271462" lvl="1">
              <a:lnSpc>
                <a:spcPts val="4320"/>
              </a:lnSpc>
            </a:pPr>
          </a:p>
          <a:p>
            <a:pPr algn="l" marL="542925" indent="-271462" lvl="1">
              <a:lnSpc>
                <a:spcPts val="4320"/>
              </a:lnSpc>
            </a:pPr>
            <a:r>
              <a:rPr lang="en-US" b="true" sz="3000">
                <a:solidFill>
                  <a:srgbClr val="FFFFFF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Important:</a:t>
            </a:r>
          </a:p>
          <a:p>
            <a:pPr algn="l" marL="542925" indent="-271462" lvl="1">
              <a:lnSpc>
                <a:spcPts val="4320"/>
              </a:lnSpc>
              <a:buFont typeface="Arial"/>
              <a:buChar char="•"/>
            </a:pPr>
            <a:r>
              <a:rPr lang="en-US" sz="3000">
                <a:solidFill>
                  <a:srgbClr val="FFFFFF"/>
                </a:solidFill>
                <a:latin typeface="Noto Serif"/>
                <a:ea typeface="Noto Serif"/>
                <a:cs typeface="Noto Serif"/>
                <a:sym typeface="Noto Serif"/>
              </a:rPr>
              <a:t>Rooms available free of charge for side meetings</a:t>
            </a:r>
          </a:p>
          <a:p>
            <a:pPr algn="l" marL="542925" indent="-271462" lvl="1">
              <a:lnSpc>
                <a:spcPts val="4320"/>
              </a:lnSpc>
              <a:buFont typeface="Arial"/>
              <a:buChar char="•"/>
            </a:pPr>
            <a:r>
              <a:rPr lang="en-US" sz="3000">
                <a:solidFill>
                  <a:srgbClr val="FFFFFF"/>
                </a:solidFill>
                <a:latin typeface="Noto Serif"/>
                <a:ea typeface="Noto Serif"/>
                <a:cs typeface="Noto Serif"/>
                <a:sym typeface="Noto Serif"/>
              </a:rPr>
              <a:t>Members encouraged to organise additional discussions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238199" y="221751"/>
            <a:ext cx="1931630" cy="1932300"/>
          </a:xfrm>
          <a:custGeom>
            <a:avLst/>
            <a:gdLst/>
            <a:ahLst/>
            <a:cxnLst/>
            <a:rect r="r" b="b" t="t" l="l"/>
            <a:pathLst>
              <a:path h="1932300" w="1931630">
                <a:moveTo>
                  <a:pt x="0" y="0"/>
                </a:moveTo>
                <a:lnTo>
                  <a:pt x="1931630" y="0"/>
                </a:lnTo>
                <a:lnTo>
                  <a:pt x="1931630" y="1932300"/>
                </a:lnTo>
                <a:lnTo>
                  <a:pt x="0" y="19323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3180021" y="506810"/>
            <a:ext cx="3400194" cy="3068675"/>
          </a:xfrm>
          <a:custGeom>
            <a:avLst/>
            <a:gdLst/>
            <a:ahLst/>
            <a:cxnLst/>
            <a:rect r="r" b="b" t="t" l="l"/>
            <a:pathLst>
              <a:path h="3068675" w="3400194">
                <a:moveTo>
                  <a:pt x="0" y="0"/>
                </a:moveTo>
                <a:lnTo>
                  <a:pt x="3400194" y="0"/>
                </a:lnTo>
                <a:lnTo>
                  <a:pt x="3400194" y="3068675"/>
                </a:lnTo>
                <a:lnTo>
                  <a:pt x="0" y="306867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-5400000">
            <a:off x="14455198" y="5106956"/>
            <a:ext cx="2639656" cy="3362619"/>
          </a:xfrm>
          <a:custGeom>
            <a:avLst/>
            <a:gdLst/>
            <a:ahLst/>
            <a:cxnLst/>
            <a:rect r="r" b="b" t="t" l="l"/>
            <a:pathLst>
              <a:path h="3362619" w="2639656">
                <a:moveTo>
                  <a:pt x="0" y="0"/>
                </a:moveTo>
                <a:lnTo>
                  <a:pt x="2639656" y="0"/>
                </a:lnTo>
                <a:lnTo>
                  <a:pt x="2639656" y="3362620"/>
                </a:lnTo>
                <a:lnTo>
                  <a:pt x="0" y="336262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2610469" y="193729"/>
            <a:ext cx="14420231" cy="1988344"/>
            <a:chOff x="0" y="0"/>
            <a:chExt cx="19226974" cy="2651125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9226980" cy="2651126"/>
            </a:xfrm>
            <a:custGeom>
              <a:avLst/>
              <a:gdLst/>
              <a:ahLst/>
              <a:cxnLst/>
              <a:rect r="r" b="b" t="t" l="l"/>
              <a:pathLst>
                <a:path h="2651126" w="19226980">
                  <a:moveTo>
                    <a:pt x="0" y="0"/>
                  </a:moveTo>
                  <a:lnTo>
                    <a:pt x="19226980" y="0"/>
                  </a:lnTo>
                  <a:lnTo>
                    <a:pt x="19226980" y="2651126"/>
                  </a:lnTo>
                  <a:lnTo>
                    <a:pt x="0" y="2651126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91312" r="0" b="-91312"/>
              </a:stretch>
            </a:blipFill>
          </p:spPr>
        </p:sp>
        <p:sp>
          <p:nvSpPr>
            <p:cNvPr name="TextBox 5" id="5"/>
            <p:cNvSpPr txBox="true"/>
            <p:nvPr/>
          </p:nvSpPr>
          <p:spPr>
            <a:xfrm>
              <a:off x="0" y="-57150"/>
              <a:ext cx="19226974" cy="2708275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7128"/>
                </a:lnSpc>
              </a:pPr>
              <a:r>
                <a:rPr lang="en-US" sz="6600">
                  <a:solidFill>
                    <a:srgbClr val="FFFFFF"/>
                  </a:solidFill>
                  <a:latin typeface="Alegreya Sans"/>
                  <a:ea typeface="Alegreya Sans"/>
                  <a:cs typeface="Alegreya Sans"/>
                  <a:sym typeface="Alegreya Sans"/>
                </a:rPr>
                <a:t>Fundraising </a:t>
              </a: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2979936" y="3402118"/>
            <a:ext cx="13519261" cy="37757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42925" indent="-271462" lvl="1">
              <a:lnSpc>
                <a:spcPts val="4320"/>
              </a:lnSpc>
              <a:buFont typeface="Arial"/>
              <a:buChar char="•"/>
            </a:pPr>
            <a:r>
              <a:rPr lang="en-US" sz="3000">
                <a:solidFill>
                  <a:srgbClr val="FFFFFF"/>
                </a:solidFill>
                <a:latin typeface="Noto Serif"/>
                <a:ea typeface="Noto Serif"/>
                <a:cs typeface="Noto Serif"/>
                <a:sym typeface="Noto Serif"/>
              </a:rPr>
              <a:t>€ 80,500 confirmed to date</a:t>
            </a:r>
          </a:p>
          <a:p>
            <a:pPr algn="l" marL="542925" indent="-271462" lvl="1">
              <a:lnSpc>
                <a:spcPts val="4320"/>
              </a:lnSpc>
              <a:buFont typeface="Arial"/>
              <a:buChar char="•"/>
            </a:pPr>
            <a:r>
              <a:rPr lang="en-US" sz="3000">
                <a:solidFill>
                  <a:srgbClr val="FFFFFF"/>
                </a:solidFill>
                <a:latin typeface="Noto Serif"/>
                <a:ea typeface="Noto Serif"/>
                <a:cs typeface="Noto Serif"/>
                <a:sym typeface="Noto Serif"/>
              </a:rPr>
              <a:t>6 exhibition spaces confirmed</a:t>
            </a:r>
          </a:p>
          <a:p>
            <a:pPr algn="l" marL="542925" indent="-271462" lvl="1">
              <a:lnSpc>
                <a:spcPts val="4320"/>
              </a:lnSpc>
              <a:buFont typeface="Arial"/>
              <a:buChar char="•"/>
            </a:pPr>
            <a:r>
              <a:rPr lang="en-US" sz="3000">
                <a:solidFill>
                  <a:srgbClr val="FFFFFF"/>
                </a:solidFill>
                <a:latin typeface="Noto Serif"/>
                <a:ea typeface="Noto Serif"/>
                <a:cs typeface="Noto Serif"/>
                <a:sym typeface="Noto Serif"/>
              </a:rPr>
              <a:t>UEMS &amp; EACCME booths secured</a:t>
            </a:r>
          </a:p>
          <a:p>
            <a:pPr algn="l" marL="542925" indent="-271462" lvl="1">
              <a:lnSpc>
                <a:spcPts val="4320"/>
              </a:lnSpc>
              <a:buFont typeface="Arial"/>
              <a:buChar char="•"/>
            </a:pPr>
            <a:r>
              <a:rPr lang="en-US" sz="3000">
                <a:solidFill>
                  <a:srgbClr val="FFFFFF"/>
                </a:solidFill>
                <a:latin typeface="Noto Serif"/>
                <a:ea typeface="Noto Serif"/>
                <a:cs typeface="Noto Serif"/>
                <a:sym typeface="Noto Serif"/>
              </a:rPr>
              <a:t>80+ potential sponsors identified</a:t>
            </a:r>
          </a:p>
          <a:p>
            <a:pPr algn="l" marL="542925" indent="-271462" lvl="1">
              <a:lnSpc>
                <a:spcPts val="4320"/>
              </a:lnSpc>
              <a:buFont typeface="Arial"/>
              <a:buChar char="•"/>
            </a:pPr>
            <a:r>
              <a:rPr lang="en-US" sz="3000">
                <a:solidFill>
                  <a:srgbClr val="FFFFFF"/>
                </a:solidFill>
                <a:latin typeface="Noto Serif"/>
                <a:ea typeface="Noto Serif"/>
                <a:cs typeface="Noto Serif"/>
                <a:sym typeface="Noto Serif"/>
              </a:rPr>
              <a:t>~60 approached so far (ongoing outreach)</a:t>
            </a:r>
          </a:p>
          <a:p>
            <a:pPr algn="l" marL="542925" indent="-271462" lvl="1">
              <a:lnSpc>
                <a:spcPts val="4320"/>
              </a:lnSpc>
              <a:buFont typeface="Arial"/>
              <a:buChar char="•"/>
            </a:pPr>
            <a:r>
              <a:rPr lang="en-US" sz="3000">
                <a:solidFill>
                  <a:srgbClr val="FFFFFF"/>
                </a:solidFill>
                <a:latin typeface="Noto Serif"/>
                <a:ea typeface="Noto Serif"/>
                <a:cs typeface="Noto Serif"/>
                <a:sym typeface="Noto Serif"/>
              </a:rPr>
              <a:t>Additional non-commercial fundraising ongoing</a:t>
            </a:r>
          </a:p>
          <a:p>
            <a:pPr algn="l" marL="542925" indent="-271462" lvl="1">
              <a:lnSpc>
                <a:spcPts val="4320"/>
              </a:lnSpc>
            </a:pP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238199" y="193729"/>
            <a:ext cx="1931630" cy="1932300"/>
          </a:xfrm>
          <a:custGeom>
            <a:avLst/>
            <a:gdLst/>
            <a:ahLst/>
            <a:cxnLst/>
            <a:rect r="r" b="b" t="t" l="l"/>
            <a:pathLst>
              <a:path h="1932300" w="1931630">
                <a:moveTo>
                  <a:pt x="0" y="0"/>
                </a:moveTo>
                <a:lnTo>
                  <a:pt x="1931630" y="0"/>
                </a:lnTo>
                <a:lnTo>
                  <a:pt x="1931630" y="1932299"/>
                </a:lnTo>
                <a:lnTo>
                  <a:pt x="0" y="193229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3197582" y="877281"/>
            <a:ext cx="3630598" cy="3630598"/>
          </a:xfrm>
          <a:custGeom>
            <a:avLst/>
            <a:gdLst/>
            <a:ahLst/>
            <a:cxnLst/>
            <a:rect r="r" b="b" t="t" l="l"/>
            <a:pathLst>
              <a:path h="3630598" w="3630598">
                <a:moveTo>
                  <a:pt x="0" y="0"/>
                </a:moveTo>
                <a:lnTo>
                  <a:pt x="3630598" y="0"/>
                </a:lnTo>
                <a:lnTo>
                  <a:pt x="3630598" y="3630597"/>
                </a:lnTo>
                <a:lnTo>
                  <a:pt x="0" y="363059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5264027" y="7043765"/>
            <a:ext cx="2214535" cy="2214535"/>
          </a:xfrm>
          <a:custGeom>
            <a:avLst/>
            <a:gdLst/>
            <a:ahLst/>
            <a:cxnLst/>
            <a:rect r="r" b="b" t="t" l="l"/>
            <a:pathLst>
              <a:path h="2214535" w="2214535">
                <a:moveTo>
                  <a:pt x="0" y="0"/>
                </a:moveTo>
                <a:lnTo>
                  <a:pt x="2214534" y="0"/>
                </a:lnTo>
                <a:lnTo>
                  <a:pt x="2214534" y="2214535"/>
                </a:lnTo>
                <a:lnTo>
                  <a:pt x="0" y="221453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2344988" y="296970"/>
            <a:ext cx="14685702" cy="1694069"/>
            <a:chOff x="0" y="0"/>
            <a:chExt cx="19580936" cy="2258758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9580943" cy="2258756"/>
            </a:xfrm>
            <a:custGeom>
              <a:avLst/>
              <a:gdLst/>
              <a:ahLst/>
              <a:cxnLst/>
              <a:rect r="r" b="b" t="t" l="l"/>
              <a:pathLst>
                <a:path h="2258756" w="19580943">
                  <a:moveTo>
                    <a:pt x="0" y="0"/>
                  </a:moveTo>
                  <a:lnTo>
                    <a:pt x="19580943" y="0"/>
                  </a:lnTo>
                  <a:lnTo>
                    <a:pt x="19580943" y="2258756"/>
                  </a:lnTo>
                  <a:lnTo>
                    <a:pt x="0" y="2258756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118913" r="0" b="-118913"/>
              </a:stretch>
            </a:blipFill>
          </p:spPr>
        </p:sp>
        <p:sp>
          <p:nvSpPr>
            <p:cNvPr name="TextBox 5" id="5"/>
            <p:cNvSpPr txBox="true"/>
            <p:nvPr/>
          </p:nvSpPr>
          <p:spPr>
            <a:xfrm>
              <a:off x="0" y="-57150"/>
              <a:ext cx="19580936" cy="2315908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7128"/>
                </a:lnSpc>
              </a:pPr>
              <a:r>
                <a:rPr lang="en-US" sz="6600">
                  <a:solidFill>
                    <a:srgbClr val="FFFFFF"/>
                  </a:solidFill>
                  <a:latin typeface="Alegreya Sans"/>
                  <a:ea typeface="Alegreya Sans"/>
                  <a:cs typeface="Alegreya Sans"/>
                  <a:sym typeface="Alegreya Sans"/>
                </a:rPr>
                <a:t>Promotion </a:t>
              </a: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-514350" y="-912681"/>
            <a:ext cx="2859338" cy="3086100"/>
            <a:chOff x="0" y="0"/>
            <a:chExt cx="753077" cy="8128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753077" cy="812800"/>
            </a:xfrm>
            <a:custGeom>
              <a:avLst/>
              <a:gdLst/>
              <a:ahLst/>
              <a:cxnLst/>
              <a:rect r="r" b="b" t="t" l="l"/>
              <a:pathLst>
                <a:path h="812800" w="753077">
                  <a:moveTo>
                    <a:pt x="376538" y="0"/>
                  </a:moveTo>
                  <a:cubicBezTo>
                    <a:pt x="168582" y="0"/>
                    <a:pt x="0" y="181951"/>
                    <a:pt x="0" y="406400"/>
                  </a:cubicBezTo>
                  <a:cubicBezTo>
                    <a:pt x="0" y="630849"/>
                    <a:pt x="168582" y="812800"/>
                    <a:pt x="376538" y="812800"/>
                  </a:cubicBezTo>
                  <a:cubicBezTo>
                    <a:pt x="584495" y="812800"/>
                    <a:pt x="753077" y="630849"/>
                    <a:pt x="753077" y="406400"/>
                  </a:cubicBezTo>
                  <a:cubicBezTo>
                    <a:pt x="753077" y="181951"/>
                    <a:pt x="584495" y="0"/>
                    <a:pt x="376538" y="0"/>
                  </a:cubicBezTo>
                  <a:close/>
                </a:path>
              </a:pathLst>
            </a:custGeom>
            <a:solidFill>
              <a:srgbClr val="0065B1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70601" y="38100"/>
              <a:ext cx="611875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0">
            <a:off x="173323" y="198812"/>
            <a:ext cx="1974607" cy="1974607"/>
          </a:xfrm>
          <a:custGeom>
            <a:avLst/>
            <a:gdLst/>
            <a:ahLst/>
            <a:cxnLst/>
            <a:rect r="r" b="b" t="t" l="l"/>
            <a:pathLst>
              <a:path h="1974607" w="1974607">
                <a:moveTo>
                  <a:pt x="0" y="0"/>
                </a:moveTo>
                <a:lnTo>
                  <a:pt x="1974607" y="0"/>
                </a:lnTo>
                <a:lnTo>
                  <a:pt x="1974607" y="1974607"/>
                </a:lnTo>
                <a:lnTo>
                  <a:pt x="0" y="197460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1270838" y="3524623"/>
            <a:ext cx="4114800" cy="4114800"/>
          </a:xfrm>
          <a:custGeom>
            <a:avLst/>
            <a:gdLst/>
            <a:ahLst/>
            <a:cxnLst/>
            <a:rect r="r" b="b" t="t" l="l"/>
            <a:pathLst>
              <a:path h="4114800" w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881510" y="3277733"/>
            <a:ext cx="9029805" cy="36362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807244" indent="-269082" lvl="2">
              <a:lnSpc>
                <a:spcPts val="4680"/>
              </a:lnSpc>
              <a:buFont typeface="Arial"/>
              <a:buChar char="⚬"/>
            </a:pPr>
            <a:r>
              <a:rPr lang="en-US" sz="3000">
                <a:solidFill>
                  <a:srgbClr val="000000"/>
                </a:solidFill>
                <a:latin typeface="Noto Serif"/>
                <a:ea typeface="Noto Serif"/>
                <a:cs typeface="Noto Serif"/>
                <a:sym typeface="Noto Serif"/>
              </a:rPr>
              <a:t>Advertisement on </a:t>
            </a:r>
            <a:r>
              <a:rPr lang="en-US" b="true" sz="3000">
                <a:solidFill>
                  <a:srgbClr val="0065B0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BMJ website</a:t>
            </a:r>
            <a:r>
              <a:rPr lang="en-US" sz="3000">
                <a:solidFill>
                  <a:srgbClr val="000000"/>
                </a:solidFill>
                <a:latin typeface="Noto Serif"/>
                <a:ea typeface="Noto Serif"/>
                <a:cs typeface="Noto Serif"/>
                <a:sym typeface="Noto Serif"/>
              </a:rPr>
              <a:t> (1 month)</a:t>
            </a:r>
          </a:p>
          <a:p>
            <a:pPr algn="l" marL="807244" indent="-269082" lvl="2">
              <a:lnSpc>
                <a:spcPts val="4680"/>
              </a:lnSpc>
              <a:buFont typeface="Arial"/>
              <a:buChar char="⚬"/>
            </a:pPr>
            <a:r>
              <a:rPr lang="en-US" sz="300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Articles in </a:t>
            </a:r>
            <a:r>
              <a:rPr lang="en-US" b="true" sz="3000">
                <a:solidFill>
                  <a:srgbClr val="0065B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Artsenkrant </a:t>
            </a:r>
            <a:r>
              <a:rPr lang="en-US" sz="300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(An online news site for Belgian physicians)</a:t>
            </a:r>
          </a:p>
          <a:p>
            <a:pPr algn="l" marL="807244" indent="-269082" lvl="2">
              <a:lnSpc>
                <a:spcPts val="4680"/>
              </a:lnSpc>
              <a:buFont typeface="Arial"/>
              <a:buChar char="⚬"/>
            </a:pPr>
            <a:r>
              <a:rPr lang="en-US" sz="3000">
                <a:solidFill>
                  <a:srgbClr val="000000"/>
                </a:solidFill>
                <a:latin typeface="Noto Serif"/>
                <a:ea typeface="Noto Serif"/>
                <a:cs typeface="Noto Serif"/>
                <a:sym typeface="Noto Serif"/>
              </a:rPr>
              <a:t>Promotion within </a:t>
            </a:r>
            <a:r>
              <a:rPr lang="en-US" b="true" sz="3000">
                <a:solidFill>
                  <a:srgbClr val="0065B0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Leuven hospital &amp; university networks</a:t>
            </a:r>
          </a:p>
          <a:p>
            <a:pPr algn="l" marL="807244" indent="-269082" lvl="2">
              <a:lnSpc>
                <a:spcPts val="4680"/>
              </a:lnSpc>
              <a:buFont typeface="Arial"/>
              <a:buChar char="⚬"/>
            </a:pPr>
            <a:r>
              <a:rPr lang="en-US" sz="3000">
                <a:solidFill>
                  <a:srgbClr val="000000"/>
                </a:solidFill>
                <a:latin typeface="Noto Serif"/>
                <a:ea typeface="Noto Serif"/>
                <a:cs typeface="Noto Serif"/>
                <a:sym typeface="Noto Serif"/>
              </a:rPr>
              <a:t>Presence on multiple </a:t>
            </a:r>
            <a:r>
              <a:rPr lang="en-US" b="true" sz="3000">
                <a:solidFill>
                  <a:srgbClr val="0065B0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congress websites</a:t>
            </a:r>
          </a:p>
          <a:p>
            <a:pPr algn="l" marL="807244" indent="-269082" lvl="2">
              <a:lnSpc>
                <a:spcPts val="4680"/>
              </a:lnSpc>
              <a:buFont typeface="Arial"/>
              <a:buChar char="⚬"/>
            </a:pPr>
            <a:r>
              <a:rPr lang="en-US" sz="3000">
                <a:solidFill>
                  <a:srgbClr val="000000"/>
                </a:solidFill>
                <a:latin typeface="Noto Serif"/>
                <a:ea typeface="Noto Serif"/>
                <a:cs typeface="Noto Serif"/>
                <a:sym typeface="Noto Serif"/>
              </a:rPr>
              <a:t>Outreach to nearby </a:t>
            </a:r>
            <a:r>
              <a:rPr lang="en-US" b="true" sz="3000">
                <a:solidFill>
                  <a:srgbClr val="0065B0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universities &amp; medical schools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2344988" y="296970"/>
            <a:ext cx="14685702" cy="1694069"/>
            <a:chOff x="0" y="0"/>
            <a:chExt cx="19580936" cy="2258758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9580943" cy="2258756"/>
            </a:xfrm>
            <a:custGeom>
              <a:avLst/>
              <a:gdLst/>
              <a:ahLst/>
              <a:cxnLst/>
              <a:rect r="r" b="b" t="t" l="l"/>
              <a:pathLst>
                <a:path h="2258756" w="19580943">
                  <a:moveTo>
                    <a:pt x="0" y="0"/>
                  </a:moveTo>
                  <a:lnTo>
                    <a:pt x="19580943" y="0"/>
                  </a:lnTo>
                  <a:lnTo>
                    <a:pt x="19580943" y="2258756"/>
                  </a:lnTo>
                  <a:lnTo>
                    <a:pt x="0" y="2258756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118913" r="0" b="-118913"/>
              </a:stretch>
            </a:blipFill>
          </p:spPr>
        </p:sp>
        <p:sp>
          <p:nvSpPr>
            <p:cNvPr name="TextBox 5" id="5"/>
            <p:cNvSpPr txBox="true"/>
            <p:nvPr/>
          </p:nvSpPr>
          <p:spPr>
            <a:xfrm>
              <a:off x="0" y="-57150"/>
              <a:ext cx="19580936" cy="2315908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7128"/>
                </a:lnSpc>
              </a:pPr>
              <a:r>
                <a:rPr lang="en-US" sz="6600">
                  <a:solidFill>
                    <a:srgbClr val="FFFFFF"/>
                  </a:solidFill>
                  <a:latin typeface="Alegreya Sans"/>
                  <a:ea typeface="Alegreya Sans"/>
                  <a:cs typeface="Alegreya Sans"/>
                  <a:sym typeface="Alegreya Sans"/>
                </a:rPr>
                <a:t>Registrations</a:t>
              </a: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648993" y="3423164"/>
            <a:ext cx="9715062" cy="3888171"/>
            <a:chOff x="0" y="0"/>
            <a:chExt cx="12953416" cy="5184228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2953410" cy="5184227"/>
            </a:xfrm>
            <a:custGeom>
              <a:avLst/>
              <a:gdLst/>
              <a:ahLst/>
              <a:cxnLst/>
              <a:rect r="r" b="b" t="t" l="l"/>
              <a:pathLst>
                <a:path h="5184227" w="12953410">
                  <a:moveTo>
                    <a:pt x="0" y="0"/>
                  </a:moveTo>
                  <a:lnTo>
                    <a:pt x="12953410" y="0"/>
                  </a:lnTo>
                  <a:lnTo>
                    <a:pt x="12953410" y="5184227"/>
                  </a:lnTo>
                  <a:lnTo>
                    <a:pt x="0" y="5184227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-1349" t="0" r="-1349" b="0"/>
              </a:stretch>
            </a:blipFill>
          </p:spPr>
        </p:sp>
        <p:sp>
          <p:nvSpPr>
            <p:cNvPr name="TextBox 8" id="8"/>
            <p:cNvSpPr txBox="true"/>
            <p:nvPr/>
          </p:nvSpPr>
          <p:spPr>
            <a:xfrm>
              <a:off x="0" y="85725"/>
              <a:ext cx="12953416" cy="5098503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3499"/>
                </a:lnSpc>
              </a:pPr>
            </a:p>
            <a:p>
              <a:pPr algn="l" marL="1192053" indent="-298013" lvl="3">
                <a:lnSpc>
                  <a:spcPts val="5832"/>
                </a:lnSpc>
                <a:buFont typeface="Arial"/>
                <a:buChar char="￭"/>
              </a:pPr>
              <a:r>
                <a:rPr lang="en-US" sz="3600">
                  <a:solidFill>
                    <a:srgbClr val="000000"/>
                  </a:solidFill>
                  <a:latin typeface="Noto Serif"/>
                  <a:ea typeface="Noto Serif"/>
                  <a:cs typeface="Noto Serif"/>
                  <a:sym typeface="Noto Serif"/>
                </a:rPr>
                <a:t>307 registrations to date</a:t>
              </a:r>
            </a:p>
            <a:p>
              <a:pPr algn="l" marL="1192053" indent="-298013" lvl="3">
                <a:lnSpc>
                  <a:spcPts val="5832"/>
                </a:lnSpc>
                <a:buFont typeface="Arial"/>
                <a:buChar char="￭"/>
              </a:pPr>
              <a:r>
                <a:rPr lang="en-US" sz="3600">
                  <a:solidFill>
                    <a:srgbClr val="000000"/>
                  </a:solidFill>
                  <a:latin typeface="Noto Serif"/>
                  <a:ea typeface="Noto Serif"/>
                  <a:cs typeface="Noto Serif"/>
                  <a:sym typeface="Noto Serif"/>
                </a:rPr>
                <a:t>Some speakers still to register</a:t>
              </a:r>
            </a:p>
            <a:p>
              <a:pPr algn="l" marL="1192053" indent="-298013" lvl="3">
                <a:lnSpc>
                  <a:spcPts val="5832"/>
                </a:lnSpc>
                <a:buFont typeface="Arial"/>
                <a:buChar char="￭"/>
              </a:pPr>
              <a:r>
                <a:rPr lang="en-US" sz="3600">
                  <a:solidFill>
                    <a:srgbClr val="000000"/>
                  </a:solidFill>
                  <a:latin typeface="Noto Serif"/>
                  <a:ea typeface="Noto Serif"/>
                  <a:cs typeface="Noto Serif"/>
                  <a:sym typeface="Noto Serif"/>
                </a:rPr>
                <a:t>Gala Dinner:  103 registrations currently</a:t>
              </a: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-741112" y="-803050"/>
            <a:ext cx="3086100" cy="3086100"/>
            <a:chOff x="0" y="0"/>
            <a:chExt cx="812800" cy="81280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65B1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2" id="12"/>
          <p:cNvSpPr/>
          <p:nvPr/>
        </p:nvSpPr>
        <p:spPr>
          <a:xfrm flipH="false" flipV="false" rot="0">
            <a:off x="228115" y="156701"/>
            <a:ext cx="1974607" cy="1974607"/>
          </a:xfrm>
          <a:custGeom>
            <a:avLst/>
            <a:gdLst/>
            <a:ahLst/>
            <a:cxnLst/>
            <a:rect r="r" b="b" t="t" l="l"/>
            <a:pathLst>
              <a:path h="1974607" w="1974607">
                <a:moveTo>
                  <a:pt x="0" y="0"/>
                </a:moveTo>
                <a:lnTo>
                  <a:pt x="1974607" y="0"/>
                </a:lnTo>
                <a:lnTo>
                  <a:pt x="1974607" y="1974607"/>
                </a:lnTo>
                <a:lnTo>
                  <a:pt x="0" y="197460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9462253" y="3258718"/>
            <a:ext cx="7797047" cy="5194783"/>
          </a:xfrm>
          <a:custGeom>
            <a:avLst/>
            <a:gdLst/>
            <a:ahLst/>
            <a:cxnLst/>
            <a:rect r="r" b="b" t="t" l="l"/>
            <a:pathLst>
              <a:path h="5194783" w="7797047">
                <a:moveTo>
                  <a:pt x="0" y="0"/>
                </a:moveTo>
                <a:lnTo>
                  <a:pt x="7797047" y="0"/>
                </a:lnTo>
                <a:lnTo>
                  <a:pt x="7797047" y="5194783"/>
                </a:lnTo>
                <a:lnTo>
                  <a:pt x="0" y="519478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  <a:ln w="171450" cap="rnd">
            <a:solidFill>
              <a:srgbClr val="053470"/>
            </a:solidFill>
            <a:prstDash val="solid"/>
            <a:round/>
          </a:ln>
        </p:spPr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2684202" y="355959"/>
            <a:ext cx="14346498" cy="1694069"/>
            <a:chOff x="0" y="0"/>
            <a:chExt cx="19128664" cy="2258758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9128659" cy="2258756"/>
            </a:xfrm>
            <a:custGeom>
              <a:avLst/>
              <a:gdLst/>
              <a:ahLst/>
              <a:cxnLst/>
              <a:rect r="r" b="b" t="t" l="l"/>
              <a:pathLst>
                <a:path h="2258756" w="19128659">
                  <a:moveTo>
                    <a:pt x="0" y="0"/>
                  </a:moveTo>
                  <a:lnTo>
                    <a:pt x="19128659" y="0"/>
                  </a:lnTo>
                  <a:lnTo>
                    <a:pt x="19128659" y="2258756"/>
                  </a:lnTo>
                  <a:lnTo>
                    <a:pt x="0" y="2258756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115012" r="0" b="-115012"/>
              </a:stretch>
            </a:blipFill>
          </p:spPr>
        </p:sp>
        <p:sp>
          <p:nvSpPr>
            <p:cNvPr name="TextBox 5" id="5"/>
            <p:cNvSpPr txBox="true"/>
            <p:nvPr/>
          </p:nvSpPr>
          <p:spPr>
            <a:xfrm>
              <a:off x="0" y="-57150"/>
              <a:ext cx="19128664" cy="2315908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7128"/>
                </a:lnSpc>
              </a:pPr>
              <a:r>
                <a:rPr lang="en-US" sz="6600">
                  <a:solidFill>
                    <a:srgbClr val="0065B0"/>
                  </a:solidFill>
                  <a:latin typeface="Alegreya Sans"/>
                  <a:ea typeface="Alegreya Sans"/>
                  <a:cs typeface="Alegreya Sans"/>
                  <a:sym typeface="Alegreya Sans"/>
                </a:rPr>
                <a:t>Booths, Materials &amp; Visibility</a:t>
              </a: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2476567" y="2943402"/>
            <a:ext cx="13334867" cy="36933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40"/>
              </a:lnSpc>
            </a:pPr>
          </a:p>
          <a:p>
            <a:pPr algn="l" marL="1228725" indent="-409575" lvl="2">
              <a:lnSpc>
                <a:spcPts val="5400"/>
              </a:lnSpc>
              <a:buFont typeface="Arial"/>
              <a:buChar char="⚬"/>
            </a:pPr>
            <a:r>
              <a:rPr lang="en-US" b="true" sz="3000">
                <a:solidFill>
                  <a:srgbClr val="000000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Two UEMS booths: </a:t>
            </a:r>
          </a:p>
          <a:p>
            <a:pPr algn="l" marL="1914525" indent="-478631" lvl="3">
              <a:lnSpc>
                <a:spcPts val="5400"/>
              </a:lnSpc>
              <a:buFont typeface="Arial"/>
              <a:buChar char="￭"/>
            </a:pPr>
            <a:r>
              <a:rPr lang="en-US" sz="3000">
                <a:solidFill>
                  <a:srgbClr val="000000"/>
                </a:solidFill>
                <a:latin typeface="Noto Serif"/>
                <a:ea typeface="Noto Serif"/>
                <a:cs typeface="Noto Serif"/>
                <a:sym typeface="Noto Serif"/>
              </a:rPr>
              <a:t>EACCME</a:t>
            </a:r>
          </a:p>
          <a:p>
            <a:pPr algn="l" marL="1914525" indent="-478631" lvl="3">
              <a:lnSpc>
                <a:spcPts val="5400"/>
              </a:lnSpc>
              <a:buFont typeface="Arial"/>
              <a:buChar char="￭"/>
            </a:pPr>
            <a:r>
              <a:rPr lang="en-US" sz="3000">
                <a:solidFill>
                  <a:srgbClr val="000000"/>
                </a:solidFill>
                <a:latin typeface="Noto Serif"/>
                <a:ea typeface="Noto Serif"/>
                <a:cs typeface="Noto Serif"/>
                <a:sym typeface="Noto Serif"/>
              </a:rPr>
              <a:t>UEMS Office activities</a:t>
            </a:r>
          </a:p>
          <a:p>
            <a:pPr algn="l" marL="1914525" indent="-478631" lvl="3">
              <a:lnSpc>
                <a:spcPts val="5400"/>
              </a:lnSpc>
            </a:pPr>
          </a:p>
          <a:p>
            <a:pPr algn="l" marL="1228725" indent="-409575" lvl="2">
              <a:lnSpc>
                <a:spcPts val="5400"/>
              </a:lnSpc>
              <a:buFont typeface="Arial"/>
              <a:buChar char="⚬"/>
            </a:pPr>
            <a:r>
              <a:rPr lang="en-US" sz="3000">
                <a:solidFill>
                  <a:srgbClr val="000000"/>
                </a:solidFill>
                <a:latin typeface="Noto Serif"/>
                <a:ea typeface="Noto Serif"/>
                <a:cs typeface="Noto Serif"/>
                <a:sym typeface="Noto Serif"/>
              </a:rPr>
              <a:t>Brochures under development (activities + accreditation)</a:t>
            </a:r>
          </a:p>
          <a:p>
            <a:pPr algn="l" marL="1228725" indent="-409575" lvl="2">
              <a:lnSpc>
                <a:spcPts val="5400"/>
              </a:lnSpc>
              <a:buFont typeface="Arial"/>
              <a:buChar char="⚬"/>
            </a:pPr>
            <a:r>
              <a:rPr lang="en-US" sz="3000">
                <a:solidFill>
                  <a:srgbClr val="000000"/>
                </a:solidFill>
                <a:latin typeface="Noto Serif"/>
                <a:ea typeface="Noto Serif"/>
                <a:cs typeface="Noto Serif"/>
                <a:sym typeface="Noto Serif"/>
              </a:rPr>
              <a:t>Direct engagement with attendees throughout congress</a:t>
            </a:r>
          </a:p>
        </p:txBody>
      </p:sp>
      <p:grpSp>
        <p:nvGrpSpPr>
          <p:cNvPr name="Group 7" id="7"/>
          <p:cNvGrpSpPr/>
          <p:nvPr/>
        </p:nvGrpSpPr>
        <p:grpSpPr>
          <a:xfrm rot="0">
            <a:off x="-877158" y="-340057"/>
            <a:ext cx="3086100" cy="3086100"/>
            <a:chOff x="0" y="0"/>
            <a:chExt cx="812800" cy="81280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65B1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0" id="10"/>
          <p:cNvSpPr/>
          <p:nvPr/>
        </p:nvSpPr>
        <p:spPr>
          <a:xfrm flipH="false" flipV="false" rot="0">
            <a:off x="234335" y="215690"/>
            <a:ext cx="1834338" cy="1834338"/>
          </a:xfrm>
          <a:custGeom>
            <a:avLst/>
            <a:gdLst/>
            <a:ahLst/>
            <a:cxnLst/>
            <a:rect r="r" b="b" t="t" l="l"/>
            <a:pathLst>
              <a:path h="1834338" w="1834338">
                <a:moveTo>
                  <a:pt x="0" y="0"/>
                </a:moveTo>
                <a:lnTo>
                  <a:pt x="1834338" y="0"/>
                </a:lnTo>
                <a:lnTo>
                  <a:pt x="1834338" y="1834338"/>
                </a:lnTo>
                <a:lnTo>
                  <a:pt x="0" y="183433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0145761" y="1866965"/>
            <a:ext cx="5925873" cy="4036906"/>
          </a:xfrm>
          <a:custGeom>
            <a:avLst/>
            <a:gdLst/>
            <a:ahLst/>
            <a:cxnLst/>
            <a:rect r="r" b="b" t="t" l="l"/>
            <a:pathLst>
              <a:path h="4036906" w="5925873">
                <a:moveTo>
                  <a:pt x="0" y="0"/>
                </a:moveTo>
                <a:lnTo>
                  <a:pt x="5925873" y="0"/>
                </a:lnTo>
                <a:lnTo>
                  <a:pt x="5925873" y="4036906"/>
                </a:lnTo>
                <a:lnTo>
                  <a:pt x="0" y="403690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121260" t="-6471" r="-7091" b="-5432"/>
            </a:stretch>
          </a:blipFill>
          <a:ln w="152400" cap="rnd">
            <a:solidFill>
              <a:srgbClr val="053470"/>
            </a:solidFill>
            <a:prstDash val="solid"/>
            <a:round/>
          </a:ln>
        </p:spPr>
      </p:sp>
      <p:sp>
        <p:nvSpPr>
          <p:cNvPr name="Freeform 12" id="12"/>
          <p:cNvSpPr/>
          <p:nvPr/>
        </p:nvSpPr>
        <p:spPr>
          <a:xfrm flipH="false" flipV="false" rot="0">
            <a:off x="14955214" y="6868359"/>
            <a:ext cx="1712439" cy="2670470"/>
          </a:xfrm>
          <a:custGeom>
            <a:avLst/>
            <a:gdLst/>
            <a:ahLst/>
            <a:cxnLst/>
            <a:rect r="r" b="b" t="t" l="l"/>
            <a:pathLst>
              <a:path h="2670470" w="1712439">
                <a:moveTo>
                  <a:pt x="0" y="0"/>
                </a:moveTo>
                <a:lnTo>
                  <a:pt x="1712439" y="0"/>
                </a:lnTo>
                <a:lnTo>
                  <a:pt x="1712439" y="2670471"/>
                </a:lnTo>
                <a:lnTo>
                  <a:pt x="0" y="267047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2684202" y="355959"/>
            <a:ext cx="14346498" cy="1694069"/>
            <a:chOff x="0" y="0"/>
            <a:chExt cx="19128664" cy="2258758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9128659" cy="2258756"/>
            </a:xfrm>
            <a:custGeom>
              <a:avLst/>
              <a:gdLst/>
              <a:ahLst/>
              <a:cxnLst/>
              <a:rect r="r" b="b" t="t" l="l"/>
              <a:pathLst>
                <a:path h="2258756" w="19128659">
                  <a:moveTo>
                    <a:pt x="0" y="0"/>
                  </a:moveTo>
                  <a:lnTo>
                    <a:pt x="19128659" y="0"/>
                  </a:lnTo>
                  <a:lnTo>
                    <a:pt x="19128659" y="2258756"/>
                  </a:lnTo>
                  <a:lnTo>
                    <a:pt x="0" y="2258756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115012" r="0" b="-115012"/>
              </a:stretch>
            </a:blipFill>
          </p:spPr>
        </p:sp>
        <p:sp>
          <p:nvSpPr>
            <p:cNvPr name="TextBox 5" id="5"/>
            <p:cNvSpPr txBox="true"/>
            <p:nvPr/>
          </p:nvSpPr>
          <p:spPr>
            <a:xfrm>
              <a:off x="0" y="-57150"/>
              <a:ext cx="19128664" cy="2315908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7128"/>
                </a:lnSpc>
              </a:pPr>
              <a:r>
                <a:rPr lang="en-US" sz="6600">
                  <a:solidFill>
                    <a:srgbClr val="0065B0"/>
                  </a:solidFill>
                  <a:latin typeface="Alegreya Sans"/>
                  <a:ea typeface="Alegreya Sans"/>
                  <a:cs typeface="Alegreya Sans"/>
                  <a:sym typeface="Alegreya Sans"/>
                </a:rPr>
                <a:t>Congress Materials (Goodies)</a:t>
              </a: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2816885" y="2816895"/>
            <a:ext cx="12715037" cy="45865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1029175" indent="-257294" lvl="3">
              <a:lnSpc>
                <a:spcPts val="3887"/>
              </a:lnSpc>
              <a:buFont typeface="Arial"/>
              <a:buChar char="￭"/>
            </a:pPr>
            <a:r>
              <a:rPr lang="en-US" sz="2700">
                <a:solidFill>
                  <a:srgbClr val="000000"/>
                </a:solidFill>
                <a:latin typeface="Noto Serif"/>
                <a:ea typeface="Noto Serif"/>
                <a:cs typeface="Noto Serif"/>
                <a:sym typeface="Noto Serif"/>
              </a:rPr>
              <a:t>Branded UEMS items for participants:</a:t>
            </a:r>
          </a:p>
          <a:p>
            <a:pPr algn="l" marL="1029175" indent="-257294" lvl="3">
              <a:lnSpc>
                <a:spcPts val="3887"/>
              </a:lnSpc>
              <a:buFont typeface="Arial"/>
              <a:buChar char="￭"/>
            </a:pPr>
            <a:r>
              <a:rPr lang="en-US" sz="2700">
                <a:solidFill>
                  <a:srgbClr val="000000"/>
                </a:solidFill>
                <a:latin typeface="Noto Serif"/>
                <a:ea typeface="Noto Serif"/>
                <a:cs typeface="Noto Serif"/>
                <a:sym typeface="Noto Serif"/>
              </a:rPr>
              <a:t>Flower seeds (sustainability focus)</a:t>
            </a:r>
          </a:p>
          <a:p>
            <a:pPr algn="l" marL="1029175" indent="-257294" lvl="3">
              <a:lnSpc>
                <a:spcPts val="3887"/>
              </a:lnSpc>
              <a:buFont typeface="Arial"/>
              <a:buChar char="￭"/>
            </a:pPr>
            <a:r>
              <a:rPr lang="en-US" sz="2700">
                <a:solidFill>
                  <a:srgbClr val="000000"/>
                </a:solidFill>
                <a:latin typeface="Noto Serif"/>
                <a:ea typeface="Noto Serif"/>
                <a:cs typeface="Noto Serif"/>
                <a:sym typeface="Noto Serif"/>
              </a:rPr>
              <a:t>Peppermints</a:t>
            </a:r>
          </a:p>
          <a:p>
            <a:pPr algn="l" marL="1029175" indent="-257294" lvl="3">
              <a:lnSpc>
                <a:spcPts val="3887"/>
              </a:lnSpc>
              <a:buFont typeface="Arial"/>
              <a:buChar char="￭"/>
            </a:pPr>
            <a:r>
              <a:rPr lang="en-US" sz="2700">
                <a:solidFill>
                  <a:srgbClr val="000000"/>
                </a:solidFill>
                <a:latin typeface="Noto Serif"/>
                <a:ea typeface="Noto Serif"/>
                <a:cs typeface="Noto Serif"/>
                <a:sym typeface="Noto Serif"/>
              </a:rPr>
              <a:t>Sticky notes</a:t>
            </a:r>
          </a:p>
          <a:p>
            <a:pPr algn="l" marL="1029175" indent="-257294" lvl="3">
              <a:lnSpc>
                <a:spcPts val="3887"/>
              </a:lnSpc>
              <a:buFont typeface="Arial"/>
              <a:buChar char="￭"/>
            </a:pPr>
            <a:r>
              <a:rPr lang="en-US" sz="2700">
                <a:solidFill>
                  <a:srgbClr val="000000"/>
                </a:solidFill>
                <a:latin typeface="Noto Serif"/>
                <a:ea typeface="Noto Serif"/>
                <a:cs typeface="Noto Serif"/>
                <a:sym typeface="Noto Serif"/>
              </a:rPr>
              <a:t>Hydroalcoholic gel</a:t>
            </a:r>
          </a:p>
          <a:p>
            <a:pPr algn="l" marL="1029175" indent="-257294" lvl="3">
              <a:lnSpc>
                <a:spcPts val="3887"/>
              </a:lnSpc>
              <a:buFont typeface="Arial"/>
              <a:buChar char="￭"/>
            </a:pPr>
            <a:r>
              <a:rPr lang="en-US" sz="2700">
                <a:solidFill>
                  <a:srgbClr val="000000"/>
                </a:solidFill>
                <a:latin typeface="Noto Serif"/>
                <a:ea typeface="Noto Serif"/>
                <a:cs typeface="Noto Serif"/>
                <a:sym typeface="Noto Serif"/>
              </a:rPr>
              <a:t>USB keys</a:t>
            </a:r>
          </a:p>
          <a:p>
            <a:pPr algn="l" marL="1029175" indent="-257294" lvl="3">
              <a:lnSpc>
                <a:spcPts val="3887"/>
              </a:lnSpc>
              <a:buFont typeface="Arial"/>
              <a:buChar char="￭"/>
            </a:pPr>
            <a:r>
              <a:rPr lang="en-US" sz="2700">
                <a:solidFill>
                  <a:srgbClr val="000000"/>
                </a:solidFill>
                <a:latin typeface="Noto Serif"/>
                <a:ea typeface="Noto Serif"/>
                <a:cs typeface="Noto Serif"/>
                <a:sym typeface="Noto Serif"/>
              </a:rPr>
              <a:t>Pens &amp; pins</a:t>
            </a:r>
          </a:p>
          <a:p>
            <a:pPr algn="l" marL="1029175" indent="-257294" lvl="3">
              <a:lnSpc>
                <a:spcPts val="2916"/>
              </a:lnSpc>
            </a:pPr>
          </a:p>
        </p:txBody>
      </p:sp>
      <p:grpSp>
        <p:nvGrpSpPr>
          <p:cNvPr name="Group 7" id="7"/>
          <p:cNvGrpSpPr/>
          <p:nvPr/>
        </p:nvGrpSpPr>
        <p:grpSpPr>
          <a:xfrm rot="0">
            <a:off x="13061071" y="1550784"/>
            <a:ext cx="3456184" cy="3309118"/>
            <a:chOff x="0" y="0"/>
            <a:chExt cx="4608246" cy="4412158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4608195" cy="4412107"/>
            </a:xfrm>
            <a:custGeom>
              <a:avLst/>
              <a:gdLst/>
              <a:ahLst/>
              <a:cxnLst/>
              <a:rect r="r" b="b" t="t" l="l"/>
              <a:pathLst>
                <a:path h="4412107" w="4608195">
                  <a:moveTo>
                    <a:pt x="0" y="0"/>
                  </a:moveTo>
                  <a:lnTo>
                    <a:pt x="4608195" y="0"/>
                  </a:lnTo>
                  <a:lnTo>
                    <a:pt x="4608195" y="4412107"/>
                  </a:lnTo>
                  <a:lnTo>
                    <a:pt x="0" y="44121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179832" t="-1" r="-1" b="-2315"/>
              </a:stretch>
            </a:blipFill>
          </p:spPr>
        </p:sp>
      </p:grpSp>
      <p:grpSp>
        <p:nvGrpSpPr>
          <p:cNvPr name="Group 9" id="9"/>
          <p:cNvGrpSpPr/>
          <p:nvPr/>
        </p:nvGrpSpPr>
        <p:grpSpPr>
          <a:xfrm rot="0">
            <a:off x="3418218" y="7684675"/>
            <a:ext cx="9642853" cy="1694069"/>
            <a:chOff x="0" y="0"/>
            <a:chExt cx="12857137" cy="2258758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12857099" cy="2258695"/>
            </a:xfrm>
            <a:custGeom>
              <a:avLst/>
              <a:gdLst/>
              <a:ahLst/>
              <a:cxnLst/>
              <a:rect r="r" b="b" t="t" l="l"/>
              <a:pathLst>
                <a:path h="2258695" w="12857099">
                  <a:moveTo>
                    <a:pt x="0" y="0"/>
                  </a:moveTo>
                  <a:lnTo>
                    <a:pt x="12857099" y="0"/>
                  </a:lnTo>
                  <a:lnTo>
                    <a:pt x="12857099" y="2258695"/>
                  </a:lnTo>
                  <a:lnTo>
                    <a:pt x="0" y="225869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-53604" r="-1" b="-46261"/>
              </a:stretch>
            </a:blipFill>
          </p:spPr>
        </p:sp>
      </p:grpSp>
      <p:grpSp>
        <p:nvGrpSpPr>
          <p:cNvPr name="Group 11" id="11"/>
          <p:cNvGrpSpPr/>
          <p:nvPr/>
        </p:nvGrpSpPr>
        <p:grpSpPr>
          <a:xfrm rot="0">
            <a:off x="13264439" y="5610892"/>
            <a:ext cx="3994861" cy="3585077"/>
            <a:chOff x="0" y="0"/>
            <a:chExt cx="5326482" cy="4780102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5326507" cy="4780153"/>
            </a:xfrm>
            <a:custGeom>
              <a:avLst/>
              <a:gdLst/>
              <a:ahLst/>
              <a:cxnLst/>
              <a:rect r="r" b="b" t="t" l="l"/>
              <a:pathLst>
                <a:path h="4780153" w="5326507">
                  <a:moveTo>
                    <a:pt x="0" y="0"/>
                  </a:moveTo>
                  <a:lnTo>
                    <a:pt x="5326507" y="0"/>
                  </a:lnTo>
                  <a:lnTo>
                    <a:pt x="5326507" y="4780153"/>
                  </a:lnTo>
                  <a:lnTo>
                    <a:pt x="0" y="47801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-1" r="-116350" b="2374"/>
              </a:stretch>
            </a:blipFill>
          </p:spPr>
        </p:sp>
      </p:grpSp>
      <p:grpSp>
        <p:nvGrpSpPr>
          <p:cNvPr name="Group 13" id="13"/>
          <p:cNvGrpSpPr/>
          <p:nvPr/>
        </p:nvGrpSpPr>
        <p:grpSpPr>
          <a:xfrm rot="0">
            <a:off x="-950245" y="-340057"/>
            <a:ext cx="3086100" cy="3086100"/>
            <a:chOff x="0" y="0"/>
            <a:chExt cx="812800" cy="81280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65B1"/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6" id="16"/>
          <p:cNvSpPr/>
          <p:nvPr/>
        </p:nvSpPr>
        <p:spPr>
          <a:xfrm flipH="false" flipV="false" rot="0">
            <a:off x="161248" y="215690"/>
            <a:ext cx="1974607" cy="1974607"/>
          </a:xfrm>
          <a:custGeom>
            <a:avLst/>
            <a:gdLst/>
            <a:ahLst/>
            <a:cxnLst/>
            <a:rect r="r" b="b" t="t" l="l"/>
            <a:pathLst>
              <a:path h="1974607" w="1974607">
                <a:moveTo>
                  <a:pt x="0" y="0"/>
                </a:moveTo>
                <a:lnTo>
                  <a:pt x="1974607" y="0"/>
                </a:lnTo>
                <a:lnTo>
                  <a:pt x="1974607" y="1974607"/>
                </a:lnTo>
                <a:lnTo>
                  <a:pt x="0" y="197460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8040498" y="4606924"/>
            <a:ext cx="4626320" cy="2365152"/>
          </a:xfrm>
          <a:custGeom>
            <a:avLst/>
            <a:gdLst/>
            <a:ahLst/>
            <a:cxnLst/>
            <a:rect r="r" b="b" t="t" l="l"/>
            <a:pathLst>
              <a:path h="2365152" w="4626320">
                <a:moveTo>
                  <a:pt x="0" y="0"/>
                </a:moveTo>
                <a:lnTo>
                  <a:pt x="4626321" y="0"/>
                </a:lnTo>
                <a:lnTo>
                  <a:pt x="4626321" y="2365151"/>
                </a:lnTo>
                <a:lnTo>
                  <a:pt x="0" y="236515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43405" t="-21078" r="0" b="-65808"/>
            </a:stretch>
          </a:blipFill>
        </p:spPr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2610469" y="193729"/>
            <a:ext cx="14420231" cy="1988344"/>
            <a:chOff x="0" y="0"/>
            <a:chExt cx="19226974" cy="2651125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9226980" cy="2651126"/>
            </a:xfrm>
            <a:custGeom>
              <a:avLst/>
              <a:gdLst/>
              <a:ahLst/>
              <a:cxnLst/>
              <a:rect r="r" b="b" t="t" l="l"/>
              <a:pathLst>
                <a:path h="2651126" w="19226980">
                  <a:moveTo>
                    <a:pt x="0" y="0"/>
                  </a:moveTo>
                  <a:lnTo>
                    <a:pt x="19226980" y="0"/>
                  </a:lnTo>
                  <a:lnTo>
                    <a:pt x="19226980" y="2651126"/>
                  </a:lnTo>
                  <a:lnTo>
                    <a:pt x="0" y="2651126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91312" r="0" b="-91312"/>
              </a:stretch>
            </a:blipFill>
          </p:spPr>
        </p:sp>
        <p:sp>
          <p:nvSpPr>
            <p:cNvPr name="TextBox 5" id="5"/>
            <p:cNvSpPr txBox="true"/>
            <p:nvPr/>
          </p:nvSpPr>
          <p:spPr>
            <a:xfrm>
              <a:off x="0" y="-57150"/>
              <a:ext cx="19226974" cy="2708275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7128"/>
                </a:lnSpc>
              </a:pPr>
              <a:r>
                <a:rPr lang="en-US" sz="6600">
                  <a:solidFill>
                    <a:srgbClr val="FFFFFF"/>
                  </a:solidFill>
                  <a:latin typeface="Alegreya Sans"/>
                  <a:ea typeface="Alegreya Sans"/>
                  <a:cs typeface="Alegreya Sans"/>
                  <a:sym typeface="Alegreya Sans"/>
                </a:rPr>
                <a:t>Videos</a:t>
              </a: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3043834" y="4784969"/>
            <a:ext cx="11823125" cy="1662960"/>
            <a:chOff x="0" y="0"/>
            <a:chExt cx="15764167" cy="221728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12700" y="12700"/>
              <a:ext cx="15738729" cy="2191893"/>
            </a:xfrm>
            <a:custGeom>
              <a:avLst/>
              <a:gdLst/>
              <a:ahLst/>
              <a:cxnLst/>
              <a:rect r="r" b="b" t="t" l="l"/>
              <a:pathLst>
                <a:path h="2191893" w="15738729">
                  <a:moveTo>
                    <a:pt x="368935" y="0"/>
                  </a:moveTo>
                  <a:lnTo>
                    <a:pt x="15738729" y="0"/>
                  </a:lnTo>
                  <a:lnTo>
                    <a:pt x="15738729" y="1826514"/>
                  </a:lnTo>
                  <a:cubicBezTo>
                    <a:pt x="15738729" y="2028317"/>
                    <a:pt x="15573502" y="2191893"/>
                    <a:pt x="15369794" y="2191893"/>
                  </a:cubicBezTo>
                  <a:lnTo>
                    <a:pt x="0" y="2191893"/>
                  </a:lnTo>
                  <a:lnTo>
                    <a:pt x="0" y="365379"/>
                  </a:lnTo>
                  <a:cubicBezTo>
                    <a:pt x="0" y="163576"/>
                    <a:pt x="165227" y="0"/>
                    <a:pt x="368935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15764129" cy="2217293"/>
            </a:xfrm>
            <a:custGeom>
              <a:avLst/>
              <a:gdLst/>
              <a:ahLst/>
              <a:cxnLst/>
              <a:rect r="r" b="b" t="t" l="l"/>
              <a:pathLst>
                <a:path h="2217293" w="15764129">
                  <a:moveTo>
                    <a:pt x="381635" y="0"/>
                  </a:moveTo>
                  <a:lnTo>
                    <a:pt x="15751429" y="0"/>
                  </a:lnTo>
                  <a:cubicBezTo>
                    <a:pt x="15758415" y="0"/>
                    <a:pt x="15764129" y="5715"/>
                    <a:pt x="15764129" y="12700"/>
                  </a:cubicBezTo>
                  <a:lnTo>
                    <a:pt x="15764129" y="1839214"/>
                  </a:lnTo>
                  <a:lnTo>
                    <a:pt x="15751429" y="1839214"/>
                  </a:lnTo>
                  <a:lnTo>
                    <a:pt x="15764129" y="1839214"/>
                  </a:lnTo>
                  <a:cubicBezTo>
                    <a:pt x="15764129" y="2048129"/>
                    <a:pt x="15593188" y="2217293"/>
                    <a:pt x="15382494" y="2217293"/>
                  </a:cubicBezTo>
                  <a:lnTo>
                    <a:pt x="15382494" y="2204593"/>
                  </a:lnTo>
                  <a:lnTo>
                    <a:pt x="15382494" y="2217293"/>
                  </a:lnTo>
                  <a:lnTo>
                    <a:pt x="12700" y="2217293"/>
                  </a:lnTo>
                  <a:cubicBezTo>
                    <a:pt x="5715" y="2217293"/>
                    <a:pt x="0" y="2211578"/>
                    <a:pt x="0" y="2204593"/>
                  </a:cubicBezTo>
                  <a:lnTo>
                    <a:pt x="0" y="378079"/>
                  </a:lnTo>
                  <a:lnTo>
                    <a:pt x="12700" y="378079"/>
                  </a:lnTo>
                  <a:lnTo>
                    <a:pt x="0" y="378079"/>
                  </a:lnTo>
                  <a:cubicBezTo>
                    <a:pt x="0" y="169164"/>
                    <a:pt x="170942" y="0"/>
                    <a:pt x="381635" y="0"/>
                  </a:cubicBezTo>
                  <a:cubicBezTo>
                    <a:pt x="385572" y="0"/>
                    <a:pt x="389255" y="1778"/>
                    <a:pt x="391668" y="4826"/>
                  </a:cubicBezTo>
                  <a:lnTo>
                    <a:pt x="381635" y="12700"/>
                  </a:lnTo>
                  <a:lnTo>
                    <a:pt x="381635" y="0"/>
                  </a:lnTo>
                  <a:moveTo>
                    <a:pt x="381635" y="25400"/>
                  </a:moveTo>
                  <a:cubicBezTo>
                    <a:pt x="377698" y="25400"/>
                    <a:pt x="374015" y="23622"/>
                    <a:pt x="371602" y="20574"/>
                  </a:cubicBezTo>
                  <a:lnTo>
                    <a:pt x="381635" y="12700"/>
                  </a:lnTo>
                  <a:lnTo>
                    <a:pt x="381635" y="25400"/>
                  </a:lnTo>
                  <a:cubicBezTo>
                    <a:pt x="184785" y="25400"/>
                    <a:pt x="25400" y="183388"/>
                    <a:pt x="25400" y="378079"/>
                  </a:cubicBezTo>
                  <a:lnTo>
                    <a:pt x="25400" y="2204593"/>
                  </a:lnTo>
                  <a:lnTo>
                    <a:pt x="12700" y="2204593"/>
                  </a:lnTo>
                  <a:lnTo>
                    <a:pt x="12700" y="2191893"/>
                  </a:lnTo>
                  <a:lnTo>
                    <a:pt x="15382494" y="2191893"/>
                  </a:lnTo>
                  <a:cubicBezTo>
                    <a:pt x="15579344" y="2191893"/>
                    <a:pt x="15738729" y="2033905"/>
                    <a:pt x="15738729" y="1839214"/>
                  </a:cubicBezTo>
                  <a:lnTo>
                    <a:pt x="15738729" y="12700"/>
                  </a:lnTo>
                  <a:lnTo>
                    <a:pt x="15751429" y="12700"/>
                  </a:lnTo>
                  <a:lnTo>
                    <a:pt x="15751429" y="25400"/>
                  </a:lnTo>
                  <a:lnTo>
                    <a:pt x="381635" y="25400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57150"/>
              <a:ext cx="15764167" cy="227443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40"/>
                </a:lnSpc>
              </a:pPr>
              <a:r>
                <a:rPr lang="en-US" sz="2700">
                  <a:solidFill>
                    <a:srgbClr val="FFFFFF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UEMS presentation &amp; history (opening)</a:t>
              </a: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3043834" y="2523182"/>
            <a:ext cx="11823125" cy="1662960"/>
            <a:chOff x="0" y="0"/>
            <a:chExt cx="15764167" cy="221728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12700" y="12700"/>
              <a:ext cx="15738729" cy="2191893"/>
            </a:xfrm>
            <a:custGeom>
              <a:avLst/>
              <a:gdLst/>
              <a:ahLst/>
              <a:cxnLst/>
              <a:rect r="r" b="b" t="t" l="l"/>
              <a:pathLst>
                <a:path h="2191893" w="15738729">
                  <a:moveTo>
                    <a:pt x="368935" y="0"/>
                  </a:moveTo>
                  <a:lnTo>
                    <a:pt x="15738729" y="0"/>
                  </a:lnTo>
                  <a:lnTo>
                    <a:pt x="15738729" y="1826514"/>
                  </a:lnTo>
                  <a:cubicBezTo>
                    <a:pt x="15738729" y="2028317"/>
                    <a:pt x="15573502" y="2191893"/>
                    <a:pt x="15369794" y="2191893"/>
                  </a:cubicBezTo>
                  <a:lnTo>
                    <a:pt x="0" y="2191893"/>
                  </a:lnTo>
                  <a:lnTo>
                    <a:pt x="0" y="365379"/>
                  </a:lnTo>
                  <a:cubicBezTo>
                    <a:pt x="0" y="163576"/>
                    <a:pt x="165227" y="0"/>
                    <a:pt x="368935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5764129" cy="2217293"/>
            </a:xfrm>
            <a:custGeom>
              <a:avLst/>
              <a:gdLst/>
              <a:ahLst/>
              <a:cxnLst/>
              <a:rect r="r" b="b" t="t" l="l"/>
              <a:pathLst>
                <a:path h="2217293" w="15764129">
                  <a:moveTo>
                    <a:pt x="381635" y="0"/>
                  </a:moveTo>
                  <a:lnTo>
                    <a:pt x="15751429" y="0"/>
                  </a:lnTo>
                  <a:cubicBezTo>
                    <a:pt x="15758415" y="0"/>
                    <a:pt x="15764129" y="5715"/>
                    <a:pt x="15764129" y="12700"/>
                  </a:cubicBezTo>
                  <a:lnTo>
                    <a:pt x="15764129" y="1839214"/>
                  </a:lnTo>
                  <a:lnTo>
                    <a:pt x="15751429" y="1839214"/>
                  </a:lnTo>
                  <a:lnTo>
                    <a:pt x="15764129" y="1839214"/>
                  </a:lnTo>
                  <a:cubicBezTo>
                    <a:pt x="15764129" y="2048129"/>
                    <a:pt x="15593188" y="2217293"/>
                    <a:pt x="15382494" y="2217293"/>
                  </a:cubicBezTo>
                  <a:lnTo>
                    <a:pt x="15382494" y="2204593"/>
                  </a:lnTo>
                  <a:lnTo>
                    <a:pt x="15382494" y="2217293"/>
                  </a:lnTo>
                  <a:lnTo>
                    <a:pt x="12700" y="2217293"/>
                  </a:lnTo>
                  <a:cubicBezTo>
                    <a:pt x="5715" y="2217293"/>
                    <a:pt x="0" y="2211578"/>
                    <a:pt x="0" y="2204593"/>
                  </a:cubicBezTo>
                  <a:lnTo>
                    <a:pt x="0" y="378079"/>
                  </a:lnTo>
                  <a:lnTo>
                    <a:pt x="12700" y="378079"/>
                  </a:lnTo>
                  <a:lnTo>
                    <a:pt x="0" y="378079"/>
                  </a:lnTo>
                  <a:cubicBezTo>
                    <a:pt x="0" y="169164"/>
                    <a:pt x="170942" y="0"/>
                    <a:pt x="381635" y="0"/>
                  </a:cubicBezTo>
                  <a:cubicBezTo>
                    <a:pt x="384048" y="0"/>
                    <a:pt x="386461" y="635"/>
                    <a:pt x="388493" y="2032"/>
                  </a:cubicBezTo>
                  <a:lnTo>
                    <a:pt x="381635" y="12700"/>
                  </a:lnTo>
                  <a:lnTo>
                    <a:pt x="381635" y="0"/>
                  </a:lnTo>
                  <a:moveTo>
                    <a:pt x="381635" y="25400"/>
                  </a:moveTo>
                  <a:cubicBezTo>
                    <a:pt x="379222" y="25400"/>
                    <a:pt x="376809" y="24765"/>
                    <a:pt x="374777" y="23368"/>
                  </a:cubicBezTo>
                  <a:lnTo>
                    <a:pt x="381635" y="12700"/>
                  </a:lnTo>
                  <a:lnTo>
                    <a:pt x="381635" y="25400"/>
                  </a:lnTo>
                  <a:cubicBezTo>
                    <a:pt x="184785" y="25400"/>
                    <a:pt x="25400" y="183388"/>
                    <a:pt x="25400" y="378079"/>
                  </a:cubicBezTo>
                  <a:lnTo>
                    <a:pt x="25400" y="2204593"/>
                  </a:lnTo>
                  <a:lnTo>
                    <a:pt x="12700" y="2204593"/>
                  </a:lnTo>
                  <a:lnTo>
                    <a:pt x="12700" y="2191893"/>
                  </a:lnTo>
                  <a:lnTo>
                    <a:pt x="15382494" y="2191893"/>
                  </a:lnTo>
                  <a:cubicBezTo>
                    <a:pt x="15579344" y="2191893"/>
                    <a:pt x="15738729" y="2033905"/>
                    <a:pt x="15738729" y="1839214"/>
                  </a:cubicBezTo>
                  <a:lnTo>
                    <a:pt x="15738729" y="12700"/>
                  </a:lnTo>
                  <a:lnTo>
                    <a:pt x="15751429" y="12700"/>
                  </a:lnTo>
                  <a:lnTo>
                    <a:pt x="15751429" y="25400"/>
                  </a:lnTo>
                  <a:lnTo>
                    <a:pt x="381635" y="25400"/>
                  </a:lnTo>
                  <a:close/>
                </a:path>
              </a:pathLst>
            </a:custGeom>
            <a:solidFill>
              <a:srgbClr val="D9D9D9"/>
            </a:solidFill>
          </p:spPr>
        </p:sp>
      </p:grpSp>
      <p:grpSp>
        <p:nvGrpSpPr>
          <p:cNvPr name="Group 13" id="13"/>
          <p:cNvGrpSpPr/>
          <p:nvPr/>
        </p:nvGrpSpPr>
        <p:grpSpPr>
          <a:xfrm rot="0">
            <a:off x="3866598" y="2997117"/>
            <a:ext cx="9497292" cy="715089"/>
            <a:chOff x="0" y="0"/>
            <a:chExt cx="12663056" cy="953452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12663043" cy="953389"/>
            </a:xfrm>
            <a:custGeom>
              <a:avLst/>
              <a:gdLst/>
              <a:ahLst/>
              <a:cxnLst/>
              <a:rect r="r" b="b" t="t" l="l"/>
              <a:pathLst>
                <a:path h="953389" w="12663043">
                  <a:moveTo>
                    <a:pt x="0" y="158877"/>
                  </a:moveTo>
                  <a:cubicBezTo>
                    <a:pt x="0" y="71120"/>
                    <a:pt x="71120" y="0"/>
                    <a:pt x="158877" y="0"/>
                  </a:cubicBezTo>
                  <a:lnTo>
                    <a:pt x="12504166" y="0"/>
                  </a:lnTo>
                  <a:cubicBezTo>
                    <a:pt x="12591923" y="0"/>
                    <a:pt x="12663043" y="71120"/>
                    <a:pt x="12663043" y="158877"/>
                  </a:cubicBezTo>
                  <a:lnTo>
                    <a:pt x="12663043" y="794512"/>
                  </a:lnTo>
                  <a:cubicBezTo>
                    <a:pt x="12663043" y="882269"/>
                    <a:pt x="12591923" y="953389"/>
                    <a:pt x="12504166" y="953389"/>
                  </a:cubicBezTo>
                  <a:lnTo>
                    <a:pt x="158877" y="953389"/>
                  </a:lnTo>
                  <a:cubicBezTo>
                    <a:pt x="71120" y="953389"/>
                    <a:pt x="0" y="882269"/>
                    <a:pt x="0" y="79451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0" y="-85725"/>
              <a:ext cx="12663056" cy="1039177"/>
            </a:xfrm>
            <a:prstGeom prst="rect">
              <a:avLst/>
            </a:prstGeom>
          </p:spPr>
          <p:txBody>
            <a:bodyPr anchor="t" rtlCol="false" tIns="50800" lIns="50800" bIns="50800" rIns="50800"/>
            <a:lstStyle/>
            <a:p>
              <a:pPr algn="l">
                <a:lnSpc>
                  <a:spcPts val="5040"/>
                </a:lnSpc>
              </a:pPr>
              <a:r>
                <a:rPr lang="en-US" sz="4200">
                  <a:solidFill>
                    <a:srgbClr val="00000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UEMS presentation &amp; history (opening)</a:t>
              </a:r>
            </a:p>
          </p:txBody>
        </p:sp>
      </p:grpSp>
      <p:grpSp>
        <p:nvGrpSpPr>
          <p:cNvPr name="Group 16" id="16"/>
          <p:cNvGrpSpPr/>
          <p:nvPr/>
        </p:nvGrpSpPr>
        <p:grpSpPr>
          <a:xfrm rot="0">
            <a:off x="4206750" y="5258905"/>
            <a:ext cx="9497292" cy="715089"/>
            <a:chOff x="0" y="0"/>
            <a:chExt cx="12663056" cy="953452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12663043" cy="953389"/>
            </a:xfrm>
            <a:custGeom>
              <a:avLst/>
              <a:gdLst/>
              <a:ahLst/>
              <a:cxnLst/>
              <a:rect r="r" b="b" t="t" l="l"/>
              <a:pathLst>
                <a:path h="953389" w="12663043">
                  <a:moveTo>
                    <a:pt x="0" y="158877"/>
                  </a:moveTo>
                  <a:cubicBezTo>
                    <a:pt x="0" y="71120"/>
                    <a:pt x="71120" y="0"/>
                    <a:pt x="158877" y="0"/>
                  </a:cubicBezTo>
                  <a:lnTo>
                    <a:pt x="12504166" y="0"/>
                  </a:lnTo>
                  <a:cubicBezTo>
                    <a:pt x="12591923" y="0"/>
                    <a:pt x="12663043" y="71120"/>
                    <a:pt x="12663043" y="158877"/>
                  </a:cubicBezTo>
                  <a:lnTo>
                    <a:pt x="12663043" y="794512"/>
                  </a:lnTo>
                  <a:cubicBezTo>
                    <a:pt x="12663043" y="882269"/>
                    <a:pt x="12591923" y="953389"/>
                    <a:pt x="12504166" y="953389"/>
                  </a:cubicBezTo>
                  <a:lnTo>
                    <a:pt x="158877" y="953389"/>
                  </a:lnTo>
                  <a:cubicBezTo>
                    <a:pt x="71120" y="953389"/>
                    <a:pt x="0" y="882269"/>
                    <a:pt x="0" y="79451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8" id="18"/>
            <p:cNvSpPr txBox="true"/>
            <p:nvPr/>
          </p:nvSpPr>
          <p:spPr>
            <a:xfrm>
              <a:off x="0" y="-85725"/>
              <a:ext cx="12663056" cy="1039177"/>
            </a:xfrm>
            <a:prstGeom prst="rect">
              <a:avLst/>
            </a:prstGeom>
          </p:spPr>
          <p:txBody>
            <a:bodyPr anchor="t" rtlCol="false" tIns="50800" lIns="50800" bIns="50800" rIns="50800"/>
            <a:lstStyle/>
            <a:p>
              <a:pPr algn="l">
                <a:lnSpc>
                  <a:spcPts val="5040"/>
                </a:lnSpc>
              </a:pPr>
              <a:r>
                <a:rPr lang="en-US" sz="4200">
                  <a:solidFill>
                    <a:srgbClr val="00000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Closing/thank-you video with UEMS team</a:t>
              </a:r>
            </a:p>
          </p:txBody>
        </p:sp>
      </p:grpSp>
      <p:grpSp>
        <p:nvGrpSpPr>
          <p:cNvPr name="Group 19" id="19"/>
          <p:cNvGrpSpPr/>
          <p:nvPr/>
        </p:nvGrpSpPr>
        <p:grpSpPr>
          <a:xfrm rot="0">
            <a:off x="2701205" y="6920102"/>
            <a:ext cx="12508382" cy="1810236"/>
            <a:chOff x="0" y="0"/>
            <a:chExt cx="16677843" cy="2413648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16677839" cy="2413650"/>
            </a:xfrm>
            <a:custGeom>
              <a:avLst/>
              <a:gdLst/>
              <a:ahLst/>
              <a:cxnLst/>
              <a:rect r="r" b="b" t="t" l="l"/>
              <a:pathLst>
                <a:path h="2413650" w="16677839">
                  <a:moveTo>
                    <a:pt x="0" y="0"/>
                  </a:moveTo>
                  <a:lnTo>
                    <a:pt x="16677839" y="0"/>
                  </a:lnTo>
                  <a:lnTo>
                    <a:pt x="16677839" y="2413650"/>
                  </a:lnTo>
                  <a:lnTo>
                    <a:pt x="0" y="241365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84637" r="0" b="-84637"/>
              </a:stretch>
            </a:blipFill>
          </p:spPr>
        </p:sp>
        <p:sp>
          <p:nvSpPr>
            <p:cNvPr name="TextBox 21" id="21"/>
            <p:cNvSpPr txBox="true"/>
            <p:nvPr/>
          </p:nvSpPr>
          <p:spPr>
            <a:xfrm>
              <a:off x="0" y="-57150"/>
              <a:ext cx="16677843" cy="2470798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 marL="1085850" indent="-542925" lvl="1">
                <a:lnSpc>
                  <a:spcPts val="6480"/>
                </a:lnSpc>
                <a:buFont typeface="Arial"/>
                <a:buChar char="•"/>
              </a:pPr>
              <a:r>
                <a:rPr lang="en-US" sz="6000">
                  <a:solidFill>
                    <a:srgbClr val="FFFFFF"/>
                  </a:solidFill>
                  <a:latin typeface="Alegreya Sans"/>
                  <a:ea typeface="Alegreya Sans"/>
                  <a:cs typeface="Alegreya Sans"/>
                  <a:sym typeface="Alegreya Sans"/>
                </a:rPr>
                <a:t>Designed to enhance engagement and identity</a:t>
              </a:r>
            </a:p>
          </p:txBody>
        </p:sp>
      </p:grpSp>
      <p:sp>
        <p:nvSpPr>
          <p:cNvPr name="Freeform 22" id="22"/>
          <p:cNvSpPr/>
          <p:nvPr/>
        </p:nvSpPr>
        <p:spPr>
          <a:xfrm flipH="false" flipV="false" rot="0">
            <a:off x="154027" y="162705"/>
            <a:ext cx="1931630" cy="1932300"/>
          </a:xfrm>
          <a:custGeom>
            <a:avLst/>
            <a:gdLst/>
            <a:ahLst/>
            <a:cxnLst/>
            <a:rect r="r" b="b" t="t" l="l"/>
            <a:pathLst>
              <a:path h="1932300" w="1931630">
                <a:moveTo>
                  <a:pt x="0" y="0"/>
                </a:moveTo>
                <a:lnTo>
                  <a:pt x="1931629" y="0"/>
                </a:lnTo>
                <a:lnTo>
                  <a:pt x="1931629" y="1932299"/>
                </a:lnTo>
                <a:lnTo>
                  <a:pt x="0" y="193229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23" id="23"/>
          <p:cNvSpPr/>
          <p:nvPr/>
        </p:nvSpPr>
        <p:spPr>
          <a:xfrm flipH="false" flipV="false" rot="0">
            <a:off x="15209587" y="7252258"/>
            <a:ext cx="2557347" cy="2403906"/>
          </a:xfrm>
          <a:custGeom>
            <a:avLst/>
            <a:gdLst/>
            <a:ahLst/>
            <a:cxnLst/>
            <a:rect r="r" b="b" t="t" l="l"/>
            <a:pathLst>
              <a:path h="2403906" w="2557347">
                <a:moveTo>
                  <a:pt x="0" y="0"/>
                </a:moveTo>
                <a:lnTo>
                  <a:pt x="2557348" y="0"/>
                </a:lnTo>
                <a:lnTo>
                  <a:pt x="2557348" y="2403906"/>
                </a:lnTo>
                <a:lnTo>
                  <a:pt x="0" y="240390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2684202" y="355959"/>
            <a:ext cx="14346498" cy="1694069"/>
            <a:chOff x="0" y="0"/>
            <a:chExt cx="19128664" cy="2258758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9128659" cy="2258756"/>
            </a:xfrm>
            <a:custGeom>
              <a:avLst/>
              <a:gdLst/>
              <a:ahLst/>
              <a:cxnLst/>
              <a:rect r="r" b="b" t="t" l="l"/>
              <a:pathLst>
                <a:path h="2258756" w="19128659">
                  <a:moveTo>
                    <a:pt x="0" y="0"/>
                  </a:moveTo>
                  <a:lnTo>
                    <a:pt x="19128659" y="0"/>
                  </a:lnTo>
                  <a:lnTo>
                    <a:pt x="19128659" y="2258756"/>
                  </a:lnTo>
                  <a:lnTo>
                    <a:pt x="0" y="2258756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115012" r="0" b="-115012"/>
              </a:stretch>
            </a:blipFill>
          </p:spPr>
        </p:sp>
        <p:sp>
          <p:nvSpPr>
            <p:cNvPr name="TextBox 5" id="5"/>
            <p:cNvSpPr txBox="true"/>
            <p:nvPr/>
          </p:nvSpPr>
          <p:spPr>
            <a:xfrm>
              <a:off x="0" y="-57150"/>
              <a:ext cx="19128664" cy="2315908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6415"/>
                </a:lnSpc>
              </a:pPr>
              <a:r>
                <a:rPr lang="en-US" sz="5940">
                  <a:solidFill>
                    <a:srgbClr val="0065B0"/>
                  </a:solidFill>
                  <a:latin typeface="Alegreya Sans"/>
                  <a:ea typeface="Alegreya Sans"/>
                  <a:cs typeface="Alegreya Sans"/>
                  <a:sym typeface="Alegreya Sans"/>
                </a:rPr>
                <a:t>European Medical Specialist Review</a:t>
              </a:r>
            </a:p>
            <a:p>
              <a:pPr algn="l">
                <a:lnSpc>
                  <a:spcPts val="5248"/>
                </a:lnSpc>
              </a:pPr>
              <a:r>
                <a:rPr lang="en-US" sz="4859">
                  <a:solidFill>
                    <a:srgbClr val="0065B0"/>
                  </a:solidFill>
                  <a:latin typeface="Alegreya Sans"/>
                  <a:ea typeface="Alegreya Sans"/>
                  <a:cs typeface="Alegreya Sans"/>
                  <a:sym typeface="Alegreya Sans"/>
                </a:rPr>
                <a:t> The UEMS Journal</a:t>
              </a: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14214358" y="5975238"/>
            <a:ext cx="2816342" cy="3983526"/>
            <a:chOff x="0" y="0"/>
            <a:chExt cx="3755123" cy="5311369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3755136" cy="5311394"/>
            </a:xfrm>
            <a:custGeom>
              <a:avLst/>
              <a:gdLst/>
              <a:ahLst/>
              <a:cxnLst/>
              <a:rect r="r" b="b" t="t" l="l"/>
              <a:pathLst>
                <a:path h="5311394" w="3755136">
                  <a:moveTo>
                    <a:pt x="0" y="0"/>
                  </a:moveTo>
                  <a:lnTo>
                    <a:pt x="3755136" y="0"/>
                  </a:lnTo>
                  <a:lnTo>
                    <a:pt x="3755136" y="5311394"/>
                  </a:lnTo>
                  <a:lnTo>
                    <a:pt x="0" y="53113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</p:grpSp>
      <p:grpSp>
        <p:nvGrpSpPr>
          <p:cNvPr name="Group 8" id="8"/>
          <p:cNvGrpSpPr/>
          <p:nvPr/>
        </p:nvGrpSpPr>
        <p:grpSpPr>
          <a:xfrm rot="0">
            <a:off x="-514350" y="-160780"/>
            <a:ext cx="2647577" cy="3086100"/>
            <a:chOff x="0" y="0"/>
            <a:chExt cx="697304" cy="8128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697304" cy="812800"/>
            </a:xfrm>
            <a:custGeom>
              <a:avLst/>
              <a:gdLst/>
              <a:ahLst/>
              <a:cxnLst/>
              <a:rect r="r" b="b" t="t" l="l"/>
              <a:pathLst>
                <a:path h="812800" w="697304">
                  <a:moveTo>
                    <a:pt x="348652" y="0"/>
                  </a:moveTo>
                  <a:cubicBezTo>
                    <a:pt x="156097" y="0"/>
                    <a:pt x="0" y="181951"/>
                    <a:pt x="0" y="406400"/>
                  </a:cubicBezTo>
                  <a:cubicBezTo>
                    <a:pt x="0" y="630849"/>
                    <a:pt x="156097" y="812800"/>
                    <a:pt x="348652" y="812800"/>
                  </a:cubicBezTo>
                  <a:cubicBezTo>
                    <a:pt x="541207" y="812800"/>
                    <a:pt x="697304" y="630849"/>
                    <a:pt x="697304" y="406400"/>
                  </a:cubicBezTo>
                  <a:cubicBezTo>
                    <a:pt x="697304" y="181951"/>
                    <a:pt x="541207" y="0"/>
                    <a:pt x="348652" y="0"/>
                  </a:cubicBezTo>
                  <a:close/>
                </a:path>
              </a:pathLst>
            </a:custGeom>
            <a:solidFill>
              <a:srgbClr val="0065B0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65372" y="57150"/>
              <a:ext cx="566560" cy="6794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160"/>
                </a:lnSpc>
              </a:pPr>
            </a:p>
          </p:txBody>
        </p:sp>
      </p:grpSp>
      <p:sp>
        <p:nvSpPr>
          <p:cNvPr name="Freeform 11" id="11"/>
          <p:cNvSpPr/>
          <p:nvPr/>
        </p:nvSpPr>
        <p:spPr>
          <a:xfrm flipH="false" flipV="false" rot="0">
            <a:off x="158620" y="394966"/>
            <a:ext cx="1974607" cy="1974607"/>
          </a:xfrm>
          <a:custGeom>
            <a:avLst/>
            <a:gdLst/>
            <a:ahLst/>
            <a:cxnLst/>
            <a:rect r="r" b="b" t="t" l="l"/>
            <a:pathLst>
              <a:path h="1974607" w="1974607">
                <a:moveTo>
                  <a:pt x="0" y="0"/>
                </a:moveTo>
                <a:lnTo>
                  <a:pt x="1974607" y="0"/>
                </a:lnTo>
                <a:lnTo>
                  <a:pt x="1974607" y="1974607"/>
                </a:lnTo>
                <a:lnTo>
                  <a:pt x="0" y="197460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2790213" y="2723620"/>
            <a:ext cx="2372958" cy="1579096"/>
          </a:xfrm>
          <a:custGeom>
            <a:avLst/>
            <a:gdLst/>
            <a:ahLst/>
            <a:cxnLst/>
            <a:rect r="r" b="b" t="t" l="l"/>
            <a:pathLst>
              <a:path h="1579096" w="2372958">
                <a:moveTo>
                  <a:pt x="0" y="0"/>
                </a:moveTo>
                <a:lnTo>
                  <a:pt x="2372958" y="0"/>
                </a:lnTo>
                <a:lnTo>
                  <a:pt x="2372958" y="1579096"/>
                </a:lnTo>
                <a:lnTo>
                  <a:pt x="0" y="157909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5940892" y="2994031"/>
            <a:ext cx="1344972" cy="1090650"/>
          </a:xfrm>
          <a:custGeom>
            <a:avLst/>
            <a:gdLst/>
            <a:ahLst/>
            <a:cxnLst/>
            <a:rect r="r" b="b" t="t" l="l"/>
            <a:pathLst>
              <a:path h="1090650" w="1344972">
                <a:moveTo>
                  <a:pt x="0" y="0"/>
                </a:moveTo>
                <a:lnTo>
                  <a:pt x="1344972" y="0"/>
                </a:lnTo>
                <a:lnTo>
                  <a:pt x="1344972" y="1090651"/>
                </a:lnTo>
                <a:lnTo>
                  <a:pt x="0" y="109065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8407354" y="2723620"/>
            <a:ext cx="1703472" cy="1703472"/>
          </a:xfrm>
          <a:custGeom>
            <a:avLst/>
            <a:gdLst/>
            <a:ahLst/>
            <a:cxnLst/>
            <a:rect r="r" b="b" t="t" l="l"/>
            <a:pathLst>
              <a:path h="1703472" w="1703472">
                <a:moveTo>
                  <a:pt x="0" y="0"/>
                </a:moveTo>
                <a:lnTo>
                  <a:pt x="1703472" y="0"/>
                </a:lnTo>
                <a:lnTo>
                  <a:pt x="1703472" y="1703471"/>
                </a:lnTo>
                <a:lnTo>
                  <a:pt x="0" y="170347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11149098" y="2798067"/>
            <a:ext cx="1530404" cy="1482578"/>
          </a:xfrm>
          <a:custGeom>
            <a:avLst/>
            <a:gdLst/>
            <a:ahLst/>
            <a:cxnLst/>
            <a:rect r="r" b="b" t="t" l="l"/>
            <a:pathLst>
              <a:path h="1482578" w="1530404">
                <a:moveTo>
                  <a:pt x="0" y="0"/>
                </a:moveTo>
                <a:lnTo>
                  <a:pt x="1530404" y="0"/>
                </a:lnTo>
                <a:lnTo>
                  <a:pt x="1530404" y="1482579"/>
                </a:lnTo>
                <a:lnTo>
                  <a:pt x="0" y="148257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13965889" y="2828371"/>
            <a:ext cx="2134289" cy="1421970"/>
          </a:xfrm>
          <a:custGeom>
            <a:avLst/>
            <a:gdLst/>
            <a:ahLst/>
            <a:cxnLst/>
            <a:rect r="r" b="b" t="t" l="l"/>
            <a:pathLst>
              <a:path h="1421970" w="2134289">
                <a:moveTo>
                  <a:pt x="0" y="0"/>
                </a:moveTo>
                <a:lnTo>
                  <a:pt x="2134288" y="0"/>
                </a:lnTo>
                <a:lnTo>
                  <a:pt x="2134288" y="1421970"/>
                </a:lnTo>
                <a:lnTo>
                  <a:pt x="0" y="142197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4183152" y="6044501"/>
            <a:ext cx="1520207" cy="1520207"/>
          </a:xfrm>
          <a:custGeom>
            <a:avLst/>
            <a:gdLst/>
            <a:ahLst/>
            <a:cxnLst/>
            <a:rect r="r" b="b" t="t" l="l"/>
            <a:pathLst>
              <a:path h="1520207" w="1520207">
                <a:moveTo>
                  <a:pt x="0" y="0"/>
                </a:moveTo>
                <a:lnTo>
                  <a:pt x="1520207" y="0"/>
                </a:lnTo>
                <a:lnTo>
                  <a:pt x="1520207" y="1520206"/>
                </a:lnTo>
                <a:lnTo>
                  <a:pt x="0" y="1520206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8887112" y="6080024"/>
            <a:ext cx="1847195" cy="1484683"/>
          </a:xfrm>
          <a:custGeom>
            <a:avLst/>
            <a:gdLst/>
            <a:ahLst/>
            <a:cxnLst/>
            <a:rect r="r" b="b" t="t" l="l"/>
            <a:pathLst>
              <a:path h="1484683" w="1847195">
                <a:moveTo>
                  <a:pt x="0" y="0"/>
                </a:moveTo>
                <a:lnTo>
                  <a:pt x="1847196" y="0"/>
                </a:lnTo>
                <a:lnTo>
                  <a:pt x="1847196" y="1484683"/>
                </a:lnTo>
                <a:lnTo>
                  <a:pt x="0" y="1484683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9" id="19"/>
          <p:cNvSpPr txBox="true"/>
          <p:nvPr/>
        </p:nvSpPr>
        <p:spPr>
          <a:xfrm rot="0">
            <a:off x="2790213" y="4595412"/>
            <a:ext cx="2274465" cy="7905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60"/>
              </a:lnSpc>
            </a:pPr>
            <a:r>
              <a:rPr lang="en-US" b="true" sz="1800">
                <a:solidFill>
                  <a:srgbClr val="000000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Journal launched and operational at uems.eu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5476145" y="4595412"/>
            <a:ext cx="2274465" cy="7905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60"/>
              </a:lnSpc>
            </a:pPr>
            <a:r>
              <a:rPr lang="en-US" sz="1800" b="true">
                <a:solidFill>
                  <a:srgbClr val="000000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ISSN registered - the essential first credential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8162077" y="4594346"/>
            <a:ext cx="2274465" cy="523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60"/>
              </a:lnSpc>
            </a:pPr>
            <a:r>
              <a:rPr lang="en-US" sz="1800" b="true">
                <a:solidFill>
                  <a:srgbClr val="000000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Open to submissions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10846118" y="4594346"/>
            <a:ext cx="2274465" cy="523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60"/>
              </a:lnSpc>
            </a:pPr>
            <a:r>
              <a:rPr lang="en-US" sz="1800" b="true">
                <a:solidFill>
                  <a:srgbClr val="000000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Establishment of editorial Board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13530158" y="4594346"/>
            <a:ext cx="3096695" cy="7905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60"/>
              </a:lnSpc>
            </a:pPr>
            <a:r>
              <a:rPr lang="en-US" sz="1800" b="true">
                <a:solidFill>
                  <a:srgbClr val="000000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13 submitted articles and first published article on Friday 17ᵗʰ of April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2947249" y="7976526"/>
            <a:ext cx="3992013" cy="7905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60"/>
              </a:lnSpc>
            </a:pPr>
            <a:r>
              <a:rPr lang="en-US" sz="1800" b="true">
                <a:solidFill>
                  <a:srgbClr val="000000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Composition of the first Issue as a Special Edition before the UEMS Congress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7750610" y="7976526"/>
            <a:ext cx="4120199" cy="7905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60"/>
              </a:lnSpc>
            </a:pPr>
            <a:r>
              <a:rPr lang="en-US" sz="1800" b="true">
                <a:solidFill>
                  <a:srgbClr val="000000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A separate website is being built to facilitate the publications and visibility of the Journal</a:t>
            </a:r>
          </a:p>
        </p:txBody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2344988" y="296970"/>
            <a:ext cx="14685702" cy="1694069"/>
            <a:chOff x="0" y="0"/>
            <a:chExt cx="19580936" cy="2258758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9580943" cy="2258756"/>
            </a:xfrm>
            <a:custGeom>
              <a:avLst/>
              <a:gdLst/>
              <a:ahLst/>
              <a:cxnLst/>
              <a:rect r="r" b="b" t="t" l="l"/>
              <a:pathLst>
                <a:path h="2258756" w="19580943">
                  <a:moveTo>
                    <a:pt x="0" y="0"/>
                  </a:moveTo>
                  <a:lnTo>
                    <a:pt x="19580943" y="0"/>
                  </a:lnTo>
                  <a:lnTo>
                    <a:pt x="19580943" y="2258756"/>
                  </a:lnTo>
                  <a:lnTo>
                    <a:pt x="0" y="2258756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118913" r="0" b="-118913"/>
              </a:stretch>
            </a:blipFill>
          </p:spPr>
        </p:sp>
        <p:sp>
          <p:nvSpPr>
            <p:cNvPr name="TextBox 5" id="5"/>
            <p:cNvSpPr txBox="true"/>
            <p:nvPr/>
          </p:nvSpPr>
          <p:spPr>
            <a:xfrm>
              <a:off x="0" y="-57150"/>
              <a:ext cx="19580936" cy="2315908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7128"/>
                </a:lnSpc>
              </a:pPr>
              <a:r>
                <a:rPr lang="en-US" sz="6600">
                  <a:solidFill>
                    <a:srgbClr val="FFFFFF"/>
                  </a:solidFill>
                  <a:latin typeface="Alegreya Sans"/>
                  <a:ea typeface="Alegreya Sans"/>
                  <a:cs typeface="Alegreya Sans"/>
                  <a:sym typeface="Alegreya Sans"/>
                </a:rPr>
                <a:t>Key Highlights</a:t>
              </a: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1587960" y="3716800"/>
            <a:ext cx="13384952" cy="33288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61505" indent="-280753" lvl="1">
              <a:lnSpc>
                <a:spcPts val="4244"/>
              </a:lnSpc>
              <a:buFont typeface="Arial"/>
              <a:buChar char="•"/>
            </a:pPr>
            <a:r>
              <a:rPr lang="en-US" sz="3102">
                <a:solidFill>
                  <a:srgbClr val="000000"/>
                </a:solidFill>
                <a:latin typeface="Noto Serif"/>
                <a:ea typeface="Noto Serif"/>
                <a:cs typeface="Noto Serif"/>
                <a:sym typeface="Noto Serif"/>
              </a:rPr>
              <a:t>Strong European Commission presence</a:t>
            </a:r>
          </a:p>
          <a:p>
            <a:pPr algn="l" marL="1270775" indent="-423592" lvl="2">
              <a:lnSpc>
                <a:spcPts val="4244"/>
              </a:lnSpc>
              <a:buFont typeface="Arial"/>
              <a:buChar char="⚬"/>
            </a:pPr>
            <a:r>
              <a:rPr lang="en-US" sz="3102">
                <a:solidFill>
                  <a:srgbClr val="000000"/>
                </a:solidFill>
                <a:latin typeface="Noto Serif"/>
                <a:ea typeface="Noto Serif"/>
                <a:cs typeface="Noto Serif"/>
                <a:sym typeface="Noto Serif"/>
              </a:rPr>
              <a:t>Opening plenary</a:t>
            </a:r>
          </a:p>
          <a:p>
            <a:pPr algn="l" marL="1270775" indent="-423592" lvl="2">
              <a:lnSpc>
                <a:spcPts val="4244"/>
              </a:lnSpc>
              <a:buFont typeface="Arial"/>
              <a:buChar char="⚬"/>
            </a:pPr>
            <a:r>
              <a:rPr lang="en-US" sz="3102">
                <a:solidFill>
                  <a:srgbClr val="000000"/>
                </a:solidFill>
                <a:latin typeface="Noto Serif"/>
                <a:ea typeface="Noto Serif"/>
                <a:cs typeface="Noto Serif"/>
                <a:sym typeface="Noto Serif"/>
              </a:rPr>
              <a:t>Session on free movement &amp; quality</a:t>
            </a:r>
          </a:p>
          <a:p>
            <a:pPr algn="l" marL="1270775" indent="-423592" lvl="2">
              <a:lnSpc>
                <a:spcPts val="4244"/>
              </a:lnSpc>
            </a:pPr>
          </a:p>
          <a:p>
            <a:pPr algn="l" marL="561505" indent="-280753" lvl="1">
              <a:lnSpc>
                <a:spcPts val="4244"/>
              </a:lnSpc>
              <a:buFont typeface="Arial"/>
              <a:buChar char="•"/>
            </a:pPr>
            <a:r>
              <a:rPr lang="en-US" sz="3102">
                <a:solidFill>
                  <a:srgbClr val="000000"/>
                </a:solidFill>
                <a:latin typeface="Noto Serif"/>
                <a:ea typeface="Noto Serif"/>
                <a:cs typeface="Noto Serif"/>
                <a:sym typeface="Noto Serif"/>
              </a:rPr>
              <a:t>High-level institutional engagement</a:t>
            </a:r>
          </a:p>
          <a:p>
            <a:pPr algn="l" marL="561505" indent="-280753" lvl="1">
              <a:lnSpc>
                <a:spcPts val="4244"/>
              </a:lnSpc>
              <a:buFont typeface="Arial"/>
              <a:buChar char="•"/>
            </a:pPr>
            <a:r>
              <a:rPr lang="en-US" sz="3102">
                <a:solidFill>
                  <a:srgbClr val="000000"/>
                </a:solidFill>
                <a:latin typeface="Noto Serif"/>
                <a:ea typeface="Noto Serif"/>
                <a:cs typeface="Noto Serif"/>
                <a:sym typeface="Noto Serif"/>
              </a:rPr>
              <a:t>Broad multidisciplinary participation</a:t>
            </a:r>
          </a:p>
        </p:txBody>
      </p:sp>
      <p:grpSp>
        <p:nvGrpSpPr>
          <p:cNvPr name="Group 7" id="7"/>
          <p:cNvGrpSpPr/>
          <p:nvPr/>
        </p:nvGrpSpPr>
        <p:grpSpPr>
          <a:xfrm rot="0">
            <a:off x="-514350" y="-75827"/>
            <a:ext cx="2859338" cy="2209054"/>
            <a:chOff x="0" y="0"/>
            <a:chExt cx="753077" cy="581809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753077" cy="581809"/>
            </a:xfrm>
            <a:custGeom>
              <a:avLst/>
              <a:gdLst/>
              <a:ahLst/>
              <a:cxnLst/>
              <a:rect r="r" b="b" t="t" l="l"/>
              <a:pathLst>
                <a:path h="581809" w="753077">
                  <a:moveTo>
                    <a:pt x="376538" y="0"/>
                  </a:moveTo>
                  <a:cubicBezTo>
                    <a:pt x="168582" y="0"/>
                    <a:pt x="0" y="130242"/>
                    <a:pt x="0" y="290904"/>
                  </a:cubicBezTo>
                  <a:cubicBezTo>
                    <a:pt x="0" y="451566"/>
                    <a:pt x="168582" y="581809"/>
                    <a:pt x="376538" y="581809"/>
                  </a:cubicBezTo>
                  <a:cubicBezTo>
                    <a:pt x="584495" y="581809"/>
                    <a:pt x="753077" y="451566"/>
                    <a:pt x="753077" y="290904"/>
                  </a:cubicBezTo>
                  <a:cubicBezTo>
                    <a:pt x="753077" y="130242"/>
                    <a:pt x="584495" y="0"/>
                    <a:pt x="376538" y="0"/>
                  </a:cubicBezTo>
                  <a:close/>
                </a:path>
              </a:pathLst>
            </a:custGeom>
            <a:solidFill>
              <a:srgbClr val="0065B1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70601" y="64070"/>
              <a:ext cx="611875" cy="46319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160"/>
                </a:lnSpc>
              </a:pPr>
            </a:p>
          </p:txBody>
        </p:sp>
      </p:grpSp>
      <p:sp>
        <p:nvSpPr>
          <p:cNvPr name="Freeform 10" id="10"/>
          <p:cNvSpPr/>
          <p:nvPr/>
        </p:nvSpPr>
        <p:spPr>
          <a:xfrm flipH="false" flipV="false" rot="0">
            <a:off x="280030" y="300808"/>
            <a:ext cx="1832419" cy="1832419"/>
          </a:xfrm>
          <a:custGeom>
            <a:avLst/>
            <a:gdLst/>
            <a:ahLst/>
            <a:cxnLst/>
            <a:rect r="r" b="b" t="t" l="l"/>
            <a:pathLst>
              <a:path h="1832419" w="1832419">
                <a:moveTo>
                  <a:pt x="0" y="0"/>
                </a:moveTo>
                <a:lnTo>
                  <a:pt x="1832419" y="0"/>
                </a:lnTo>
                <a:lnTo>
                  <a:pt x="1832419" y="1832419"/>
                </a:lnTo>
                <a:lnTo>
                  <a:pt x="0" y="183241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2755639" y="6228847"/>
            <a:ext cx="3864149" cy="3175627"/>
          </a:xfrm>
          <a:custGeom>
            <a:avLst/>
            <a:gdLst/>
            <a:ahLst/>
            <a:cxnLst/>
            <a:rect r="r" b="b" t="t" l="l"/>
            <a:pathLst>
              <a:path h="3175627" w="3864149">
                <a:moveTo>
                  <a:pt x="0" y="0"/>
                </a:moveTo>
                <a:lnTo>
                  <a:pt x="3864149" y="0"/>
                </a:lnTo>
                <a:lnTo>
                  <a:pt x="3864149" y="3175627"/>
                </a:lnTo>
                <a:lnTo>
                  <a:pt x="0" y="317562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2684202" y="355959"/>
            <a:ext cx="14346498" cy="1694069"/>
            <a:chOff x="0" y="0"/>
            <a:chExt cx="19128664" cy="2258758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9128659" cy="2258756"/>
            </a:xfrm>
            <a:custGeom>
              <a:avLst/>
              <a:gdLst/>
              <a:ahLst/>
              <a:cxnLst/>
              <a:rect r="r" b="b" t="t" l="l"/>
              <a:pathLst>
                <a:path h="2258756" w="19128659">
                  <a:moveTo>
                    <a:pt x="0" y="0"/>
                  </a:moveTo>
                  <a:lnTo>
                    <a:pt x="19128659" y="0"/>
                  </a:lnTo>
                  <a:lnTo>
                    <a:pt x="19128659" y="2258756"/>
                  </a:lnTo>
                  <a:lnTo>
                    <a:pt x="0" y="2258756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115012" r="0" b="-115012"/>
              </a:stretch>
            </a:blipFill>
          </p:spPr>
        </p:sp>
        <p:sp>
          <p:nvSpPr>
            <p:cNvPr name="TextBox 5" id="5"/>
            <p:cNvSpPr txBox="true"/>
            <p:nvPr/>
          </p:nvSpPr>
          <p:spPr>
            <a:xfrm>
              <a:off x="0" y="-57150"/>
              <a:ext cx="19128664" cy="2315908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7128"/>
                </a:lnSpc>
              </a:pPr>
              <a:r>
                <a:rPr lang="en-US" sz="6600">
                  <a:solidFill>
                    <a:srgbClr val="0065B0"/>
                  </a:solidFill>
                  <a:latin typeface="Alegreya Sans"/>
                  <a:ea typeface="Alegreya Sans"/>
                  <a:cs typeface="Alegreya Sans"/>
                  <a:sym typeface="Alegreya Sans"/>
                </a:rPr>
                <a:t>Conclusion</a:t>
              </a: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3073336" y="2648341"/>
            <a:ext cx="11063688" cy="43134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51510" indent="-325755" lvl="1">
              <a:lnSpc>
                <a:spcPts val="6480"/>
              </a:lnSpc>
              <a:buFont typeface="Arial"/>
              <a:buChar char="•"/>
            </a:pPr>
            <a:r>
              <a:rPr lang="en-US" sz="3600">
                <a:solidFill>
                  <a:srgbClr val="000000"/>
                </a:solidFill>
                <a:latin typeface="Noto Serif"/>
                <a:ea typeface="Noto Serif"/>
                <a:cs typeface="Noto Serif"/>
                <a:sym typeface="Noto Serif"/>
              </a:rPr>
              <a:t>Congress preparation well advanced</a:t>
            </a:r>
          </a:p>
          <a:p>
            <a:pPr algn="l" marL="651510" indent="-325755" lvl="1">
              <a:lnSpc>
                <a:spcPts val="6480"/>
              </a:lnSpc>
              <a:buFont typeface="Arial"/>
              <a:buChar char="•"/>
            </a:pPr>
            <a:r>
              <a:rPr lang="en-US" sz="3600">
                <a:solidFill>
                  <a:srgbClr val="000000"/>
                </a:solidFill>
                <a:latin typeface="Noto Serif"/>
                <a:ea typeface="Noto Serif"/>
                <a:cs typeface="Noto Serif"/>
                <a:sym typeface="Noto Serif"/>
              </a:rPr>
              <a:t>Strong programme, accreditation, and participation</a:t>
            </a:r>
          </a:p>
          <a:p>
            <a:pPr algn="l" marL="651510" indent="-325755" lvl="1">
              <a:lnSpc>
                <a:spcPts val="6480"/>
              </a:lnSpc>
              <a:buFont typeface="Arial"/>
              <a:buChar char="•"/>
            </a:pPr>
            <a:r>
              <a:rPr lang="en-US" sz="3600">
                <a:solidFill>
                  <a:srgbClr val="000000"/>
                </a:solidFill>
                <a:latin typeface="Noto Serif"/>
                <a:ea typeface="Noto Serif"/>
                <a:cs typeface="Noto Serif"/>
                <a:sym typeface="Noto Serif"/>
              </a:rPr>
              <a:t>Positive engagement across all workstreams</a:t>
            </a:r>
          </a:p>
          <a:p>
            <a:pPr algn="l" marL="651510" indent="-325755" lvl="1">
              <a:lnSpc>
                <a:spcPts val="6480"/>
              </a:lnSpc>
              <a:buFont typeface="Arial"/>
              <a:buChar char="•"/>
            </a:pPr>
            <a:r>
              <a:rPr lang="en-US" sz="3600">
                <a:solidFill>
                  <a:srgbClr val="000000"/>
                </a:solidFill>
                <a:latin typeface="Noto Serif"/>
                <a:ea typeface="Noto Serif"/>
                <a:cs typeface="Noto Serif"/>
                <a:sym typeface="Noto Serif"/>
              </a:rPr>
              <a:t>Final phase focused on delivery and attendance</a:t>
            </a:r>
          </a:p>
        </p:txBody>
      </p:sp>
      <p:grpSp>
        <p:nvGrpSpPr>
          <p:cNvPr name="Group 7" id="7"/>
          <p:cNvGrpSpPr/>
          <p:nvPr/>
        </p:nvGrpSpPr>
        <p:grpSpPr>
          <a:xfrm rot="0">
            <a:off x="-913701" y="-237734"/>
            <a:ext cx="3086100" cy="3086100"/>
            <a:chOff x="0" y="0"/>
            <a:chExt cx="812800" cy="81280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65B1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160"/>
                </a:lnSpc>
              </a:pPr>
            </a:p>
          </p:txBody>
        </p:sp>
      </p:grpSp>
      <p:sp>
        <p:nvSpPr>
          <p:cNvPr name="Freeform 10" id="10"/>
          <p:cNvSpPr/>
          <p:nvPr/>
        </p:nvSpPr>
        <p:spPr>
          <a:xfrm flipH="false" flipV="false" rot="0">
            <a:off x="197792" y="318012"/>
            <a:ext cx="1974607" cy="1974607"/>
          </a:xfrm>
          <a:custGeom>
            <a:avLst/>
            <a:gdLst/>
            <a:ahLst/>
            <a:cxnLst/>
            <a:rect r="r" b="b" t="t" l="l"/>
            <a:pathLst>
              <a:path h="1974607" w="1974607">
                <a:moveTo>
                  <a:pt x="0" y="0"/>
                </a:moveTo>
                <a:lnTo>
                  <a:pt x="1974607" y="0"/>
                </a:lnTo>
                <a:lnTo>
                  <a:pt x="1974607" y="1974607"/>
                </a:lnTo>
                <a:lnTo>
                  <a:pt x="0" y="197460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4863222" y="6961832"/>
            <a:ext cx="2651883" cy="2726872"/>
          </a:xfrm>
          <a:custGeom>
            <a:avLst/>
            <a:gdLst/>
            <a:ahLst/>
            <a:cxnLst/>
            <a:rect r="r" b="b" t="t" l="l"/>
            <a:pathLst>
              <a:path h="2726872" w="2651883">
                <a:moveTo>
                  <a:pt x="0" y="0"/>
                </a:moveTo>
                <a:lnTo>
                  <a:pt x="2651883" y="0"/>
                </a:lnTo>
                <a:lnTo>
                  <a:pt x="2651883" y="2726872"/>
                </a:lnTo>
                <a:lnTo>
                  <a:pt x="0" y="272687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2344988" y="296970"/>
            <a:ext cx="14685702" cy="1694069"/>
            <a:chOff x="0" y="0"/>
            <a:chExt cx="19580936" cy="2258758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9580943" cy="2258756"/>
            </a:xfrm>
            <a:custGeom>
              <a:avLst/>
              <a:gdLst/>
              <a:ahLst/>
              <a:cxnLst/>
              <a:rect r="r" b="b" t="t" l="l"/>
              <a:pathLst>
                <a:path h="2258756" w="19580943">
                  <a:moveTo>
                    <a:pt x="0" y="0"/>
                  </a:moveTo>
                  <a:lnTo>
                    <a:pt x="19580943" y="0"/>
                  </a:lnTo>
                  <a:lnTo>
                    <a:pt x="19580943" y="2258756"/>
                  </a:lnTo>
                  <a:lnTo>
                    <a:pt x="0" y="2258756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118913" r="0" b="-118913"/>
              </a:stretch>
            </a:blipFill>
          </p:spPr>
        </p:sp>
        <p:sp>
          <p:nvSpPr>
            <p:cNvPr name="TextBox 5" id="5"/>
            <p:cNvSpPr txBox="true"/>
            <p:nvPr/>
          </p:nvSpPr>
          <p:spPr>
            <a:xfrm>
              <a:off x="0" y="-57150"/>
              <a:ext cx="19580936" cy="2315908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7128"/>
                </a:lnSpc>
              </a:pPr>
              <a:r>
                <a:rPr lang="en-US" sz="6600">
                  <a:solidFill>
                    <a:srgbClr val="FFFFFF"/>
                  </a:solidFill>
                  <a:latin typeface="Alegreya Sans"/>
                  <a:ea typeface="Alegreya Sans"/>
                  <a:cs typeface="Alegreya Sans"/>
                  <a:sym typeface="Alegreya Sans"/>
                </a:rPr>
                <a:t>Congress Overview</a:t>
              </a: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-514350" y="-857865"/>
            <a:ext cx="2859338" cy="3086100"/>
            <a:chOff x="0" y="0"/>
            <a:chExt cx="753077" cy="8128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753077" cy="812800"/>
            </a:xfrm>
            <a:custGeom>
              <a:avLst/>
              <a:gdLst/>
              <a:ahLst/>
              <a:cxnLst/>
              <a:rect r="r" b="b" t="t" l="l"/>
              <a:pathLst>
                <a:path h="812800" w="753077">
                  <a:moveTo>
                    <a:pt x="376538" y="0"/>
                  </a:moveTo>
                  <a:cubicBezTo>
                    <a:pt x="168582" y="0"/>
                    <a:pt x="0" y="181951"/>
                    <a:pt x="0" y="406400"/>
                  </a:cubicBezTo>
                  <a:cubicBezTo>
                    <a:pt x="0" y="630849"/>
                    <a:pt x="168582" y="812800"/>
                    <a:pt x="376538" y="812800"/>
                  </a:cubicBezTo>
                  <a:cubicBezTo>
                    <a:pt x="584495" y="812800"/>
                    <a:pt x="753077" y="630849"/>
                    <a:pt x="753077" y="406400"/>
                  </a:cubicBezTo>
                  <a:cubicBezTo>
                    <a:pt x="753077" y="181951"/>
                    <a:pt x="584495" y="0"/>
                    <a:pt x="376538" y="0"/>
                  </a:cubicBezTo>
                  <a:close/>
                </a:path>
              </a:pathLst>
            </a:custGeom>
            <a:solidFill>
              <a:srgbClr val="0065B1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70601" y="38100"/>
              <a:ext cx="611875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0">
            <a:off x="216711" y="253628"/>
            <a:ext cx="1974607" cy="1974607"/>
          </a:xfrm>
          <a:custGeom>
            <a:avLst/>
            <a:gdLst/>
            <a:ahLst/>
            <a:cxnLst/>
            <a:rect r="r" b="b" t="t" l="l"/>
            <a:pathLst>
              <a:path h="1974607" w="1974607">
                <a:moveTo>
                  <a:pt x="0" y="0"/>
                </a:moveTo>
                <a:lnTo>
                  <a:pt x="1974607" y="0"/>
                </a:lnTo>
                <a:lnTo>
                  <a:pt x="1974607" y="1974607"/>
                </a:lnTo>
                <a:lnTo>
                  <a:pt x="0" y="197460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216711" y="2947622"/>
            <a:ext cx="10508942" cy="66402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40"/>
              </a:lnSpc>
            </a:pPr>
          </a:p>
          <a:p>
            <a:pPr algn="l" marL="1228725" indent="-409575" lvl="2">
              <a:lnSpc>
                <a:spcPts val="5400"/>
              </a:lnSpc>
              <a:buFont typeface="Arial"/>
              <a:buChar char="⚬"/>
            </a:pPr>
            <a:r>
              <a:rPr lang="en-US" b="true" sz="3000">
                <a:solidFill>
                  <a:srgbClr val="0065B0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1st UEMS Congress </a:t>
            </a:r>
            <a:r>
              <a:rPr lang="en-US" sz="3000">
                <a:solidFill>
                  <a:srgbClr val="000000"/>
                </a:solidFill>
                <a:latin typeface="Noto Serif"/>
                <a:ea typeface="Noto Serif"/>
                <a:cs typeface="Noto Serif"/>
                <a:sym typeface="Noto Serif"/>
              </a:rPr>
              <a:t>bringing together European and international stakeholders</a:t>
            </a:r>
          </a:p>
          <a:p>
            <a:pPr algn="l" marL="1228725" indent="-409575" lvl="2">
              <a:lnSpc>
                <a:spcPts val="5400"/>
              </a:lnSpc>
              <a:buFont typeface="Arial"/>
              <a:buChar char="⚬"/>
            </a:pPr>
            <a:r>
              <a:rPr lang="en-US" sz="3000">
                <a:solidFill>
                  <a:srgbClr val="000000"/>
                </a:solidFill>
                <a:latin typeface="Noto Serif"/>
                <a:ea typeface="Noto Serif"/>
                <a:cs typeface="Noto Serif"/>
                <a:sym typeface="Noto Serif"/>
              </a:rPr>
              <a:t>Strong scientific, educational, and policy-focused programme</a:t>
            </a:r>
          </a:p>
          <a:p>
            <a:pPr algn="l" marL="1228725" indent="-409575" lvl="2">
              <a:lnSpc>
                <a:spcPts val="5400"/>
              </a:lnSpc>
              <a:buFont typeface="Arial"/>
              <a:buChar char="⚬"/>
            </a:pPr>
            <a:r>
              <a:rPr lang="en-US" b="true" sz="3000">
                <a:solidFill>
                  <a:srgbClr val="0065B0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65 sessions + Opening &amp; Closing Plenary Sessions</a:t>
            </a:r>
          </a:p>
          <a:p>
            <a:pPr algn="l" marL="1228725" indent="-409575" lvl="2">
              <a:lnSpc>
                <a:spcPts val="5400"/>
              </a:lnSpc>
              <a:buFont typeface="Arial"/>
              <a:buChar char="⚬"/>
            </a:pPr>
            <a:r>
              <a:rPr lang="en-US" sz="3000">
                <a:solidFill>
                  <a:srgbClr val="000000"/>
                </a:solidFill>
                <a:latin typeface="Noto Serif"/>
                <a:ea typeface="Noto Serif"/>
                <a:cs typeface="Noto Serif"/>
                <a:sym typeface="Noto Serif"/>
              </a:rPr>
              <a:t>Wide participation across specialties and organisations</a:t>
            </a:r>
          </a:p>
          <a:p>
            <a:pPr algn="l" marL="1228725" indent="-409575" lvl="2">
              <a:lnSpc>
                <a:spcPts val="5400"/>
              </a:lnSpc>
            </a:pPr>
          </a:p>
        </p:txBody>
      </p:sp>
      <p:sp>
        <p:nvSpPr>
          <p:cNvPr name="Freeform 11" id="11" descr="People at meeting"/>
          <p:cNvSpPr/>
          <p:nvPr/>
        </p:nvSpPr>
        <p:spPr>
          <a:xfrm flipH="false" flipV="false" rot="0">
            <a:off x="10586348" y="4013124"/>
            <a:ext cx="7318146" cy="3911996"/>
          </a:xfrm>
          <a:custGeom>
            <a:avLst/>
            <a:gdLst/>
            <a:ahLst/>
            <a:cxnLst/>
            <a:rect r="r" b="b" t="t" l="l"/>
            <a:pathLst>
              <a:path h="3911996" w="7318146">
                <a:moveTo>
                  <a:pt x="0" y="0"/>
                </a:moveTo>
                <a:lnTo>
                  <a:pt x="7318146" y="0"/>
                </a:lnTo>
                <a:lnTo>
                  <a:pt x="7318146" y="3911996"/>
                </a:lnTo>
                <a:lnTo>
                  <a:pt x="0" y="391199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  <a:ln w="104775" cap="rnd">
            <a:solidFill>
              <a:srgbClr val="05347E"/>
            </a:solidFill>
            <a:prstDash val="solid"/>
            <a:round/>
          </a:ln>
        </p:spPr>
      </p: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2330196" y="1028700"/>
            <a:ext cx="16069227" cy="10127006"/>
            <a:chOff x="0" y="0"/>
            <a:chExt cx="18794050" cy="11844221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8793980" cy="11844246"/>
            </a:xfrm>
            <a:custGeom>
              <a:avLst/>
              <a:gdLst/>
              <a:ahLst/>
              <a:cxnLst/>
              <a:rect r="r" b="b" t="t" l="l"/>
              <a:pathLst>
                <a:path h="11844246" w="18793980">
                  <a:moveTo>
                    <a:pt x="0" y="0"/>
                  </a:moveTo>
                  <a:lnTo>
                    <a:pt x="18793980" y="0"/>
                  </a:lnTo>
                  <a:lnTo>
                    <a:pt x="18793980" y="11844246"/>
                  </a:lnTo>
                  <a:lnTo>
                    <a:pt x="0" y="118442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-6671" r="-694" b="-6671"/>
              </a:stretch>
            </a:blipFill>
          </p:spPr>
        </p:sp>
      </p:grpSp>
      <p:grpSp>
        <p:nvGrpSpPr>
          <p:cNvPr name="Group 5" id="5"/>
          <p:cNvGrpSpPr/>
          <p:nvPr/>
        </p:nvGrpSpPr>
        <p:grpSpPr>
          <a:xfrm rot="0">
            <a:off x="2218773" y="-7542"/>
            <a:ext cx="16180650" cy="1036242"/>
            <a:chOff x="0" y="0"/>
            <a:chExt cx="4261570" cy="27292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4261570" cy="272920"/>
            </a:xfrm>
            <a:custGeom>
              <a:avLst/>
              <a:gdLst/>
              <a:ahLst/>
              <a:cxnLst/>
              <a:rect r="r" b="b" t="t" l="l"/>
              <a:pathLst>
                <a:path h="272920" w="4261570">
                  <a:moveTo>
                    <a:pt x="0" y="0"/>
                  </a:moveTo>
                  <a:lnTo>
                    <a:pt x="4261570" y="0"/>
                  </a:lnTo>
                  <a:lnTo>
                    <a:pt x="4261570" y="272920"/>
                  </a:lnTo>
                  <a:lnTo>
                    <a:pt x="0" y="272920"/>
                  </a:lnTo>
                  <a:close/>
                </a:path>
              </a:pathLst>
            </a:custGeom>
            <a:solidFill>
              <a:srgbClr val="F9FBFD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9525"/>
              <a:ext cx="4261570" cy="26339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160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2476370" y="-483593"/>
            <a:ext cx="16404378" cy="1988344"/>
            <a:chOff x="0" y="0"/>
            <a:chExt cx="21872504" cy="2651126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21872508" cy="2651127"/>
            </a:xfrm>
            <a:custGeom>
              <a:avLst/>
              <a:gdLst/>
              <a:ahLst/>
              <a:cxnLst/>
              <a:rect r="r" b="b" t="t" l="l"/>
              <a:pathLst>
                <a:path h="2651127" w="21872508">
                  <a:moveTo>
                    <a:pt x="0" y="0"/>
                  </a:moveTo>
                  <a:lnTo>
                    <a:pt x="21872508" y="0"/>
                  </a:lnTo>
                  <a:lnTo>
                    <a:pt x="21872508" y="2651127"/>
                  </a:lnTo>
                  <a:lnTo>
                    <a:pt x="0" y="2651127"/>
                  </a:lnTo>
                  <a:close/>
                </a:path>
              </a:pathLst>
            </a:custGeom>
            <a:blipFill>
              <a:blip r:embed="rId4">
                <a:alphaModFix amt="0"/>
              </a:blip>
              <a:stretch>
                <a:fillRect l="0" t="-104140" r="4115" b="-104140"/>
              </a:stretch>
            </a:blipFill>
          </p:spPr>
        </p:sp>
        <p:sp>
          <p:nvSpPr>
            <p:cNvPr name="TextBox 10" id="10"/>
            <p:cNvSpPr txBox="true"/>
            <p:nvPr/>
          </p:nvSpPr>
          <p:spPr>
            <a:xfrm>
              <a:off x="0" y="57150"/>
              <a:ext cx="21872504" cy="2593976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5724"/>
                </a:lnSpc>
              </a:pPr>
              <a:r>
                <a:rPr lang="en-US" b="true" sz="5300">
                  <a:gradFill>
                    <a:gsLst>
                      <a:gs pos="0">
                        <a:srgbClr val="001F65">
                          <a:alpha val="100000"/>
                        </a:srgbClr>
                      </a:gs>
                      <a:gs pos="100000">
                        <a:srgbClr val="6895FD">
                          <a:alpha val="100000"/>
                        </a:srgbClr>
                      </a:gs>
                    </a:gsLst>
                    <a:lin ang="5400000"/>
                  </a:gradFill>
                  <a:latin typeface="Noto Serif Bold"/>
                  <a:ea typeface="Noto Serif Bold"/>
                  <a:cs typeface="Noto Serif Bold"/>
                  <a:sym typeface="Noto Serif Bold"/>
                </a:rPr>
                <a:t>Please add this information on your website !</a:t>
              </a:r>
            </a:p>
          </p:txBody>
        </p:sp>
      </p:grpSp>
      <p:sp>
        <p:nvSpPr>
          <p:cNvPr name="Freeform 11" id="11"/>
          <p:cNvSpPr/>
          <p:nvPr/>
        </p:nvSpPr>
        <p:spPr>
          <a:xfrm flipH="false" flipV="false" rot="0">
            <a:off x="175720" y="141011"/>
            <a:ext cx="1931630" cy="1932300"/>
          </a:xfrm>
          <a:custGeom>
            <a:avLst/>
            <a:gdLst/>
            <a:ahLst/>
            <a:cxnLst/>
            <a:rect r="r" b="b" t="t" l="l"/>
            <a:pathLst>
              <a:path h="1932300" w="1931630">
                <a:moveTo>
                  <a:pt x="0" y="0"/>
                </a:moveTo>
                <a:lnTo>
                  <a:pt x="1931630" y="0"/>
                </a:lnTo>
                <a:lnTo>
                  <a:pt x="1931630" y="1932300"/>
                </a:lnTo>
                <a:lnTo>
                  <a:pt x="0" y="19323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2684202" y="355959"/>
            <a:ext cx="14346498" cy="1694069"/>
            <a:chOff x="0" y="0"/>
            <a:chExt cx="19128664" cy="2258758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9128659" cy="2258756"/>
            </a:xfrm>
            <a:custGeom>
              <a:avLst/>
              <a:gdLst/>
              <a:ahLst/>
              <a:cxnLst/>
              <a:rect r="r" b="b" t="t" l="l"/>
              <a:pathLst>
                <a:path h="2258756" w="19128659">
                  <a:moveTo>
                    <a:pt x="0" y="0"/>
                  </a:moveTo>
                  <a:lnTo>
                    <a:pt x="19128659" y="0"/>
                  </a:lnTo>
                  <a:lnTo>
                    <a:pt x="19128659" y="2258756"/>
                  </a:lnTo>
                  <a:lnTo>
                    <a:pt x="0" y="2258756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115012" r="0" b="-115012"/>
              </a:stretch>
            </a:blipFill>
          </p:spPr>
        </p:sp>
        <p:sp>
          <p:nvSpPr>
            <p:cNvPr name="TextBox 5" id="5"/>
            <p:cNvSpPr txBox="true"/>
            <p:nvPr/>
          </p:nvSpPr>
          <p:spPr>
            <a:xfrm>
              <a:off x="0" y="-57150"/>
              <a:ext cx="19128664" cy="2315908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7128"/>
                </a:lnSpc>
              </a:pPr>
              <a:r>
                <a:rPr lang="en-US" sz="6600">
                  <a:solidFill>
                    <a:srgbClr val="0065B0"/>
                  </a:solidFill>
                  <a:latin typeface="Alegreya Sans"/>
                  <a:ea typeface="Alegreya Sans"/>
                  <a:cs typeface="Alegreya Sans"/>
                  <a:sym typeface="Alegreya Sans"/>
                </a:rPr>
                <a:t>Accreditation</a:t>
              </a: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-968323" y="-343405"/>
            <a:ext cx="3086100" cy="3086100"/>
            <a:chOff x="0" y="0"/>
            <a:chExt cx="812800" cy="8128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65B0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0">
            <a:off x="143170" y="212342"/>
            <a:ext cx="1974607" cy="1974607"/>
          </a:xfrm>
          <a:custGeom>
            <a:avLst/>
            <a:gdLst/>
            <a:ahLst/>
            <a:cxnLst/>
            <a:rect r="r" b="b" t="t" l="l"/>
            <a:pathLst>
              <a:path h="1974607" w="1974607">
                <a:moveTo>
                  <a:pt x="0" y="0"/>
                </a:moveTo>
                <a:lnTo>
                  <a:pt x="1974607" y="0"/>
                </a:lnTo>
                <a:lnTo>
                  <a:pt x="1974607" y="1974607"/>
                </a:lnTo>
                <a:lnTo>
                  <a:pt x="0" y="197460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3400102" y="1768707"/>
            <a:ext cx="3374793" cy="3374793"/>
          </a:xfrm>
          <a:custGeom>
            <a:avLst/>
            <a:gdLst/>
            <a:ahLst/>
            <a:cxnLst/>
            <a:rect r="r" b="b" t="t" l="l"/>
            <a:pathLst>
              <a:path h="3374793" w="3374793">
                <a:moveTo>
                  <a:pt x="0" y="0"/>
                </a:moveTo>
                <a:lnTo>
                  <a:pt x="3374793" y="0"/>
                </a:lnTo>
                <a:lnTo>
                  <a:pt x="3374793" y="3374793"/>
                </a:lnTo>
                <a:lnTo>
                  <a:pt x="0" y="337479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2595467" y="2571245"/>
            <a:ext cx="9628918" cy="13961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1228725" indent="-409575" lvl="2">
              <a:lnSpc>
                <a:spcPts val="5400"/>
              </a:lnSpc>
              <a:buFont typeface="Arial"/>
              <a:buChar char="⚬"/>
            </a:pPr>
            <a:r>
              <a:rPr lang="en-US" sz="3000">
                <a:solidFill>
                  <a:srgbClr val="000000"/>
                </a:solidFill>
                <a:latin typeface="Noto Serif"/>
                <a:ea typeface="Noto Serif"/>
                <a:cs typeface="Noto Serif"/>
                <a:sym typeface="Noto Serif"/>
              </a:rPr>
              <a:t>Congress is </a:t>
            </a:r>
            <a:r>
              <a:rPr lang="en-US" b="true" sz="3000">
                <a:solidFill>
                  <a:srgbClr val="0065B0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accredited with 20.5 European CME Credits </a:t>
            </a:r>
            <a:r>
              <a:rPr lang="en-US" sz="3000">
                <a:solidFill>
                  <a:srgbClr val="000000"/>
                </a:solidFill>
                <a:latin typeface="Noto Serif"/>
                <a:ea typeface="Noto Serif"/>
                <a:cs typeface="Noto Serif"/>
                <a:sym typeface="Noto Serif"/>
              </a:rPr>
              <a:t>(ECMEC®s)</a:t>
            </a:r>
          </a:p>
          <a:p>
            <a:pPr algn="l" marL="1228725" indent="-409575" lvl="2">
              <a:lnSpc>
                <a:spcPts val="5400"/>
              </a:lnSpc>
              <a:buFont typeface="Arial"/>
              <a:buChar char="⚬"/>
            </a:pPr>
            <a:r>
              <a:rPr lang="en-US" sz="3000">
                <a:solidFill>
                  <a:srgbClr val="000000"/>
                </a:solidFill>
                <a:latin typeface="Noto Serif"/>
                <a:ea typeface="Noto Serif"/>
                <a:cs typeface="Noto Serif"/>
                <a:sym typeface="Noto Serif"/>
              </a:rPr>
              <a:t>Recognition by UEMS-EACCME®</a:t>
            </a:r>
          </a:p>
          <a:p>
            <a:pPr algn="l" marL="1228725" indent="-409575" lvl="2">
              <a:lnSpc>
                <a:spcPts val="5400"/>
              </a:lnSpc>
              <a:buFont typeface="Arial"/>
              <a:buChar char="⚬"/>
            </a:pPr>
            <a:r>
              <a:rPr lang="en-US" sz="3000">
                <a:solidFill>
                  <a:srgbClr val="000000"/>
                </a:solidFill>
                <a:latin typeface="Noto Serif"/>
                <a:ea typeface="Noto Serif"/>
                <a:cs typeface="Noto Serif"/>
                <a:sym typeface="Noto Serif"/>
              </a:rPr>
              <a:t>Credits convertible to AMA PRA Category 1 Credits™</a:t>
            </a:r>
          </a:p>
          <a:p>
            <a:pPr algn="l" marL="1228725" indent="-409575" lvl="2">
              <a:lnSpc>
                <a:spcPts val="5400"/>
              </a:lnSpc>
              <a:buFont typeface="Arial"/>
              <a:buChar char="⚬"/>
            </a:pPr>
            <a:r>
              <a:rPr lang="en-US" sz="3000">
                <a:solidFill>
                  <a:srgbClr val="000000"/>
                </a:solidFill>
                <a:latin typeface="Noto Serif"/>
                <a:ea typeface="Noto Serif"/>
                <a:cs typeface="Noto Serif"/>
                <a:sym typeface="Noto Serif"/>
              </a:rPr>
              <a:t>Recognised for Canadian CPD (Royal College)</a:t>
            </a:r>
          </a:p>
          <a:p>
            <a:pPr algn="l" marL="1228725" indent="-409575" lvl="2">
              <a:lnSpc>
                <a:spcPts val="5400"/>
              </a:lnSpc>
              <a:buFont typeface="Arial"/>
              <a:buChar char="⚬"/>
            </a:pPr>
            <a:r>
              <a:rPr lang="en-US" sz="3000">
                <a:solidFill>
                  <a:srgbClr val="000000"/>
                </a:solidFill>
                <a:latin typeface="Noto Serif"/>
                <a:ea typeface="Noto Serif"/>
                <a:cs typeface="Noto Serif"/>
                <a:sym typeface="Noto Serif"/>
              </a:rPr>
              <a:t>Key quality indicator for scientific excellence</a:t>
            </a:r>
          </a:p>
          <a:p>
            <a:pPr algn="l" marL="1228725" indent="-409575" lvl="2">
              <a:lnSpc>
                <a:spcPts val="4320"/>
              </a:lnSpc>
            </a:pPr>
          </a:p>
          <a:p>
            <a:pPr algn="l" marL="1228725" indent="-409575" lvl="2">
              <a:lnSpc>
                <a:spcPts val="3240"/>
              </a:lnSpc>
            </a:pP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2610469" y="193729"/>
            <a:ext cx="14420231" cy="1988344"/>
            <a:chOff x="0" y="0"/>
            <a:chExt cx="19226974" cy="2651125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9226980" cy="2651126"/>
            </a:xfrm>
            <a:custGeom>
              <a:avLst/>
              <a:gdLst/>
              <a:ahLst/>
              <a:cxnLst/>
              <a:rect r="r" b="b" t="t" l="l"/>
              <a:pathLst>
                <a:path h="2651126" w="19226980">
                  <a:moveTo>
                    <a:pt x="0" y="0"/>
                  </a:moveTo>
                  <a:lnTo>
                    <a:pt x="19226980" y="0"/>
                  </a:lnTo>
                  <a:lnTo>
                    <a:pt x="19226980" y="2651126"/>
                  </a:lnTo>
                  <a:lnTo>
                    <a:pt x="0" y="2651126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91312" r="0" b="-91312"/>
              </a:stretch>
            </a:blipFill>
          </p:spPr>
        </p:sp>
        <p:sp>
          <p:nvSpPr>
            <p:cNvPr name="TextBox 5" id="5"/>
            <p:cNvSpPr txBox="true"/>
            <p:nvPr/>
          </p:nvSpPr>
          <p:spPr>
            <a:xfrm>
              <a:off x="0" y="-133350"/>
              <a:ext cx="19226974" cy="2784475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7920"/>
                </a:lnSpc>
              </a:pPr>
              <a:r>
                <a:rPr lang="en-US" sz="6600">
                  <a:solidFill>
                    <a:srgbClr val="FFFFFF"/>
                  </a:solidFill>
                  <a:latin typeface="Alegreya Sans"/>
                  <a:ea typeface="Alegreya Sans"/>
                  <a:cs typeface="Alegreya Sans"/>
                  <a:sym typeface="Alegreya Sans"/>
                </a:rPr>
                <a:t>Programme &amp; Sessions</a:t>
              </a: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172516" y="249773"/>
            <a:ext cx="1931630" cy="1932300"/>
          </a:xfrm>
          <a:custGeom>
            <a:avLst/>
            <a:gdLst/>
            <a:ahLst/>
            <a:cxnLst/>
            <a:rect r="r" b="b" t="t" l="l"/>
            <a:pathLst>
              <a:path h="1932300" w="1931630">
                <a:moveTo>
                  <a:pt x="0" y="0"/>
                </a:moveTo>
                <a:lnTo>
                  <a:pt x="1931629" y="0"/>
                </a:lnTo>
                <a:lnTo>
                  <a:pt x="1931629" y="1932300"/>
                </a:lnTo>
                <a:lnTo>
                  <a:pt x="0" y="19323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2796561" y="3568968"/>
            <a:ext cx="13207546" cy="38004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51510" indent="-325755" lvl="1">
              <a:lnSpc>
                <a:spcPts val="4320"/>
              </a:lnSpc>
              <a:buFont typeface="Arial"/>
              <a:buChar char="•"/>
            </a:pPr>
            <a:r>
              <a:rPr lang="en-US" sz="3600">
                <a:solidFill>
                  <a:srgbClr val="FFFFFF"/>
                </a:solidFill>
                <a:latin typeface="Noto Serif"/>
                <a:ea typeface="Noto Serif"/>
                <a:cs typeface="Noto Serif"/>
                <a:sym typeface="Noto Serif"/>
              </a:rPr>
              <a:t>Total: 65 sessions including 4 plenary sessions</a:t>
            </a:r>
          </a:p>
          <a:p>
            <a:pPr algn="l" marL="651510" indent="-325755" lvl="1">
              <a:lnSpc>
                <a:spcPts val="4320"/>
              </a:lnSpc>
              <a:buFont typeface="Arial"/>
              <a:buChar char="•"/>
            </a:pPr>
            <a:r>
              <a:rPr lang="en-US" sz="3600">
                <a:solidFill>
                  <a:srgbClr val="FFFFFF"/>
                </a:solidFill>
                <a:latin typeface="Noto Serif"/>
                <a:ea typeface="Noto Serif"/>
                <a:cs typeface="Noto Serif"/>
                <a:sym typeface="Noto Serif"/>
              </a:rPr>
              <a:t>Sessions structured across key strategic and clinical themes</a:t>
            </a:r>
          </a:p>
          <a:p>
            <a:pPr algn="l" marL="651510" indent="-325755" lvl="1">
              <a:lnSpc>
                <a:spcPts val="4320"/>
              </a:lnSpc>
              <a:buFont typeface="Arial"/>
              <a:buChar char="•"/>
            </a:pPr>
            <a:r>
              <a:rPr lang="en-US" sz="3600">
                <a:solidFill>
                  <a:srgbClr val="FFFF00"/>
                </a:solidFill>
                <a:latin typeface="Noto Serif"/>
                <a:ea typeface="Noto Serif"/>
                <a:cs typeface="Noto Serif"/>
                <a:sym typeface="Noto Serif"/>
              </a:rPr>
              <a:t>UEMS team members assigned to sessions based on expertise</a:t>
            </a:r>
          </a:p>
          <a:p>
            <a:pPr algn="l" marL="651510" indent="-325755" lvl="1">
              <a:lnSpc>
                <a:spcPts val="4320"/>
              </a:lnSpc>
              <a:buFont typeface="Arial"/>
              <a:buChar char="•"/>
            </a:pPr>
            <a:r>
              <a:rPr lang="en-US" sz="3600">
                <a:solidFill>
                  <a:srgbClr val="FFFFFF"/>
                </a:solidFill>
                <a:latin typeface="Noto Serif"/>
                <a:ea typeface="Noto Serif"/>
                <a:cs typeface="Noto Serif"/>
                <a:sym typeface="Noto Serif"/>
              </a:rPr>
              <a:t>Strong involvement of European and international stakeholders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0">
            <a:off x="13146049" y="706568"/>
            <a:ext cx="3035216" cy="2610285"/>
          </a:xfrm>
          <a:custGeom>
            <a:avLst/>
            <a:gdLst/>
            <a:ahLst/>
            <a:cxnLst/>
            <a:rect r="r" b="b" t="t" l="l"/>
            <a:pathLst>
              <a:path h="2610285" w="3035216">
                <a:moveTo>
                  <a:pt x="0" y="0"/>
                </a:moveTo>
                <a:lnTo>
                  <a:pt x="3035216" y="0"/>
                </a:lnTo>
                <a:lnTo>
                  <a:pt x="3035216" y="2610285"/>
                </a:lnTo>
                <a:lnTo>
                  <a:pt x="0" y="261028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2344988" y="296970"/>
            <a:ext cx="14685702" cy="1694069"/>
            <a:chOff x="0" y="0"/>
            <a:chExt cx="19580936" cy="2258758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9580943" cy="2258756"/>
            </a:xfrm>
            <a:custGeom>
              <a:avLst/>
              <a:gdLst/>
              <a:ahLst/>
              <a:cxnLst/>
              <a:rect r="r" b="b" t="t" l="l"/>
              <a:pathLst>
                <a:path h="2258756" w="19580943">
                  <a:moveTo>
                    <a:pt x="0" y="0"/>
                  </a:moveTo>
                  <a:lnTo>
                    <a:pt x="19580943" y="0"/>
                  </a:lnTo>
                  <a:lnTo>
                    <a:pt x="19580943" y="2258756"/>
                  </a:lnTo>
                  <a:lnTo>
                    <a:pt x="0" y="2258756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118913" r="0" b="-118913"/>
              </a:stretch>
            </a:blipFill>
          </p:spPr>
        </p:sp>
        <p:sp>
          <p:nvSpPr>
            <p:cNvPr name="TextBox 5" id="5"/>
            <p:cNvSpPr txBox="true"/>
            <p:nvPr/>
          </p:nvSpPr>
          <p:spPr>
            <a:xfrm>
              <a:off x="0" y="-57150"/>
              <a:ext cx="19580936" cy="2315908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7128"/>
                </a:lnSpc>
              </a:pPr>
              <a:r>
                <a:rPr lang="en-US" sz="6600">
                  <a:solidFill>
                    <a:srgbClr val="FFFFFF"/>
                  </a:solidFill>
                  <a:latin typeface="Alegreya Sans"/>
                  <a:ea typeface="Alegreya Sans"/>
                  <a:cs typeface="Alegreya Sans"/>
                  <a:sym typeface="Alegreya Sans"/>
                </a:rPr>
                <a:t>Main Congress Themes</a:t>
              </a: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1028700" y="2917369"/>
            <a:ext cx="7558088" cy="6132378"/>
            <a:chOff x="0" y="0"/>
            <a:chExt cx="10077450" cy="8176504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0077450" cy="8176516"/>
            </a:xfrm>
            <a:custGeom>
              <a:avLst/>
              <a:gdLst/>
              <a:ahLst/>
              <a:cxnLst/>
              <a:rect r="r" b="b" t="t" l="l"/>
              <a:pathLst>
                <a:path h="8176516" w="10077450">
                  <a:moveTo>
                    <a:pt x="0" y="533654"/>
                  </a:moveTo>
                  <a:cubicBezTo>
                    <a:pt x="0" y="238887"/>
                    <a:pt x="238887" y="0"/>
                    <a:pt x="533654" y="0"/>
                  </a:cubicBezTo>
                  <a:lnTo>
                    <a:pt x="9543796" y="0"/>
                  </a:lnTo>
                  <a:cubicBezTo>
                    <a:pt x="9838563" y="0"/>
                    <a:pt x="10077450" y="238887"/>
                    <a:pt x="10077450" y="533654"/>
                  </a:cubicBezTo>
                  <a:lnTo>
                    <a:pt x="10077450" y="7642862"/>
                  </a:lnTo>
                  <a:cubicBezTo>
                    <a:pt x="10077450" y="7937629"/>
                    <a:pt x="9838563" y="8176516"/>
                    <a:pt x="9543796" y="8176516"/>
                  </a:cubicBezTo>
                  <a:lnTo>
                    <a:pt x="533654" y="8176516"/>
                  </a:lnTo>
                  <a:cubicBezTo>
                    <a:pt x="238887" y="8176516"/>
                    <a:pt x="0" y="7937629"/>
                    <a:pt x="0" y="7642862"/>
                  </a:cubicBezTo>
                  <a:close/>
                </a:path>
              </a:pathLst>
            </a:custGeom>
            <a:solidFill>
              <a:srgbClr val="D9D9D9">
                <a:alpha val="1176"/>
              </a:srgbClr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76200"/>
              <a:ext cx="10077450" cy="8252704"/>
            </a:xfrm>
            <a:prstGeom prst="rect">
              <a:avLst/>
            </a:prstGeom>
          </p:spPr>
          <p:txBody>
            <a:bodyPr anchor="t" rtlCol="false" tIns="50800" lIns="50800" bIns="50800" rIns="50800"/>
            <a:lstStyle/>
            <a:p>
              <a:pPr algn="ctr">
                <a:lnSpc>
                  <a:spcPts val="5184"/>
                </a:lnSpc>
              </a:pPr>
              <a:r>
                <a:rPr lang="en-US" sz="3600" b="true">
                  <a:solidFill>
                    <a:srgbClr val="0065B1"/>
                  </a:solidFill>
                  <a:latin typeface="Noto Serif Bold"/>
                  <a:ea typeface="Noto Serif Bold"/>
                  <a:cs typeface="Noto Serif Bold"/>
                  <a:sym typeface="Noto Serif Bold"/>
                </a:rPr>
                <a:t>AI and Digital Health</a:t>
              </a:r>
            </a:p>
            <a:p>
              <a:pPr algn="ctr">
                <a:lnSpc>
                  <a:spcPts val="5184"/>
                </a:lnSpc>
              </a:pPr>
            </a:p>
            <a:p>
              <a:pPr algn="ctr">
                <a:lnSpc>
                  <a:spcPts val="5184"/>
                </a:lnSpc>
              </a:pPr>
              <a:r>
                <a:rPr lang="en-US" sz="3600" b="true">
                  <a:solidFill>
                    <a:srgbClr val="0065B1"/>
                  </a:solidFill>
                  <a:latin typeface="Noto Serif Bold"/>
                  <a:ea typeface="Noto Serif Bold"/>
                  <a:cs typeface="Noto Serif Bold"/>
                  <a:sym typeface="Noto Serif Bold"/>
                </a:rPr>
                <a:t>Green and Sustainable Healthcare</a:t>
              </a:r>
            </a:p>
            <a:p>
              <a:pPr algn="ctr">
                <a:lnSpc>
                  <a:spcPts val="5184"/>
                </a:lnSpc>
              </a:pPr>
            </a:p>
            <a:p>
              <a:pPr algn="ctr">
                <a:lnSpc>
                  <a:spcPts val="5184"/>
                </a:lnSpc>
              </a:pPr>
              <a:r>
                <a:rPr lang="en-US" sz="3600" b="true">
                  <a:solidFill>
                    <a:srgbClr val="0065B1"/>
                  </a:solidFill>
                  <a:latin typeface="Noto Serif Bold"/>
                  <a:ea typeface="Noto Serif Bold"/>
                  <a:cs typeface="Noto Serif Bold"/>
                  <a:sym typeface="Noto Serif Bold"/>
                </a:rPr>
                <a:t>Mental Health and Wellbeing</a:t>
              </a:r>
            </a:p>
            <a:p>
              <a:pPr algn="ctr">
                <a:lnSpc>
                  <a:spcPts val="5184"/>
                </a:lnSpc>
              </a:pPr>
            </a:p>
            <a:p>
              <a:pPr algn="ctr">
                <a:lnSpc>
                  <a:spcPts val="5184"/>
                </a:lnSpc>
              </a:pPr>
              <a:r>
                <a:rPr lang="en-US" sz="3600" b="true">
                  <a:solidFill>
                    <a:srgbClr val="0065B1"/>
                  </a:solidFill>
                  <a:latin typeface="Noto Serif Bold"/>
                  <a:ea typeface="Noto Serif Bold"/>
                  <a:cs typeface="Noto Serif Bold"/>
                  <a:sym typeface="Noto Serif Bold"/>
                </a:rPr>
                <a:t>Work-Life Balance</a:t>
              </a:r>
            </a:p>
            <a:p>
              <a:pPr algn="ctr">
                <a:lnSpc>
                  <a:spcPts val="5184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-300038" y="-857865"/>
            <a:ext cx="2645026" cy="3086100"/>
            <a:chOff x="0" y="0"/>
            <a:chExt cx="696632" cy="81280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696632" cy="812800"/>
            </a:xfrm>
            <a:custGeom>
              <a:avLst/>
              <a:gdLst/>
              <a:ahLst/>
              <a:cxnLst/>
              <a:rect r="r" b="b" t="t" l="l"/>
              <a:pathLst>
                <a:path h="812800" w="696632">
                  <a:moveTo>
                    <a:pt x="348316" y="0"/>
                  </a:moveTo>
                  <a:cubicBezTo>
                    <a:pt x="155946" y="0"/>
                    <a:pt x="0" y="181951"/>
                    <a:pt x="0" y="406400"/>
                  </a:cubicBezTo>
                  <a:cubicBezTo>
                    <a:pt x="0" y="630849"/>
                    <a:pt x="155946" y="812800"/>
                    <a:pt x="348316" y="812800"/>
                  </a:cubicBezTo>
                  <a:cubicBezTo>
                    <a:pt x="540686" y="812800"/>
                    <a:pt x="696632" y="630849"/>
                    <a:pt x="696632" y="406400"/>
                  </a:cubicBezTo>
                  <a:cubicBezTo>
                    <a:pt x="696632" y="181951"/>
                    <a:pt x="540686" y="0"/>
                    <a:pt x="348316" y="0"/>
                  </a:cubicBezTo>
                  <a:close/>
                </a:path>
              </a:pathLst>
            </a:custGeom>
            <a:solidFill>
              <a:srgbClr val="0065B1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65309" y="38100"/>
              <a:ext cx="566014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2" id="12"/>
          <p:cNvSpPr/>
          <p:nvPr/>
        </p:nvSpPr>
        <p:spPr>
          <a:xfrm flipH="false" flipV="false" rot="0">
            <a:off x="255709" y="156701"/>
            <a:ext cx="1974607" cy="1974607"/>
          </a:xfrm>
          <a:custGeom>
            <a:avLst/>
            <a:gdLst/>
            <a:ahLst/>
            <a:cxnLst/>
            <a:rect r="r" b="b" t="t" l="l"/>
            <a:pathLst>
              <a:path h="1974607" w="1974607">
                <a:moveTo>
                  <a:pt x="0" y="0"/>
                </a:moveTo>
                <a:lnTo>
                  <a:pt x="1974607" y="0"/>
                </a:lnTo>
                <a:lnTo>
                  <a:pt x="1974607" y="1974607"/>
                </a:lnTo>
                <a:lnTo>
                  <a:pt x="0" y="197460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grpSp>
        <p:nvGrpSpPr>
          <p:cNvPr name="Group 13" id="13"/>
          <p:cNvGrpSpPr/>
          <p:nvPr/>
        </p:nvGrpSpPr>
        <p:grpSpPr>
          <a:xfrm rot="0">
            <a:off x="9369197" y="2871690"/>
            <a:ext cx="7661494" cy="6132295"/>
            <a:chOff x="0" y="0"/>
            <a:chExt cx="2017842" cy="161509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2017842" cy="1615090"/>
            </a:xfrm>
            <a:custGeom>
              <a:avLst/>
              <a:gdLst/>
              <a:ahLst/>
              <a:cxnLst/>
              <a:rect r="r" b="b" t="t" l="l"/>
              <a:pathLst>
                <a:path h="1615090" w="2017842">
                  <a:moveTo>
                    <a:pt x="39409" y="0"/>
                  </a:moveTo>
                  <a:lnTo>
                    <a:pt x="1978433" y="0"/>
                  </a:lnTo>
                  <a:cubicBezTo>
                    <a:pt x="1988885" y="0"/>
                    <a:pt x="1998908" y="4152"/>
                    <a:pt x="2006299" y="11543"/>
                  </a:cubicBezTo>
                  <a:cubicBezTo>
                    <a:pt x="2013690" y="18933"/>
                    <a:pt x="2017842" y="28957"/>
                    <a:pt x="2017842" y="39409"/>
                  </a:cubicBezTo>
                  <a:lnTo>
                    <a:pt x="2017842" y="1575681"/>
                  </a:lnTo>
                  <a:cubicBezTo>
                    <a:pt x="2017842" y="1586133"/>
                    <a:pt x="2013690" y="1596157"/>
                    <a:pt x="2006299" y="1603547"/>
                  </a:cubicBezTo>
                  <a:cubicBezTo>
                    <a:pt x="1998908" y="1610938"/>
                    <a:pt x="1988885" y="1615090"/>
                    <a:pt x="1978433" y="1615090"/>
                  </a:cubicBezTo>
                  <a:lnTo>
                    <a:pt x="39409" y="1615090"/>
                  </a:lnTo>
                  <a:cubicBezTo>
                    <a:pt x="28957" y="1615090"/>
                    <a:pt x="18933" y="1610938"/>
                    <a:pt x="11543" y="1603547"/>
                  </a:cubicBezTo>
                  <a:cubicBezTo>
                    <a:pt x="4152" y="1596157"/>
                    <a:pt x="0" y="1586133"/>
                    <a:pt x="0" y="1575681"/>
                  </a:cubicBezTo>
                  <a:lnTo>
                    <a:pt x="0" y="39409"/>
                  </a:lnTo>
                  <a:cubicBezTo>
                    <a:pt x="0" y="28957"/>
                    <a:pt x="4152" y="18933"/>
                    <a:pt x="11543" y="11543"/>
                  </a:cubicBezTo>
                  <a:cubicBezTo>
                    <a:pt x="18933" y="4152"/>
                    <a:pt x="28957" y="0"/>
                    <a:pt x="39409" y="0"/>
                  </a:cubicBezTo>
                  <a:close/>
                </a:path>
              </a:pathLst>
            </a:custGeom>
            <a:solidFill>
              <a:srgbClr val="F5FAFD"/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0" y="-38100"/>
              <a:ext cx="2017842" cy="165319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6" id="16"/>
          <p:cNvGrpSpPr/>
          <p:nvPr/>
        </p:nvGrpSpPr>
        <p:grpSpPr>
          <a:xfrm rot="0">
            <a:off x="9512340" y="3080910"/>
            <a:ext cx="7375207" cy="5805297"/>
            <a:chOff x="0" y="0"/>
            <a:chExt cx="9833610" cy="7740396"/>
          </a:xfrm>
        </p:grpSpPr>
        <p:sp>
          <p:nvSpPr>
            <p:cNvPr name="TextBox 17" id="17"/>
            <p:cNvSpPr txBox="true"/>
            <p:nvPr/>
          </p:nvSpPr>
          <p:spPr>
            <a:xfrm rot="0">
              <a:off x="0" y="-76200"/>
              <a:ext cx="9833610" cy="781659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5184"/>
                </a:lnSpc>
              </a:pPr>
              <a:r>
                <a:rPr lang="en-US" sz="3600" b="true">
                  <a:solidFill>
                    <a:srgbClr val="0065B1"/>
                  </a:solidFill>
                  <a:latin typeface="Noto Serif Bold"/>
                  <a:ea typeface="Noto Serif Bold"/>
                  <a:cs typeface="Noto Serif Bold"/>
                  <a:sym typeface="Noto Serif Bold"/>
                </a:rPr>
                <a:t>UEMS and the World</a:t>
              </a:r>
            </a:p>
            <a:p>
              <a:pPr algn="ctr">
                <a:lnSpc>
                  <a:spcPts val="5184"/>
                </a:lnSpc>
              </a:pPr>
            </a:p>
            <a:p>
              <a:pPr algn="ctr">
                <a:lnSpc>
                  <a:spcPts val="5184"/>
                </a:lnSpc>
              </a:pPr>
              <a:r>
                <a:rPr lang="en-US" sz="3600" b="true">
                  <a:solidFill>
                    <a:srgbClr val="0065B1"/>
                  </a:solidFill>
                  <a:latin typeface="Noto Serif Bold"/>
                  <a:ea typeface="Noto Serif Bold"/>
                  <a:cs typeface="Noto Serif Bold"/>
                  <a:sym typeface="Noto Serif Bold"/>
                </a:rPr>
                <a:t>Specialties and Clinical Practice</a:t>
              </a:r>
            </a:p>
            <a:p>
              <a:pPr algn="ctr">
                <a:lnSpc>
                  <a:spcPts val="5184"/>
                </a:lnSpc>
              </a:pPr>
            </a:p>
            <a:p>
              <a:pPr algn="ctr">
                <a:lnSpc>
                  <a:spcPts val="5184"/>
                </a:lnSpc>
              </a:pPr>
              <a:r>
                <a:rPr lang="en-US" sz="3600" b="true">
                  <a:solidFill>
                    <a:srgbClr val="0065B1"/>
                  </a:solidFill>
                  <a:latin typeface="Noto Serif Bold"/>
                  <a:ea typeface="Noto Serif Bold"/>
                  <a:cs typeface="Noto Serif Bold"/>
                  <a:sym typeface="Noto Serif Bold"/>
                </a:rPr>
                <a:t>ETR and Accreditation</a:t>
              </a:r>
            </a:p>
            <a:p>
              <a:pPr algn="ctr">
                <a:lnSpc>
                  <a:spcPts val="5184"/>
                </a:lnSpc>
              </a:pPr>
            </a:p>
            <a:p>
              <a:pPr algn="ctr">
                <a:lnSpc>
                  <a:spcPts val="5184"/>
                </a:lnSpc>
              </a:pPr>
              <a:r>
                <a:rPr lang="en-US" sz="3600" b="true">
                  <a:solidFill>
                    <a:srgbClr val="0065B1"/>
                  </a:solidFill>
                  <a:latin typeface="Noto Serif Bold"/>
                  <a:ea typeface="Noto Serif Bold"/>
                  <a:cs typeface="Noto Serif Bold"/>
                  <a:sym typeface="Noto Serif Bold"/>
                </a:rPr>
                <a:t>Ethics and Law</a:t>
              </a:r>
            </a:p>
            <a:p>
              <a:pPr algn="ctr">
                <a:lnSpc>
                  <a:spcPts val="5184"/>
                </a:lnSpc>
              </a:pPr>
            </a:p>
          </p:txBody>
        </p:sp>
      </p:grp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2344988" y="296970"/>
            <a:ext cx="14685702" cy="1694069"/>
            <a:chOff x="0" y="0"/>
            <a:chExt cx="19580936" cy="2258758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9580943" cy="2258756"/>
            </a:xfrm>
            <a:custGeom>
              <a:avLst/>
              <a:gdLst/>
              <a:ahLst/>
              <a:cxnLst/>
              <a:rect r="r" b="b" t="t" l="l"/>
              <a:pathLst>
                <a:path h="2258756" w="19580943">
                  <a:moveTo>
                    <a:pt x="0" y="0"/>
                  </a:moveTo>
                  <a:lnTo>
                    <a:pt x="19580943" y="0"/>
                  </a:lnTo>
                  <a:lnTo>
                    <a:pt x="19580943" y="2258756"/>
                  </a:lnTo>
                  <a:lnTo>
                    <a:pt x="0" y="2258756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118913" r="0" b="-118913"/>
              </a:stretch>
            </a:blipFill>
          </p:spPr>
        </p:sp>
        <p:sp>
          <p:nvSpPr>
            <p:cNvPr name="TextBox 5" id="5"/>
            <p:cNvSpPr txBox="true"/>
            <p:nvPr/>
          </p:nvSpPr>
          <p:spPr>
            <a:xfrm>
              <a:off x="0" y="-57150"/>
              <a:ext cx="19580936" cy="2315908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7128"/>
                </a:lnSpc>
              </a:pPr>
              <a:r>
                <a:rPr lang="en-US" sz="6600">
                  <a:solidFill>
                    <a:srgbClr val="FFFFFF"/>
                  </a:solidFill>
                  <a:latin typeface="Alegreya Sans"/>
                  <a:ea typeface="Alegreya Sans"/>
                  <a:cs typeface="Alegreya Sans"/>
                  <a:sym typeface="Alegreya Sans"/>
                </a:rPr>
                <a:t>Opening Plenary Session</a:t>
              </a: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1206875" y="2784700"/>
            <a:ext cx="14066710" cy="712584"/>
            <a:chOff x="0" y="0"/>
            <a:chExt cx="18755614" cy="950112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8755615" cy="950087"/>
            </a:xfrm>
            <a:custGeom>
              <a:avLst/>
              <a:gdLst/>
              <a:ahLst/>
              <a:cxnLst/>
              <a:rect r="r" b="b" t="t" l="l"/>
              <a:pathLst>
                <a:path h="950087" w="18755615">
                  <a:moveTo>
                    <a:pt x="0" y="59817"/>
                  </a:moveTo>
                  <a:cubicBezTo>
                    <a:pt x="0" y="26797"/>
                    <a:pt x="26797" y="0"/>
                    <a:pt x="59817" y="0"/>
                  </a:cubicBezTo>
                  <a:lnTo>
                    <a:pt x="18695797" y="0"/>
                  </a:lnTo>
                  <a:cubicBezTo>
                    <a:pt x="18728818" y="0"/>
                    <a:pt x="18755615" y="26797"/>
                    <a:pt x="18755615" y="59817"/>
                  </a:cubicBezTo>
                  <a:lnTo>
                    <a:pt x="18755615" y="890270"/>
                  </a:lnTo>
                  <a:cubicBezTo>
                    <a:pt x="18755615" y="923290"/>
                    <a:pt x="18728818" y="950087"/>
                    <a:pt x="18695797" y="950087"/>
                  </a:cubicBezTo>
                  <a:lnTo>
                    <a:pt x="59817" y="950087"/>
                  </a:lnTo>
                  <a:cubicBezTo>
                    <a:pt x="26797" y="950087"/>
                    <a:pt x="0" y="923290"/>
                    <a:pt x="0" y="890270"/>
                  </a:cubicBezTo>
                  <a:close/>
                </a:path>
              </a:pathLst>
            </a:custGeom>
            <a:solidFill>
              <a:srgbClr val="FFED00">
                <a:alpha val="1176"/>
              </a:srgbClr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0"/>
              <a:ext cx="18755614" cy="950112"/>
            </a:xfrm>
            <a:prstGeom prst="rect">
              <a:avLst/>
            </a:prstGeom>
          </p:spPr>
          <p:txBody>
            <a:bodyPr anchor="t" rtlCol="false" tIns="50800" lIns="50800" bIns="50800" rIns="50800"/>
            <a:lstStyle/>
            <a:p>
              <a:pPr algn="ctr">
                <a:lnSpc>
                  <a:spcPts val="4320"/>
                </a:lnSpc>
              </a:pPr>
              <a:r>
                <a:rPr lang="en-US" sz="3600" b="true">
                  <a:solidFill>
                    <a:srgbClr val="0065B1"/>
                  </a:solidFill>
                  <a:latin typeface="Noto Serif Bold"/>
                  <a:ea typeface="Noto Serif Bold"/>
                  <a:cs typeface="Noto Serif Bold"/>
                  <a:sym typeface="Noto Serif Bold"/>
                </a:rPr>
                <a:t>Theme: </a:t>
              </a:r>
              <a:r>
                <a:rPr lang="en-US" sz="3600">
                  <a:solidFill>
                    <a:srgbClr val="0065B1"/>
                  </a:solidFill>
                  <a:latin typeface="Noto Serif"/>
                  <a:ea typeface="Noto Serif"/>
                  <a:cs typeface="Noto Serif"/>
                  <a:sym typeface="Noto Serif"/>
                </a:rPr>
                <a:t>European Health: connectivity and interdependence </a:t>
              </a: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0">
            <a:off x="241060" y="177855"/>
            <a:ext cx="1931630" cy="1932300"/>
          </a:xfrm>
          <a:custGeom>
            <a:avLst/>
            <a:gdLst/>
            <a:ahLst/>
            <a:cxnLst/>
            <a:rect r="r" b="b" t="t" l="l"/>
            <a:pathLst>
              <a:path h="1932300" w="1931630">
                <a:moveTo>
                  <a:pt x="0" y="0"/>
                </a:moveTo>
                <a:lnTo>
                  <a:pt x="1931629" y="0"/>
                </a:lnTo>
                <a:lnTo>
                  <a:pt x="1931629" y="1932300"/>
                </a:lnTo>
                <a:lnTo>
                  <a:pt x="0" y="19323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grpSp>
        <p:nvGrpSpPr>
          <p:cNvPr name="Group 10" id="10"/>
          <p:cNvGrpSpPr/>
          <p:nvPr/>
        </p:nvGrpSpPr>
        <p:grpSpPr>
          <a:xfrm rot="0">
            <a:off x="-514350" y="-857865"/>
            <a:ext cx="2859338" cy="3086100"/>
            <a:chOff x="0" y="0"/>
            <a:chExt cx="753077" cy="81280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753077" cy="812800"/>
            </a:xfrm>
            <a:custGeom>
              <a:avLst/>
              <a:gdLst/>
              <a:ahLst/>
              <a:cxnLst/>
              <a:rect r="r" b="b" t="t" l="l"/>
              <a:pathLst>
                <a:path h="812800" w="753077">
                  <a:moveTo>
                    <a:pt x="376538" y="0"/>
                  </a:moveTo>
                  <a:cubicBezTo>
                    <a:pt x="168582" y="0"/>
                    <a:pt x="0" y="181951"/>
                    <a:pt x="0" y="406400"/>
                  </a:cubicBezTo>
                  <a:cubicBezTo>
                    <a:pt x="0" y="630849"/>
                    <a:pt x="168582" y="812800"/>
                    <a:pt x="376538" y="812800"/>
                  </a:cubicBezTo>
                  <a:cubicBezTo>
                    <a:pt x="584495" y="812800"/>
                    <a:pt x="753077" y="630849"/>
                    <a:pt x="753077" y="406400"/>
                  </a:cubicBezTo>
                  <a:cubicBezTo>
                    <a:pt x="753077" y="181951"/>
                    <a:pt x="584495" y="0"/>
                    <a:pt x="376538" y="0"/>
                  </a:cubicBezTo>
                  <a:close/>
                </a:path>
              </a:pathLst>
            </a:custGeom>
            <a:solidFill>
              <a:srgbClr val="0065B1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70601" y="38100"/>
              <a:ext cx="611875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3" id="13"/>
          <p:cNvSpPr/>
          <p:nvPr/>
        </p:nvSpPr>
        <p:spPr>
          <a:xfrm flipH="false" flipV="false" rot="0">
            <a:off x="219571" y="177855"/>
            <a:ext cx="1974607" cy="1974607"/>
          </a:xfrm>
          <a:custGeom>
            <a:avLst/>
            <a:gdLst/>
            <a:ahLst/>
            <a:cxnLst/>
            <a:rect r="r" b="b" t="t" l="l"/>
            <a:pathLst>
              <a:path h="1974607" w="1974607">
                <a:moveTo>
                  <a:pt x="0" y="0"/>
                </a:moveTo>
                <a:lnTo>
                  <a:pt x="1974607" y="0"/>
                </a:lnTo>
                <a:lnTo>
                  <a:pt x="1974607" y="1974607"/>
                </a:lnTo>
                <a:lnTo>
                  <a:pt x="0" y="197460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13080538" y="3932476"/>
            <a:ext cx="3260494" cy="3248267"/>
          </a:xfrm>
          <a:custGeom>
            <a:avLst/>
            <a:gdLst/>
            <a:ahLst/>
            <a:cxnLst/>
            <a:rect r="r" b="b" t="t" l="l"/>
            <a:pathLst>
              <a:path h="3248267" w="3260494">
                <a:moveTo>
                  <a:pt x="0" y="0"/>
                </a:moveTo>
                <a:lnTo>
                  <a:pt x="3260494" y="0"/>
                </a:lnTo>
                <a:lnTo>
                  <a:pt x="3260494" y="3248267"/>
                </a:lnTo>
                <a:lnTo>
                  <a:pt x="0" y="324826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1298315" y="4124973"/>
            <a:ext cx="14348774" cy="56333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184"/>
              </a:lnSpc>
            </a:pPr>
            <a:r>
              <a:rPr lang="en-US" sz="3600" b="true">
                <a:solidFill>
                  <a:srgbClr val="0065B1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Speakers:</a:t>
            </a:r>
          </a:p>
          <a:p>
            <a:pPr algn="l" marL="651510" indent="-325755" lvl="1">
              <a:lnSpc>
                <a:spcPts val="5184"/>
              </a:lnSpc>
              <a:buFont typeface="Arial"/>
              <a:buChar char="•"/>
            </a:pPr>
            <a:r>
              <a:rPr lang="en-US" sz="3600">
                <a:solidFill>
                  <a:srgbClr val="0065B1"/>
                </a:solidFill>
                <a:latin typeface="Noto Serif"/>
                <a:ea typeface="Noto Serif"/>
                <a:cs typeface="Noto Serif"/>
                <a:sym typeface="Noto Serif"/>
              </a:rPr>
              <a:t>Prof. Vassilios Papalois (UEMS President)</a:t>
            </a:r>
          </a:p>
          <a:p>
            <a:pPr algn="l" marL="651510" indent="-325755" lvl="1">
              <a:lnSpc>
                <a:spcPts val="5184"/>
              </a:lnSpc>
              <a:buFont typeface="Arial"/>
              <a:buChar char="•"/>
            </a:pPr>
            <a:r>
              <a:rPr lang="en-US" sz="3600">
                <a:solidFill>
                  <a:srgbClr val="0065B1"/>
                </a:solidFill>
                <a:latin typeface="Noto Serif"/>
                <a:ea typeface="Noto Serif"/>
                <a:cs typeface="Noto Serif"/>
                <a:sym typeface="Noto Serif"/>
              </a:rPr>
              <a:t>Dr Marc Hermans (UEMS)</a:t>
            </a:r>
          </a:p>
          <a:p>
            <a:pPr algn="l" marL="651510" indent="-325755" lvl="1">
              <a:lnSpc>
                <a:spcPts val="5184"/>
              </a:lnSpc>
              <a:buFont typeface="Arial"/>
              <a:buChar char="•"/>
            </a:pPr>
            <a:r>
              <a:rPr lang="en-US" sz="3600">
                <a:solidFill>
                  <a:srgbClr val="0065B1"/>
                </a:solidFill>
                <a:latin typeface="Noto Serif"/>
                <a:ea typeface="Noto Serif"/>
                <a:cs typeface="Noto Serif"/>
                <a:sym typeface="Noto Serif"/>
              </a:rPr>
              <a:t>Dr Theodorakis Pavlos (WHO Europe)</a:t>
            </a:r>
          </a:p>
          <a:p>
            <a:pPr algn="l" marL="651510" indent="-325755" lvl="1">
              <a:lnSpc>
                <a:spcPts val="5184"/>
              </a:lnSpc>
              <a:buFont typeface="Arial"/>
              <a:buChar char="•"/>
            </a:pPr>
            <a:r>
              <a:rPr lang="en-US" sz="3600">
                <a:solidFill>
                  <a:srgbClr val="0065B1"/>
                </a:solidFill>
                <a:latin typeface="Noto Serif"/>
                <a:ea typeface="Noto Serif"/>
                <a:cs typeface="Noto Serif"/>
                <a:sym typeface="Noto Serif"/>
              </a:rPr>
              <a:t>Prof. Paul Herijgers (UZ Leuven)</a:t>
            </a:r>
          </a:p>
          <a:p>
            <a:pPr algn="l" marL="651510" indent="-325755" lvl="1">
              <a:lnSpc>
                <a:spcPts val="5184"/>
              </a:lnSpc>
              <a:buFont typeface="Arial"/>
              <a:buChar char="•"/>
            </a:pPr>
            <a:r>
              <a:rPr lang="en-US" sz="3600">
                <a:solidFill>
                  <a:srgbClr val="0065B1"/>
                </a:solidFill>
                <a:latin typeface="Noto Serif"/>
                <a:ea typeface="Noto Serif"/>
                <a:cs typeface="Noto Serif"/>
                <a:sym typeface="Noto Serif"/>
              </a:rPr>
              <a:t>Mr Mario Nava (European Commission, DG EMPL)</a:t>
            </a:r>
          </a:p>
          <a:p>
            <a:pPr algn="l" marL="651510" indent="-325755" lvl="1">
              <a:lnSpc>
                <a:spcPts val="5184"/>
              </a:lnSpc>
              <a:buFont typeface="Arial"/>
              <a:buChar char="•"/>
            </a:pPr>
            <a:r>
              <a:rPr lang="en-US" sz="3600">
                <a:solidFill>
                  <a:srgbClr val="0065B1"/>
                </a:solidFill>
                <a:latin typeface="Noto Serif"/>
                <a:ea typeface="Noto Serif"/>
                <a:cs typeface="Noto Serif"/>
                <a:sym typeface="Noto Serif"/>
              </a:rPr>
              <a:t>Includes opening video</a:t>
            </a:r>
          </a:p>
          <a:p>
            <a:pPr algn="l" marL="651510" indent="-325755" lvl="1">
              <a:lnSpc>
                <a:spcPts val="5184"/>
              </a:lnSpc>
              <a:buFont typeface="Arial"/>
              <a:buChar char="•"/>
            </a:pPr>
            <a:r>
              <a:rPr lang="en-US" sz="3600">
                <a:solidFill>
                  <a:srgbClr val="0065B1"/>
                </a:solidFill>
                <a:latin typeface="Noto Serif"/>
                <a:ea typeface="Noto Serif"/>
                <a:cs typeface="Noto Serif"/>
                <a:sym typeface="Noto Serif"/>
              </a:rPr>
              <a:t>High-level EU and international representation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2344988" y="296970"/>
            <a:ext cx="14685702" cy="1694069"/>
            <a:chOff x="0" y="0"/>
            <a:chExt cx="19580936" cy="2258758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9580943" cy="2258756"/>
            </a:xfrm>
            <a:custGeom>
              <a:avLst/>
              <a:gdLst/>
              <a:ahLst/>
              <a:cxnLst/>
              <a:rect r="r" b="b" t="t" l="l"/>
              <a:pathLst>
                <a:path h="2258756" w="19580943">
                  <a:moveTo>
                    <a:pt x="0" y="0"/>
                  </a:moveTo>
                  <a:lnTo>
                    <a:pt x="19580943" y="0"/>
                  </a:lnTo>
                  <a:lnTo>
                    <a:pt x="19580943" y="2258756"/>
                  </a:lnTo>
                  <a:lnTo>
                    <a:pt x="0" y="2258756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118913" r="0" b="-118913"/>
              </a:stretch>
            </a:blipFill>
          </p:spPr>
        </p:sp>
        <p:sp>
          <p:nvSpPr>
            <p:cNvPr name="TextBox 5" id="5"/>
            <p:cNvSpPr txBox="true"/>
            <p:nvPr/>
          </p:nvSpPr>
          <p:spPr>
            <a:xfrm>
              <a:off x="0" y="-57150"/>
              <a:ext cx="19580936" cy="2315908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7128"/>
                </a:lnSpc>
              </a:pPr>
              <a:r>
                <a:rPr lang="en-US" sz="6600">
                  <a:solidFill>
                    <a:srgbClr val="FFFFFF"/>
                  </a:solidFill>
                  <a:latin typeface="Alegreya Sans"/>
                  <a:ea typeface="Alegreya Sans"/>
                  <a:cs typeface="Alegreya Sans"/>
                  <a:sym typeface="Alegreya Sans"/>
                </a:rPr>
                <a:t>Closing Plenary Session</a:t>
              </a: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1113882" y="2809932"/>
            <a:ext cx="14066710" cy="712584"/>
            <a:chOff x="0" y="0"/>
            <a:chExt cx="18755614" cy="950112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8755615" cy="950087"/>
            </a:xfrm>
            <a:custGeom>
              <a:avLst/>
              <a:gdLst/>
              <a:ahLst/>
              <a:cxnLst/>
              <a:rect r="r" b="b" t="t" l="l"/>
              <a:pathLst>
                <a:path h="950087" w="18755615">
                  <a:moveTo>
                    <a:pt x="0" y="59817"/>
                  </a:moveTo>
                  <a:cubicBezTo>
                    <a:pt x="0" y="26797"/>
                    <a:pt x="26797" y="0"/>
                    <a:pt x="59817" y="0"/>
                  </a:cubicBezTo>
                  <a:lnTo>
                    <a:pt x="18695797" y="0"/>
                  </a:lnTo>
                  <a:cubicBezTo>
                    <a:pt x="18728818" y="0"/>
                    <a:pt x="18755615" y="26797"/>
                    <a:pt x="18755615" y="59817"/>
                  </a:cubicBezTo>
                  <a:lnTo>
                    <a:pt x="18755615" y="890270"/>
                  </a:lnTo>
                  <a:cubicBezTo>
                    <a:pt x="18755615" y="923290"/>
                    <a:pt x="18728818" y="950087"/>
                    <a:pt x="18695797" y="950087"/>
                  </a:cubicBezTo>
                  <a:lnTo>
                    <a:pt x="59817" y="950087"/>
                  </a:lnTo>
                  <a:cubicBezTo>
                    <a:pt x="26797" y="950087"/>
                    <a:pt x="0" y="923290"/>
                    <a:pt x="0" y="890270"/>
                  </a:cubicBezTo>
                  <a:close/>
                </a:path>
              </a:pathLst>
            </a:custGeom>
            <a:solidFill>
              <a:srgbClr val="FFED00">
                <a:alpha val="1176"/>
              </a:srgbClr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0"/>
              <a:ext cx="18755614" cy="950112"/>
            </a:xfrm>
            <a:prstGeom prst="rect">
              <a:avLst/>
            </a:prstGeom>
          </p:spPr>
          <p:txBody>
            <a:bodyPr anchor="t" rtlCol="false" tIns="50800" lIns="50800" bIns="50800" rIns="50800"/>
            <a:lstStyle/>
            <a:p>
              <a:pPr algn="ctr">
                <a:lnSpc>
                  <a:spcPts val="4320"/>
                </a:lnSpc>
              </a:pPr>
              <a:r>
                <a:rPr lang="en-US" sz="3600" b="true">
                  <a:solidFill>
                    <a:srgbClr val="0065B1"/>
                  </a:solidFill>
                  <a:latin typeface="Noto Serif Bold"/>
                  <a:ea typeface="Noto Serif Bold"/>
                  <a:cs typeface="Noto Serif Bold"/>
                  <a:sym typeface="Noto Serif Bold"/>
                </a:rPr>
                <a:t>Theme: </a:t>
              </a:r>
              <a:r>
                <a:rPr lang="en-US" sz="3600">
                  <a:solidFill>
                    <a:srgbClr val="0065B1"/>
                  </a:solidFill>
                  <a:latin typeface="Noto Serif"/>
                  <a:ea typeface="Noto Serif"/>
                  <a:cs typeface="Noto Serif"/>
                  <a:sym typeface="Noto Serif"/>
                </a:rPr>
                <a:t>European medical workforce &amp; future challenges</a:t>
              </a: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1205322" y="3909689"/>
            <a:ext cx="14348774" cy="56333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184"/>
              </a:lnSpc>
            </a:pPr>
            <a:r>
              <a:rPr lang="en-US" sz="3600" b="true">
                <a:solidFill>
                  <a:srgbClr val="0065B1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Speakers:</a:t>
            </a:r>
          </a:p>
          <a:p>
            <a:pPr algn="l" marL="651510" indent="-325755" lvl="1">
              <a:lnSpc>
                <a:spcPts val="5184"/>
              </a:lnSpc>
              <a:buFont typeface="Arial"/>
              <a:buChar char="•"/>
            </a:pPr>
            <a:r>
              <a:rPr lang="en-US" sz="3600">
                <a:solidFill>
                  <a:srgbClr val="0065B1"/>
                </a:solidFill>
                <a:latin typeface="Noto Serif"/>
                <a:ea typeface="Noto Serif"/>
                <a:cs typeface="Noto Serif"/>
                <a:sym typeface="Noto Serif"/>
              </a:rPr>
              <a:t>Hannu Halila (UEMS)</a:t>
            </a:r>
          </a:p>
          <a:p>
            <a:pPr algn="l" marL="651510" indent="-325755" lvl="1">
              <a:lnSpc>
                <a:spcPts val="5184"/>
              </a:lnSpc>
              <a:buFont typeface="Arial"/>
              <a:buChar char="•"/>
            </a:pPr>
            <a:r>
              <a:rPr lang="en-US" sz="3600">
                <a:solidFill>
                  <a:srgbClr val="0065B1"/>
                </a:solidFill>
                <a:latin typeface="Noto Serif"/>
                <a:ea typeface="Noto Serif"/>
                <a:cs typeface="Noto Serif"/>
                <a:sym typeface="Noto Serif"/>
              </a:rPr>
              <a:t>Alessandra Spedicato (FEMS)</a:t>
            </a:r>
          </a:p>
          <a:p>
            <a:pPr algn="l" marL="651510" indent="-325755" lvl="1">
              <a:lnSpc>
                <a:spcPts val="5184"/>
              </a:lnSpc>
              <a:buFont typeface="Arial"/>
              <a:buChar char="•"/>
            </a:pPr>
            <a:r>
              <a:rPr lang="en-US" sz="3600">
                <a:solidFill>
                  <a:srgbClr val="0065B1"/>
                </a:solidFill>
                <a:latin typeface="Noto Serif"/>
                <a:ea typeface="Noto Serif"/>
                <a:cs typeface="Noto Serif"/>
                <a:sym typeface="Noto Serif"/>
              </a:rPr>
              <a:t>Jose Santos (CEOM)</a:t>
            </a:r>
          </a:p>
          <a:p>
            <a:pPr algn="l" marL="651510" indent="-325755" lvl="1">
              <a:lnSpc>
                <a:spcPts val="5184"/>
              </a:lnSpc>
              <a:buFont typeface="Arial"/>
              <a:buChar char="•"/>
            </a:pPr>
            <a:r>
              <a:rPr lang="en-US" sz="3600">
                <a:solidFill>
                  <a:srgbClr val="0065B1"/>
                </a:solidFill>
                <a:latin typeface="Noto Serif"/>
                <a:ea typeface="Noto Serif"/>
                <a:cs typeface="Noto Serif"/>
                <a:sym typeface="Noto Serif"/>
              </a:rPr>
              <a:t>Tiago Villanueva (UEMO)</a:t>
            </a:r>
          </a:p>
          <a:p>
            <a:pPr algn="l" marL="651510" indent="-325755" lvl="1">
              <a:lnSpc>
                <a:spcPts val="5184"/>
              </a:lnSpc>
              <a:buFont typeface="Arial"/>
              <a:buChar char="•"/>
            </a:pPr>
            <a:r>
              <a:rPr lang="en-US" sz="3600">
                <a:solidFill>
                  <a:srgbClr val="0065B1"/>
                </a:solidFill>
                <a:latin typeface="Noto Serif"/>
                <a:ea typeface="Noto Serif"/>
                <a:cs typeface="Noto Serif"/>
                <a:sym typeface="Noto Serif"/>
              </a:rPr>
              <a:t>Sarada Das (CPME)</a:t>
            </a:r>
          </a:p>
          <a:p>
            <a:pPr algn="l" marL="651510" indent="-325755" lvl="1">
              <a:lnSpc>
                <a:spcPts val="5184"/>
              </a:lnSpc>
              <a:buFont typeface="Arial"/>
              <a:buChar char="•"/>
            </a:pPr>
            <a:r>
              <a:rPr lang="en-US" sz="3600">
                <a:solidFill>
                  <a:srgbClr val="0065B1"/>
                </a:solidFill>
                <a:latin typeface="Noto Serif"/>
                <a:ea typeface="Noto Serif"/>
                <a:cs typeface="Noto Serif"/>
                <a:sym typeface="Noto Serif"/>
              </a:rPr>
              <a:t>Closing address by Prof. Papalois</a:t>
            </a:r>
          </a:p>
          <a:p>
            <a:pPr algn="l" marL="651510" indent="-325755" lvl="1">
              <a:lnSpc>
                <a:spcPts val="5184"/>
              </a:lnSpc>
              <a:buFont typeface="Arial"/>
              <a:buChar char="•"/>
            </a:pPr>
            <a:r>
              <a:rPr lang="en-US" sz="3600">
                <a:solidFill>
                  <a:srgbClr val="0065B1"/>
                </a:solidFill>
                <a:latin typeface="Noto Serif"/>
                <a:ea typeface="Noto Serif"/>
                <a:cs typeface="Noto Serif"/>
                <a:sym typeface="Noto Serif"/>
              </a:rPr>
              <a:t>Includes Journal presentation + closing video</a:t>
            </a:r>
          </a:p>
        </p:txBody>
      </p:sp>
      <p:grpSp>
        <p:nvGrpSpPr>
          <p:cNvPr name="Group 10" id="10"/>
          <p:cNvGrpSpPr/>
          <p:nvPr/>
        </p:nvGrpSpPr>
        <p:grpSpPr>
          <a:xfrm rot="0">
            <a:off x="-741112" y="-894751"/>
            <a:ext cx="3086100" cy="3086100"/>
            <a:chOff x="0" y="0"/>
            <a:chExt cx="812800" cy="81280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65B0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3" id="13"/>
          <p:cNvSpPr/>
          <p:nvPr/>
        </p:nvSpPr>
        <p:spPr>
          <a:xfrm flipH="false" flipV="false" rot="0">
            <a:off x="218019" y="156701"/>
            <a:ext cx="1974607" cy="1974607"/>
          </a:xfrm>
          <a:custGeom>
            <a:avLst/>
            <a:gdLst/>
            <a:ahLst/>
            <a:cxnLst/>
            <a:rect r="r" b="b" t="t" l="l"/>
            <a:pathLst>
              <a:path h="1974607" w="1974607">
                <a:moveTo>
                  <a:pt x="0" y="0"/>
                </a:moveTo>
                <a:lnTo>
                  <a:pt x="1974607" y="0"/>
                </a:lnTo>
                <a:lnTo>
                  <a:pt x="1974607" y="1974607"/>
                </a:lnTo>
                <a:lnTo>
                  <a:pt x="0" y="197460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12741713" y="4341666"/>
            <a:ext cx="3123004" cy="2892683"/>
          </a:xfrm>
          <a:custGeom>
            <a:avLst/>
            <a:gdLst/>
            <a:ahLst/>
            <a:cxnLst/>
            <a:rect r="r" b="b" t="t" l="l"/>
            <a:pathLst>
              <a:path h="2892683" w="3123004">
                <a:moveTo>
                  <a:pt x="0" y="0"/>
                </a:moveTo>
                <a:lnTo>
                  <a:pt x="3123004" y="0"/>
                </a:lnTo>
                <a:lnTo>
                  <a:pt x="3123004" y="2892683"/>
                </a:lnTo>
                <a:lnTo>
                  <a:pt x="0" y="289268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2684202" y="355959"/>
            <a:ext cx="14346498" cy="1694069"/>
            <a:chOff x="0" y="0"/>
            <a:chExt cx="19128664" cy="2258758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9128659" cy="2258756"/>
            </a:xfrm>
            <a:custGeom>
              <a:avLst/>
              <a:gdLst/>
              <a:ahLst/>
              <a:cxnLst/>
              <a:rect r="r" b="b" t="t" l="l"/>
              <a:pathLst>
                <a:path h="2258756" w="19128659">
                  <a:moveTo>
                    <a:pt x="0" y="0"/>
                  </a:moveTo>
                  <a:lnTo>
                    <a:pt x="19128659" y="0"/>
                  </a:lnTo>
                  <a:lnTo>
                    <a:pt x="19128659" y="2258756"/>
                  </a:lnTo>
                  <a:lnTo>
                    <a:pt x="0" y="2258756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115012" r="0" b="-115012"/>
              </a:stretch>
            </a:blipFill>
          </p:spPr>
        </p:sp>
        <p:sp>
          <p:nvSpPr>
            <p:cNvPr name="TextBox 5" id="5"/>
            <p:cNvSpPr txBox="true"/>
            <p:nvPr/>
          </p:nvSpPr>
          <p:spPr>
            <a:xfrm>
              <a:off x="0" y="-57150"/>
              <a:ext cx="19128664" cy="2315908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7128"/>
                </a:lnSpc>
              </a:pPr>
              <a:r>
                <a:rPr lang="en-US" sz="6600">
                  <a:solidFill>
                    <a:srgbClr val="0065B0"/>
                  </a:solidFill>
                  <a:latin typeface="Alegreya Sans"/>
                  <a:ea typeface="Alegreya Sans"/>
                  <a:cs typeface="Alegreya Sans"/>
                  <a:sym typeface="Alegreya Sans"/>
                </a:rPr>
                <a:t>Abstracts</a:t>
              </a: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10158561" y="2631571"/>
            <a:ext cx="8337164" cy="5153393"/>
            <a:chOff x="0" y="0"/>
            <a:chExt cx="10600233" cy="6552247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0600182" cy="6552311"/>
            </a:xfrm>
            <a:custGeom>
              <a:avLst/>
              <a:gdLst/>
              <a:ahLst/>
              <a:cxnLst/>
              <a:rect r="r" b="b" t="t" l="l"/>
              <a:pathLst>
                <a:path h="6552311" w="10600182">
                  <a:moveTo>
                    <a:pt x="0" y="0"/>
                  </a:moveTo>
                  <a:lnTo>
                    <a:pt x="10600182" y="0"/>
                  </a:lnTo>
                  <a:lnTo>
                    <a:pt x="10600182" y="6552311"/>
                  </a:lnTo>
                  <a:lnTo>
                    <a:pt x="0" y="6552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-3" b="0"/>
              </a:stretch>
            </a:blipFill>
          </p:spPr>
        </p:sp>
      </p:grpSp>
      <p:sp>
        <p:nvSpPr>
          <p:cNvPr name="TextBox 8" id="8"/>
          <p:cNvSpPr txBox="true"/>
          <p:nvPr/>
        </p:nvSpPr>
        <p:spPr>
          <a:xfrm rot="0">
            <a:off x="3177540" y="2397271"/>
            <a:ext cx="8961120" cy="53876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21982" indent="-310991" lvl="1">
              <a:lnSpc>
                <a:spcPts val="4212"/>
              </a:lnSpc>
              <a:buFont typeface="Arial"/>
              <a:buChar char="•"/>
            </a:pPr>
            <a:r>
              <a:rPr lang="en-US" sz="2700">
                <a:solidFill>
                  <a:srgbClr val="000000"/>
                </a:solidFill>
                <a:latin typeface="Noto Serif"/>
                <a:ea typeface="Noto Serif"/>
                <a:cs typeface="Noto Serif"/>
                <a:sym typeface="Noto Serif"/>
              </a:rPr>
              <a:t>94 abstracts confirmed from 67 authors</a:t>
            </a:r>
          </a:p>
          <a:p>
            <a:pPr algn="l" marL="621982" indent="-310991" lvl="1">
              <a:lnSpc>
                <a:spcPts val="4212"/>
              </a:lnSpc>
              <a:buFont typeface="Arial"/>
              <a:buChar char="•"/>
            </a:pPr>
            <a:r>
              <a:rPr lang="en-US" sz="2700">
                <a:solidFill>
                  <a:srgbClr val="000000"/>
                </a:solidFill>
                <a:latin typeface="Noto Serif"/>
                <a:ea typeface="Noto Serif"/>
                <a:cs typeface="Noto Serif"/>
                <a:sym typeface="Noto Serif"/>
              </a:rPr>
              <a:t>Broad thematic coverage (education, AI, workforce, sustainability, etc.)</a:t>
            </a:r>
          </a:p>
          <a:p>
            <a:pPr algn="l" marL="621982" indent="-310991" lvl="1">
              <a:lnSpc>
                <a:spcPts val="4212"/>
              </a:lnSpc>
              <a:buFont typeface="Arial"/>
              <a:buChar char="•"/>
            </a:pPr>
            <a:r>
              <a:rPr lang="en-US" sz="2700">
                <a:solidFill>
                  <a:srgbClr val="000000"/>
                </a:solidFill>
                <a:latin typeface="Noto Serif"/>
                <a:ea typeface="Noto Serif"/>
                <a:cs typeface="Noto Serif"/>
                <a:sym typeface="Noto Serif"/>
              </a:rPr>
              <a:t>Structured evaluation and selection process</a:t>
            </a:r>
          </a:p>
          <a:p>
            <a:pPr algn="l" marL="621982" indent="-310991" lvl="1">
              <a:lnSpc>
                <a:spcPts val="4212"/>
              </a:lnSpc>
            </a:pPr>
          </a:p>
          <a:p>
            <a:pPr algn="l" marL="621982" indent="-310991" lvl="1">
              <a:lnSpc>
                <a:spcPts val="4212"/>
              </a:lnSpc>
            </a:pPr>
          </a:p>
          <a:p>
            <a:pPr algn="l" marL="621982" indent="-310991" lvl="1">
              <a:lnSpc>
                <a:spcPts val="4212"/>
              </a:lnSpc>
            </a:pPr>
            <a:r>
              <a:rPr lang="en-US" b="true" sz="2700">
                <a:solidFill>
                  <a:srgbClr val="000000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Commentators:</a:t>
            </a:r>
          </a:p>
          <a:p>
            <a:pPr algn="l" marL="621982" indent="-310991" lvl="1">
              <a:lnSpc>
                <a:spcPts val="4212"/>
              </a:lnSpc>
            </a:pPr>
            <a:r>
              <a:rPr lang="en-US" sz="2700">
                <a:solidFill>
                  <a:srgbClr val="000000"/>
                </a:solidFill>
                <a:latin typeface="Noto Serif"/>
                <a:ea typeface="Noto Serif"/>
                <a:cs typeface="Noto Serif"/>
                <a:sym typeface="Noto Serif"/>
              </a:rPr>
              <a:t>Top abstracts selected per theme</a:t>
            </a:r>
          </a:p>
          <a:p>
            <a:pPr algn="l" marL="621982" indent="-310991" lvl="1">
              <a:lnSpc>
                <a:spcPts val="4212"/>
              </a:lnSpc>
            </a:pPr>
            <a:r>
              <a:rPr lang="en-US" sz="2700">
                <a:solidFill>
                  <a:srgbClr val="000000"/>
                </a:solidFill>
                <a:latin typeface="Noto Serif"/>
                <a:ea typeface="Noto Serif"/>
                <a:cs typeface="Noto Serif"/>
                <a:sym typeface="Noto Serif"/>
              </a:rPr>
              <a:t>~20 commentators confirmed</a:t>
            </a:r>
          </a:p>
          <a:p>
            <a:pPr algn="l" marL="621982" indent="-310991" lvl="1">
              <a:lnSpc>
                <a:spcPts val="4212"/>
              </a:lnSpc>
            </a:pPr>
            <a:r>
              <a:rPr lang="en-US" sz="2700">
                <a:solidFill>
                  <a:srgbClr val="000000"/>
                </a:solidFill>
                <a:latin typeface="Noto Serif"/>
                <a:ea typeface="Noto Serif"/>
                <a:cs typeface="Noto Serif"/>
                <a:sym typeface="Noto Serif"/>
              </a:rPr>
              <a:t>Preparatory materials shared</a:t>
            </a:r>
          </a:p>
        </p:txBody>
      </p:sp>
      <p:grpSp>
        <p:nvGrpSpPr>
          <p:cNvPr name="Group 9" id="9"/>
          <p:cNvGrpSpPr/>
          <p:nvPr/>
        </p:nvGrpSpPr>
        <p:grpSpPr>
          <a:xfrm rot="0">
            <a:off x="-401898" y="-340057"/>
            <a:ext cx="2574490" cy="3086100"/>
            <a:chOff x="0" y="0"/>
            <a:chExt cx="678055" cy="81280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678055" cy="812800"/>
            </a:xfrm>
            <a:custGeom>
              <a:avLst/>
              <a:gdLst/>
              <a:ahLst/>
              <a:cxnLst/>
              <a:rect r="r" b="b" t="t" l="l"/>
              <a:pathLst>
                <a:path h="812800" w="678055">
                  <a:moveTo>
                    <a:pt x="339027" y="0"/>
                  </a:moveTo>
                  <a:cubicBezTo>
                    <a:pt x="151788" y="0"/>
                    <a:pt x="0" y="181951"/>
                    <a:pt x="0" y="406400"/>
                  </a:cubicBezTo>
                  <a:cubicBezTo>
                    <a:pt x="0" y="630849"/>
                    <a:pt x="151788" y="812800"/>
                    <a:pt x="339027" y="812800"/>
                  </a:cubicBezTo>
                  <a:cubicBezTo>
                    <a:pt x="526267" y="812800"/>
                    <a:pt x="678055" y="630849"/>
                    <a:pt x="678055" y="406400"/>
                  </a:cubicBezTo>
                  <a:cubicBezTo>
                    <a:pt x="678055" y="181951"/>
                    <a:pt x="526267" y="0"/>
                    <a:pt x="339027" y="0"/>
                  </a:cubicBezTo>
                  <a:close/>
                </a:path>
              </a:pathLst>
            </a:custGeom>
            <a:solidFill>
              <a:srgbClr val="0065B1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63568" y="38100"/>
              <a:ext cx="55092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2" id="12"/>
          <p:cNvSpPr/>
          <p:nvPr/>
        </p:nvSpPr>
        <p:spPr>
          <a:xfrm flipH="false" flipV="false" rot="0">
            <a:off x="197985" y="215690"/>
            <a:ext cx="1974607" cy="1974607"/>
          </a:xfrm>
          <a:custGeom>
            <a:avLst/>
            <a:gdLst/>
            <a:ahLst/>
            <a:cxnLst/>
            <a:rect r="r" b="b" t="t" l="l"/>
            <a:pathLst>
              <a:path h="1974607" w="1974607">
                <a:moveTo>
                  <a:pt x="0" y="0"/>
                </a:moveTo>
                <a:lnTo>
                  <a:pt x="1974607" y="0"/>
                </a:lnTo>
                <a:lnTo>
                  <a:pt x="1974607" y="1974607"/>
                </a:lnTo>
                <a:lnTo>
                  <a:pt x="0" y="197460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2344988" y="296970"/>
            <a:ext cx="14685702" cy="1694069"/>
            <a:chOff x="0" y="0"/>
            <a:chExt cx="19580936" cy="2258758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9580943" cy="2258756"/>
            </a:xfrm>
            <a:custGeom>
              <a:avLst/>
              <a:gdLst/>
              <a:ahLst/>
              <a:cxnLst/>
              <a:rect r="r" b="b" t="t" l="l"/>
              <a:pathLst>
                <a:path h="2258756" w="19580943">
                  <a:moveTo>
                    <a:pt x="0" y="0"/>
                  </a:moveTo>
                  <a:lnTo>
                    <a:pt x="19580943" y="0"/>
                  </a:lnTo>
                  <a:lnTo>
                    <a:pt x="19580943" y="2258756"/>
                  </a:lnTo>
                  <a:lnTo>
                    <a:pt x="0" y="2258756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118913" r="0" b="-118913"/>
              </a:stretch>
            </a:blipFill>
          </p:spPr>
        </p:sp>
        <p:sp>
          <p:nvSpPr>
            <p:cNvPr name="TextBox 5" id="5"/>
            <p:cNvSpPr txBox="true"/>
            <p:nvPr/>
          </p:nvSpPr>
          <p:spPr>
            <a:xfrm>
              <a:off x="0" y="-57150"/>
              <a:ext cx="19580936" cy="2315908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7128"/>
                </a:lnSpc>
              </a:pPr>
              <a:r>
                <a:rPr lang="en-US" sz="6600">
                  <a:solidFill>
                    <a:srgbClr val="FFFFFF"/>
                  </a:solidFill>
                  <a:latin typeface="Alegreya Sans"/>
                  <a:ea typeface="Alegreya Sans"/>
                  <a:cs typeface="Alegreya Sans"/>
                  <a:sym typeface="Alegreya Sans"/>
                </a:rPr>
                <a:t>Mentorship Programme</a:t>
              </a: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10277599" y="3418827"/>
            <a:ext cx="7222588" cy="4831471"/>
            <a:chOff x="0" y="0"/>
            <a:chExt cx="9630118" cy="6441961"/>
          </a:xfrm>
        </p:grpSpPr>
        <p:sp>
          <p:nvSpPr>
            <p:cNvPr name="Freeform 7" id="7" descr="Doctor sitting at desk"/>
            <p:cNvSpPr/>
            <p:nvPr/>
          </p:nvSpPr>
          <p:spPr>
            <a:xfrm flipH="false" flipV="false" rot="0">
              <a:off x="0" y="0"/>
              <a:ext cx="9630156" cy="6441948"/>
            </a:xfrm>
            <a:custGeom>
              <a:avLst/>
              <a:gdLst/>
              <a:ahLst/>
              <a:cxnLst/>
              <a:rect r="r" b="b" t="t" l="l"/>
              <a:pathLst>
                <a:path h="6441948" w="9630156">
                  <a:moveTo>
                    <a:pt x="469900" y="0"/>
                  </a:moveTo>
                  <a:lnTo>
                    <a:pt x="9160256" y="0"/>
                  </a:lnTo>
                  <a:cubicBezTo>
                    <a:pt x="9284881" y="0"/>
                    <a:pt x="9404403" y="49507"/>
                    <a:pt x="9492526" y="137631"/>
                  </a:cubicBezTo>
                  <a:cubicBezTo>
                    <a:pt x="9580649" y="225754"/>
                    <a:pt x="9630156" y="345275"/>
                    <a:pt x="9630156" y="469900"/>
                  </a:cubicBezTo>
                  <a:lnTo>
                    <a:pt x="9630156" y="5972048"/>
                  </a:lnTo>
                  <a:cubicBezTo>
                    <a:pt x="9630156" y="6231567"/>
                    <a:pt x="9419775" y="6441948"/>
                    <a:pt x="9160256" y="6441948"/>
                  </a:cubicBezTo>
                  <a:lnTo>
                    <a:pt x="469900" y="6441948"/>
                  </a:lnTo>
                  <a:cubicBezTo>
                    <a:pt x="345275" y="6441948"/>
                    <a:pt x="225754" y="6392441"/>
                    <a:pt x="137631" y="6304318"/>
                  </a:cubicBezTo>
                  <a:cubicBezTo>
                    <a:pt x="49507" y="6216194"/>
                    <a:pt x="0" y="6096673"/>
                    <a:pt x="0" y="5972048"/>
                  </a:cubicBezTo>
                  <a:lnTo>
                    <a:pt x="0" y="469900"/>
                  </a:lnTo>
                  <a:cubicBezTo>
                    <a:pt x="0" y="210381"/>
                    <a:pt x="210381" y="0"/>
                    <a:pt x="469900" y="0"/>
                  </a:cubicBezTo>
                  <a:close/>
                </a:path>
              </a:pathLst>
            </a:custGeom>
            <a:blipFill>
              <a:blip r:embed="rId4"/>
              <a:stretch>
                <a:fillRect l="-150" t="0" r="-149" b="0"/>
              </a:stretch>
            </a:blipFill>
            <a:ln w="180975" cap="rnd">
              <a:solidFill>
                <a:srgbClr val="053470"/>
              </a:solidFill>
              <a:prstDash val="solid"/>
              <a:round/>
            </a:ln>
          </p:spPr>
        </p:sp>
      </p:grpSp>
      <p:grpSp>
        <p:nvGrpSpPr>
          <p:cNvPr name="Group 8" id="8"/>
          <p:cNvGrpSpPr/>
          <p:nvPr/>
        </p:nvGrpSpPr>
        <p:grpSpPr>
          <a:xfrm rot="0">
            <a:off x="-329004" y="-784778"/>
            <a:ext cx="2501403" cy="3086100"/>
            <a:chOff x="0" y="0"/>
            <a:chExt cx="658806" cy="8128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658806" cy="812800"/>
            </a:xfrm>
            <a:custGeom>
              <a:avLst/>
              <a:gdLst/>
              <a:ahLst/>
              <a:cxnLst/>
              <a:rect r="r" b="b" t="t" l="l"/>
              <a:pathLst>
                <a:path h="812800" w="658806">
                  <a:moveTo>
                    <a:pt x="329403" y="0"/>
                  </a:moveTo>
                  <a:cubicBezTo>
                    <a:pt x="147479" y="0"/>
                    <a:pt x="0" y="181951"/>
                    <a:pt x="0" y="406400"/>
                  </a:cubicBezTo>
                  <a:cubicBezTo>
                    <a:pt x="0" y="630849"/>
                    <a:pt x="147479" y="812800"/>
                    <a:pt x="329403" y="812800"/>
                  </a:cubicBezTo>
                  <a:cubicBezTo>
                    <a:pt x="511327" y="812800"/>
                    <a:pt x="658806" y="630849"/>
                    <a:pt x="658806" y="406400"/>
                  </a:cubicBezTo>
                  <a:cubicBezTo>
                    <a:pt x="658806" y="181951"/>
                    <a:pt x="511327" y="0"/>
                    <a:pt x="329403" y="0"/>
                  </a:cubicBezTo>
                  <a:close/>
                </a:path>
              </a:pathLst>
            </a:custGeom>
            <a:solidFill>
              <a:srgbClr val="0065B0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61763" y="38100"/>
              <a:ext cx="53528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1" id="11"/>
          <p:cNvSpPr txBox="true"/>
          <p:nvPr/>
        </p:nvSpPr>
        <p:spPr>
          <a:xfrm rot="0">
            <a:off x="719661" y="3419304"/>
            <a:ext cx="8975836" cy="61820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945357" indent="-472678" lvl="1">
              <a:lnSpc>
                <a:spcPts val="432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Noto Serif"/>
                <a:ea typeface="Noto Serif"/>
                <a:cs typeface="Noto Serif"/>
                <a:sym typeface="Noto Serif"/>
              </a:rPr>
              <a:t>Nearly all participants successfully matched</a:t>
            </a:r>
          </a:p>
          <a:p>
            <a:pPr algn="l" marL="945357" indent="-472678" lvl="1">
              <a:lnSpc>
                <a:spcPts val="4320"/>
              </a:lnSpc>
            </a:pPr>
          </a:p>
          <a:p>
            <a:pPr algn="l" marL="945357" indent="-472678" lvl="1">
              <a:lnSpc>
                <a:spcPts val="432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Noto Serif"/>
                <a:ea typeface="Noto Serif"/>
                <a:cs typeface="Noto Serif"/>
                <a:sym typeface="Noto Serif"/>
              </a:rPr>
              <a:t>Early engagement between mentors and mentees</a:t>
            </a:r>
          </a:p>
          <a:p>
            <a:pPr algn="l" marL="945357" indent="-472678" lvl="1">
              <a:lnSpc>
                <a:spcPts val="4320"/>
              </a:lnSpc>
            </a:pPr>
          </a:p>
          <a:p>
            <a:pPr algn="l" marL="945357" indent="-472678" lvl="1">
              <a:lnSpc>
                <a:spcPts val="432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Noto Serif"/>
                <a:ea typeface="Noto Serif"/>
                <a:cs typeface="Noto Serif"/>
                <a:sym typeface="Noto Serif"/>
              </a:rPr>
              <a:t>Example: mentorship supporting scientific publication</a:t>
            </a:r>
          </a:p>
        </p:txBody>
      </p:sp>
      <p:sp>
        <p:nvSpPr>
          <p:cNvPr name="Freeform 12" id="12"/>
          <p:cNvSpPr/>
          <p:nvPr/>
        </p:nvSpPr>
        <p:spPr>
          <a:xfrm flipH="false" flipV="false" rot="0">
            <a:off x="197792" y="156701"/>
            <a:ext cx="1974607" cy="1974607"/>
          </a:xfrm>
          <a:custGeom>
            <a:avLst/>
            <a:gdLst/>
            <a:ahLst/>
            <a:cxnLst/>
            <a:rect r="r" b="b" t="t" l="l"/>
            <a:pathLst>
              <a:path h="1974607" w="1974607">
                <a:moveTo>
                  <a:pt x="0" y="0"/>
                </a:moveTo>
                <a:lnTo>
                  <a:pt x="1974607" y="0"/>
                </a:lnTo>
                <a:lnTo>
                  <a:pt x="1974607" y="1974607"/>
                </a:lnTo>
                <a:lnTo>
                  <a:pt x="0" y="197460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194900BABD61B4BAC2F245EDF4ED39E" ma:contentTypeVersion="13" ma:contentTypeDescription="Crée un document." ma:contentTypeScope="" ma:versionID="46b35aaa08c52807dfb346c9b5123096">
  <xsd:schema xmlns:xsd="http://www.w3.org/2001/XMLSchema" xmlns:xs="http://www.w3.org/2001/XMLSchema" xmlns:p="http://schemas.microsoft.com/office/2006/metadata/properties" xmlns:ns2="83bd27bf-f23a-4764-ba48-893866d47e01" xmlns:ns3="cd7455a3-4a59-4a73-9e70-409757b3c8a1" targetNamespace="http://schemas.microsoft.com/office/2006/metadata/properties" ma:root="true" ma:fieldsID="b78ee7e9995c7132adcfcf884f045e47" ns2:_="" ns3:_="">
    <xsd:import namespace="83bd27bf-f23a-4764-ba48-893866d47e01"/>
    <xsd:import namespace="cd7455a3-4a59-4a73-9e70-409757b3c8a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bd27bf-f23a-4764-ba48-893866d47e0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Balises d’images" ma:readOnly="false" ma:fieldId="{5cf76f15-5ced-4ddc-b409-7134ff3c332f}" ma:taxonomyMulti="true" ma:sspId="6de6d2fa-23a7-45f3-a64a-563df53bb5f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7455a3-4a59-4a73-9e70-409757b3c8a1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6ae12d60-d5a8-41ec-bed3-3136d3e9e081}" ma:internalName="TaxCatchAll" ma:showField="CatchAllData" ma:web="cd7455a3-4a59-4a73-9e70-409757b3c8a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3bd27bf-f23a-4764-ba48-893866d47e01">
      <Terms xmlns="http://schemas.microsoft.com/office/infopath/2007/PartnerControls"/>
    </lcf76f155ced4ddcb4097134ff3c332f>
    <TaxCatchAll xmlns="cd7455a3-4a59-4a73-9e70-409757b3c8a1" xsi:nil="true"/>
  </documentManagement>
</p:properties>
</file>

<file path=customXml/itemProps1.xml><?xml version="1.0" encoding="utf-8"?>
<ds:datastoreItem xmlns:ds="http://schemas.openxmlformats.org/officeDocument/2006/customXml" ds:itemID="{4BC7300E-87CA-4861-8AAA-524F1A2E2BBF}"/>
</file>

<file path=customXml/itemProps2.xml><?xml version="1.0" encoding="utf-8"?>
<ds:datastoreItem xmlns:ds="http://schemas.openxmlformats.org/officeDocument/2006/customXml" ds:itemID="{D0DCCA03-F10F-44B7-8E1F-F868CE0BEEE5}"/>
</file>

<file path=customXml/itemProps3.xml><?xml version="1.0" encoding="utf-8"?>
<ds:datastoreItem xmlns:ds="http://schemas.openxmlformats.org/officeDocument/2006/customXml" ds:itemID="{DF4A1E3A-1C3F-4FE5-B6F5-BA00AFFE18A5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Journal launched and operational at uems.eu</dc:title>
  <cp:revision>1</cp:revision>
  <dcterms:created xsi:type="dcterms:W3CDTF">2006-08-16T00:00:00Z</dcterms:created>
  <dcterms:modified xsi:type="dcterms:W3CDTF">2011-08-01T06:04:30Z</dcterms:modified>
  <dc:identifier>DAHHxgU0aos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0x0101004194900BABD61B4BAC2F245EDF4ED39E</vt:lpwstr>
  </property>
</Properties>
</file>