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302" r:id="rId7"/>
    <p:sldId id="304" r:id="rId8"/>
    <p:sldId id="305" r:id="rId9"/>
    <p:sldId id="306" r:id="rId10"/>
    <p:sldId id="307" r:id="rId11"/>
    <p:sldId id="345" r:id="rId12"/>
    <p:sldId id="265" r:id="rId13"/>
    <p:sldId id="308" r:id="rId14"/>
    <p:sldId id="318" r:id="rId15"/>
    <p:sldId id="346" r:id="rId16"/>
    <p:sldId id="347" r:id="rId17"/>
    <p:sldId id="348" r:id="rId18"/>
    <p:sldId id="311" r:id="rId19"/>
    <p:sldId id="349" r:id="rId20"/>
    <p:sldId id="34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9576C-CFD0-474D-BC14-F54255850ACF}" type="doc">
      <dgm:prSet loTypeId="urn:microsoft.com/office/officeart/2005/8/layout/cycle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FBCB176-87D0-1947-A1DF-63F8BD21EDDB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r>
            <a:rPr lang="pt-PT" dirty="0"/>
            <a:t> </a:t>
          </a:r>
          <a:r>
            <a:rPr lang="pt-PT" b="1" dirty="0">
              <a:solidFill>
                <a:schemeClr val="accent3"/>
              </a:solidFill>
            </a:rPr>
            <a:t>THE BEDROCK</a:t>
          </a:r>
        </a:p>
        <a:p>
          <a:r>
            <a:rPr lang="pt-PT" dirty="0">
              <a:solidFill>
                <a:schemeClr val="bg1"/>
              </a:solidFill>
            </a:rPr>
            <a:t>Financial </a:t>
          </a:r>
          <a:r>
            <a:rPr lang="pt-PT" dirty="0" err="1">
              <a:solidFill>
                <a:schemeClr val="bg1"/>
              </a:solidFill>
            </a:rPr>
            <a:t>and</a:t>
          </a:r>
          <a:r>
            <a:rPr lang="pt-PT" dirty="0">
              <a:solidFill>
                <a:schemeClr val="bg1"/>
              </a:solidFill>
            </a:rPr>
            <a:t> </a:t>
          </a:r>
          <a:r>
            <a:rPr lang="pt-PT" dirty="0" err="1">
              <a:solidFill>
                <a:schemeClr val="bg1"/>
              </a:solidFill>
            </a:rPr>
            <a:t>structural</a:t>
          </a:r>
          <a:r>
            <a:rPr lang="pt-PT" dirty="0">
              <a:solidFill>
                <a:schemeClr val="bg1"/>
              </a:solidFill>
            </a:rPr>
            <a:t> </a:t>
          </a:r>
          <a:r>
            <a:rPr lang="pt-PT" dirty="0" err="1">
              <a:solidFill>
                <a:schemeClr val="bg1"/>
              </a:solidFill>
            </a:rPr>
            <a:t>stability</a:t>
          </a:r>
          <a:endParaRPr lang="pt-PT" dirty="0">
            <a:solidFill>
              <a:schemeClr val="bg1"/>
            </a:solidFill>
          </a:endParaRPr>
        </a:p>
      </dgm:t>
    </dgm:pt>
    <dgm:pt modelId="{4170E920-202B-8249-A47F-D19330518EDB}" type="parTrans" cxnId="{9593580B-0ECB-C045-9E4A-3F415C0C1E14}">
      <dgm:prSet/>
      <dgm:spPr/>
      <dgm:t>
        <a:bodyPr/>
        <a:lstStyle/>
        <a:p>
          <a:endParaRPr lang="pt-PT"/>
        </a:p>
      </dgm:t>
    </dgm:pt>
    <dgm:pt modelId="{5E023636-6C25-B548-8D64-E0D017AEBB0B}" type="sibTrans" cxnId="{9593580B-0ECB-C045-9E4A-3F415C0C1E14}">
      <dgm:prSet/>
      <dgm:spPr/>
      <dgm:t>
        <a:bodyPr/>
        <a:lstStyle/>
        <a:p>
          <a:endParaRPr lang="pt-PT"/>
        </a:p>
      </dgm:t>
    </dgm:pt>
    <dgm:pt modelId="{B676C1F3-329F-9346-A7FD-BE747C76732B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r>
            <a:rPr lang="pt-PT" b="1" dirty="0">
              <a:solidFill>
                <a:schemeClr val="accent3"/>
              </a:solidFill>
            </a:rPr>
            <a:t>THE ENGINE</a:t>
          </a:r>
        </a:p>
        <a:p>
          <a:r>
            <a:rPr lang="pt-PT" dirty="0" err="1">
              <a:solidFill>
                <a:schemeClr val="bg1"/>
              </a:solidFill>
            </a:rPr>
            <a:t>Setting</a:t>
          </a:r>
          <a:r>
            <a:rPr lang="pt-PT" dirty="0">
              <a:solidFill>
                <a:schemeClr val="bg1"/>
              </a:solidFill>
            </a:rPr>
            <a:t> Standards: EACCME &amp; </a:t>
          </a:r>
          <a:r>
            <a:rPr lang="pt-PT" dirty="0" err="1">
              <a:solidFill>
                <a:schemeClr val="bg1"/>
              </a:solidFill>
            </a:rPr>
            <a:t>ETRs</a:t>
          </a:r>
          <a:endParaRPr lang="pt-PT" dirty="0">
            <a:solidFill>
              <a:schemeClr val="bg1"/>
            </a:solidFill>
          </a:endParaRPr>
        </a:p>
      </dgm:t>
    </dgm:pt>
    <dgm:pt modelId="{AF4239C3-3754-A543-A25C-39ACC0853764}" type="parTrans" cxnId="{8AF3F42F-6955-3945-B1C9-765781B3E61C}">
      <dgm:prSet/>
      <dgm:spPr/>
      <dgm:t>
        <a:bodyPr/>
        <a:lstStyle/>
        <a:p>
          <a:endParaRPr lang="pt-PT"/>
        </a:p>
      </dgm:t>
    </dgm:pt>
    <dgm:pt modelId="{CF778BFB-5F15-D644-B3A0-3635BC604264}" type="sibTrans" cxnId="{8AF3F42F-6955-3945-B1C9-765781B3E61C}">
      <dgm:prSet/>
      <dgm:spPr/>
      <dgm:t>
        <a:bodyPr/>
        <a:lstStyle/>
        <a:p>
          <a:endParaRPr lang="pt-PT"/>
        </a:p>
      </dgm:t>
    </dgm:pt>
    <dgm:pt modelId="{81F42AF1-0BF9-5F40-8134-4A16CEED4E32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r>
            <a:rPr lang="pt-PT" b="1" dirty="0">
              <a:solidFill>
                <a:schemeClr val="accent3"/>
              </a:solidFill>
            </a:rPr>
            <a:t>THE VANGUARD</a:t>
          </a:r>
        </a:p>
        <a:p>
          <a:r>
            <a:rPr lang="pt-PT" dirty="0" err="1">
              <a:solidFill>
                <a:schemeClr val="bg1"/>
              </a:solidFill>
            </a:rPr>
            <a:t>Congress</a:t>
          </a:r>
          <a:r>
            <a:rPr lang="pt-PT" dirty="0">
              <a:solidFill>
                <a:schemeClr val="bg1"/>
              </a:solidFill>
            </a:rPr>
            <a:t> • </a:t>
          </a:r>
          <a:r>
            <a:rPr lang="pt-PT" dirty="0" err="1">
              <a:solidFill>
                <a:schemeClr val="bg1"/>
              </a:solidFill>
            </a:rPr>
            <a:t>Policy</a:t>
          </a:r>
          <a:r>
            <a:rPr lang="pt-PT" dirty="0">
              <a:solidFill>
                <a:schemeClr val="bg1"/>
              </a:solidFill>
            </a:rPr>
            <a:t> • EMSR </a:t>
          </a:r>
          <a:r>
            <a:rPr lang="pt-PT" dirty="0" err="1">
              <a:solidFill>
                <a:schemeClr val="bg1"/>
              </a:solidFill>
            </a:rPr>
            <a:t>Journal</a:t>
          </a:r>
          <a:endParaRPr lang="pt-PT" dirty="0">
            <a:solidFill>
              <a:schemeClr val="bg1"/>
            </a:solidFill>
          </a:endParaRPr>
        </a:p>
      </dgm:t>
    </dgm:pt>
    <dgm:pt modelId="{F20F7844-E59B-0B47-84F3-7B8C65B16878}" type="parTrans" cxnId="{34BD6F7E-C144-6943-AB77-17D955930215}">
      <dgm:prSet/>
      <dgm:spPr/>
      <dgm:t>
        <a:bodyPr/>
        <a:lstStyle/>
        <a:p>
          <a:endParaRPr lang="pt-PT"/>
        </a:p>
      </dgm:t>
    </dgm:pt>
    <dgm:pt modelId="{C406612A-5488-A740-A0E5-340644158521}" type="sibTrans" cxnId="{34BD6F7E-C144-6943-AB77-17D955930215}">
      <dgm:prSet/>
      <dgm:spPr/>
      <dgm:t>
        <a:bodyPr/>
        <a:lstStyle/>
        <a:p>
          <a:endParaRPr lang="pt-PT"/>
        </a:p>
      </dgm:t>
    </dgm:pt>
    <dgm:pt modelId="{710D8842-3946-C84E-BF8C-8E26AF6F2A44}" type="pres">
      <dgm:prSet presAssocID="{2409576C-CFD0-474D-BC14-F54255850ACF}" presName="cycle" presStyleCnt="0">
        <dgm:presLayoutVars>
          <dgm:dir/>
          <dgm:resizeHandles val="exact"/>
        </dgm:presLayoutVars>
      </dgm:prSet>
      <dgm:spPr/>
    </dgm:pt>
    <dgm:pt modelId="{082D0C9E-EE49-DB41-BC3F-4BCB7CEAB21E}" type="pres">
      <dgm:prSet presAssocID="{9FBCB176-87D0-1947-A1DF-63F8BD21EDDB}" presName="node" presStyleLbl="node1" presStyleIdx="0" presStyleCnt="3" custScaleX="118934" custScaleY="109924">
        <dgm:presLayoutVars>
          <dgm:bulletEnabled val="1"/>
        </dgm:presLayoutVars>
      </dgm:prSet>
      <dgm:spPr/>
    </dgm:pt>
    <dgm:pt modelId="{81CD62F9-7277-F94D-B8FF-57C80DC5B85C}" type="pres">
      <dgm:prSet presAssocID="{5E023636-6C25-B548-8D64-E0D017AEBB0B}" presName="sibTrans" presStyleLbl="sibTrans2D1" presStyleIdx="0" presStyleCnt="3"/>
      <dgm:spPr/>
    </dgm:pt>
    <dgm:pt modelId="{BA25B0CE-3EBA-3C45-9818-00F53780539D}" type="pres">
      <dgm:prSet presAssocID="{5E023636-6C25-B548-8D64-E0D017AEBB0B}" presName="connectorText" presStyleLbl="sibTrans2D1" presStyleIdx="0" presStyleCnt="3"/>
      <dgm:spPr/>
    </dgm:pt>
    <dgm:pt modelId="{B3A69EA9-B4FC-4047-A169-0A2EF32E6424}" type="pres">
      <dgm:prSet presAssocID="{B676C1F3-329F-9346-A7FD-BE747C76732B}" presName="node" presStyleLbl="node1" presStyleIdx="1" presStyleCnt="3" custScaleX="118934" custScaleY="109924" custRadScaleRad="101126" custRadScaleInc="285">
        <dgm:presLayoutVars>
          <dgm:bulletEnabled val="1"/>
        </dgm:presLayoutVars>
      </dgm:prSet>
      <dgm:spPr/>
    </dgm:pt>
    <dgm:pt modelId="{77507201-C4CD-9C44-A029-0D226FDEB8DF}" type="pres">
      <dgm:prSet presAssocID="{CF778BFB-5F15-D644-B3A0-3635BC604264}" presName="sibTrans" presStyleLbl="sibTrans2D1" presStyleIdx="1" presStyleCnt="3"/>
      <dgm:spPr/>
    </dgm:pt>
    <dgm:pt modelId="{968CA3A4-D6BB-D04F-9392-B97827422AB5}" type="pres">
      <dgm:prSet presAssocID="{CF778BFB-5F15-D644-B3A0-3635BC604264}" presName="connectorText" presStyleLbl="sibTrans2D1" presStyleIdx="1" presStyleCnt="3"/>
      <dgm:spPr/>
    </dgm:pt>
    <dgm:pt modelId="{531C78A8-30CD-9843-B522-595A4E453526}" type="pres">
      <dgm:prSet presAssocID="{81F42AF1-0BF9-5F40-8134-4A16CEED4E32}" presName="node" presStyleLbl="node1" presStyleIdx="2" presStyleCnt="3" custScaleX="118934" custScaleY="109924">
        <dgm:presLayoutVars>
          <dgm:bulletEnabled val="1"/>
        </dgm:presLayoutVars>
      </dgm:prSet>
      <dgm:spPr/>
    </dgm:pt>
    <dgm:pt modelId="{A456794F-25C0-1D4C-81DD-F2267006043E}" type="pres">
      <dgm:prSet presAssocID="{C406612A-5488-A740-A0E5-340644158521}" presName="sibTrans" presStyleLbl="sibTrans2D1" presStyleIdx="2" presStyleCnt="3"/>
      <dgm:spPr/>
    </dgm:pt>
    <dgm:pt modelId="{F260FC5E-8B16-454B-8B5E-F1FF45997D45}" type="pres">
      <dgm:prSet presAssocID="{C406612A-5488-A740-A0E5-340644158521}" presName="connectorText" presStyleLbl="sibTrans2D1" presStyleIdx="2" presStyleCnt="3"/>
      <dgm:spPr/>
    </dgm:pt>
  </dgm:ptLst>
  <dgm:cxnLst>
    <dgm:cxn modelId="{D9A99A08-ED73-6B4F-8742-4EDC81E75D42}" type="presOf" srcId="{CF778BFB-5F15-D644-B3A0-3635BC604264}" destId="{968CA3A4-D6BB-D04F-9392-B97827422AB5}" srcOrd="1" destOrd="0" presId="urn:microsoft.com/office/officeart/2005/8/layout/cycle2"/>
    <dgm:cxn modelId="{9593580B-0ECB-C045-9E4A-3F415C0C1E14}" srcId="{2409576C-CFD0-474D-BC14-F54255850ACF}" destId="{9FBCB176-87D0-1947-A1DF-63F8BD21EDDB}" srcOrd="0" destOrd="0" parTransId="{4170E920-202B-8249-A47F-D19330518EDB}" sibTransId="{5E023636-6C25-B548-8D64-E0D017AEBB0B}"/>
    <dgm:cxn modelId="{D10A4227-A23A-FA4F-A2F1-0A4D188E0DC1}" type="presOf" srcId="{5E023636-6C25-B548-8D64-E0D017AEBB0B}" destId="{BA25B0CE-3EBA-3C45-9818-00F53780539D}" srcOrd="1" destOrd="0" presId="urn:microsoft.com/office/officeart/2005/8/layout/cycle2"/>
    <dgm:cxn modelId="{8AF3F42F-6955-3945-B1C9-765781B3E61C}" srcId="{2409576C-CFD0-474D-BC14-F54255850ACF}" destId="{B676C1F3-329F-9346-A7FD-BE747C76732B}" srcOrd="1" destOrd="0" parTransId="{AF4239C3-3754-A543-A25C-39ACC0853764}" sibTransId="{CF778BFB-5F15-D644-B3A0-3635BC604264}"/>
    <dgm:cxn modelId="{3B5E116A-1A98-3340-AE1A-0FC313B5E1E9}" type="presOf" srcId="{CF778BFB-5F15-D644-B3A0-3635BC604264}" destId="{77507201-C4CD-9C44-A029-0D226FDEB8DF}" srcOrd="0" destOrd="0" presId="urn:microsoft.com/office/officeart/2005/8/layout/cycle2"/>
    <dgm:cxn modelId="{CFBF556B-741D-9D49-99AF-66762FA6E62A}" type="presOf" srcId="{5E023636-6C25-B548-8D64-E0D017AEBB0B}" destId="{81CD62F9-7277-F94D-B8FF-57C80DC5B85C}" srcOrd="0" destOrd="0" presId="urn:microsoft.com/office/officeart/2005/8/layout/cycle2"/>
    <dgm:cxn modelId="{34BD6F7E-C144-6943-AB77-17D955930215}" srcId="{2409576C-CFD0-474D-BC14-F54255850ACF}" destId="{81F42AF1-0BF9-5F40-8134-4A16CEED4E32}" srcOrd="2" destOrd="0" parTransId="{F20F7844-E59B-0B47-84F3-7B8C65B16878}" sibTransId="{C406612A-5488-A740-A0E5-340644158521}"/>
    <dgm:cxn modelId="{FED95B88-F149-2347-906C-CFB64AB629FA}" type="presOf" srcId="{C406612A-5488-A740-A0E5-340644158521}" destId="{A456794F-25C0-1D4C-81DD-F2267006043E}" srcOrd="0" destOrd="0" presId="urn:microsoft.com/office/officeart/2005/8/layout/cycle2"/>
    <dgm:cxn modelId="{094FCBA5-B4EB-B44A-8876-7BE58AEA5540}" type="presOf" srcId="{81F42AF1-0BF9-5F40-8134-4A16CEED4E32}" destId="{531C78A8-30CD-9843-B522-595A4E453526}" srcOrd="0" destOrd="0" presId="urn:microsoft.com/office/officeart/2005/8/layout/cycle2"/>
    <dgm:cxn modelId="{4E2A14D5-79E3-7C44-8F75-F6715099AE3F}" type="presOf" srcId="{B676C1F3-329F-9346-A7FD-BE747C76732B}" destId="{B3A69EA9-B4FC-4047-A169-0A2EF32E6424}" srcOrd="0" destOrd="0" presId="urn:microsoft.com/office/officeart/2005/8/layout/cycle2"/>
    <dgm:cxn modelId="{078E9AE9-7AE7-5E4B-81E1-24D9A79D6037}" type="presOf" srcId="{2409576C-CFD0-474D-BC14-F54255850ACF}" destId="{710D8842-3946-C84E-BF8C-8E26AF6F2A44}" srcOrd="0" destOrd="0" presId="urn:microsoft.com/office/officeart/2005/8/layout/cycle2"/>
    <dgm:cxn modelId="{884256EA-FFD6-0347-9FAB-80259D18219B}" type="presOf" srcId="{C406612A-5488-A740-A0E5-340644158521}" destId="{F260FC5E-8B16-454B-8B5E-F1FF45997D45}" srcOrd="1" destOrd="0" presId="urn:microsoft.com/office/officeart/2005/8/layout/cycle2"/>
    <dgm:cxn modelId="{6D46BCF6-410D-6E49-BAE4-CD25042BB03A}" type="presOf" srcId="{9FBCB176-87D0-1947-A1DF-63F8BD21EDDB}" destId="{082D0C9E-EE49-DB41-BC3F-4BCB7CEAB21E}" srcOrd="0" destOrd="0" presId="urn:microsoft.com/office/officeart/2005/8/layout/cycle2"/>
    <dgm:cxn modelId="{7C0013A8-F6B0-AD40-A08C-513A0B319784}" type="presParOf" srcId="{710D8842-3946-C84E-BF8C-8E26AF6F2A44}" destId="{082D0C9E-EE49-DB41-BC3F-4BCB7CEAB21E}" srcOrd="0" destOrd="0" presId="urn:microsoft.com/office/officeart/2005/8/layout/cycle2"/>
    <dgm:cxn modelId="{39F555EB-E32E-6D49-8699-0CBBC48D485A}" type="presParOf" srcId="{710D8842-3946-C84E-BF8C-8E26AF6F2A44}" destId="{81CD62F9-7277-F94D-B8FF-57C80DC5B85C}" srcOrd="1" destOrd="0" presId="urn:microsoft.com/office/officeart/2005/8/layout/cycle2"/>
    <dgm:cxn modelId="{D3650F4A-5EB7-1A40-9973-51120C3A50B2}" type="presParOf" srcId="{81CD62F9-7277-F94D-B8FF-57C80DC5B85C}" destId="{BA25B0CE-3EBA-3C45-9818-00F53780539D}" srcOrd="0" destOrd="0" presId="urn:microsoft.com/office/officeart/2005/8/layout/cycle2"/>
    <dgm:cxn modelId="{76A5D6C8-58EC-E34C-B65F-4AA600CF657D}" type="presParOf" srcId="{710D8842-3946-C84E-BF8C-8E26AF6F2A44}" destId="{B3A69EA9-B4FC-4047-A169-0A2EF32E6424}" srcOrd="2" destOrd="0" presId="urn:microsoft.com/office/officeart/2005/8/layout/cycle2"/>
    <dgm:cxn modelId="{F0A41ED1-3F07-6442-A413-DB7F811804BF}" type="presParOf" srcId="{710D8842-3946-C84E-BF8C-8E26AF6F2A44}" destId="{77507201-C4CD-9C44-A029-0D226FDEB8DF}" srcOrd="3" destOrd="0" presId="urn:microsoft.com/office/officeart/2005/8/layout/cycle2"/>
    <dgm:cxn modelId="{A0A6D7B2-8071-B742-B95F-695DDD4AFDD1}" type="presParOf" srcId="{77507201-C4CD-9C44-A029-0D226FDEB8DF}" destId="{968CA3A4-D6BB-D04F-9392-B97827422AB5}" srcOrd="0" destOrd="0" presId="urn:microsoft.com/office/officeart/2005/8/layout/cycle2"/>
    <dgm:cxn modelId="{01392F1C-7C4C-8148-B6A6-6E3FEB7C481F}" type="presParOf" srcId="{710D8842-3946-C84E-BF8C-8E26AF6F2A44}" destId="{531C78A8-30CD-9843-B522-595A4E453526}" srcOrd="4" destOrd="0" presId="urn:microsoft.com/office/officeart/2005/8/layout/cycle2"/>
    <dgm:cxn modelId="{ED08492B-74F3-214C-BC71-30BC4B7AFC02}" type="presParOf" srcId="{710D8842-3946-C84E-BF8C-8E26AF6F2A44}" destId="{A456794F-25C0-1D4C-81DD-F2267006043E}" srcOrd="5" destOrd="0" presId="urn:microsoft.com/office/officeart/2005/8/layout/cycle2"/>
    <dgm:cxn modelId="{E319E984-0679-2A46-947A-CF878DDCEC81}" type="presParOf" srcId="{A456794F-25C0-1D4C-81DD-F2267006043E}" destId="{F260FC5E-8B16-454B-8B5E-F1FF45997D45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D0C9E-EE49-DB41-BC3F-4BCB7CEAB21E}">
      <dsp:nvSpPr>
        <dsp:cNvPr id="0" name=""/>
        <dsp:cNvSpPr/>
      </dsp:nvSpPr>
      <dsp:spPr>
        <a:xfrm>
          <a:off x="2458518" y="-97911"/>
          <a:ext cx="2376007" cy="21960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/>
            <a:t> </a:t>
          </a:r>
          <a:r>
            <a:rPr lang="pt-PT" sz="1900" b="1" kern="1200" dirty="0">
              <a:solidFill>
                <a:schemeClr val="accent3"/>
              </a:solidFill>
            </a:rPr>
            <a:t>THE BEDROCK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>
              <a:solidFill>
                <a:schemeClr val="bg1"/>
              </a:solidFill>
            </a:rPr>
            <a:t>Financial </a:t>
          </a:r>
          <a:r>
            <a:rPr lang="pt-PT" sz="1900" kern="1200" dirty="0" err="1">
              <a:solidFill>
                <a:schemeClr val="bg1"/>
              </a:solidFill>
            </a:rPr>
            <a:t>and</a:t>
          </a:r>
          <a:r>
            <a:rPr lang="pt-PT" sz="1900" kern="1200" dirty="0">
              <a:solidFill>
                <a:schemeClr val="bg1"/>
              </a:solidFill>
            </a:rPr>
            <a:t> </a:t>
          </a:r>
          <a:r>
            <a:rPr lang="pt-PT" sz="1900" kern="1200" dirty="0" err="1">
              <a:solidFill>
                <a:schemeClr val="bg1"/>
              </a:solidFill>
            </a:rPr>
            <a:t>structural</a:t>
          </a:r>
          <a:r>
            <a:rPr lang="pt-PT" sz="1900" kern="1200" dirty="0">
              <a:solidFill>
                <a:schemeClr val="bg1"/>
              </a:solidFill>
            </a:rPr>
            <a:t> </a:t>
          </a:r>
          <a:r>
            <a:rPr lang="pt-PT" sz="1900" kern="1200" dirty="0" err="1">
              <a:solidFill>
                <a:schemeClr val="bg1"/>
              </a:solidFill>
            </a:rPr>
            <a:t>stability</a:t>
          </a:r>
          <a:endParaRPr lang="pt-PT" sz="1900" kern="1200" dirty="0">
            <a:solidFill>
              <a:schemeClr val="bg1"/>
            </a:solidFill>
          </a:endParaRPr>
        </a:p>
      </dsp:txBody>
      <dsp:txXfrm>
        <a:off x="2806476" y="223687"/>
        <a:ext cx="1680091" cy="1552813"/>
      </dsp:txXfrm>
    </dsp:sp>
    <dsp:sp modelId="{81CD62F9-7277-F94D-B8FF-57C80DC5B85C}">
      <dsp:nvSpPr>
        <dsp:cNvPr id="0" name=""/>
        <dsp:cNvSpPr/>
      </dsp:nvSpPr>
      <dsp:spPr>
        <a:xfrm rot="3585873">
          <a:off x="4193900" y="1953112"/>
          <a:ext cx="409140" cy="674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500" kern="1200"/>
        </a:p>
      </dsp:txBody>
      <dsp:txXfrm>
        <a:off x="4224367" y="2034938"/>
        <a:ext cx="286398" cy="404545"/>
      </dsp:txXfrm>
    </dsp:sp>
    <dsp:sp modelId="{B3A69EA9-B4FC-4047-A169-0A2EF32E6424}">
      <dsp:nvSpPr>
        <dsp:cNvPr id="0" name=""/>
        <dsp:cNvSpPr/>
      </dsp:nvSpPr>
      <dsp:spPr>
        <a:xfrm>
          <a:off x="3974076" y="2502375"/>
          <a:ext cx="2376007" cy="21960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solidFill>
                <a:schemeClr val="accent3"/>
              </a:solidFill>
            </a:rPr>
            <a:t>THE ENGINE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 err="1">
              <a:solidFill>
                <a:schemeClr val="bg1"/>
              </a:solidFill>
            </a:rPr>
            <a:t>Setting</a:t>
          </a:r>
          <a:r>
            <a:rPr lang="pt-PT" sz="1900" kern="1200" dirty="0">
              <a:solidFill>
                <a:schemeClr val="bg1"/>
              </a:solidFill>
            </a:rPr>
            <a:t> Standards: EACCME &amp; </a:t>
          </a:r>
          <a:r>
            <a:rPr lang="pt-PT" sz="1900" kern="1200" dirty="0" err="1">
              <a:solidFill>
                <a:schemeClr val="bg1"/>
              </a:solidFill>
            </a:rPr>
            <a:t>ETRs</a:t>
          </a:r>
          <a:endParaRPr lang="pt-PT" sz="1900" kern="1200" dirty="0">
            <a:solidFill>
              <a:schemeClr val="bg1"/>
            </a:solidFill>
          </a:endParaRPr>
        </a:p>
      </dsp:txBody>
      <dsp:txXfrm>
        <a:off x="4322034" y="2823973"/>
        <a:ext cx="1680091" cy="1552813"/>
      </dsp:txXfrm>
    </dsp:sp>
    <dsp:sp modelId="{77507201-C4CD-9C44-A029-0D226FDEB8DF}">
      <dsp:nvSpPr>
        <dsp:cNvPr id="0" name=""/>
        <dsp:cNvSpPr/>
      </dsp:nvSpPr>
      <dsp:spPr>
        <a:xfrm rot="10800000">
          <a:off x="3493455" y="3263259"/>
          <a:ext cx="339638" cy="674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500" kern="1200"/>
        </a:p>
      </dsp:txBody>
      <dsp:txXfrm rot="10800000">
        <a:off x="3595346" y="3398107"/>
        <a:ext cx="237747" cy="404545"/>
      </dsp:txXfrm>
    </dsp:sp>
    <dsp:sp modelId="{531C78A8-30CD-9843-B522-595A4E453526}">
      <dsp:nvSpPr>
        <dsp:cNvPr id="0" name=""/>
        <dsp:cNvSpPr/>
      </dsp:nvSpPr>
      <dsp:spPr>
        <a:xfrm>
          <a:off x="957241" y="2502375"/>
          <a:ext cx="2376007" cy="21960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b="1" kern="1200" dirty="0">
              <a:solidFill>
                <a:schemeClr val="accent3"/>
              </a:solidFill>
            </a:rPr>
            <a:t>THE VANGUARD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 err="1">
              <a:solidFill>
                <a:schemeClr val="bg1"/>
              </a:solidFill>
            </a:rPr>
            <a:t>Congress</a:t>
          </a:r>
          <a:r>
            <a:rPr lang="pt-PT" sz="1900" kern="1200" dirty="0">
              <a:solidFill>
                <a:schemeClr val="bg1"/>
              </a:solidFill>
            </a:rPr>
            <a:t> • </a:t>
          </a:r>
          <a:r>
            <a:rPr lang="pt-PT" sz="1900" kern="1200" dirty="0" err="1">
              <a:solidFill>
                <a:schemeClr val="bg1"/>
              </a:solidFill>
            </a:rPr>
            <a:t>Policy</a:t>
          </a:r>
          <a:r>
            <a:rPr lang="pt-PT" sz="1900" kern="1200" dirty="0">
              <a:solidFill>
                <a:schemeClr val="bg1"/>
              </a:solidFill>
            </a:rPr>
            <a:t> • EMSR </a:t>
          </a:r>
          <a:r>
            <a:rPr lang="pt-PT" sz="1900" kern="1200" dirty="0" err="1">
              <a:solidFill>
                <a:schemeClr val="bg1"/>
              </a:solidFill>
            </a:rPr>
            <a:t>Journal</a:t>
          </a:r>
          <a:endParaRPr lang="pt-PT" sz="1900" kern="1200" dirty="0">
            <a:solidFill>
              <a:schemeClr val="bg1"/>
            </a:solidFill>
          </a:endParaRPr>
        </a:p>
      </dsp:txBody>
      <dsp:txXfrm>
        <a:off x="1305199" y="2823973"/>
        <a:ext cx="1680091" cy="1552813"/>
      </dsp:txXfrm>
    </dsp:sp>
    <dsp:sp modelId="{A456794F-25C0-1D4C-81DD-F2267006043E}">
      <dsp:nvSpPr>
        <dsp:cNvPr id="0" name=""/>
        <dsp:cNvSpPr/>
      </dsp:nvSpPr>
      <dsp:spPr>
        <a:xfrm rot="18000000">
          <a:off x="2687312" y="1973059"/>
          <a:ext cx="405662" cy="6742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500" kern="1200"/>
        </a:p>
      </dsp:txBody>
      <dsp:txXfrm>
        <a:off x="2717737" y="2160604"/>
        <a:ext cx="283963" cy="404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0B7-57DC-4546-934E-CAAC0CE3A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94FF5-DA98-4E97-93B5-8A125D6D2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604BE-B1A8-4B0D-ABE9-EDC17591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E59C0-2798-4462-97D8-FE39319E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78B4-A24F-42B6-9400-AD1C0E59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D9CB9-1380-48FA-9B12-C1A7D06B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DC0EC-581F-4E5A-9D1B-1D8D3DBB0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75BAB-3BD1-45DA-BC72-D7E11EE6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B206-0E22-4510-B810-A0A3F91B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7481A-2F1E-4779-9A10-1C2A8159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7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D328F-3B40-4C72-8EE9-3ABECC52F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D12B3-C6F3-4258-8B16-714B2CBF2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7BE6-E8DE-4753-B3BA-930CF5C1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0337-758A-4D36-83A0-1019E4CA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8FD1-9816-42FE-850C-65DB3EE3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6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0A49A-A541-489F-943C-F992B807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BD46-9F78-4F04-B546-A5BC27A95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F8B48-B85F-4720-BEA7-3A7FE250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C270-2D3A-4B51-8436-7D217FF1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7E07F-A719-47D6-B1A4-ED96DEE0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6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FF24-4EEA-4CE1-BA9E-90ADA5734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CFC92-21C0-47B6-ACBC-6C4B2C1E3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E2029-E2B5-455F-BCCD-83162ACF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63B80-2756-4DAF-8960-0D14C09C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F0875-F1AC-4469-8F30-5F028D52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8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111E-642E-499B-85C0-297D1890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0C20-00BB-40E9-8F5E-B48FF394D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C2768-291E-4D38-AD7A-984163EF4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FBF75-CC33-4EAF-9188-8797561A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90D0-C5BE-4C8E-B726-0B23567F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D8AF5-3F9D-479E-8336-04466B63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44B-C7AE-4369-A4C6-45856872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0FDB4-74A8-46F2-BF75-936702E9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827B-2855-4F57-8E59-9EDD0A459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B7E22-023F-431A-AD33-6E32176E4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DCE64-0C98-4013-B91D-F1CC72A67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14846-3554-4093-A075-B9FA8322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0E070-4FEB-47D7-AF02-32C0AE15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6E613-C18A-484F-99B9-63A5E087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2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05D1-3D7C-427E-9270-730B1DB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B5FB1-4BE9-4405-AECF-8C2765F9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439A7-AC59-4F43-BC67-F74E1435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D2B55-E56E-4C9B-B044-0E6C3CF2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57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0DA07-1FCA-4EDA-8C73-E9CB9C75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D41C0-3154-423C-86A6-EA8507CB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4470E-F5AD-4554-9D41-2AED818D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EE5D-23E6-4252-817A-B8174BEF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9070B-2F9D-4157-AB93-DF74B38C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C9063-D54F-4755-98E3-6EC85B16D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D1EA6-40AF-4143-A53F-F21ABF4E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A81EF-CD6F-415E-B77C-A09C802F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7B1C7-BD74-446C-8ACF-91374CD2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8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1202-EE64-4420-9117-4B508B1F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E6A57-B242-4160-AAB5-CC1D2D98B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9CCC0-CF5F-4063-A2E8-9A5BADF1D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9BE18-D3E4-4F04-9906-BA2EDBE3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98B3A-E304-465B-9A5B-B14A63DF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40E9A-E4F2-4DE8-A7D4-2259BD12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53763-E843-41A6-B425-B822F681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57B2C-66DD-4C71-8E1D-AEDDC1B4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69C3-F3BE-4BE3-9A67-CDAE46912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87322-84AE-48A5-B695-2AFB9337F00A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D7A6A-0AF6-414E-9E47-7F2416F9D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255C-18EA-43B6-8E8C-EEE044843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7E5C8-3C6D-4266-945F-50018B82A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5FF78EA-2C20-C5D6-E253-57CE8A52D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913" y="2083761"/>
            <a:ext cx="9144000" cy="974765"/>
          </a:xfrm>
        </p:spPr>
        <p:txBody>
          <a:bodyPr anchor="b">
            <a:norm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Secretary General Report</a:t>
            </a:r>
            <a:endParaRPr lang="pt-PT" sz="44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19DF60C-C260-AB29-6D20-B5376A68C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9913" y="4286856"/>
            <a:ext cx="9144000" cy="456135"/>
          </a:xfrm>
        </p:spPr>
        <p:txBody>
          <a:bodyPr>
            <a:noAutofit/>
          </a:bodyPr>
          <a:lstStyle/>
          <a:p>
            <a:r>
              <a:rPr lang="pt-PT" sz="2000" b="1" dirty="0">
                <a:solidFill>
                  <a:schemeClr val="bg1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UEMS </a:t>
            </a:r>
            <a:r>
              <a:rPr lang="pt-PT" sz="2000" b="1" dirty="0" err="1">
                <a:solidFill>
                  <a:schemeClr val="bg1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Council</a:t>
            </a:r>
            <a:r>
              <a:rPr lang="pt-PT" sz="2000" b="1" dirty="0">
                <a:solidFill>
                  <a:schemeClr val="bg1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 Meeting</a:t>
            </a:r>
          </a:p>
          <a:p>
            <a:r>
              <a:rPr lang="pt-PT" sz="2000" b="1" dirty="0" err="1">
                <a:solidFill>
                  <a:schemeClr val="bg1"/>
                </a:solidFill>
                <a:latin typeface="Sylfaen" pitchFamily="18" charset="0"/>
              </a:rPr>
              <a:t>Tunis</a:t>
            </a:r>
            <a:r>
              <a:rPr lang="pt-PT" sz="2000" b="1" dirty="0">
                <a:solidFill>
                  <a:schemeClr val="bg1"/>
                </a:solidFill>
                <a:latin typeface="Sylfaen" pitchFamily="18" charset="0"/>
              </a:rPr>
              <a:t>, </a:t>
            </a:r>
            <a:r>
              <a:rPr lang="pt-PT" sz="2000" b="1" dirty="0" err="1">
                <a:solidFill>
                  <a:schemeClr val="bg1"/>
                </a:solidFill>
                <a:latin typeface="Sylfaen" pitchFamily="18" charset="0"/>
              </a:rPr>
              <a:t>April</a:t>
            </a:r>
            <a:r>
              <a:rPr lang="pt-PT" sz="2000" b="1" dirty="0">
                <a:solidFill>
                  <a:schemeClr val="bg1"/>
                </a:solidFill>
                <a:latin typeface="Sylfaen" pitchFamily="18" charset="0"/>
              </a:rPr>
              <a:t> 25, 2026</a:t>
            </a:r>
            <a:endParaRPr lang="en-GB" sz="2000" dirty="0">
              <a:solidFill>
                <a:schemeClr val="bg1"/>
              </a:solidFill>
              <a:latin typeface="Asa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0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AEDBF-25E1-2243-5EB8-1DA147D0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262C-90B3-5CAC-BAB6-4C6075F1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/>
          <a:lstStyle/>
          <a:p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next</a:t>
            </a:r>
            <a:r>
              <a:rPr lang="pt-PT" dirty="0">
                <a:solidFill>
                  <a:schemeClr val="bg1"/>
                </a:solidFill>
              </a:rPr>
              <a:t> step: </a:t>
            </a:r>
            <a:r>
              <a:rPr lang="pt-PT" dirty="0" err="1">
                <a:solidFill>
                  <a:schemeClr val="bg1"/>
                </a:solidFill>
              </a:rPr>
              <a:t>Accredited</a:t>
            </a:r>
            <a:r>
              <a:rPr lang="pt-PT" dirty="0">
                <a:solidFill>
                  <a:schemeClr val="bg1"/>
                </a:solidFill>
              </a:rPr>
              <a:t> Provider Status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310D78-34E1-14EF-187E-6423105F8242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7C9609-A9B9-DAC9-5D81-CE1F4C03D80F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AT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3339EC8-E54B-86AD-C399-200B50CC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301" y="1540951"/>
            <a:ext cx="3544699" cy="5317049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679DC09A-2D80-C068-EA57-AA72E35F75D5}"/>
              </a:ext>
            </a:extLst>
          </p:cNvPr>
          <p:cNvSpPr/>
          <p:nvPr/>
        </p:nvSpPr>
        <p:spPr>
          <a:xfrm>
            <a:off x="793790" y="2190227"/>
            <a:ext cx="7556421" cy="998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The EACCME framework is adding Accredited Provider Status as a new, additional pathway that will run alongside the existing event-by-event model. The current accreditation process continues as before, while providers with a strong track record can also choose a simpler path with clearer recognition.</a:t>
            </a:r>
            <a:endParaRPr lang="en-US" sz="1400" dirty="0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729172D5-1528-057B-AB21-EBAC1CDC5113}"/>
              </a:ext>
            </a:extLst>
          </p:cNvPr>
          <p:cNvSpPr/>
          <p:nvPr/>
        </p:nvSpPr>
        <p:spPr>
          <a:xfrm>
            <a:off x="793790" y="3350134"/>
            <a:ext cx="7556421" cy="2784158"/>
          </a:xfrm>
          <a:prstGeom prst="roundRect">
            <a:avLst>
              <a:gd name="adj" fmla="val 25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PT" sz="140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1A6E1930-EBBE-231A-BC93-9B7CB78D835B}"/>
              </a:ext>
            </a:extLst>
          </p:cNvPr>
          <p:cNvSpPr/>
          <p:nvPr/>
        </p:nvSpPr>
        <p:spPr>
          <a:xfrm>
            <a:off x="2482096" y="3451337"/>
            <a:ext cx="267164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Existing Model: Event-by-Event Accreditation</a:t>
            </a:r>
            <a:endParaRPr lang="en-US" sz="14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7E1A32DA-90E3-DE70-0CE2-F48C8B45C086}"/>
              </a:ext>
            </a:extLst>
          </p:cNvPr>
          <p:cNvSpPr/>
          <p:nvPr/>
        </p:nvSpPr>
        <p:spPr>
          <a:xfrm>
            <a:off x="5498544" y="3451337"/>
            <a:ext cx="267545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Additional Pathway: Accredited Provider Status</a:t>
            </a:r>
            <a:endParaRPr lang="en-US" sz="140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D90EE3FB-FD01-FF21-C006-CF4AC6520908}"/>
              </a:ext>
            </a:extLst>
          </p:cNvPr>
          <p:cNvSpPr/>
          <p:nvPr/>
        </p:nvSpPr>
        <p:spPr>
          <a:xfrm>
            <a:off x="970121" y="4145472"/>
            <a:ext cx="11671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Focus</a:t>
            </a:r>
            <a:endParaRPr lang="en-US" sz="14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365E509B-A1BB-9E4C-4607-E4D8FAD6EC93}"/>
              </a:ext>
            </a:extLst>
          </p:cNvPr>
          <p:cNvSpPr/>
          <p:nvPr/>
        </p:nvSpPr>
        <p:spPr>
          <a:xfrm>
            <a:off x="2482096" y="4145472"/>
            <a:ext cx="267164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Each activity is reviewed on its own merits</a:t>
            </a:r>
            <a:endParaRPr lang="en-US" sz="140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89F6ABCD-0B4F-16FE-4FB1-A61ABB6C10BE}"/>
              </a:ext>
            </a:extLst>
          </p:cNvPr>
          <p:cNvSpPr/>
          <p:nvPr/>
        </p:nvSpPr>
        <p:spPr>
          <a:xfrm>
            <a:off x="5498544" y="4145472"/>
            <a:ext cx="267545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The provider's overall track record and ongoing compliance</a:t>
            </a:r>
            <a:endParaRPr lang="en-US" sz="140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7F359437-6F2A-DC71-029E-D5927D19829A}"/>
              </a:ext>
            </a:extLst>
          </p:cNvPr>
          <p:cNvSpPr/>
          <p:nvPr/>
        </p:nvSpPr>
        <p:spPr>
          <a:xfrm>
            <a:off x="970121" y="4839606"/>
            <a:ext cx="11671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Process</a:t>
            </a:r>
            <a:endParaRPr lang="en-US" sz="1400" dirty="0"/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CA3BC019-403F-FF4E-0BC2-A9CA69C18F31}"/>
              </a:ext>
            </a:extLst>
          </p:cNvPr>
          <p:cNvSpPr/>
          <p:nvPr/>
        </p:nvSpPr>
        <p:spPr>
          <a:xfrm>
            <a:off x="2482096" y="4839606"/>
            <a:ext cx="267164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One application at a time, with a separate review for each event</a:t>
            </a:r>
            <a:endParaRPr lang="en-US" sz="1400" dirty="0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76C933B8-22B5-DBFC-6A18-8984A74E4E6D}"/>
              </a:ext>
            </a:extLst>
          </p:cNvPr>
          <p:cNvSpPr/>
          <p:nvPr/>
        </p:nvSpPr>
        <p:spPr>
          <a:xfrm>
            <a:off x="5498544" y="4839606"/>
            <a:ext cx="267545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A simpler application route with broader quality checks built in</a:t>
            </a:r>
            <a:endParaRPr lang="en-US" sz="1400" dirty="0"/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68C2A4C6-5AD8-4CC2-68DB-DB8E8F681EE9}"/>
              </a:ext>
            </a:extLst>
          </p:cNvPr>
          <p:cNvSpPr/>
          <p:nvPr/>
        </p:nvSpPr>
        <p:spPr>
          <a:xfrm>
            <a:off x="970121" y="5533740"/>
            <a:ext cx="1167170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Best For</a:t>
            </a:r>
            <a:endParaRPr lang="en-US" sz="1400" dirty="0"/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A9B963FB-1398-21AE-EFC8-446D5067320B}"/>
              </a:ext>
            </a:extLst>
          </p:cNvPr>
          <p:cNvSpPr/>
          <p:nvPr/>
        </p:nvSpPr>
        <p:spPr>
          <a:xfrm>
            <a:off x="2482096" y="5533740"/>
            <a:ext cx="267164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Occasional organizers and new groups</a:t>
            </a:r>
            <a:endParaRPr lang="en-US" sz="1400" dirty="0"/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25315FA7-FA85-2B3E-4414-87AB3351F416}"/>
              </a:ext>
            </a:extLst>
          </p:cNvPr>
          <p:cNvSpPr/>
          <p:nvPr/>
        </p:nvSpPr>
        <p:spPr>
          <a:xfrm>
            <a:off x="5498544" y="5533740"/>
            <a:ext cx="267545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Trusted, long-standing providers with a solid EACCME 3.0 record</a:t>
            </a:r>
            <a:endParaRPr lang="en-US" sz="1400" dirty="0"/>
          </a:p>
        </p:txBody>
      </p:sp>
      <p:sp>
        <p:nvSpPr>
          <p:cNvPr id="22" name="Shape 17">
            <a:extLst>
              <a:ext uri="{FF2B5EF4-FFF2-40B4-BE49-F238E27FC236}">
                <a16:creationId xmlns:a16="http://schemas.microsoft.com/office/drawing/2014/main" id="{40C16B95-9630-2FD8-29A4-991168780CA1}"/>
              </a:ext>
            </a:extLst>
          </p:cNvPr>
          <p:cNvSpPr/>
          <p:nvPr/>
        </p:nvSpPr>
        <p:spPr>
          <a:xfrm>
            <a:off x="768275" y="6199753"/>
            <a:ext cx="7556421" cy="562498"/>
          </a:xfrm>
          <a:prstGeom prst="roundRect">
            <a:avLst>
              <a:gd name="adj" fmla="val 789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PT" sz="1400" dirty="0"/>
          </a:p>
        </p:txBody>
      </p:sp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F309F7A7-C47E-26C9-7FDE-F495A43E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82" y="6541604"/>
            <a:ext cx="210860" cy="168593"/>
          </a:xfrm>
          <a:prstGeom prst="rect">
            <a:avLst/>
          </a:prstGeom>
        </p:spPr>
      </p:pic>
      <p:sp>
        <p:nvSpPr>
          <p:cNvPr id="24" name="Text 18">
            <a:extLst>
              <a:ext uri="{FF2B5EF4-FFF2-40B4-BE49-F238E27FC236}">
                <a16:creationId xmlns:a16="http://schemas.microsoft.com/office/drawing/2014/main" id="{64C7153F-FB63-3474-1234-E9CC0CCB713F}"/>
              </a:ext>
            </a:extLst>
          </p:cNvPr>
          <p:cNvSpPr/>
          <p:nvPr/>
        </p:nvSpPr>
        <p:spPr>
          <a:xfrm>
            <a:off x="1341834" y="6481002"/>
            <a:ext cx="683978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pt-PT" b="1" dirty="0" err="1"/>
              <a:t>Simplification</a:t>
            </a:r>
            <a:r>
              <a:rPr lang="pt-PT" b="1" dirty="0"/>
              <a:t> + </a:t>
            </a:r>
            <a:r>
              <a:rPr lang="pt-PT" b="1" dirty="0" err="1"/>
              <a:t>stronger</a:t>
            </a:r>
            <a:r>
              <a:rPr lang="pt-PT" b="1" dirty="0"/>
              <a:t> trust</a:t>
            </a:r>
            <a:endParaRPr lang="en-US" b="1" dirty="0"/>
          </a:p>
        </p:txBody>
      </p:sp>
      <p:sp>
        <p:nvSpPr>
          <p:cNvPr id="44" name="Shape 1">
            <a:extLst>
              <a:ext uri="{FF2B5EF4-FFF2-40B4-BE49-F238E27FC236}">
                <a16:creationId xmlns:a16="http://schemas.microsoft.com/office/drawing/2014/main" id="{8836BE8D-4836-3DB5-CE0A-2740F2289F44}"/>
              </a:ext>
            </a:extLst>
          </p:cNvPr>
          <p:cNvSpPr/>
          <p:nvPr/>
        </p:nvSpPr>
        <p:spPr>
          <a:xfrm>
            <a:off x="768275" y="1761386"/>
            <a:ext cx="1758315" cy="300990"/>
          </a:xfrm>
          <a:prstGeom prst="roundRect">
            <a:avLst>
              <a:gd name="adj" fmla="val 18833"/>
            </a:avLst>
          </a:prstGeom>
          <a:solidFill>
            <a:srgbClr val="FFCCCC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37E4A52C-FCA2-018F-409A-E763A873FF51}"/>
              </a:ext>
            </a:extLst>
          </p:cNvPr>
          <p:cNvSpPr/>
          <p:nvPr/>
        </p:nvSpPr>
        <p:spPr>
          <a:xfrm>
            <a:off x="869478" y="1811987"/>
            <a:ext cx="1555909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38383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LAUNCHING JULY 2026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14677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339EA-068D-99DD-46F3-655CBFFF0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90464-5C7F-187E-49F8-31E8001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71" y="237306"/>
            <a:ext cx="9564329" cy="112937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65B0"/>
                </a:solidFill>
                <a:latin typeface="Alegreya Sans" panose="00000500000000000000" pitchFamily="2" charset="0"/>
              </a:rPr>
              <a:t>European Training Requirements: Keeping Pace with Clinical Practice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B1B9498-486F-01B2-1464-9EA143F5826B}"/>
              </a:ext>
            </a:extLst>
          </p:cNvPr>
          <p:cNvSpPr/>
          <p:nvPr/>
        </p:nvSpPr>
        <p:spPr>
          <a:xfrm>
            <a:off x="1791124" y="1366684"/>
            <a:ext cx="758118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Framework maturing under </a:t>
            </a:r>
            <a:r>
              <a:rPr lang="en-US" sz="1050" b="1" dirty="0">
                <a:solidFill>
                  <a:srgbClr val="383838"/>
                </a:solidFill>
              </a:rPr>
              <a:t>Competency-Based M</a:t>
            </a:r>
            <a:r>
              <a:rPr lang="en-US" sz="105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edical Education (CBME)</a:t>
            </a: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. </a:t>
            </a:r>
          </a:p>
          <a:p>
            <a:pPr marL="171450" indent="-171450" algn="l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Expansion across specialties and competences</a:t>
            </a:r>
          </a:p>
          <a:p>
            <a:pPr marL="171450" indent="-171450" algn="l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Increasing Multidisciplinary scope</a:t>
            </a:r>
            <a:endParaRPr lang="en-US" sz="10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E2A5A8BE-C9E4-E291-EFEE-799FCC32A085}"/>
              </a:ext>
            </a:extLst>
          </p:cNvPr>
          <p:cNvSpPr/>
          <p:nvPr/>
        </p:nvSpPr>
        <p:spPr>
          <a:xfrm>
            <a:off x="1789471" y="2099733"/>
            <a:ext cx="3743444" cy="2122311"/>
          </a:xfrm>
          <a:prstGeom prst="roundRect">
            <a:avLst>
              <a:gd name="adj" fmla="val 2359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71D2836-540D-A533-EA07-27B885A87597}"/>
              </a:ext>
            </a:extLst>
          </p:cNvPr>
          <p:cNvSpPr/>
          <p:nvPr/>
        </p:nvSpPr>
        <p:spPr>
          <a:xfrm>
            <a:off x="1943048" y="2178928"/>
            <a:ext cx="3264218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Adopted: April 2025 (Brussels Council)</a:t>
            </a:r>
            <a:endParaRPr lang="en-US" sz="13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1A96DC5-6F44-F1EF-B7B4-2539E34FF047}"/>
              </a:ext>
            </a:extLst>
          </p:cNvPr>
          <p:cNvSpPr/>
          <p:nvPr/>
        </p:nvSpPr>
        <p:spPr>
          <a:xfrm>
            <a:off x="1943048" y="2449081"/>
            <a:ext cx="3439597" cy="1860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PDM for Competence in Anaesthesiology for Geriatric Patients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Child and Adolescent Psychiatry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Competency in Gynaecological Oncology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Laboratory Medicine / Medical Biopathology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Paediatric Haematology and Oncology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Competence in Wound Healing</a:t>
            </a:r>
            <a:endParaRPr lang="en-US" sz="105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59028D0-5E8E-4C9D-A602-C563E85FE716}"/>
              </a:ext>
            </a:extLst>
          </p:cNvPr>
          <p:cNvSpPr/>
          <p:nvPr/>
        </p:nvSpPr>
        <p:spPr>
          <a:xfrm>
            <a:off x="5628746" y="2097073"/>
            <a:ext cx="3743563" cy="2122311"/>
          </a:xfrm>
          <a:prstGeom prst="roundRect">
            <a:avLst>
              <a:gd name="adj" fmla="val 2359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1C9B410E-422E-6C22-6846-4D82912F865F}"/>
              </a:ext>
            </a:extLst>
          </p:cNvPr>
          <p:cNvSpPr/>
          <p:nvPr/>
        </p:nvSpPr>
        <p:spPr>
          <a:xfrm>
            <a:off x="5698041" y="2179675"/>
            <a:ext cx="3318391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Adopted: October 2025 (Tbilisi Council)</a:t>
            </a:r>
            <a:endParaRPr lang="en-US" sz="13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8CC0512-0C9F-B551-B716-42B2FCF9242C}"/>
              </a:ext>
            </a:extLst>
          </p:cNvPr>
          <p:cNvSpPr/>
          <p:nvPr/>
        </p:nvSpPr>
        <p:spPr>
          <a:xfrm>
            <a:off x="5780670" y="2449081"/>
            <a:ext cx="3439716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PDM for Competence in Obstetric Anaesthesiology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Geriatric Medicine (revision)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Reproductive Medicine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Transitional Care of Adolescents and Young Adults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Pathology</a:t>
            </a:r>
            <a:endParaRPr lang="en-US" sz="105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1E11DD0A-BCDA-F5A4-7BE8-7C5FE288AF5E}"/>
              </a:ext>
            </a:extLst>
          </p:cNvPr>
          <p:cNvSpPr/>
          <p:nvPr/>
        </p:nvSpPr>
        <p:spPr>
          <a:xfrm>
            <a:off x="1791124" y="4310029"/>
            <a:ext cx="7581186" cy="2500216"/>
          </a:xfrm>
          <a:prstGeom prst="roundRect">
            <a:avLst>
              <a:gd name="adj" fmla="val 2113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5F02840A-D3F1-6B9F-32E1-EA92A2DA7793}"/>
              </a:ext>
            </a:extLst>
          </p:cNvPr>
          <p:cNvSpPr/>
          <p:nvPr/>
        </p:nvSpPr>
        <p:spPr>
          <a:xfrm>
            <a:off x="2007361" y="4395418"/>
            <a:ext cx="4165640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Proposed for Adoption: April 2026 (Tunis Council)</a:t>
            </a:r>
            <a:endParaRPr lang="en-US" sz="13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A6C02C7-A00A-F046-7C74-456B863F0558}"/>
              </a:ext>
            </a:extLst>
          </p:cNvPr>
          <p:cNvSpPr/>
          <p:nvPr/>
        </p:nvSpPr>
        <p:spPr>
          <a:xfrm>
            <a:off x="2007361" y="4665571"/>
            <a:ext cx="7277338" cy="2144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PDM for Disaster Medicine for Anaesthesiologists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Abdominal Wall Surgery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Specialty of Endocrinology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Hand Surgery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Specialty of Obstetrics and Gynaecology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Paediatric Allergology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Paediatric Emergency Medicine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Paediatric Gastroenterology, Hepatology and Nutrition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Competence in Paediatric Rheumatology</a:t>
            </a:r>
            <a:endParaRPr lang="en-US" sz="1050" dirty="0"/>
          </a:p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05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ETR for the Specialty of Urology</a:t>
            </a:r>
            <a:endParaRPr lang="en-US" sz="1050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711ED1EA-279F-B156-908E-D78761EA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623" y="2285786"/>
            <a:ext cx="2768135" cy="43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3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5B842-E89D-022E-E6AB-4FEB0581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070C-E01D-C8AC-2809-308130F6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Expanding</a:t>
            </a:r>
            <a:r>
              <a:rPr lang="pt-PT" dirty="0">
                <a:solidFill>
                  <a:schemeClr val="bg1"/>
                </a:solidFill>
              </a:rPr>
              <a:t> UEMS </a:t>
            </a:r>
            <a:r>
              <a:rPr lang="pt-PT" dirty="0" err="1">
                <a:solidFill>
                  <a:schemeClr val="bg1"/>
                </a:solidFill>
              </a:rPr>
              <a:t>Influence</a:t>
            </a:r>
            <a:r>
              <a:rPr lang="pt-PT" dirty="0">
                <a:solidFill>
                  <a:schemeClr val="bg1"/>
                </a:solidFill>
              </a:rPr>
              <a:t>: </a:t>
            </a:r>
            <a:r>
              <a:rPr lang="pt-PT" dirty="0" err="1">
                <a:solidFill>
                  <a:schemeClr val="bg1"/>
                </a:solidFill>
              </a:rPr>
              <a:t>Policy</a:t>
            </a:r>
            <a:r>
              <a:rPr lang="pt-PT" dirty="0">
                <a:solidFill>
                  <a:schemeClr val="bg1"/>
                </a:solidFill>
              </a:rPr>
              <a:t>, Research </a:t>
            </a:r>
            <a:r>
              <a:rPr lang="pt-PT" dirty="0" err="1">
                <a:solidFill>
                  <a:schemeClr val="bg1"/>
                </a:solidFill>
              </a:rPr>
              <a:t>and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Knowledge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F0C139-068F-E46F-5655-21EE938675C9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764929-35C3-D1FA-F16C-290CAB2377C6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AT</a:t>
            </a:r>
          </a:p>
        </p:txBody>
      </p:sp>
      <p:sp>
        <p:nvSpPr>
          <p:cNvPr id="49" name="Shape 1">
            <a:extLst>
              <a:ext uri="{FF2B5EF4-FFF2-40B4-BE49-F238E27FC236}">
                <a16:creationId xmlns:a16="http://schemas.microsoft.com/office/drawing/2014/main" id="{46206E03-60BC-E7BD-111B-94332F3B9A92}"/>
              </a:ext>
            </a:extLst>
          </p:cNvPr>
          <p:cNvSpPr/>
          <p:nvPr/>
        </p:nvSpPr>
        <p:spPr>
          <a:xfrm>
            <a:off x="534889" y="1779884"/>
            <a:ext cx="3688675" cy="3148370"/>
          </a:xfrm>
          <a:prstGeom prst="roundRect">
            <a:avLst>
              <a:gd name="adj" fmla="val 251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FFAC4145-6A78-ECA9-2021-D66A3EF74E47}"/>
              </a:ext>
            </a:extLst>
          </p:cNvPr>
          <p:cNvSpPr/>
          <p:nvPr/>
        </p:nvSpPr>
        <p:spPr>
          <a:xfrm>
            <a:off x="730985" y="1975980"/>
            <a:ext cx="3296483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European Policy &amp; Solidarity</a:t>
            </a:r>
            <a:endParaRPr kumimoji="0" lang="en-US" sz="1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E6F0D599-A647-20D1-43ED-46F2B7026B18}"/>
              </a:ext>
            </a:extLst>
          </p:cNvPr>
          <p:cNvSpPr/>
          <p:nvPr/>
        </p:nvSpPr>
        <p:spPr>
          <a:xfrm>
            <a:off x="730985" y="2672734"/>
            <a:ext cx="3296483" cy="2059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We are taking part in EU-funded work on workforce resilience, including </a:t>
            </a:r>
            <a:r>
              <a:rPr kumimoji="0" lang="en-US" sz="14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KeepCaring, DISCERN, and MaMoMS</a:t>
            </a: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. We also continue to stand with the medical community in Ukraine through ongoing solidarity efforts.</a:t>
            </a:r>
            <a:endParaRPr kumimoji="0" lang="en-US" sz="1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Shape 4">
            <a:extLst>
              <a:ext uri="{FF2B5EF4-FFF2-40B4-BE49-F238E27FC236}">
                <a16:creationId xmlns:a16="http://schemas.microsoft.com/office/drawing/2014/main" id="{31EB80F1-2498-D2F6-B68A-F024AEABC246}"/>
              </a:ext>
            </a:extLst>
          </p:cNvPr>
          <p:cNvSpPr/>
          <p:nvPr/>
        </p:nvSpPr>
        <p:spPr>
          <a:xfrm>
            <a:off x="4402634" y="1779884"/>
            <a:ext cx="3688675" cy="3148370"/>
          </a:xfrm>
          <a:prstGeom prst="roundRect">
            <a:avLst>
              <a:gd name="adj" fmla="val 251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4D1931A6-C744-50D4-82A9-3D654B44A45C}"/>
              </a:ext>
            </a:extLst>
          </p:cNvPr>
          <p:cNvSpPr/>
          <p:nvPr/>
        </p:nvSpPr>
        <p:spPr>
          <a:xfrm>
            <a:off x="4598730" y="1975980"/>
            <a:ext cx="2926556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Structural Agility</a:t>
            </a:r>
            <a:endParaRPr kumimoji="0" lang="en-US" sz="1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BD8D037A-0135-033A-C27D-FAADBF15BAED}"/>
              </a:ext>
            </a:extLst>
          </p:cNvPr>
          <p:cNvSpPr/>
          <p:nvPr/>
        </p:nvSpPr>
        <p:spPr>
          <a:xfrm>
            <a:off x="4598730" y="2378054"/>
            <a:ext cx="3296483" cy="2059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We are setting up focused </a:t>
            </a:r>
            <a:r>
              <a:rPr kumimoji="0" lang="en-US" sz="14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Multidisciplinary Joint Committees (MJCs)</a:t>
            </a: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for Palliative Care Medicine, Perinatal &amp; Infant Mental Health, and Disaster Medicine. The goal is to bring specialties together where the work overlaps.</a:t>
            </a:r>
            <a:endParaRPr kumimoji="0" lang="en-US" sz="1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Shape 7">
            <a:extLst>
              <a:ext uri="{FF2B5EF4-FFF2-40B4-BE49-F238E27FC236}">
                <a16:creationId xmlns:a16="http://schemas.microsoft.com/office/drawing/2014/main" id="{0160689F-E378-1302-84E4-2D4348636923}"/>
              </a:ext>
            </a:extLst>
          </p:cNvPr>
          <p:cNvSpPr/>
          <p:nvPr/>
        </p:nvSpPr>
        <p:spPr>
          <a:xfrm>
            <a:off x="534889" y="5107324"/>
            <a:ext cx="7556421" cy="1676876"/>
          </a:xfrm>
          <a:prstGeom prst="roundRect">
            <a:avLst>
              <a:gd name="adj" fmla="val 472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B55292A9-BAC9-561C-6984-D72F48EFE769}"/>
              </a:ext>
            </a:extLst>
          </p:cNvPr>
          <p:cNvSpPr/>
          <p:nvPr/>
        </p:nvSpPr>
        <p:spPr>
          <a:xfrm>
            <a:off x="730985" y="5303420"/>
            <a:ext cx="351651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Intellectual Expansion</a:t>
            </a:r>
            <a:endParaRPr kumimoji="0" lang="en-US" sz="1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 9">
            <a:extLst>
              <a:ext uri="{FF2B5EF4-FFF2-40B4-BE49-F238E27FC236}">
                <a16:creationId xmlns:a16="http://schemas.microsoft.com/office/drawing/2014/main" id="{13A717CA-88D1-B8F2-091F-2F6BEC5CE4E2}"/>
              </a:ext>
            </a:extLst>
          </p:cNvPr>
          <p:cNvSpPr/>
          <p:nvPr/>
        </p:nvSpPr>
        <p:spPr>
          <a:xfrm>
            <a:off x="730985" y="5705494"/>
            <a:ext cx="7164229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The launch of the </a:t>
            </a:r>
            <a:r>
              <a:rPr kumimoji="0" lang="en-US" sz="14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European Medical Specialist Review (EMSR)</a:t>
            </a:r>
            <a:r>
              <a:rPr kumimoji="0" lang="en-US" sz="14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— UEMS's first official peer-reviewed scientific journal — gives the organization a direct way to share and build medical knowledge.</a:t>
            </a:r>
            <a:endParaRPr kumimoji="0" lang="en-US" sz="1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1B13F6B2-A409-52AD-8023-7DAEB341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187" y="1561780"/>
            <a:ext cx="3530813" cy="52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4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3787A-DA1C-7158-B56C-09BCF092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F803-587F-8DF0-3E84-F478B81A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71" y="237306"/>
            <a:ext cx="9564329" cy="112937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65B0"/>
                </a:solidFill>
                <a:latin typeface="Alegreya Sans" panose="00000500000000000000" pitchFamily="2" charset="0"/>
              </a:rPr>
              <a:t>The 1</a:t>
            </a:r>
            <a:r>
              <a:rPr lang="en-GB" baseline="30000" dirty="0">
                <a:solidFill>
                  <a:srgbClr val="0065B0"/>
                </a:solidFill>
                <a:latin typeface="Alegreya Sans" panose="00000500000000000000" pitchFamily="2" charset="0"/>
              </a:rPr>
              <a:t>st</a:t>
            </a:r>
            <a:r>
              <a:rPr lang="en-GB" dirty="0">
                <a:solidFill>
                  <a:srgbClr val="0065B0"/>
                </a:solidFill>
                <a:latin typeface="Alegreya Sans" panose="00000500000000000000" pitchFamily="2" charset="0"/>
              </a:rPr>
              <a:t> UEMS Congress: A Milestone for UEMS visibility and cohesion</a:t>
            </a:r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AD64F97C-40B7-9A51-BCF9-D9112D5CD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22" y="1366684"/>
            <a:ext cx="3660878" cy="5491316"/>
          </a:xfrm>
          <a:prstGeom prst="rect">
            <a:avLst/>
          </a:prstGeom>
        </p:spPr>
      </p:pic>
      <p:pic>
        <p:nvPicPr>
          <p:cNvPr id="47" name="Image 1" descr="preencoded.png">
            <a:extLst>
              <a:ext uri="{FF2B5EF4-FFF2-40B4-BE49-F238E27FC236}">
                <a16:creationId xmlns:a16="http://schemas.microsoft.com/office/drawing/2014/main" id="{E121C848-BAAD-A90E-4AEE-E97734291E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8199" y="1852952"/>
            <a:ext cx="352436" cy="396835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D49E84B2-4FD8-C8F9-FE6F-486273DC868E}"/>
              </a:ext>
            </a:extLst>
          </p:cNvPr>
          <p:cNvSpPr/>
          <p:nvPr/>
        </p:nvSpPr>
        <p:spPr>
          <a:xfrm>
            <a:off x="1648198" y="2408498"/>
            <a:ext cx="201268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Bringing Europe together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 3">
            <a:extLst>
              <a:ext uri="{FF2B5EF4-FFF2-40B4-BE49-F238E27FC236}">
                <a16:creationId xmlns:a16="http://schemas.microsoft.com/office/drawing/2014/main" id="{E17010AB-8F1E-0404-9E1F-A5CF4A2AEC1F}"/>
              </a:ext>
            </a:extLst>
          </p:cNvPr>
          <p:cNvSpPr/>
          <p:nvPr/>
        </p:nvSpPr>
        <p:spPr>
          <a:xfrm>
            <a:off x="1648198" y="2732705"/>
            <a:ext cx="67109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This will be a rare chance to bring European specialist expertise into one room, linking day-to-day clinical work, medical education, and governance.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0" name="Image 2" descr="preencoded.png">
            <a:extLst>
              <a:ext uri="{FF2B5EF4-FFF2-40B4-BE49-F238E27FC236}">
                <a16:creationId xmlns:a16="http://schemas.microsoft.com/office/drawing/2014/main" id="{029ADC78-D0A4-C5A9-C28C-353E0100E0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8199" y="3443865"/>
            <a:ext cx="352436" cy="396835"/>
          </a:xfrm>
          <a:prstGeom prst="rect">
            <a:avLst/>
          </a:prstGeom>
        </p:spPr>
      </p:pic>
      <p:sp>
        <p:nvSpPr>
          <p:cNvPr id="51" name="Text 4">
            <a:extLst>
              <a:ext uri="{FF2B5EF4-FFF2-40B4-BE49-F238E27FC236}">
                <a16:creationId xmlns:a16="http://schemas.microsoft.com/office/drawing/2014/main" id="{F05087ED-D409-AD00-640B-618BB69E2B48}"/>
              </a:ext>
            </a:extLst>
          </p:cNvPr>
          <p:cNvSpPr/>
          <p:nvPr/>
        </p:nvSpPr>
        <p:spPr>
          <a:xfrm>
            <a:off x="1648198" y="3999411"/>
            <a:ext cx="203160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Strenghtening</a:t>
            </a: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partnerships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 5">
            <a:extLst>
              <a:ext uri="{FF2B5EF4-FFF2-40B4-BE49-F238E27FC236}">
                <a16:creationId xmlns:a16="http://schemas.microsoft.com/office/drawing/2014/main" id="{BDD5B85D-8CDA-5E02-41DF-6D1A2F7E8E29}"/>
              </a:ext>
            </a:extLst>
          </p:cNvPr>
          <p:cNvSpPr/>
          <p:nvPr/>
        </p:nvSpPr>
        <p:spPr>
          <a:xfrm>
            <a:off x="1648198" y="4323618"/>
            <a:ext cx="67109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The Congress will strengthen ties with national member organizations and European institutions, and it will open the door to more practical collaboration.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3" name="Image 3" descr="preencoded.png">
            <a:extLst>
              <a:ext uri="{FF2B5EF4-FFF2-40B4-BE49-F238E27FC236}">
                <a16:creationId xmlns:a16="http://schemas.microsoft.com/office/drawing/2014/main" id="{09EE44EB-2747-FE02-0E41-9A5489C386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8199" y="5034778"/>
            <a:ext cx="352436" cy="396835"/>
          </a:xfrm>
          <a:prstGeom prst="rect">
            <a:avLst/>
          </a:prstGeom>
        </p:spPr>
      </p:pic>
      <p:sp>
        <p:nvSpPr>
          <p:cNvPr id="54" name="Text 6">
            <a:extLst>
              <a:ext uri="{FF2B5EF4-FFF2-40B4-BE49-F238E27FC236}">
                <a16:creationId xmlns:a16="http://schemas.microsoft.com/office/drawing/2014/main" id="{598975BB-0C45-1398-406C-56512281763D}"/>
              </a:ext>
            </a:extLst>
          </p:cNvPr>
          <p:cNvSpPr/>
          <p:nvPr/>
        </p:nvSpPr>
        <p:spPr>
          <a:xfrm>
            <a:off x="1648198" y="5590324"/>
            <a:ext cx="190048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Linking practice, education and policy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30B3AA63-1F8F-1720-CE8A-C05425BF2177}"/>
              </a:ext>
            </a:extLst>
          </p:cNvPr>
          <p:cNvSpPr/>
          <p:nvPr/>
        </p:nvSpPr>
        <p:spPr>
          <a:xfrm>
            <a:off x="1648198" y="5914531"/>
            <a:ext cx="671098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It will help establish UEMS as a clear voice for European medical specialist education — not just as a coordinator, but as a trusted source of expertise.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4752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89DDA-0072-AF87-F02E-AF02FB778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D57514-D715-E6C8-5584-B6D4E7A3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10" y="-116665"/>
            <a:ext cx="961349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Strategic</a:t>
            </a:r>
            <a:r>
              <a:rPr lang="pt-PT" dirty="0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  <a:r>
              <a:rPr lang="pt-PT" dirty="0" err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Priorities</a:t>
            </a:r>
            <a:r>
              <a:rPr lang="pt-PT" dirty="0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2026 - 2027</a:t>
            </a:r>
            <a:endParaRPr lang="en-GB" sz="4400" dirty="0">
              <a:solidFill>
                <a:schemeClr val="accent3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6C827E9A-9E9A-682B-B15F-2F0397FB2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310" y="1036177"/>
            <a:ext cx="803910" cy="1116568"/>
          </a:xfrm>
          <a:prstGeom prst="rect">
            <a:avLst/>
          </a:prstGeom>
        </p:spPr>
      </p:pic>
      <p:sp>
        <p:nvSpPr>
          <p:cNvPr id="20" name="Text 2">
            <a:extLst>
              <a:ext uri="{FF2B5EF4-FFF2-40B4-BE49-F238E27FC236}">
                <a16:creationId xmlns:a16="http://schemas.microsoft.com/office/drawing/2014/main" id="{8078068F-8565-B6E3-2614-A36FAEA58F37}"/>
              </a:ext>
            </a:extLst>
          </p:cNvPr>
          <p:cNvSpPr/>
          <p:nvPr/>
        </p:nvSpPr>
        <p:spPr>
          <a:xfrm>
            <a:off x="2674475" y="1196912"/>
            <a:ext cx="3406735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Launch Accredited Provider Status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3E42A617-64D2-633E-280E-C8E25D5AC5DD}"/>
              </a:ext>
            </a:extLst>
          </p:cNvPr>
          <p:cNvSpPr/>
          <p:nvPr/>
        </p:nvSpPr>
        <p:spPr>
          <a:xfrm>
            <a:off x="2674475" y="1526239"/>
            <a:ext cx="6696551" cy="46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kern="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</a:t>
            </a:r>
            <a:r>
              <a:rPr kumimoji="0" lang="en-US" sz="125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iving</a:t>
            </a: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trusted EACCME partners a simpler, institution-based path to accreditation.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DBE94FAA-71BE-305F-58F0-627A09AB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310" y="2152746"/>
            <a:ext cx="803910" cy="1116568"/>
          </a:xfrm>
          <a:prstGeom prst="rect">
            <a:avLst/>
          </a:prstGeom>
        </p:spPr>
      </p:pic>
      <p:sp>
        <p:nvSpPr>
          <p:cNvPr id="23" name="Text 4">
            <a:extLst>
              <a:ext uri="{FF2B5EF4-FFF2-40B4-BE49-F238E27FC236}">
                <a16:creationId xmlns:a16="http://schemas.microsoft.com/office/drawing/2014/main" id="{95D7DF4C-32DF-572A-3837-3ACE7FB2E0B7}"/>
              </a:ext>
            </a:extLst>
          </p:cNvPr>
          <p:cNvSpPr/>
          <p:nvPr/>
        </p:nvSpPr>
        <p:spPr>
          <a:xfrm>
            <a:off x="2674475" y="2313480"/>
            <a:ext cx="2185630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Expand ETR Coverage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D6DE2340-E9AD-2C95-473A-93EA3215610F}"/>
              </a:ext>
            </a:extLst>
          </p:cNvPr>
          <p:cNvSpPr/>
          <p:nvPr/>
        </p:nvSpPr>
        <p:spPr>
          <a:xfrm>
            <a:off x="2674475" y="2642807"/>
            <a:ext cx="6696551" cy="46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Extend Competency-Based Medical Education frameworks to more specialties, with the aim of covering the full range of European practice areas.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898E4584-9DF0-ECA7-69DE-7CD9BD8D3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310" y="3269314"/>
            <a:ext cx="803910" cy="1116568"/>
          </a:xfrm>
          <a:prstGeom prst="rect">
            <a:avLst/>
          </a:prstGeom>
        </p:spPr>
      </p:pic>
      <p:sp>
        <p:nvSpPr>
          <p:cNvPr id="26" name="Text 6">
            <a:extLst>
              <a:ext uri="{FF2B5EF4-FFF2-40B4-BE49-F238E27FC236}">
                <a16:creationId xmlns:a16="http://schemas.microsoft.com/office/drawing/2014/main" id="{F630648E-7168-1EFB-A6B7-F6B7AEC8B66D}"/>
              </a:ext>
            </a:extLst>
          </p:cNvPr>
          <p:cNvSpPr/>
          <p:nvPr/>
        </p:nvSpPr>
        <p:spPr>
          <a:xfrm>
            <a:off x="2674475" y="3430048"/>
            <a:ext cx="2009894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Develop EMSR Journal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AF65ED63-0BCC-2317-9E59-30ACDE958092}"/>
              </a:ext>
            </a:extLst>
          </p:cNvPr>
          <p:cNvSpPr/>
          <p:nvPr/>
        </p:nvSpPr>
        <p:spPr>
          <a:xfrm>
            <a:off x="2674475" y="3759375"/>
            <a:ext cx="6696551" cy="46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Develop the European Medical Specialist Review into a well-recognized, indexed scientific publication — strengthening UEMS's role in sharing medical knowledge.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8" name="Image 4" descr="preencoded.png">
            <a:extLst>
              <a:ext uri="{FF2B5EF4-FFF2-40B4-BE49-F238E27FC236}">
                <a16:creationId xmlns:a16="http://schemas.microsoft.com/office/drawing/2014/main" id="{8BB8A5F1-5884-9EB2-99F4-4C07A2AA5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310" y="4385882"/>
            <a:ext cx="803910" cy="1116568"/>
          </a:xfrm>
          <a:prstGeom prst="rect">
            <a:avLst/>
          </a:prstGeom>
        </p:spPr>
      </p:pic>
      <p:sp>
        <p:nvSpPr>
          <p:cNvPr id="29" name="Text 8">
            <a:extLst>
              <a:ext uri="{FF2B5EF4-FFF2-40B4-BE49-F238E27FC236}">
                <a16:creationId xmlns:a16="http://schemas.microsoft.com/office/drawing/2014/main" id="{E097FE48-A873-02E2-D086-61BB6D99E4CE}"/>
              </a:ext>
            </a:extLst>
          </p:cNvPr>
          <p:cNvSpPr/>
          <p:nvPr/>
        </p:nvSpPr>
        <p:spPr>
          <a:xfrm>
            <a:off x="2674475" y="4546616"/>
            <a:ext cx="2951202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Strengthen EU engagement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2BE5F6BF-6CF9-1ABF-F20C-D09C0614174D}"/>
              </a:ext>
            </a:extLst>
          </p:cNvPr>
          <p:cNvSpPr/>
          <p:nvPr/>
        </p:nvSpPr>
        <p:spPr>
          <a:xfrm>
            <a:off x="2674475" y="4875943"/>
            <a:ext cx="6696551" cy="46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Take part more deeply in EU-funded programs and strengthen UEMS's voice in shaping European healthcare workforce policy.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1" name="Image 5" descr="preencoded.png">
            <a:extLst>
              <a:ext uri="{FF2B5EF4-FFF2-40B4-BE49-F238E27FC236}">
                <a16:creationId xmlns:a16="http://schemas.microsoft.com/office/drawing/2014/main" id="{B490B523-FED1-E2DB-F392-3DF2077B0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310" y="5502450"/>
            <a:ext cx="803910" cy="1349454"/>
          </a:xfrm>
          <a:prstGeom prst="rect">
            <a:avLst/>
          </a:prstGeom>
        </p:spPr>
      </p:pic>
      <p:sp>
        <p:nvSpPr>
          <p:cNvPr id="32" name="Text 10">
            <a:extLst>
              <a:ext uri="{FF2B5EF4-FFF2-40B4-BE49-F238E27FC236}">
                <a16:creationId xmlns:a16="http://schemas.microsoft.com/office/drawing/2014/main" id="{C816D9D6-4200-8020-20BD-B635E73628C1}"/>
              </a:ext>
            </a:extLst>
          </p:cNvPr>
          <p:cNvSpPr/>
          <p:nvPr/>
        </p:nvSpPr>
        <p:spPr>
          <a:xfrm>
            <a:off x="2674475" y="5663184"/>
            <a:ext cx="3006447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Deliver the 1st UEMS Congress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AAFF5B7A-54D5-6A61-5DA4-FE650BDA10C6}"/>
              </a:ext>
            </a:extLst>
          </p:cNvPr>
          <p:cNvSpPr/>
          <p:nvPr/>
        </p:nvSpPr>
        <p:spPr>
          <a:xfrm>
            <a:off x="2674475" y="5992511"/>
            <a:ext cx="6696551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The Congress in Leuven (27–30 May 2026) is a key milestone — bringing together specialist societies, national associations, and policy leaders for the first time under one European roof.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188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1D1C4B-F713-618C-34E6-7392D23E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1F9E-6B6C-48F9-A565-281F8928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UEMS: A Project </a:t>
            </a:r>
            <a:r>
              <a:rPr lang="pt-PT" dirty="0" err="1">
                <a:solidFill>
                  <a:schemeClr val="bg1"/>
                </a:solidFill>
              </a:rPr>
              <a:t>Built</a:t>
            </a:r>
            <a:r>
              <a:rPr lang="pt-PT" dirty="0">
                <a:solidFill>
                  <a:schemeClr val="bg1"/>
                </a:solidFill>
              </a:rPr>
              <a:t> to </a:t>
            </a:r>
            <a:r>
              <a:rPr lang="pt-PT" dirty="0" err="1">
                <a:solidFill>
                  <a:schemeClr val="bg1"/>
                </a:solidFill>
              </a:rPr>
              <a:t>Last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BB26F4-260E-DEC1-F6DD-BD628CD15ECC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8AFFB0-509D-0391-845B-8643A0B12D27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AT</a:t>
            </a:r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21BD5959-6F1F-EB4F-93F1-95A70D8A02E4}"/>
              </a:ext>
            </a:extLst>
          </p:cNvPr>
          <p:cNvSpPr/>
          <p:nvPr/>
        </p:nvSpPr>
        <p:spPr>
          <a:xfrm>
            <a:off x="378499" y="2313465"/>
            <a:ext cx="755642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The UEMS starts 2026 from its strongest position yet — financially secure, well organized, and clear about where it is going. The consolidation work has not slowed things down. It has given us a solid base for the next phase of European medical work.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Shape 2">
            <a:extLst>
              <a:ext uri="{FF2B5EF4-FFF2-40B4-BE49-F238E27FC236}">
                <a16:creationId xmlns:a16="http://schemas.microsoft.com/office/drawing/2014/main" id="{90401454-073B-47C6-9DFB-5CC787F68B84}"/>
              </a:ext>
            </a:extLst>
          </p:cNvPr>
          <p:cNvSpPr/>
          <p:nvPr/>
        </p:nvSpPr>
        <p:spPr>
          <a:xfrm>
            <a:off x="378499" y="3810352"/>
            <a:ext cx="3736300" cy="1035606"/>
          </a:xfrm>
          <a:prstGeom prst="roundRect">
            <a:avLst>
              <a:gd name="adj" fmla="val 523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CC45879E-3C6D-EC5C-48ED-EBAB44CDBF17}"/>
              </a:ext>
            </a:extLst>
          </p:cNvPr>
          <p:cNvSpPr/>
          <p:nvPr/>
        </p:nvSpPr>
        <p:spPr>
          <a:xfrm>
            <a:off x="515063" y="3946916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Financial Strength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4D3CD421-FD77-1CB5-1CB0-6E20B3F1C326}"/>
              </a:ext>
            </a:extLst>
          </p:cNvPr>
          <p:cNvSpPr/>
          <p:nvPr/>
        </p:nvSpPr>
        <p:spPr>
          <a:xfrm>
            <a:off x="515063" y="4198615"/>
            <a:ext cx="346317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An operating surplus of €142,637, cash reserves of more than €5M, and a self-sustaining Domus Medica Europaea point to long-term independence.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Shape 5">
            <a:extLst>
              <a:ext uri="{FF2B5EF4-FFF2-40B4-BE49-F238E27FC236}">
                <a16:creationId xmlns:a16="http://schemas.microsoft.com/office/drawing/2014/main" id="{D1CB478E-058A-88CE-743C-1379C88A479D}"/>
              </a:ext>
            </a:extLst>
          </p:cNvPr>
          <p:cNvSpPr/>
          <p:nvPr/>
        </p:nvSpPr>
        <p:spPr>
          <a:xfrm>
            <a:off x="4198619" y="3810352"/>
            <a:ext cx="3736300" cy="1035606"/>
          </a:xfrm>
          <a:prstGeom prst="roundRect">
            <a:avLst>
              <a:gd name="adj" fmla="val 523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ext 6">
            <a:extLst>
              <a:ext uri="{FF2B5EF4-FFF2-40B4-BE49-F238E27FC236}">
                <a16:creationId xmlns:a16="http://schemas.microsoft.com/office/drawing/2014/main" id="{21394B4F-65EC-EDD6-B620-48B8F075C37B}"/>
              </a:ext>
            </a:extLst>
          </p:cNvPr>
          <p:cNvSpPr/>
          <p:nvPr/>
        </p:nvSpPr>
        <p:spPr>
          <a:xfrm>
            <a:off x="4335184" y="3946916"/>
            <a:ext cx="181010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Operational</a:t>
            </a: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Excellence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 7">
            <a:extLst>
              <a:ext uri="{FF2B5EF4-FFF2-40B4-BE49-F238E27FC236}">
                <a16:creationId xmlns:a16="http://schemas.microsoft.com/office/drawing/2014/main" id="{64A57EF2-232B-F626-A15F-D7CB4D03AA4F}"/>
              </a:ext>
            </a:extLst>
          </p:cNvPr>
          <p:cNvSpPr/>
          <p:nvPr/>
        </p:nvSpPr>
        <p:spPr>
          <a:xfrm>
            <a:off x="4335184" y="4198615"/>
            <a:ext cx="346317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19.3 FTEs, Odoo-powered infrastructure, and a record EACCME result of 2,476 events show a Brussels Office working steadily and well.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Shape 8">
            <a:extLst>
              <a:ext uri="{FF2B5EF4-FFF2-40B4-BE49-F238E27FC236}">
                <a16:creationId xmlns:a16="http://schemas.microsoft.com/office/drawing/2014/main" id="{BC973783-E4E4-3936-4E47-7E952775CF7D}"/>
              </a:ext>
            </a:extLst>
          </p:cNvPr>
          <p:cNvSpPr/>
          <p:nvPr/>
        </p:nvSpPr>
        <p:spPr>
          <a:xfrm>
            <a:off x="378499" y="4929777"/>
            <a:ext cx="7556421" cy="865346"/>
          </a:xfrm>
          <a:prstGeom prst="roundRect">
            <a:avLst>
              <a:gd name="adj" fmla="val 626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 9">
            <a:extLst>
              <a:ext uri="{FF2B5EF4-FFF2-40B4-BE49-F238E27FC236}">
                <a16:creationId xmlns:a16="http://schemas.microsoft.com/office/drawing/2014/main" id="{6B6B4FFF-35F3-EFBF-A5FB-7E91EA92416F}"/>
              </a:ext>
            </a:extLst>
          </p:cNvPr>
          <p:cNvSpPr/>
          <p:nvPr/>
        </p:nvSpPr>
        <p:spPr>
          <a:xfrm>
            <a:off x="515063" y="5066342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Strategic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Allignement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8" name="Text 10">
            <a:extLst>
              <a:ext uri="{FF2B5EF4-FFF2-40B4-BE49-F238E27FC236}">
                <a16:creationId xmlns:a16="http://schemas.microsoft.com/office/drawing/2014/main" id="{5EE61CC4-7938-B6CC-DA34-6F176E049958}"/>
              </a:ext>
            </a:extLst>
          </p:cNvPr>
          <p:cNvSpPr/>
          <p:nvPr/>
        </p:nvSpPr>
        <p:spPr>
          <a:xfrm>
            <a:off x="515063" y="5318040"/>
            <a:ext cx="7283291" cy="340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Accredited Provider Status, an expanded ETR framework, the EMSR journal, and the first-ever UEMS Congress show an organization that is looking outward and helping shape the future of European medicine.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9" name="Image 0" descr="preencoded.png">
            <a:extLst>
              <a:ext uri="{FF2B5EF4-FFF2-40B4-BE49-F238E27FC236}">
                <a16:creationId xmlns:a16="http://schemas.microsoft.com/office/drawing/2014/main" id="{5975EE88-4622-834A-8B15-216B2F9FD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763" y="1585143"/>
            <a:ext cx="3515237" cy="52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0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D9010-D6DB-54BF-E286-A9D7BE04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D99F-9102-CFFA-6C3B-2073ABDC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71" y="237306"/>
            <a:ext cx="9564329" cy="11293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65B0"/>
                </a:solidFill>
                <a:latin typeface="Alegreya Sans" panose="00000500000000000000" pitchFamily="2" charset="0"/>
              </a:rPr>
              <a:t>Final Remarks</a:t>
            </a: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EE02108C-2836-87EB-5319-2A00B458C542}"/>
              </a:ext>
            </a:extLst>
          </p:cNvPr>
          <p:cNvSpPr/>
          <p:nvPr/>
        </p:nvSpPr>
        <p:spPr>
          <a:xfrm>
            <a:off x="1875458" y="18296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5E138436-2670-0AF0-A6C3-C31410A6A904}"/>
              </a:ext>
            </a:extLst>
          </p:cNvPr>
          <p:cNvSpPr/>
          <p:nvPr/>
        </p:nvSpPr>
        <p:spPr>
          <a:xfrm>
            <a:off x="2359566" y="1884149"/>
            <a:ext cx="289310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2025: Consolidation achieved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D887F779-C5BF-FD39-8032-0405A592552E}"/>
              </a:ext>
            </a:extLst>
          </p:cNvPr>
          <p:cNvSpPr/>
          <p:nvPr/>
        </p:nvSpPr>
        <p:spPr>
          <a:xfrm>
            <a:off x="2359566" y="2208356"/>
            <a:ext cx="707231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UEMS is a stronger and more unified voice across Europe.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Shape 4">
            <a:extLst>
              <a:ext uri="{FF2B5EF4-FFF2-40B4-BE49-F238E27FC236}">
                <a16:creationId xmlns:a16="http://schemas.microsoft.com/office/drawing/2014/main" id="{C61DAC99-229A-2C69-D917-CA55EA301314}"/>
              </a:ext>
            </a:extLst>
          </p:cNvPr>
          <p:cNvSpPr/>
          <p:nvPr/>
        </p:nvSpPr>
        <p:spPr>
          <a:xfrm>
            <a:off x="1875458" y="2690917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EA180F2A-471B-68CC-569A-20F5462F8F30}"/>
              </a:ext>
            </a:extLst>
          </p:cNvPr>
          <p:cNvSpPr/>
          <p:nvPr/>
        </p:nvSpPr>
        <p:spPr>
          <a:xfrm>
            <a:off x="2359566" y="274544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Solid foundations in place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F1CEF827-8321-1965-722F-F57B67627BE7}"/>
              </a:ext>
            </a:extLst>
          </p:cNvPr>
          <p:cNvSpPr/>
          <p:nvPr/>
        </p:nvSpPr>
        <p:spPr>
          <a:xfrm>
            <a:off x="2359566" y="3069655"/>
            <a:ext cx="707231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kern="0" dirty="0">
                <a:solidFill>
                  <a:srgbClr val="38383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stability and structural </a:t>
            </a:r>
            <a:r>
              <a:rPr lang="en-US" sz="1250" kern="0" dirty="0" err="1">
                <a:solidFill>
                  <a:srgbClr val="38383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strenght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Shape 7">
            <a:extLst>
              <a:ext uri="{FF2B5EF4-FFF2-40B4-BE49-F238E27FC236}">
                <a16:creationId xmlns:a16="http://schemas.microsoft.com/office/drawing/2014/main" id="{AE46FEDE-87DB-D7CD-5C7A-B361B2A946D4}"/>
              </a:ext>
            </a:extLst>
          </p:cNvPr>
          <p:cNvSpPr/>
          <p:nvPr/>
        </p:nvSpPr>
        <p:spPr>
          <a:xfrm>
            <a:off x="1875458" y="3552215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1D60759B-0D4B-A226-8FAA-C76E617D2192}"/>
              </a:ext>
            </a:extLst>
          </p:cNvPr>
          <p:cNvSpPr/>
          <p:nvPr/>
        </p:nvSpPr>
        <p:spPr>
          <a:xfrm>
            <a:off x="2359566" y="3606746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Leuven </a:t>
            </a:r>
            <a:r>
              <a:rPr lang="en-US" sz="1550" b="1" kern="0" dirty="0">
                <a:solidFill>
                  <a:srgbClr val="38383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ahead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E32B9873-FCD2-4D47-6D71-D9C3E411B704}"/>
              </a:ext>
            </a:extLst>
          </p:cNvPr>
          <p:cNvSpPr/>
          <p:nvPr/>
        </p:nvSpPr>
        <p:spPr>
          <a:xfrm>
            <a:off x="2359566" y="3930953"/>
            <a:ext cx="707231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 moment to connect and align.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EE6C8B4C-F90A-C3E3-C7D8-766946BFCEC6}"/>
              </a:ext>
            </a:extLst>
          </p:cNvPr>
          <p:cNvSpPr/>
          <p:nvPr/>
        </p:nvSpPr>
        <p:spPr>
          <a:xfrm>
            <a:off x="1875458" y="441351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332C911B-9033-A79B-5705-75B29CCD50D6}"/>
              </a:ext>
            </a:extLst>
          </p:cNvPr>
          <p:cNvSpPr/>
          <p:nvPr/>
        </p:nvSpPr>
        <p:spPr>
          <a:xfrm>
            <a:off x="2359566" y="446804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path forward is clear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9C3A7B44-A58C-901A-6F56-984098AF3B07}"/>
              </a:ext>
            </a:extLst>
          </p:cNvPr>
          <p:cNvSpPr/>
          <p:nvPr/>
        </p:nvSpPr>
        <p:spPr>
          <a:xfrm>
            <a:off x="2359566" y="4792251"/>
            <a:ext cx="707231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Continuity, coherence and shared purpose.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13">
            <a:extLst>
              <a:ext uri="{FF2B5EF4-FFF2-40B4-BE49-F238E27FC236}">
                <a16:creationId xmlns:a16="http://schemas.microsoft.com/office/drawing/2014/main" id="{7ABB0AB2-FF95-B239-A41E-384291D17440}"/>
              </a:ext>
            </a:extLst>
          </p:cNvPr>
          <p:cNvSpPr/>
          <p:nvPr/>
        </p:nvSpPr>
        <p:spPr>
          <a:xfrm>
            <a:off x="2113583" y="5306601"/>
            <a:ext cx="548830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“The strength of the UEMS lies in its people — our Members, Sections, Boards, committees, and the Brussels Office team.”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Shape 14">
            <a:extLst>
              <a:ext uri="{FF2B5EF4-FFF2-40B4-BE49-F238E27FC236}">
                <a16:creationId xmlns:a16="http://schemas.microsoft.com/office/drawing/2014/main" id="{57363872-D8B6-A629-AA1D-234ED083EA2D}"/>
              </a:ext>
            </a:extLst>
          </p:cNvPr>
          <p:cNvSpPr/>
          <p:nvPr/>
        </p:nvSpPr>
        <p:spPr>
          <a:xfrm>
            <a:off x="1875458" y="5163726"/>
            <a:ext cx="22860" cy="742950"/>
          </a:xfrm>
          <a:prstGeom prst="rect">
            <a:avLst/>
          </a:prstGeom>
          <a:solidFill>
            <a:srgbClr val="B40101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" name="Image 0" descr="preencoded.png">
            <a:extLst>
              <a:ext uri="{FF2B5EF4-FFF2-40B4-BE49-F238E27FC236}">
                <a16:creationId xmlns:a16="http://schemas.microsoft.com/office/drawing/2014/main" id="{02148D75-D596-BAA2-97CD-33E3A2E1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762" y="992274"/>
            <a:ext cx="3918238" cy="58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7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9BC52-A531-30DD-B798-6A0071B31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8FFBD-EFAB-BCF8-8F34-D9B750DF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10" y="129151"/>
            <a:ext cx="961349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err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Thank</a:t>
            </a:r>
            <a:r>
              <a:rPr lang="pt-PT" dirty="0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</a:t>
            </a:r>
            <a:r>
              <a:rPr lang="pt-PT" dirty="0" err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You</a:t>
            </a:r>
            <a:endParaRPr lang="en-GB" sz="4400" dirty="0">
              <a:solidFill>
                <a:schemeClr val="accent3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pic>
        <p:nvPicPr>
          <p:cNvPr id="2" name="Imagem 1" descr="Uma imagem com pessoa, céu, ar livre, Cara humana&#10;&#10;Descrição gerada automaticamente">
            <a:extLst>
              <a:ext uri="{FF2B5EF4-FFF2-40B4-BE49-F238E27FC236}">
                <a16:creationId xmlns:a16="http://schemas.microsoft.com/office/drawing/2014/main" id="{A645B65A-D2E4-A47B-1F95-8B4272757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26111" b="-4"/>
          <a:stretch>
            <a:fillRect/>
          </a:stretch>
        </p:blipFill>
        <p:spPr>
          <a:xfrm>
            <a:off x="1657231" y="2057391"/>
            <a:ext cx="2573937" cy="3217330"/>
          </a:xfrm>
          <a:prstGeom prst="rect">
            <a:avLst/>
          </a:prstGeom>
        </p:spPr>
      </p:pic>
      <p:pic>
        <p:nvPicPr>
          <p:cNvPr id="5" name="Imagem 4" descr="Uma imagem com interior, gato, mamífero, parede&#10;&#10;Descrição gerada automaticamente">
            <a:extLst>
              <a:ext uri="{FF2B5EF4-FFF2-40B4-BE49-F238E27FC236}">
                <a16:creationId xmlns:a16="http://schemas.microsoft.com/office/drawing/2014/main" id="{2861A4B2-D8BC-CCC7-D2AE-49DE82D46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0" b="2"/>
          <a:stretch>
            <a:fillRect/>
          </a:stretch>
        </p:blipFill>
        <p:spPr>
          <a:xfrm rot="5400000">
            <a:off x="3917957" y="2384480"/>
            <a:ext cx="3217333" cy="2563156"/>
          </a:xfrm>
          <a:prstGeom prst="rect">
            <a:avLst/>
          </a:prstGeom>
        </p:spPr>
      </p:pic>
      <p:pic>
        <p:nvPicPr>
          <p:cNvPr id="6" name="Imagem 5" descr="Uma imagem com Cara humana, ar livre, céu, pessoa&#10;&#10;Descrição gerada automaticamente">
            <a:extLst>
              <a:ext uri="{FF2B5EF4-FFF2-40B4-BE49-F238E27FC236}">
                <a16:creationId xmlns:a16="http://schemas.microsoft.com/office/drawing/2014/main" id="{994D2BC5-4227-2BF2-AEE5-87071D18A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r="22776" b="-4"/>
          <a:stretch>
            <a:fillRect/>
          </a:stretch>
        </p:blipFill>
        <p:spPr>
          <a:xfrm>
            <a:off x="6822079" y="2057391"/>
            <a:ext cx="2589038" cy="3217330"/>
          </a:xfrm>
          <a:prstGeom prst="rect">
            <a:avLst/>
          </a:prstGeom>
        </p:spPr>
      </p:pic>
      <p:pic>
        <p:nvPicPr>
          <p:cNvPr id="7" name="Imagem 6" descr="Uma imagem com pessoa, Cara humana, vestuário, sorrir&#10;&#10;Descrição gerada automaticamente">
            <a:extLst>
              <a:ext uri="{FF2B5EF4-FFF2-40B4-BE49-F238E27FC236}">
                <a16:creationId xmlns:a16="http://schemas.microsoft.com/office/drawing/2014/main" id="{2910BE34-214D-EC49-C743-4FFDC3DAD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0" r="29283" b="3"/>
          <a:stretch>
            <a:fillRect/>
          </a:stretch>
        </p:blipFill>
        <p:spPr>
          <a:xfrm>
            <a:off x="9424994" y="2057391"/>
            <a:ext cx="2563156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1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61F86-46B2-E7B7-0BA4-DD5E347C2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0CD0-2B7D-C477-8268-39143BEB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53" y="-43402"/>
            <a:ext cx="9790471" cy="1129378"/>
          </a:xfrm>
        </p:spPr>
        <p:txBody>
          <a:bodyPr>
            <a:normAutofit fontScale="90000"/>
          </a:bodyPr>
          <a:lstStyle/>
          <a:p>
            <a:pPr rtl="1"/>
            <a:br>
              <a:rPr lang="pt-PT" dirty="0">
                <a:solidFill>
                  <a:schemeClr val="bg1"/>
                </a:solidFill>
              </a:rPr>
            </a:br>
            <a:r>
              <a:rPr lang="fr-FR" sz="3600" dirty="0">
                <a:solidFill>
                  <a:schemeClr val="bg1"/>
                </a:solidFill>
              </a:rPr>
              <a:t>Nous remercions le Conseil National de l'Ordre des Médecins de Tunisie</a:t>
            </a:r>
            <a:br>
              <a:rPr lang="fr-FR" sz="3600" dirty="0"/>
            </a:br>
            <a:r>
              <a:rPr lang="ar-AE" sz="3600" dirty="0">
                <a:solidFill>
                  <a:schemeClr val="bg1"/>
                </a:solidFill>
              </a:rPr>
              <a:t>شكرًا للمجلس الوطني لوسام الأطباء في تونس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BFA5DC-4858-8890-85CC-29192B82FB85}"/>
              </a:ext>
            </a:extLst>
          </p:cNvPr>
          <p:cNvSpPr txBox="1">
            <a:spLocks/>
          </p:cNvSpPr>
          <p:nvPr/>
        </p:nvSpPr>
        <p:spPr>
          <a:xfrm>
            <a:off x="8564910" y="3384324"/>
            <a:ext cx="2984860" cy="2779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pic>
        <p:nvPicPr>
          <p:cNvPr id="3" name="Picture 2" descr="Nenhuma descrição de foto disponível.">
            <a:extLst>
              <a:ext uri="{FF2B5EF4-FFF2-40B4-BE49-F238E27FC236}">
                <a16:creationId xmlns:a16="http://schemas.microsoft.com/office/drawing/2014/main" id="{B07849CF-E750-B8A0-31B1-04E28DF6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96" y="-22764"/>
            <a:ext cx="1741976" cy="17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rip to tunisia - tunis">
            <a:extLst>
              <a:ext uri="{FF2B5EF4-FFF2-40B4-BE49-F238E27FC236}">
                <a16:creationId xmlns:a16="http://schemas.microsoft.com/office/drawing/2014/main" id="{88918EA0-3D77-A5C5-EBE4-D73BE9D5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6" y="1719212"/>
            <a:ext cx="3592898" cy="239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rip to tunisia - carthage">
            <a:extLst>
              <a:ext uri="{FF2B5EF4-FFF2-40B4-BE49-F238E27FC236}">
                <a16:creationId xmlns:a16="http://schemas.microsoft.com/office/drawing/2014/main" id="{E33CD285-AFF8-D94B-DBDA-8EB1A329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6" y="4251190"/>
            <a:ext cx="3630699" cy="216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ip to tunisia - sidi bou said">
            <a:extLst>
              <a:ext uri="{FF2B5EF4-FFF2-40B4-BE49-F238E27FC236}">
                <a16:creationId xmlns:a16="http://schemas.microsoft.com/office/drawing/2014/main" id="{74A9C1CC-9AD2-B043-80B2-D0D1F4ED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17" y="1739681"/>
            <a:ext cx="3790241" cy="46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ip to tunisia -  kairouan">
            <a:extLst>
              <a:ext uri="{FF2B5EF4-FFF2-40B4-BE49-F238E27FC236}">
                <a16:creationId xmlns:a16="http://schemas.microsoft.com/office/drawing/2014/main" id="{D3AD43E3-90B2-DF1B-5F6C-7F45DCB1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03" y="1719213"/>
            <a:ext cx="3660985" cy="25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l Jem Amphitheater Tunisia aerial view.">
            <a:extLst>
              <a:ext uri="{FF2B5EF4-FFF2-40B4-BE49-F238E27FC236}">
                <a16:creationId xmlns:a16="http://schemas.microsoft.com/office/drawing/2014/main" id="{1AB03735-51BC-A447-67B5-1EC5B9D7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03" y="4374220"/>
            <a:ext cx="3660985" cy="20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7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78F9D-85A0-EB6E-7130-6EACF7B17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3820-0F34-0D9C-604F-849A0582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UEMS: A Project Built to Last</a:t>
            </a:r>
            <a:endParaRPr lang="en-GB" dirty="0">
              <a:solidFill>
                <a:schemeClr val="bg1"/>
              </a:solidFill>
              <a:latin typeface="Alegreya Sans" panose="000005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44AED9-36C3-F6DB-8F3F-A87A1B6427BA}"/>
              </a:ext>
            </a:extLst>
          </p:cNvPr>
          <p:cNvSpPr txBox="1">
            <a:spLocks/>
          </p:cNvSpPr>
          <p:nvPr/>
        </p:nvSpPr>
        <p:spPr>
          <a:xfrm>
            <a:off x="8564910" y="3384324"/>
            <a:ext cx="2984860" cy="2779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067745-37A2-67BA-91E0-9733AA1D5C24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FORMAT</a:t>
            </a:r>
          </a:p>
        </p:txBody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BFFDB3C2-980F-21D1-6D95-09DA33039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19" y="1523728"/>
            <a:ext cx="3556181" cy="5334272"/>
          </a:xfrm>
          <a:prstGeom prst="rect">
            <a:avLst/>
          </a:prstGeom>
        </p:spPr>
      </p:pic>
      <p:sp>
        <p:nvSpPr>
          <p:cNvPr id="23" name="Text 1">
            <a:extLst>
              <a:ext uri="{FF2B5EF4-FFF2-40B4-BE49-F238E27FC236}">
                <a16:creationId xmlns:a16="http://schemas.microsoft.com/office/drawing/2014/main" id="{0794A2BD-5FA9-532D-C464-93EF4FCFA765}"/>
              </a:ext>
            </a:extLst>
          </p:cNvPr>
          <p:cNvSpPr/>
          <p:nvPr/>
        </p:nvSpPr>
        <p:spPr>
          <a:xfrm>
            <a:off x="378911" y="2412644"/>
            <a:ext cx="755642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300"/>
              </a:lnSpc>
              <a:buNone/>
            </a:pPr>
            <a:r>
              <a:rPr lang="en-US" sz="14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The UEMS starts 2026 from its strongest position yet — financially secure, well organized, and clear about where it is going. The consolidation work has not slowed things down. It has given us a solid base for the next phase of European medical work.</a:t>
            </a:r>
            <a:endParaRPr lang="en-US" sz="1400" dirty="0"/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AD8FD91A-F6A6-8CD9-5D9F-9A6D9801F93D}"/>
              </a:ext>
            </a:extLst>
          </p:cNvPr>
          <p:cNvSpPr/>
          <p:nvPr/>
        </p:nvSpPr>
        <p:spPr>
          <a:xfrm>
            <a:off x="378911" y="3273109"/>
            <a:ext cx="3736300" cy="1035606"/>
          </a:xfrm>
          <a:prstGeom prst="roundRect">
            <a:avLst>
              <a:gd name="adj" fmla="val 523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8044BBE4-1E8C-E3FF-51B4-68F87D787BE6}"/>
              </a:ext>
            </a:extLst>
          </p:cNvPr>
          <p:cNvSpPr/>
          <p:nvPr/>
        </p:nvSpPr>
        <p:spPr>
          <a:xfrm>
            <a:off x="515475" y="340967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Financial Strength</a:t>
            </a:r>
            <a:endParaRPr lang="en-US" sz="1400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85CE71B7-5BEE-F1E8-EB09-F7D6BC2DA511}"/>
              </a:ext>
            </a:extLst>
          </p:cNvPr>
          <p:cNvSpPr/>
          <p:nvPr/>
        </p:nvSpPr>
        <p:spPr>
          <a:xfrm>
            <a:off x="515475" y="3661372"/>
            <a:ext cx="346317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300"/>
              </a:lnSpc>
              <a:buNone/>
            </a:pPr>
            <a:r>
              <a:rPr lang="en-US" sz="12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An operating surplus of €142,637, cash reserves of more than €5M, and a self-sustaining Domus Medica Europaea point to long-term independence.</a:t>
            </a:r>
            <a:endParaRPr lang="en-US" sz="1200" dirty="0"/>
          </a:p>
        </p:txBody>
      </p:sp>
      <p:sp>
        <p:nvSpPr>
          <p:cNvPr id="27" name="Shape 5">
            <a:extLst>
              <a:ext uri="{FF2B5EF4-FFF2-40B4-BE49-F238E27FC236}">
                <a16:creationId xmlns:a16="http://schemas.microsoft.com/office/drawing/2014/main" id="{7006FB52-BD3C-E678-D5A0-BCE9EFA7E940}"/>
              </a:ext>
            </a:extLst>
          </p:cNvPr>
          <p:cNvSpPr/>
          <p:nvPr/>
        </p:nvSpPr>
        <p:spPr>
          <a:xfrm>
            <a:off x="4199032" y="3273109"/>
            <a:ext cx="3736300" cy="1035606"/>
          </a:xfrm>
          <a:prstGeom prst="roundRect">
            <a:avLst>
              <a:gd name="adj" fmla="val 523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9D3CD88A-2BA7-B04D-E588-6BA8A0E602EB}"/>
              </a:ext>
            </a:extLst>
          </p:cNvPr>
          <p:cNvSpPr/>
          <p:nvPr/>
        </p:nvSpPr>
        <p:spPr>
          <a:xfrm>
            <a:off x="4335596" y="3409673"/>
            <a:ext cx="181010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Operational Excellence</a:t>
            </a:r>
            <a:endParaRPr lang="en-US" sz="1400" dirty="0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1606DE59-870F-0EDA-A02D-064447CCD950}"/>
              </a:ext>
            </a:extLst>
          </p:cNvPr>
          <p:cNvSpPr/>
          <p:nvPr/>
        </p:nvSpPr>
        <p:spPr>
          <a:xfrm>
            <a:off x="4335596" y="3661372"/>
            <a:ext cx="3463171" cy="510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300"/>
              </a:lnSpc>
              <a:buNone/>
            </a:pPr>
            <a:r>
              <a:rPr lang="en-US" sz="12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19.3 FTEs, Odoo-powered infrastructure, and a record EACCME result of 2,476 events show a Brussels Office working steadily and well.</a:t>
            </a:r>
            <a:endParaRPr lang="en-US" sz="1200" dirty="0"/>
          </a:p>
        </p:txBody>
      </p:sp>
      <p:sp>
        <p:nvSpPr>
          <p:cNvPr id="30" name="Shape 8">
            <a:extLst>
              <a:ext uri="{FF2B5EF4-FFF2-40B4-BE49-F238E27FC236}">
                <a16:creationId xmlns:a16="http://schemas.microsoft.com/office/drawing/2014/main" id="{8FB6141A-877A-165C-7F37-0148BD24D22F}"/>
              </a:ext>
            </a:extLst>
          </p:cNvPr>
          <p:cNvSpPr/>
          <p:nvPr/>
        </p:nvSpPr>
        <p:spPr>
          <a:xfrm>
            <a:off x="378911" y="4392534"/>
            <a:ext cx="7556421" cy="865346"/>
          </a:xfrm>
          <a:prstGeom prst="roundRect">
            <a:avLst>
              <a:gd name="adj" fmla="val 626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31" name="Text 9">
            <a:extLst>
              <a:ext uri="{FF2B5EF4-FFF2-40B4-BE49-F238E27FC236}">
                <a16:creationId xmlns:a16="http://schemas.microsoft.com/office/drawing/2014/main" id="{0056F886-E9DE-47F6-9D87-A682B291972A}"/>
              </a:ext>
            </a:extLst>
          </p:cNvPr>
          <p:cNvSpPr/>
          <p:nvPr/>
        </p:nvSpPr>
        <p:spPr>
          <a:xfrm>
            <a:off x="536941" y="4519488"/>
            <a:ext cx="2148386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383838"/>
                </a:solidFill>
                <a:ea typeface="Inter Bold" pitchFamily="34" charset="-122"/>
              </a:rPr>
              <a:t>Strategic Alignment</a:t>
            </a:r>
            <a:endParaRPr lang="en-US" sz="1400" dirty="0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63652C4A-F017-D689-BE38-BBB5D020B848}"/>
              </a:ext>
            </a:extLst>
          </p:cNvPr>
          <p:cNvSpPr/>
          <p:nvPr/>
        </p:nvSpPr>
        <p:spPr>
          <a:xfrm>
            <a:off x="515475" y="4780797"/>
            <a:ext cx="7283291" cy="340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Accredited Provider Status, an expanded ETR framework, the EMSR journal, and the first-ever UEMS Congress show an organization that is looking outward and helping shape the future of European medicine.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252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FC88C-498C-9239-7839-949D95C2F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99DA-BC55-EBB1-7480-3D34F5C5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71" y="237306"/>
            <a:ext cx="9564329" cy="1129378"/>
          </a:xfrm>
        </p:spPr>
        <p:txBody>
          <a:bodyPr/>
          <a:lstStyle/>
          <a:p>
            <a:r>
              <a:rPr lang="en-GB" dirty="0">
                <a:solidFill>
                  <a:srgbClr val="0065B0"/>
                </a:solidFill>
                <a:latin typeface="Alegreya Sans" panose="00000500000000000000" pitchFamily="2" charset="0"/>
              </a:rPr>
              <a:t>Consolidation, not disruption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0D3A131F-419A-A044-3849-28BDFC43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581" y="1367897"/>
            <a:ext cx="2930419" cy="4395629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3F8C50BF-05C2-ACFE-9F8B-0644138FA9C5}"/>
              </a:ext>
            </a:extLst>
          </p:cNvPr>
          <p:cNvSpPr/>
          <p:nvPr/>
        </p:nvSpPr>
        <p:spPr>
          <a:xfrm>
            <a:off x="1592443" y="2304575"/>
            <a:ext cx="7556421" cy="1176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Strong financial position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3838"/>
                </a:solidFill>
              </a:rPr>
              <a:t>Increased operational capacity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83838"/>
                </a:solidFill>
              </a:rPr>
              <a:t>Clear strategic direction</a:t>
            </a:r>
            <a:endParaRPr lang="en-US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357344E2-A381-78D7-545F-52254A613AAF}"/>
              </a:ext>
            </a:extLst>
          </p:cNvPr>
          <p:cNvSpPr/>
          <p:nvPr/>
        </p:nvSpPr>
        <p:spPr>
          <a:xfrm>
            <a:off x="1592444" y="5075873"/>
            <a:ext cx="5780629" cy="1290203"/>
          </a:xfrm>
          <a:prstGeom prst="roundRect">
            <a:avLst>
              <a:gd name="adj" fmla="val 4775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F71FF85D-BA01-F074-55E6-731ABA11C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919" y="5359718"/>
            <a:ext cx="235625" cy="188476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8EE48A48-CE3F-5A22-0F58-076DB7CA3B33}"/>
              </a:ext>
            </a:extLst>
          </p:cNvPr>
          <p:cNvSpPr/>
          <p:nvPr/>
        </p:nvSpPr>
        <p:spPr>
          <a:xfrm>
            <a:off x="2205019" y="5301972"/>
            <a:ext cx="4971285" cy="693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UEMS is now a mature, resilient European organization with its eyes on the future.</a:t>
            </a:r>
            <a:r>
              <a:rPr lang="en-US" dirty="0">
                <a:solidFill>
                  <a:srgbClr val="000000"/>
                </a:solidFill>
                <a:ea typeface="Inter" pitchFamily="34" charset="-122"/>
                <a:cs typeface="Inter" pitchFamily="34" charset="-12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1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4FA07-44ED-C3B0-B9C5-2E66BBB9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4715-F5EB-7F0B-FBDF-9115AF2C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>
            <a:noAutofit/>
          </a:bodyPr>
          <a:lstStyle/>
          <a:p>
            <a:pPr algn="just">
              <a:lnSpc>
                <a:spcPts val="4600"/>
              </a:lnSpc>
            </a:pPr>
            <a:r>
              <a:rPr lang="en-US" sz="4000" b="1" dirty="0">
                <a:solidFill>
                  <a:schemeClr val="bg1"/>
                </a:solidFill>
                <a:latin typeface="+mn-lt"/>
                <a:ea typeface="Inter Bold" pitchFamily="34" charset="-122"/>
                <a:cs typeface="Inter Bold" pitchFamily="34" charset="-120"/>
              </a:rPr>
              <a:t>The Era of Consolidation: A Self-Sustaining Cycle of Excellence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2D19A8-D6F1-CA9A-A675-F5FE9C0521F5}"/>
              </a:ext>
            </a:extLst>
          </p:cNvPr>
          <p:cNvSpPr txBox="1">
            <a:spLocks/>
          </p:cNvSpPr>
          <p:nvPr/>
        </p:nvSpPr>
        <p:spPr>
          <a:xfrm>
            <a:off x="8564910" y="3384324"/>
            <a:ext cx="2984860" cy="2779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8B79F5-1220-CA87-1570-6298DE252BB1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FORMAT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251D33B7-58CF-6030-DCF3-1E28FD7B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555" y="1527858"/>
            <a:ext cx="3553428" cy="5330142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CF376276-54A3-FD6F-1797-E1C85349A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821226"/>
              </p:ext>
            </p:extLst>
          </p:nvPr>
        </p:nvGraphicFramePr>
        <p:xfrm>
          <a:off x="32075" y="1877787"/>
          <a:ext cx="7293044" cy="460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435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1336A-9C93-78E6-F08A-9E2E18003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CC34-E3E1-5D82-A576-36B3AC7C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Securing Long-Term Strategic Autonomy</a:t>
            </a:r>
            <a:endParaRPr lang="en-GB" dirty="0">
              <a:solidFill>
                <a:schemeClr val="bg1"/>
              </a:solidFill>
              <a:latin typeface="Alegreya Sans" panose="000005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B9499C-0329-FCA5-56EE-88A168A79DAF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907737-ACE0-3A8D-722A-E85ED8CA4226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FORMAT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848EEBF-8680-5CDE-CD89-D916B3D9ADEF}"/>
              </a:ext>
            </a:extLst>
          </p:cNvPr>
          <p:cNvSpPr/>
          <p:nvPr/>
        </p:nvSpPr>
        <p:spPr>
          <a:xfrm>
            <a:off x="537335" y="2000085"/>
            <a:ext cx="7872108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Blip>
                <a:blip r:embed="rId3"/>
              </a:buBlip>
              <a:defRPr/>
            </a:pPr>
            <a:endParaRPr lang="en-US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6536F5E3-0136-FA40-47D2-010646A6DF4B}"/>
              </a:ext>
            </a:extLst>
          </p:cNvPr>
          <p:cNvSpPr/>
          <p:nvPr/>
        </p:nvSpPr>
        <p:spPr>
          <a:xfrm>
            <a:off x="410738" y="2546136"/>
            <a:ext cx="3806666" cy="3127772"/>
          </a:xfrm>
          <a:prstGeom prst="roundRect">
            <a:avLst>
              <a:gd name="adj" fmla="val 2970"/>
            </a:avLst>
          </a:prstGeom>
          <a:solidFill>
            <a:srgbClr val="B40101"/>
          </a:solidFill>
          <a:ln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F2E40622-0708-84FF-E65E-A43823DD8BE5}"/>
              </a:ext>
            </a:extLst>
          </p:cNvPr>
          <p:cNvSpPr/>
          <p:nvPr/>
        </p:nvSpPr>
        <p:spPr>
          <a:xfrm>
            <a:off x="539683" y="2629956"/>
            <a:ext cx="2836664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Core Financial Performance — 2025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DC5677DF-008B-E5B5-9795-CDC66CFAF3D4}"/>
              </a:ext>
            </a:extLst>
          </p:cNvPr>
          <p:cNvSpPr/>
          <p:nvPr/>
        </p:nvSpPr>
        <p:spPr>
          <a:xfrm>
            <a:off x="1160713" y="2990120"/>
            <a:ext cx="2306598" cy="425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€142K</a:t>
            </a:r>
            <a:endParaRPr kumimoji="0" lang="en-US" sz="3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ED0A21B9-A2E2-31A1-5B8A-3ADBED5ADA3C}"/>
              </a:ext>
            </a:extLst>
          </p:cNvPr>
          <p:cNvSpPr/>
          <p:nvPr/>
        </p:nvSpPr>
        <p:spPr>
          <a:xfrm>
            <a:off x="1507780" y="3543046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Operating Surplus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42503BBA-E50E-767A-58D6-384F8485C40A}"/>
              </a:ext>
            </a:extLst>
          </p:cNvPr>
          <p:cNvSpPr/>
          <p:nvPr/>
        </p:nvSpPr>
        <p:spPr>
          <a:xfrm>
            <a:off x="1160713" y="4400892"/>
            <a:ext cx="2306598" cy="425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&gt;€5M</a:t>
            </a:r>
            <a:endParaRPr kumimoji="0" lang="en-US" sz="3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EC08AD5D-7E35-F2D8-CB48-2A4EE048ADE9}"/>
              </a:ext>
            </a:extLst>
          </p:cNvPr>
          <p:cNvSpPr/>
          <p:nvPr/>
        </p:nvSpPr>
        <p:spPr>
          <a:xfrm>
            <a:off x="1507780" y="495381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Cash Reserves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FEBA3784-0A0A-21C4-8BF9-5CAE2EBF46D9}"/>
              </a:ext>
            </a:extLst>
          </p:cNvPr>
          <p:cNvSpPr/>
          <p:nvPr/>
        </p:nvSpPr>
        <p:spPr>
          <a:xfrm>
            <a:off x="4473389" y="2546136"/>
            <a:ext cx="3806666" cy="3127772"/>
          </a:xfrm>
          <a:prstGeom prst="roundRect">
            <a:avLst>
              <a:gd name="adj" fmla="val 2970"/>
            </a:avLst>
          </a:prstGeom>
          <a:solidFill>
            <a:srgbClr val="B40101"/>
          </a:solidFill>
          <a:ln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Bold" pitchFamily="34" charset="0"/>
              <a:ea typeface="Inter Bold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Bold" pitchFamily="34" charset="0"/>
              <a:ea typeface="Inter Bold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Bold" pitchFamily="34" charset="0"/>
              <a:ea typeface="Inter Bold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Fully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pt-P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operational</a:t>
            </a: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Fully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pt-P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rented</a:t>
            </a: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Debt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free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C4707CFC-C6FD-EDDB-8622-815478BB615E}"/>
              </a:ext>
            </a:extLst>
          </p:cNvPr>
          <p:cNvSpPr/>
          <p:nvPr/>
        </p:nvSpPr>
        <p:spPr>
          <a:xfrm>
            <a:off x="4671829" y="2649343"/>
            <a:ext cx="2836664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Domus Medica Europaea - DME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E0CA3199-8264-4AE7-E9F7-8FDB0358C635}"/>
              </a:ext>
            </a:extLst>
          </p:cNvPr>
          <p:cNvSpPr/>
          <p:nvPr/>
        </p:nvSpPr>
        <p:spPr>
          <a:xfrm>
            <a:off x="5111081" y="2990120"/>
            <a:ext cx="2306598" cy="425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€120K</a:t>
            </a:r>
            <a:endParaRPr kumimoji="0" lang="en-US" sz="3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 4">
            <a:extLst>
              <a:ext uri="{FF2B5EF4-FFF2-40B4-BE49-F238E27FC236}">
                <a16:creationId xmlns:a16="http://schemas.microsoft.com/office/drawing/2014/main" id="{C126AB84-28E9-3E4C-74D7-F6416C37205C}"/>
              </a:ext>
            </a:extLst>
          </p:cNvPr>
          <p:cNvSpPr/>
          <p:nvPr/>
        </p:nvSpPr>
        <p:spPr>
          <a:xfrm>
            <a:off x="5458088" y="352978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Revenue</a:t>
            </a:r>
            <a:endParaRPr kumimoji="0" lang="en-US" sz="12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8EE3B6CC-F42E-9E54-EB81-2E5FF7B14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97" y="1537495"/>
            <a:ext cx="3547003" cy="53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F5E0CE-63EC-17AE-64DF-1BA16160A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654F-159B-2F14-2CD5-490E39B0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>
            <a:noAutofit/>
          </a:bodyPr>
          <a:lstStyle/>
          <a:p>
            <a:pPr>
              <a:lnSpc>
                <a:spcPts val="4350"/>
              </a:lnSpc>
            </a:pPr>
            <a:r>
              <a:rPr lang="en-US" b="1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Growing Internal Capacity to Meet European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1C7FEB-D721-4FD9-422D-12BDEECA8BCC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AD1528-62CB-2A12-A425-E39180B8295D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FORMAT</a:t>
            </a: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09040696-9C7F-084D-DA8D-2D22B08B6CCC}"/>
              </a:ext>
            </a:extLst>
          </p:cNvPr>
          <p:cNvSpPr/>
          <p:nvPr/>
        </p:nvSpPr>
        <p:spPr>
          <a:xfrm>
            <a:off x="978278" y="2923422"/>
            <a:ext cx="24849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19.3</a:t>
            </a:r>
            <a:endParaRPr kumimoji="0" lang="en-US" sz="4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2AF547CB-759C-AD50-AEF1-F65C3E516E07}"/>
              </a:ext>
            </a:extLst>
          </p:cNvPr>
          <p:cNvSpPr/>
          <p:nvPr/>
        </p:nvSpPr>
        <p:spPr>
          <a:xfrm>
            <a:off x="1104365" y="372256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FTEs in 2025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9ED251D9-B1DA-E4CA-A5B0-E78CE498C78B}"/>
              </a:ext>
            </a:extLst>
          </p:cNvPr>
          <p:cNvSpPr/>
          <p:nvPr/>
        </p:nvSpPr>
        <p:spPr>
          <a:xfrm>
            <a:off x="840285" y="4162267"/>
            <a:ext cx="2761059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 careful increase from 18.6 in 2024</a:t>
            </a:r>
          </a:p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Inter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</a:rPr>
              <a:t>Stronger Brussels Office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56F1C651-BF31-CD10-F32A-04DA74F7F3C0}"/>
              </a:ext>
            </a:extLst>
          </p:cNvPr>
          <p:cNvSpPr/>
          <p:nvPr/>
        </p:nvSpPr>
        <p:spPr>
          <a:xfrm>
            <a:off x="4044733" y="1642131"/>
            <a:ext cx="3140631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Key Operational Investments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Shape 5">
            <a:extLst>
              <a:ext uri="{FF2B5EF4-FFF2-40B4-BE49-F238E27FC236}">
                <a16:creationId xmlns:a16="http://schemas.microsoft.com/office/drawing/2014/main" id="{676445B7-3454-8B2F-01CA-F030AE2DB163}"/>
              </a:ext>
            </a:extLst>
          </p:cNvPr>
          <p:cNvSpPr/>
          <p:nvPr/>
        </p:nvSpPr>
        <p:spPr>
          <a:xfrm>
            <a:off x="4044733" y="2101951"/>
            <a:ext cx="4359473" cy="2199918"/>
          </a:xfrm>
          <a:prstGeom prst="roundRect">
            <a:avLst>
              <a:gd name="adj" fmla="val 498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C0B5EA62-0003-87E2-2A1F-2C463982929D}"/>
              </a:ext>
            </a:extLst>
          </p:cNvPr>
          <p:cNvSpPr/>
          <p:nvPr/>
        </p:nvSpPr>
        <p:spPr>
          <a:xfrm>
            <a:off x="4314767" y="2303404"/>
            <a:ext cx="335411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Bringing Digital Tools Together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222F5F84-AD27-0077-9789-8FB55A818923}"/>
              </a:ext>
            </a:extLst>
          </p:cNvPr>
          <p:cNvSpPr/>
          <p:nvPr/>
        </p:nvSpPr>
        <p:spPr>
          <a:xfrm>
            <a:off x="4314767" y="2743102"/>
            <a:ext cx="3887986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Odoo platform fully deployed.</a:t>
            </a:r>
          </a:p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85750" marR="0" lvl="0" indent="-28575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Application tracking, </a:t>
            </a:r>
          </a:p>
          <a:p>
            <a:pPr marL="285750" marR="0" lvl="0" indent="-28575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Reviewer coordination</a:t>
            </a:r>
          </a:p>
          <a:p>
            <a:pPr marL="285750" marR="0" lvl="0" indent="-28575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Financial management into one place.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Shape 9">
            <a:extLst>
              <a:ext uri="{FF2B5EF4-FFF2-40B4-BE49-F238E27FC236}">
                <a16:creationId xmlns:a16="http://schemas.microsoft.com/office/drawing/2014/main" id="{B6D2FA5F-47A8-91AB-93DA-6215313D28FC}"/>
              </a:ext>
            </a:extLst>
          </p:cNvPr>
          <p:cNvSpPr/>
          <p:nvPr/>
        </p:nvSpPr>
        <p:spPr>
          <a:xfrm>
            <a:off x="4044733" y="4462603"/>
            <a:ext cx="4359473" cy="2207419"/>
          </a:xfrm>
          <a:prstGeom prst="roundRect">
            <a:avLst>
              <a:gd name="adj" fmla="val 497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Text 11">
            <a:extLst>
              <a:ext uri="{FF2B5EF4-FFF2-40B4-BE49-F238E27FC236}">
                <a16:creationId xmlns:a16="http://schemas.microsoft.com/office/drawing/2014/main" id="{204714F7-84EF-2D1C-9662-4F7BC96A4CD0}"/>
              </a:ext>
            </a:extLst>
          </p:cNvPr>
          <p:cNvSpPr/>
          <p:nvPr/>
        </p:nvSpPr>
        <p:spPr>
          <a:xfrm>
            <a:off x="4314767" y="4664057"/>
            <a:ext cx="3887986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Getting the IT Setup Ready for What Comes Next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8271A62A-A156-75C4-0545-9E04912564C0}"/>
              </a:ext>
            </a:extLst>
          </p:cNvPr>
          <p:cNvSpPr/>
          <p:nvPr/>
        </p:nvSpPr>
        <p:spPr>
          <a:xfrm>
            <a:off x="4314767" y="5382718"/>
            <a:ext cx="3887986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New IT provider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Nalios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) </a:t>
            </a:r>
          </a:p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85750" marR="0" lvl="0" indent="-28575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Accredited Provider pathway </a:t>
            </a:r>
          </a:p>
          <a:p>
            <a:pPr marL="285750" marR="0" lvl="0" indent="-28575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Digital setup is ready for the next stage.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7" name="Image 0" descr="preencoded.png">
            <a:extLst>
              <a:ext uri="{FF2B5EF4-FFF2-40B4-BE49-F238E27FC236}">
                <a16:creationId xmlns:a16="http://schemas.microsoft.com/office/drawing/2014/main" id="{D0E0CC9B-9C3B-00E3-4D59-751F09F7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613" y="1552530"/>
            <a:ext cx="3536981" cy="53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190A6-A14F-2483-9790-AA8E6AF61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CA89-3164-B4CE-FB4E-94596A53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28" y="197978"/>
            <a:ext cx="9790471" cy="1129378"/>
          </a:xfrm>
        </p:spPr>
        <p:txBody>
          <a:bodyPr>
            <a:noAutofit/>
          </a:bodyPr>
          <a:lstStyle/>
          <a:p>
            <a:pPr>
              <a:lnSpc>
                <a:spcPts val="4150"/>
              </a:lnSpc>
            </a:pPr>
            <a:r>
              <a:rPr lang="en-US" b="1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EACCME 3.0: Handling Record Demand Without Lowering Standards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51A6C1-4F24-CEA8-0FF8-DD021D91CBDE}"/>
              </a:ext>
            </a:extLst>
          </p:cNvPr>
          <p:cNvSpPr txBox="1">
            <a:spLocks/>
          </p:cNvSpPr>
          <p:nvPr/>
        </p:nvSpPr>
        <p:spPr>
          <a:xfrm>
            <a:off x="13021700" y="3722565"/>
            <a:ext cx="45719" cy="1153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3 presenters + 3 panellists+ 1 moderator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Participant preparatory contributions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Follow-up expert interviews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2DC967-6ADF-D3A6-98EA-34ADADCCC998}"/>
              </a:ext>
            </a:extLst>
          </p:cNvPr>
          <p:cNvSpPr txBox="1">
            <a:spLocks/>
          </p:cNvSpPr>
          <p:nvPr/>
        </p:nvSpPr>
        <p:spPr>
          <a:xfrm>
            <a:off x="9039021" y="2923422"/>
            <a:ext cx="1881171" cy="46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Asap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FORMAT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74A9923-0FBC-2612-EF4C-1086AB2C532B}"/>
              </a:ext>
            </a:extLst>
          </p:cNvPr>
          <p:cNvSpPr/>
          <p:nvPr/>
        </p:nvSpPr>
        <p:spPr>
          <a:xfrm>
            <a:off x="762794" y="1823463"/>
            <a:ext cx="3706535" cy="2199918"/>
          </a:xfrm>
          <a:prstGeom prst="roundRect">
            <a:avLst>
              <a:gd name="adj" fmla="val 322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F704F2E-A2AB-6BFA-9CCB-9644217BFFCF}"/>
              </a:ext>
            </a:extLst>
          </p:cNvPr>
          <p:cNvSpPr/>
          <p:nvPr/>
        </p:nvSpPr>
        <p:spPr>
          <a:xfrm>
            <a:off x="939006" y="1999676"/>
            <a:ext cx="314563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Live Educational Events (LEEs)</a:t>
            </a:r>
            <a:endParaRPr lang="en-US" sz="165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F7E219E-AD79-D91C-7B31-664D9E366453}"/>
              </a:ext>
            </a:extLst>
          </p:cNvPr>
          <p:cNvSpPr/>
          <p:nvPr/>
        </p:nvSpPr>
        <p:spPr>
          <a:xfrm>
            <a:off x="939006" y="2349124"/>
            <a:ext cx="3354110" cy="1498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300" dirty="0">
              <a:solidFill>
                <a:srgbClr val="383838"/>
              </a:solidFill>
              <a:ea typeface="Inter" pitchFamily="34" charset="-122"/>
              <a:cs typeface="Inter" pitchFamily="34" charset="-120"/>
            </a:endParaRP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Record </a:t>
            </a:r>
            <a:r>
              <a:rPr lang="en-US" sz="13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2,476 accredited events</a:t>
            </a:r>
            <a:r>
              <a:rPr lang="en-US" sz="13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 in 2025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Single-month peak of 337 applications in July. </a:t>
            </a: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F2AE99FA-DC5B-55DC-3F1D-3A779672CEE6}"/>
              </a:ext>
            </a:extLst>
          </p:cNvPr>
          <p:cNvSpPr/>
          <p:nvPr/>
        </p:nvSpPr>
        <p:spPr>
          <a:xfrm>
            <a:off x="4612680" y="1823463"/>
            <a:ext cx="3706535" cy="2199918"/>
          </a:xfrm>
          <a:prstGeom prst="roundRect">
            <a:avLst>
              <a:gd name="adj" fmla="val 322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7110E11D-28D3-6590-1944-E1C07D62C70B}"/>
              </a:ext>
            </a:extLst>
          </p:cNvPr>
          <p:cNvSpPr/>
          <p:nvPr/>
        </p:nvSpPr>
        <p:spPr>
          <a:xfrm>
            <a:off x="4788892" y="1999676"/>
            <a:ext cx="2920484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E-Learning Materials (ELMs)</a:t>
            </a:r>
            <a:endParaRPr lang="en-US" sz="165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F5BFFFF4-7EAF-322B-F7DF-B8F3643BE4AF}"/>
              </a:ext>
            </a:extLst>
          </p:cNvPr>
          <p:cNvSpPr/>
          <p:nvPr/>
        </p:nvSpPr>
        <p:spPr>
          <a:xfrm>
            <a:off x="4788892" y="2349124"/>
            <a:ext cx="3354110" cy="1498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300" b="1" dirty="0">
              <a:solidFill>
                <a:srgbClr val="383838"/>
              </a:solidFill>
              <a:ea typeface="Inter" pitchFamily="34" charset="-122"/>
              <a:cs typeface="Inter" pitchFamily="34" charset="-120"/>
            </a:endParaRP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264 applications</a:t>
            </a:r>
            <a:endParaRPr lang="en-US" sz="1300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5392ED0F-FDF0-A5FE-2EF8-A1AC52297234}"/>
              </a:ext>
            </a:extLst>
          </p:cNvPr>
          <p:cNvSpPr/>
          <p:nvPr/>
        </p:nvSpPr>
        <p:spPr>
          <a:xfrm>
            <a:off x="762794" y="4166732"/>
            <a:ext cx="7556421" cy="1201222"/>
          </a:xfrm>
          <a:prstGeom prst="roundRect">
            <a:avLst>
              <a:gd name="adj" fmla="val 589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6E40EBD0-7902-E570-49CA-07213EC54B6C}"/>
              </a:ext>
            </a:extLst>
          </p:cNvPr>
          <p:cNvSpPr/>
          <p:nvPr/>
        </p:nvSpPr>
        <p:spPr>
          <a:xfrm>
            <a:off x="939006" y="4342945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3838"/>
                </a:solidFill>
                <a:ea typeface="Inter Bold" pitchFamily="34" charset="-122"/>
                <a:cs typeface="Inter Bold" pitchFamily="34" charset="-120"/>
              </a:rPr>
              <a:t>Webinar Packages</a:t>
            </a:r>
            <a:endParaRPr lang="en-US" sz="165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4A727152-0D0A-29C1-0E2F-86D6350FA000}"/>
              </a:ext>
            </a:extLst>
          </p:cNvPr>
          <p:cNvSpPr/>
          <p:nvPr/>
        </p:nvSpPr>
        <p:spPr>
          <a:xfrm>
            <a:off x="939006" y="4692393"/>
            <a:ext cx="7203996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300" b="1" dirty="0">
              <a:solidFill>
                <a:srgbClr val="383838"/>
              </a:solidFill>
              <a:ea typeface="Inter" pitchFamily="34" charset="-122"/>
              <a:cs typeface="Inter" pitchFamily="34" charset="-120"/>
            </a:endParaRP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383838"/>
                </a:solidFill>
                <a:ea typeface="Inter" pitchFamily="34" charset="-122"/>
                <a:cs typeface="Inter" pitchFamily="34" charset="-120"/>
              </a:rPr>
              <a:t>57 applications</a:t>
            </a:r>
            <a:endParaRPr lang="en-US" sz="1300" dirty="0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EF2435DA-5326-5F47-663D-A11425B916FA}"/>
              </a:ext>
            </a:extLst>
          </p:cNvPr>
          <p:cNvSpPr/>
          <p:nvPr/>
        </p:nvSpPr>
        <p:spPr>
          <a:xfrm>
            <a:off x="762794" y="5529164"/>
            <a:ext cx="7556421" cy="898088"/>
          </a:xfrm>
          <a:prstGeom prst="roundRect">
            <a:avLst>
              <a:gd name="adj" fmla="val 789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10759055-F0F1-16F9-ADF7-3DA50581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86" y="5775267"/>
            <a:ext cx="210860" cy="168593"/>
          </a:xfrm>
          <a:prstGeom prst="rect">
            <a:avLst/>
          </a:prstGeom>
        </p:spPr>
      </p:pic>
      <p:sp>
        <p:nvSpPr>
          <p:cNvPr id="16" name="Text 11">
            <a:extLst>
              <a:ext uri="{FF2B5EF4-FFF2-40B4-BE49-F238E27FC236}">
                <a16:creationId xmlns:a16="http://schemas.microsoft.com/office/drawing/2014/main" id="{85BBE233-B8AD-075F-D6D2-5038A6192519}"/>
              </a:ext>
            </a:extLst>
          </p:cNvPr>
          <p:cNvSpPr/>
          <p:nvPr/>
        </p:nvSpPr>
        <p:spPr>
          <a:xfrm>
            <a:off x="1310838" y="5714664"/>
            <a:ext cx="683978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without</a:t>
            </a:r>
            <a:r>
              <a:rPr lang="pt-PT" dirty="0"/>
              <a:t> </a:t>
            </a:r>
            <a:r>
              <a:rPr lang="pt-PT" dirty="0" err="1"/>
              <a:t>loss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quality</a:t>
            </a:r>
            <a:endParaRPr lang="en-US" dirty="0"/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78A91F78-4885-F969-D2A7-6DC82D80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790" y="1516524"/>
            <a:ext cx="3560984" cy="53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C717C-1C17-DC1D-20F5-E251CC736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83BD5-8CE2-795E-2E72-A70FF6B7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358" y="30997"/>
            <a:ext cx="8042574" cy="1325563"/>
          </a:xfrm>
        </p:spPr>
        <p:txBody>
          <a:bodyPr>
            <a:normAutofit fontScale="90000"/>
          </a:bodyPr>
          <a:lstStyle/>
          <a:p>
            <a:pPr>
              <a:lnSpc>
                <a:spcPts val="4850"/>
              </a:lnSpc>
            </a:pPr>
            <a:r>
              <a:rPr lang="en-US" b="1" dirty="0">
                <a:solidFill>
                  <a:srgbClr val="FFFF00"/>
                </a:solidFill>
                <a:latin typeface="+mn-lt"/>
                <a:ea typeface="Inter Bold" pitchFamily="34" charset="-122"/>
                <a:cs typeface="Inter Bold" pitchFamily="34" charset="-120"/>
              </a:rPr>
              <a:t>Scaling Through National Integration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0EBADEA9-7AD7-EAC6-0A32-DFCACA924E1C}"/>
              </a:ext>
            </a:extLst>
          </p:cNvPr>
          <p:cNvSpPr/>
          <p:nvPr/>
        </p:nvSpPr>
        <p:spPr>
          <a:xfrm>
            <a:off x="1721358" y="23622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Spain / SEAFORMEC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7DB95C4D-9B40-015F-B1BC-AF6C179F1DEF}"/>
              </a:ext>
            </a:extLst>
          </p:cNvPr>
          <p:cNvSpPr/>
          <p:nvPr/>
        </p:nvSpPr>
        <p:spPr>
          <a:xfrm>
            <a:off x="1721358" y="2825082"/>
            <a:ext cx="3536156" cy="1339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Live Events increased by </a:t>
            </a:r>
            <a:r>
              <a:rPr lang="en-US" sz="2000" b="1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43%</a:t>
            </a:r>
            <a:r>
              <a:rPr lang="en-US" sz="2000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 (322 applications in 2025)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E-Learning increased by </a:t>
            </a:r>
            <a:r>
              <a:rPr lang="en-US" sz="2000" b="1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29%</a:t>
            </a:r>
            <a:r>
              <a:rPr lang="en-US" sz="2000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 (186 applications in 2025)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1A0D1923-A5C7-1A16-806D-EF5D1A8D6B44}"/>
              </a:ext>
            </a:extLst>
          </p:cNvPr>
          <p:cNvSpPr/>
          <p:nvPr/>
        </p:nvSpPr>
        <p:spPr>
          <a:xfrm>
            <a:off x="1721358" y="47179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ea typeface="Inter Bold" pitchFamily="34" charset="-122"/>
                <a:cs typeface="Inter Bold" pitchFamily="34" charset="-120"/>
              </a:rPr>
              <a:t>Greece / PhMA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CA8C2541-F837-5067-924A-EF6D5EB7DBFE}"/>
              </a:ext>
            </a:extLst>
          </p:cNvPr>
          <p:cNvSpPr/>
          <p:nvPr/>
        </p:nvSpPr>
        <p:spPr>
          <a:xfrm>
            <a:off x="1721358" y="5180824"/>
            <a:ext cx="3536156" cy="1339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Live Events surged from </a:t>
            </a:r>
            <a:r>
              <a:rPr lang="en-US" sz="2000" b="1" dirty="0">
                <a:solidFill>
                  <a:schemeClr val="bg1"/>
                </a:solidFill>
                <a:ea typeface="Inter" pitchFamily="34" charset="-122"/>
                <a:cs typeface="Inter" pitchFamily="34" charset="-120"/>
              </a:rPr>
              <a:t>176 (2024) to 603 (2025)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0" name="Image 0" descr="preencoded.png">
            <a:extLst>
              <a:ext uri="{FF2B5EF4-FFF2-40B4-BE49-F238E27FC236}">
                <a16:creationId xmlns:a16="http://schemas.microsoft.com/office/drawing/2014/main" id="{4A469038-F910-01FA-8866-7E11A478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377" y="1522770"/>
            <a:ext cx="3536155" cy="530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9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0065AF"/>
      </a:dk2>
      <a:lt2>
        <a:srgbClr val="FFFFFF"/>
      </a:lt2>
      <a:accent1>
        <a:srgbClr val="0065B1"/>
      </a:accent1>
      <a:accent2>
        <a:srgbClr val="002060"/>
      </a:accent2>
      <a:accent3>
        <a:srgbClr val="FFED00"/>
      </a:accent3>
      <a:accent4>
        <a:srgbClr val="007C89"/>
      </a:accent4>
      <a:accent5>
        <a:srgbClr val="00A8A8"/>
      </a:accent5>
      <a:accent6>
        <a:srgbClr val="FFFFFF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D771CF8-FDBB-4A4A-89DD-DDF8DE5965A1}" vid="{9B9E90D2-4C2B-4908-9CBB-2CC1454A91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ée un document." ma:contentTypeScope="" ma:versionID="46b35aaa08c52807dfb346c9b5123096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b78ee7e9995c7132adcfcf884f045e47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B98974-B187-4753-99EE-489CFA438A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23A2C3-1603-40E2-A913-F6D47FF067CB}">
  <ds:schemaRefs>
    <ds:schemaRef ds:uri="http://schemas.microsoft.com/office/2006/metadata/properties"/>
    <ds:schemaRef ds:uri="http://schemas.microsoft.com/office/infopath/2007/PartnerControls"/>
    <ds:schemaRef ds:uri="83bd27bf-f23a-4764-ba48-893866d47e01"/>
    <ds:schemaRef ds:uri="cd7455a3-4a59-4a73-9e70-409757b3c8a1"/>
  </ds:schemaRefs>
</ds:datastoreItem>
</file>

<file path=customXml/itemProps3.xml><?xml version="1.0" encoding="utf-8"?>
<ds:datastoreItem xmlns:ds="http://schemas.openxmlformats.org/officeDocument/2006/customXml" ds:itemID="{E0FD5FA0-055B-45B0-B048-4ACBCED0F6DE}"/>
</file>

<file path=docProps/app.xml><?xml version="1.0" encoding="utf-8"?>
<Properties xmlns="http://schemas.openxmlformats.org/officeDocument/2006/extended-properties" xmlns:vt="http://schemas.openxmlformats.org/officeDocument/2006/docPropsVTypes">
  <Template>UEMS Prez template 2025</Template>
  <TotalTime>0</TotalTime>
  <Words>1470</Words>
  <Application>Microsoft Office PowerPoint</Application>
  <PresentationFormat>Widescreen</PresentationFormat>
  <Paragraphs>207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Alegreya Sans</vt:lpstr>
      <vt:lpstr>Arial</vt:lpstr>
      <vt:lpstr>Asap</vt:lpstr>
      <vt:lpstr>Calibri</vt:lpstr>
      <vt:lpstr>Calibri Light</vt:lpstr>
      <vt:lpstr>Inter</vt:lpstr>
      <vt:lpstr>Inter Bold</vt:lpstr>
      <vt:lpstr>Noto Serif</vt:lpstr>
      <vt:lpstr>Sylfaen</vt:lpstr>
      <vt:lpstr>Times New Roman</vt:lpstr>
      <vt:lpstr>Office Theme</vt:lpstr>
      <vt:lpstr>Secretary General Report</vt:lpstr>
      <vt:lpstr> Nous remercions le Conseil National de l'Ordre des Médecins de Tunisie شكرًا للمجلس الوطني لوسام الأطباء في تونس</vt:lpstr>
      <vt:lpstr>UEMS: A Project Built to Last</vt:lpstr>
      <vt:lpstr>Consolidation, not disruption</vt:lpstr>
      <vt:lpstr>The Era of Consolidation: A Self-Sustaining Cycle of Excellence</vt:lpstr>
      <vt:lpstr>Securing Long-Term Strategic Autonomy</vt:lpstr>
      <vt:lpstr>Growing Internal Capacity to Meet European Demand</vt:lpstr>
      <vt:lpstr>EACCME 3.0: Handling Record Demand Without Lowering Standards</vt:lpstr>
      <vt:lpstr>Scaling Through National Integration</vt:lpstr>
      <vt:lpstr>The next step: Accredited Provider Status</vt:lpstr>
      <vt:lpstr>European Training Requirements: Keeping Pace with Clinical Practice</vt:lpstr>
      <vt:lpstr>Expanding UEMS Influence: Policy, Research and Knowledge</vt:lpstr>
      <vt:lpstr>The 1st UEMS Congress: A Milestone for UEMS visibility and cohesion</vt:lpstr>
      <vt:lpstr>Strategic Priorities 2026 - 2027</vt:lpstr>
      <vt:lpstr>UEMS: A Project Built to Last</vt:lpstr>
      <vt:lpstr>Final Remarks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Isabelle Dumaine</dc:creator>
  <cp:lastModifiedBy>Amelia Donighian</cp:lastModifiedBy>
  <cp:revision>25</cp:revision>
  <dcterms:created xsi:type="dcterms:W3CDTF">2025-10-10T12:52:47Z</dcterms:created>
  <dcterms:modified xsi:type="dcterms:W3CDTF">2026-04-24T15:57:50Z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  <property fmtid="{D5CDD505-2E9C-101B-9397-08002B2CF9AE}" pid="3" name="Order">
    <vt:r8>2800</vt:r8>
  </property>
  <property fmtid="{D5CDD505-2E9C-101B-9397-08002B2CF9AE}" pid="4" name="MediaServiceImageTags">
    <vt:lpwstr/>
  </property>
</Properties>
</file>