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sldIdLst>
    <p:sldId id="258" r:id="rId2"/>
    <p:sldId id="285" r:id="rId3"/>
    <p:sldId id="2141412423" r:id="rId4"/>
    <p:sldId id="280" r:id="rId5"/>
    <p:sldId id="368" r:id="rId6"/>
    <p:sldId id="2141412422" r:id="rId7"/>
    <p:sldId id="2141412446" r:id="rId8"/>
    <p:sldId id="383" r:id="rId9"/>
    <p:sldId id="381" r:id="rId10"/>
    <p:sldId id="2141412433" r:id="rId11"/>
    <p:sldId id="2141412428" r:id="rId12"/>
    <p:sldId id="2141412432" r:id="rId13"/>
    <p:sldId id="2141412429" r:id="rId14"/>
    <p:sldId id="2141412447" r:id="rId15"/>
    <p:sldId id="365" r:id="rId16"/>
    <p:sldId id="2141412430" r:id="rId17"/>
    <p:sldId id="2141412442" r:id="rId18"/>
    <p:sldId id="2141412448" r:id="rId19"/>
    <p:sldId id="2141412431" r:id="rId20"/>
    <p:sldId id="2141412443" r:id="rId21"/>
    <p:sldId id="2141412445" r:id="rId22"/>
    <p:sldId id="2141412444" r:id="rId23"/>
    <p:sldId id="295" r:id="rId24"/>
    <p:sldId id="2141412438" r:id="rId25"/>
    <p:sldId id="2141412450" r:id="rId26"/>
    <p:sldId id="311" r:id="rId27"/>
    <p:sldId id="2141412449" r:id="rId28"/>
  </p:sldIdLst>
  <p:sldSz cx="12192000" cy="6858000"/>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p:cViewPr varScale="1">
        <p:scale>
          <a:sx n="74" d="100"/>
          <a:sy n="74" d="100"/>
        </p:scale>
        <p:origin x="48" y="615"/>
      </p:cViewPr>
      <p:guideLst/>
    </p:cSldViewPr>
  </p:slideViewPr>
  <p:outlineViewPr>
    <p:cViewPr>
      <p:scale>
        <a:sx n="33" d="100"/>
        <a:sy n="33" d="100"/>
      </p:scale>
      <p:origin x="0" y="-15735"/>
    </p:cViewPr>
  </p:outlineViewPr>
  <p:notesTextViewPr>
    <p:cViewPr>
      <p:scale>
        <a:sx n="1" d="1"/>
        <a:sy n="1" d="1"/>
      </p:scale>
      <p:origin x="0" y="0"/>
    </p:cViewPr>
  </p:notesTextViewPr>
  <p:sorterViewPr>
    <p:cViewPr>
      <p:scale>
        <a:sx n="133903" d="125000"/>
        <a:sy n="133903" d="1250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MT"/>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7DD847A2-40FA-4C8C-9DC6-2F3BA3271245}" type="datetimeFigureOut">
              <a:rPr lang="en-MT" smtClean="0"/>
              <a:t>21/04/2026</a:t>
            </a:fld>
            <a:endParaRPr lang="en-MT"/>
          </a:p>
        </p:txBody>
      </p:sp>
      <p:sp>
        <p:nvSpPr>
          <p:cNvPr id="4" name="Slide Image Placeholder 3"/>
          <p:cNvSpPr>
            <a:spLocks noGrp="1" noRot="1" noChangeAspect="1"/>
          </p:cNvSpPr>
          <p:nvPr>
            <p:ph type="sldImg" idx="2"/>
          </p:nvPr>
        </p:nvSpPr>
        <p:spPr>
          <a:xfrm>
            <a:off x="438150" y="1250950"/>
            <a:ext cx="6013450" cy="3382963"/>
          </a:xfrm>
          <a:prstGeom prst="rect">
            <a:avLst/>
          </a:prstGeom>
          <a:noFill/>
          <a:ln w="12700">
            <a:solidFill>
              <a:prstClr val="black"/>
            </a:solidFill>
          </a:ln>
        </p:spPr>
        <p:txBody>
          <a:bodyPr vert="horz" lIns="96634" tIns="48317" rIns="96634" bIns="48317" rtlCol="0" anchor="ctr"/>
          <a:lstStyle/>
          <a:p>
            <a:endParaRPr lang="en-MT"/>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T"/>
          </a:p>
        </p:txBody>
      </p:sp>
      <p:sp>
        <p:nvSpPr>
          <p:cNvPr id="6" name="Footer Placeholder 5"/>
          <p:cNvSpPr>
            <a:spLocks noGrp="1"/>
          </p:cNvSpPr>
          <p:nvPr>
            <p:ph type="ftr" sz="quarter" idx="4"/>
          </p:nvPr>
        </p:nvSpPr>
        <p:spPr>
          <a:xfrm>
            <a:off x="0" y="9519056"/>
            <a:ext cx="2985558" cy="502833"/>
          </a:xfrm>
          <a:prstGeom prst="rect">
            <a:avLst/>
          </a:prstGeom>
        </p:spPr>
        <p:txBody>
          <a:bodyPr vert="horz" lIns="96634" tIns="48317" rIns="96634" bIns="48317" rtlCol="0" anchor="b"/>
          <a:lstStyle>
            <a:lvl1pPr algn="l">
              <a:defRPr sz="1300"/>
            </a:lvl1pPr>
          </a:lstStyle>
          <a:p>
            <a:endParaRPr lang="en-MT"/>
          </a:p>
        </p:txBody>
      </p:sp>
      <p:sp>
        <p:nvSpPr>
          <p:cNvPr id="7" name="Slide Number Placeholder 6"/>
          <p:cNvSpPr>
            <a:spLocks noGrp="1"/>
          </p:cNvSpPr>
          <p:nvPr>
            <p:ph type="sldNum" sz="quarter" idx="5"/>
          </p:nvPr>
        </p:nvSpPr>
        <p:spPr>
          <a:xfrm>
            <a:off x="3902597" y="9519056"/>
            <a:ext cx="2985558" cy="502833"/>
          </a:xfrm>
          <a:prstGeom prst="rect">
            <a:avLst/>
          </a:prstGeom>
        </p:spPr>
        <p:txBody>
          <a:bodyPr vert="horz" lIns="96634" tIns="48317" rIns="96634" bIns="48317" rtlCol="0" anchor="b"/>
          <a:lstStyle>
            <a:lvl1pPr algn="r">
              <a:defRPr sz="1300"/>
            </a:lvl1pPr>
          </a:lstStyle>
          <a:p>
            <a:fld id="{138AC09E-D6B3-4F6F-8D7A-C0A0C558DE81}" type="slidenum">
              <a:rPr lang="en-MT" smtClean="0"/>
              <a:t>‹#›</a:t>
            </a:fld>
            <a:endParaRPr lang="en-MT"/>
          </a:p>
        </p:txBody>
      </p:sp>
    </p:spTree>
    <p:extLst>
      <p:ext uri="{BB962C8B-B14F-4D97-AF65-F5344CB8AC3E}">
        <p14:creationId xmlns:p14="http://schemas.microsoft.com/office/powerpoint/2010/main" val="775527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dirty="0"/>
          </a:p>
        </p:txBody>
      </p:sp>
      <p:sp>
        <p:nvSpPr>
          <p:cNvPr id="4" name="Slide Number Placeholder 3"/>
          <p:cNvSpPr>
            <a:spLocks noGrp="1"/>
          </p:cNvSpPr>
          <p:nvPr>
            <p:ph type="sldNum" sz="quarter" idx="5"/>
          </p:nvPr>
        </p:nvSpPr>
        <p:spPr/>
        <p:txBody>
          <a:bodyPr/>
          <a:lstStyle/>
          <a:p>
            <a:fld id="{138AC09E-D6B3-4F6F-8D7A-C0A0C558DE81}" type="slidenum">
              <a:rPr lang="en-MT" smtClean="0"/>
              <a:t>3</a:t>
            </a:fld>
            <a:endParaRPr lang="en-MT"/>
          </a:p>
        </p:txBody>
      </p:sp>
    </p:spTree>
    <p:extLst>
      <p:ext uri="{BB962C8B-B14F-4D97-AF65-F5344CB8AC3E}">
        <p14:creationId xmlns:p14="http://schemas.microsoft.com/office/powerpoint/2010/main" val="3554454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dirty="0"/>
          </a:p>
        </p:txBody>
      </p:sp>
      <p:sp>
        <p:nvSpPr>
          <p:cNvPr id="4" name="Slide Number Placeholder 3"/>
          <p:cNvSpPr>
            <a:spLocks noGrp="1"/>
          </p:cNvSpPr>
          <p:nvPr>
            <p:ph type="sldNum" sz="quarter" idx="5"/>
          </p:nvPr>
        </p:nvSpPr>
        <p:spPr/>
        <p:txBody>
          <a:bodyPr/>
          <a:lstStyle/>
          <a:p>
            <a:fld id="{138AC09E-D6B3-4F6F-8D7A-C0A0C558DE81}" type="slidenum">
              <a:rPr lang="en-MT" smtClean="0"/>
              <a:t>17</a:t>
            </a:fld>
            <a:endParaRPr lang="en-MT"/>
          </a:p>
        </p:txBody>
      </p:sp>
    </p:spTree>
    <p:extLst>
      <p:ext uri="{BB962C8B-B14F-4D97-AF65-F5344CB8AC3E}">
        <p14:creationId xmlns:p14="http://schemas.microsoft.com/office/powerpoint/2010/main" val="3038875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dirty="0"/>
          </a:p>
        </p:txBody>
      </p:sp>
      <p:sp>
        <p:nvSpPr>
          <p:cNvPr id="4" name="Slide Number Placeholder 3"/>
          <p:cNvSpPr>
            <a:spLocks noGrp="1"/>
          </p:cNvSpPr>
          <p:nvPr>
            <p:ph type="sldNum" sz="quarter" idx="5"/>
          </p:nvPr>
        </p:nvSpPr>
        <p:spPr/>
        <p:txBody>
          <a:bodyPr/>
          <a:lstStyle/>
          <a:p>
            <a:fld id="{138AC09E-D6B3-4F6F-8D7A-C0A0C558DE81}" type="slidenum">
              <a:rPr lang="en-MT" smtClean="0"/>
              <a:t>19</a:t>
            </a:fld>
            <a:endParaRPr lang="en-MT"/>
          </a:p>
        </p:txBody>
      </p:sp>
    </p:spTree>
    <p:extLst>
      <p:ext uri="{BB962C8B-B14F-4D97-AF65-F5344CB8AC3E}">
        <p14:creationId xmlns:p14="http://schemas.microsoft.com/office/powerpoint/2010/main" val="3597608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dirty="0"/>
          </a:p>
        </p:txBody>
      </p:sp>
      <p:sp>
        <p:nvSpPr>
          <p:cNvPr id="4" name="Slide Number Placeholder 3"/>
          <p:cNvSpPr>
            <a:spLocks noGrp="1"/>
          </p:cNvSpPr>
          <p:nvPr>
            <p:ph type="sldNum" sz="quarter" idx="5"/>
          </p:nvPr>
        </p:nvSpPr>
        <p:spPr/>
        <p:txBody>
          <a:bodyPr/>
          <a:lstStyle/>
          <a:p>
            <a:fld id="{138AC09E-D6B3-4F6F-8D7A-C0A0C558DE81}" type="slidenum">
              <a:rPr lang="en-MT" smtClean="0"/>
              <a:t>20</a:t>
            </a:fld>
            <a:endParaRPr lang="en-MT"/>
          </a:p>
        </p:txBody>
      </p:sp>
    </p:spTree>
    <p:extLst>
      <p:ext uri="{BB962C8B-B14F-4D97-AF65-F5344CB8AC3E}">
        <p14:creationId xmlns:p14="http://schemas.microsoft.com/office/powerpoint/2010/main" val="2540068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dirty="0"/>
          </a:p>
        </p:txBody>
      </p:sp>
      <p:sp>
        <p:nvSpPr>
          <p:cNvPr id="4" name="Slide Number Placeholder 3"/>
          <p:cNvSpPr>
            <a:spLocks noGrp="1"/>
          </p:cNvSpPr>
          <p:nvPr>
            <p:ph type="sldNum" sz="quarter" idx="5"/>
          </p:nvPr>
        </p:nvSpPr>
        <p:spPr/>
        <p:txBody>
          <a:bodyPr/>
          <a:lstStyle/>
          <a:p>
            <a:fld id="{138AC09E-D6B3-4F6F-8D7A-C0A0C558DE81}" type="slidenum">
              <a:rPr lang="en-MT" smtClean="0"/>
              <a:t>21</a:t>
            </a:fld>
            <a:endParaRPr lang="en-MT"/>
          </a:p>
        </p:txBody>
      </p:sp>
    </p:spTree>
    <p:extLst>
      <p:ext uri="{BB962C8B-B14F-4D97-AF65-F5344CB8AC3E}">
        <p14:creationId xmlns:p14="http://schemas.microsoft.com/office/powerpoint/2010/main" val="3632306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dirty="0"/>
          </a:p>
        </p:txBody>
      </p:sp>
      <p:sp>
        <p:nvSpPr>
          <p:cNvPr id="4" name="Slide Number Placeholder 3"/>
          <p:cNvSpPr>
            <a:spLocks noGrp="1"/>
          </p:cNvSpPr>
          <p:nvPr>
            <p:ph type="sldNum" sz="quarter" idx="5"/>
          </p:nvPr>
        </p:nvSpPr>
        <p:spPr/>
        <p:txBody>
          <a:bodyPr/>
          <a:lstStyle/>
          <a:p>
            <a:fld id="{138AC09E-D6B3-4F6F-8D7A-C0A0C558DE81}" type="slidenum">
              <a:rPr lang="en-MT" smtClean="0"/>
              <a:t>22</a:t>
            </a:fld>
            <a:endParaRPr lang="en-MT"/>
          </a:p>
        </p:txBody>
      </p:sp>
    </p:spTree>
    <p:extLst>
      <p:ext uri="{BB962C8B-B14F-4D97-AF65-F5344CB8AC3E}">
        <p14:creationId xmlns:p14="http://schemas.microsoft.com/office/powerpoint/2010/main" val="2038277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dirty="0"/>
          </a:p>
        </p:txBody>
      </p:sp>
      <p:sp>
        <p:nvSpPr>
          <p:cNvPr id="4" name="Slide Number Placeholder 3"/>
          <p:cNvSpPr>
            <a:spLocks noGrp="1"/>
          </p:cNvSpPr>
          <p:nvPr>
            <p:ph type="sldNum" sz="quarter" idx="5"/>
          </p:nvPr>
        </p:nvSpPr>
        <p:spPr/>
        <p:txBody>
          <a:bodyPr/>
          <a:lstStyle/>
          <a:p>
            <a:fld id="{138AC09E-D6B3-4F6F-8D7A-C0A0C558DE81}" type="slidenum">
              <a:rPr lang="en-MT" smtClean="0"/>
              <a:t>23</a:t>
            </a:fld>
            <a:endParaRPr lang="en-MT"/>
          </a:p>
        </p:txBody>
      </p:sp>
    </p:spTree>
    <p:extLst>
      <p:ext uri="{BB962C8B-B14F-4D97-AF65-F5344CB8AC3E}">
        <p14:creationId xmlns:p14="http://schemas.microsoft.com/office/powerpoint/2010/main" val="1554035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dirty="0"/>
          </a:p>
        </p:txBody>
      </p:sp>
      <p:sp>
        <p:nvSpPr>
          <p:cNvPr id="4" name="Slide Number Placeholder 3"/>
          <p:cNvSpPr>
            <a:spLocks noGrp="1"/>
          </p:cNvSpPr>
          <p:nvPr>
            <p:ph type="sldNum" sz="quarter" idx="5"/>
          </p:nvPr>
        </p:nvSpPr>
        <p:spPr/>
        <p:txBody>
          <a:bodyPr/>
          <a:lstStyle/>
          <a:p>
            <a:fld id="{138AC09E-D6B3-4F6F-8D7A-C0A0C558DE81}" type="slidenum">
              <a:rPr lang="en-MT" smtClean="0"/>
              <a:t>24</a:t>
            </a:fld>
            <a:endParaRPr lang="en-MT"/>
          </a:p>
        </p:txBody>
      </p:sp>
    </p:spTree>
    <p:extLst>
      <p:ext uri="{BB962C8B-B14F-4D97-AF65-F5344CB8AC3E}">
        <p14:creationId xmlns:p14="http://schemas.microsoft.com/office/powerpoint/2010/main" val="68440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dirty="0"/>
          </a:p>
        </p:txBody>
      </p:sp>
      <p:sp>
        <p:nvSpPr>
          <p:cNvPr id="4" name="Slide Number Placeholder 3"/>
          <p:cNvSpPr>
            <a:spLocks noGrp="1"/>
          </p:cNvSpPr>
          <p:nvPr>
            <p:ph type="sldNum" sz="quarter" idx="5"/>
          </p:nvPr>
        </p:nvSpPr>
        <p:spPr/>
        <p:txBody>
          <a:bodyPr/>
          <a:lstStyle/>
          <a:p>
            <a:fld id="{138AC09E-D6B3-4F6F-8D7A-C0A0C558DE81}" type="slidenum">
              <a:rPr lang="en-MT" smtClean="0"/>
              <a:t>25</a:t>
            </a:fld>
            <a:endParaRPr lang="en-MT"/>
          </a:p>
        </p:txBody>
      </p:sp>
    </p:spTree>
    <p:extLst>
      <p:ext uri="{BB962C8B-B14F-4D97-AF65-F5344CB8AC3E}">
        <p14:creationId xmlns:p14="http://schemas.microsoft.com/office/powerpoint/2010/main" val="177298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dirty="0"/>
          </a:p>
        </p:txBody>
      </p:sp>
      <p:sp>
        <p:nvSpPr>
          <p:cNvPr id="4" name="Slide Number Placeholder 3"/>
          <p:cNvSpPr>
            <a:spLocks noGrp="1"/>
          </p:cNvSpPr>
          <p:nvPr>
            <p:ph type="sldNum" sz="quarter" idx="5"/>
          </p:nvPr>
        </p:nvSpPr>
        <p:spPr/>
        <p:txBody>
          <a:bodyPr/>
          <a:lstStyle/>
          <a:p>
            <a:fld id="{138AC09E-D6B3-4F6F-8D7A-C0A0C558DE81}" type="slidenum">
              <a:rPr lang="en-MT" smtClean="0"/>
              <a:t>27</a:t>
            </a:fld>
            <a:endParaRPr lang="en-MT"/>
          </a:p>
        </p:txBody>
      </p:sp>
    </p:spTree>
    <p:extLst>
      <p:ext uri="{BB962C8B-B14F-4D97-AF65-F5344CB8AC3E}">
        <p14:creationId xmlns:p14="http://schemas.microsoft.com/office/powerpoint/2010/main" val="1821894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dirty="0"/>
          </a:p>
        </p:txBody>
      </p:sp>
      <p:sp>
        <p:nvSpPr>
          <p:cNvPr id="4" name="Slide Number Placeholder 3"/>
          <p:cNvSpPr>
            <a:spLocks noGrp="1"/>
          </p:cNvSpPr>
          <p:nvPr>
            <p:ph type="sldNum" sz="quarter" idx="5"/>
          </p:nvPr>
        </p:nvSpPr>
        <p:spPr/>
        <p:txBody>
          <a:bodyPr/>
          <a:lstStyle/>
          <a:p>
            <a:fld id="{138AC09E-D6B3-4F6F-8D7A-C0A0C558DE81}" type="slidenum">
              <a:rPr lang="en-MT" smtClean="0"/>
              <a:t>6</a:t>
            </a:fld>
            <a:endParaRPr lang="en-MT"/>
          </a:p>
        </p:txBody>
      </p:sp>
    </p:spTree>
    <p:extLst>
      <p:ext uri="{BB962C8B-B14F-4D97-AF65-F5344CB8AC3E}">
        <p14:creationId xmlns:p14="http://schemas.microsoft.com/office/powerpoint/2010/main" val="605276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dirty="0"/>
          </a:p>
        </p:txBody>
      </p:sp>
      <p:sp>
        <p:nvSpPr>
          <p:cNvPr id="4" name="Slide Number Placeholder 3"/>
          <p:cNvSpPr>
            <a:spLocks noGrp="1"/>
          </p:cNvSpPr>
          <p:nvPr>
            <p:ph type="sldNum" sz="quarter" idx="5"/>
          </p:nvPr>
        </p:nvSpPr>
        <p:spPr/>
        <p:txBody>
          <a:bodyPr/>
          <a:lstStyle/>
          <a:p>
            <a:fld id="{138AC09E-D6B3-4F6F-8D7A-C0A0C558DE81}" type="slidenum">
              <a:rPr lang="en-MT" smtClean="0"/>
              <a:t>8</a:t>
            </a:fld>
            <a:endParaRPr lang="en-MT"/>
          </a:p>
        </p:txBody>
      </p:sp>
    </p:spTree>
    <p:extLst>
      <p:ext uri="{BB962C8B-B14F-4D97-AF65-F5344CB8AC3E}">
        <p14:creationId xmlns:p14="http://schemas.microsoft.com/office/powerpoint/2010/main" val="3508219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dirty="0"/>
          </a:p>
        </p:txBody>
      </p:sp>
      <p:sp>
        <p:nvSpPr>
          <p:cNvPr id="4" name="Slide Number Placeholder 3"/>
          <p:cNvSpPr>
            <a:spLocks noGrp="1"/>
          </p:cNvSpPr>
          <p:nvPr>
            <p:ph type="sldNum" sz="quarter" idx="5"/>
          </p:nvPr>
        </p:nvSpPr>
        <p:spPr/>
        <p:txBody>
          <a:bodyPr/>
          <a:lstStyle/>
          <a:p>
            <a:fld id="{138AC09E-D6B3-4F6F-8D7A-C0A0C558DE81}" type="slidenum">
              <a:rPr lang="en-MT" smtClean="0"/>
              <a:t>9</a:t>
            </a:fld>
            <a:endParaRPr lang="en-MT"/>
          </a:p>
        </p:txBody>
      </p:sp>
    </p:spTree>
    <p:extLst>
      <p:ext uri="{BB962C8B-B14F-4D97-AF65-F5344CB8AC3E}">
        <p14:creationId xmlns:p14="http://schemas.microsoft.com/office/powerpoint/2010/main" val="3564284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dirty="0"/>
          </a:p>
        </p:txBody>
      </p:sp>
      <p:sp>
        <p:nvSpPr>
          <p:cNvPr id="4" name="Slide Number Placeholder 3"/>
          <p:cNvSpPr>
            <a:spLocks noGrp="1"/>
          </p:cNvSpPr>
          <p:nvPr>
            <p:ph type="sldNum" sz="quarter" idx="5"/>
          </p:nvPr>
        </p:nvSpPr>
        <p:spPr/>
        <p:txBody>
          <a:bodyPr/>
          <a:lstStyle/>
          <a:p>
            <a:fld id="{138AC09E-D6B3-4F6F-8D7A-C0A0C558DE81}" type="slidenum">
              <a:rPr lang="en-MT" smtClean="0"/>
              <a:t>10</a:t>
            </a:fld>
            <a:endParaRPr lang="en-MT"/>
          </a:p>
        </p:txBody>
      </p:sp>
    </p:spTree>
    <p:extLst>
      <p:ext uri="{BB962C8B-B14F-4D97-AF65-F5344CB8AC3E}">
        <p14:creationId xmlns:p14="http://schemas.microsoft.com/office/powerpoint/2010/main" val="2025271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dirty="0"/>
          </a:p>
        </p:txBody>
      </p:sp>
      <p:sp>
        <p:nvSpPr>
          <p:cNvPr id="4" name="Slide Number Placeholder 3"/>
          <p:cNvSpPr>
            <a:spLocks noGrp="1"/>
          </p:cNvSpPr>
          <p:nvPr>
            <p:ph type="sldNum" sz="quarter" idx="5"/>
          </p:nvPr>
        </p:nvSpPr>
        <p:spPr/>
        <p:txBody>
          <a:bodyPr/>
          <a:lstStyle/>
          <a:p>
            <a:fld id="{138AC09E-D6B3-4F6F-8D7A-C0A0C558DE81}" type="slidenum">
              <a:rPr lang="en-MT" smtClean="0"/>
              <a:t>11</a:t>
            </a:fld>
            <a:endParaRPr lang="en-MT"/>
          </a:p>
        </p:txBody>
      </p:sp>
    </p:spTree>
    <p:extLst>
      <p:ext uri="{BB962C8B-B14F-4D97-AF65-F5344CB8AC3E}">
        <p14:creationId xmlns:p14="http://schemas.microsoft.com/office/powerpoint/2010/main" val="71873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dirty="0"/>
          </a:p>
        </p:txBody>
      </p:sp>
      <p:sp>
        <p:nvSpPr>
          <p:cNvPr id="4" name="Slide Number Placeholder 3"/>
          <p:cNvSpPr>
            <a:spLocks noGrp="1"/>
          </p:cNvSpPr>
          <p:nvPr>
            <p:ph type="sldNum" sz="quarter" idx="5"/>
          </p:nvPr>
        </p:nvSpPr>
        <p:spPr/>
        <p:txBody>
          <a:bodyPr/>
          <a:lstStyle/>
          <a:p>
            <a:fld id="{138AC09E-D6B3-4F6F-8D7A-C0A0C558DE81}" type="slidenum">
              <a:rPr lang="en-MT" smtClean="0"/>
              <a:t>12</a:t>
            </a:fld>
            <a:endParaRPr lang="en-MT"/>
          </a:p>
        </p:txBody>
      </p:sp>
    </p:spTree>
    <p:extLst>
      <p:ext uri="{BB962C8B-B14F-4D97-AF65-F5344CB8AC3E}">
        <p14:creationId xmlns:p14="http://schemas.microsoft.com/office/powerpoint/2010/main" val="377297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dirty="0"/>
          </a:p>
        </p:txBody>
      </p:sp>
      <p:sp>
        <p:nvSpPr>
          <p:cNvPr id="4" name="Slide Number Placeholder 3"/>
          <p:cNvSpPr>
            <a:spLocks noGrp="1"/>
          </p:cNvSpPr>
          <p:nvPr>
            <p:ph type="sldNum" sz="quarter" idx="5"/>
          </p:nvPr>
        </p:nvSpPr>
        <p:spPr/>
        <p:txBody>
          <a:bodyPr/>
          <a:lstStyle/>
          <a:p>
            <a:fld id="{138AC09E-D6B3-4F6F-8D7A-C0A0C558DE81}" type="slidenum">
              <a:rPr lang="en-MT" smtClean="0"/>
              <a:t>13</a:t>
            </a:fld>
            <a:endParaRPr lang="en-MT"/>
          </a:p>
        </p:txBody>
      </p:sp>
    </p:spTree>
    <p:extLst>
      <p:ext uri="{BB962C8B-B14F-4D97-AF65-F5344CB8AC3E}">
        <p14:creationId xmlns:p14="http://schemas.microsoft.com/office/powerpoint/2010/main" val="3945241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dirty="0"/>
          </a:p>
        </p:txBody>
      </p:sp>
      <p:sp>
        <p:nvSpPr>
          <p:cNvPr id="4" name="Slide Number Placeholder 3"/>
          <p:cNvSpPr>
            <a:spLocks noGrp="1"/>
          </p:cNvSpPr>
          <p:nvPr>
            <p:ph type="sldNum" sz="quarter" idx="5"/>
          </p:nvPr>
        </p:nvSpPr>
        <p:spPr/>
        <p:txBody>
          <a:bodyPr/>
          <a:lstStyle/>
          <a:p>
            <a:fld id="{138AC09E-D6B3-4F6F-8D7A-C0A0C558DE81}" type="slidenum">
              <a:rPr lang="en-MT" smtClean="0"/>
              <a:t>16</a:t>
            </a:fld>
            <a:endParaRPr lang="en-MT"/>
          </a:p>
        </p:txBody>
      </p:sp>
    </p:spTree>
    <p:extLst>
      <p:ext uri="{BB962C8B-B14F-4D97-AF65-F5344CB8AC3E}">
        <p14:creationId xmlns:p14="http://schemas.microsoft.com/office/powerpoint/2010/main" val="2496858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t>4/21/2026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t>4/21/2026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t>4/21/2026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t>4/21/2026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4/21/2026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4/21/2026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t>4/21/2026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t>4/21/2026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4/21/2026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4/21/2026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4/21/2026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4/21/2026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uems.eu/__data/assets/pdf_file/0017/44450/UEMS-2016.13-European-Training-Requirements-Internal-Medicine.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35DBD-E118-4383-9EA9-B60890C93C7A}"/>
              </a:ext>
            </a:extLst>
          </p:cNvPr>
          <p:cNvSpPr>
            <a:spLocks noGrp="1"/>
          </p:cNvSpPr>
          <p:nvPr>
            <p:ph type="ctrTitle"/>
          </p:nvPr>
        </p:nvSpPr>
        <p:spPr>
          <a:xfrm>
            <a:off x="1210991" y="1864899"/>
            <a:ext cx="10332473" cy="2387600"/>
          </a:xfrm>
        </p:spPr>
        <p:txBody>
          <a:bodyPr>
            <a:normAutofit/>
          </a:bodyPr>
          <a:lstStyle/>
          <a:p>
            <a:r>
              <a:rPr lang="en-US" sz="4000" b="1" dirty="0">
                <a:effectLst>
                  <a:outerShdw blurRad="38100" dist="38100" dir="2700000" algn="tl">
                    <a:srgbClr val="000000">
                      <a:alpha val="43137"/>
                    </a:srgbClr>
                  </a:outerShdw>
                </a:effectLst>
              </a:rPr>
              <a:t>UEMS Section and Board of Endocrinology European Training Requirements</a:t>
            </a:r>
            <a:endParaRPr lang="en-MT" sz="4000" b="1" dirty="0">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F17C7655-E3AA-4559-B617-521739F6D25C}"/>
              </a:ext>
            </a:extLst>
          </p:cNvPr>
          <p:cNvSpPr>
            <a:spLocks noGrp="1"/>
          </p:cNvSpPr>
          <p:nvPr>
            <p:ph type="subTitle" idx="1"/>
          </p:nvPr>
        </p:nvSpPr>
        <p:spPr>
          <a:xfrm>
            <a:off x="1210992" y="4525860"/>
            <a:ext cx="9144000" cy="1655762"/>
          </a:xfrm>
        </p:spPr>
        <p:txBody>
          <a:bodyPr>
            <a:normAutofit/>
          </a:bodyPr>
          <a:lstStyle/>
          <a:p>
            <a:endParaRPr lang="en-US" b="1" dirty="0">
              <a:latin typeface="Calibri" panose="020F0502020204030204" pitchFamily="34" charset="0"/>
              <a:ea typeface="Calibri" panose="020F0502020204030204" pitchFamily="34" charset="0"/>
              <a:cs typeface="Calibri" panose="020F0502020204030204" pitchFamily="34" charset="0"/>
            </a:endParaRPr>
          </a:p>
          <a:p>
            <a:r>
              <a:rPr lang="en-US" sz="2000" b="1" dirty="0">
                <a:latin typeface="Calibri" panose="020F0502020204030204" pitchFamily="34" charset="0"/>
                <a:ea typeface="Calibri" panose="020F0502020204030204" pitchFamily="34" charset="0"/>
                <a:cs typeface="Calibri" panose="020F0502020204030204" pitchFamily="34" charset="0"/>
              </a:rPr>
              <a:t>Josanne Vassallo MD PhD FRCP</a:t>
            </a:r>
          </a:p>
          <a:p>
            <a:r>
              <a:rPr lang="en-US" sz="2000" b="1" dirty="0">
                <a:latin typeface="Calibri" panose="020F0502020204030204" pitchFamily="34" charset="0"/>
                <a:ea typeface="Calibri" panose="020F0502020204030204" pitchFamily="34" charset="0"/>
                <a:cs typeface="Calibri" panose="020F0502020204030204" pitchFamily="34" charset="0"/>
              </a:rPr>
              <a:t>President UEMS Section and Board of Endocrinology</a:t>
            </a:r>
          </a:p>
          <a:p>
            <a:endParaRPr lang="en-US" sz="2000" b="1" dirty="0">
              <a:latin typeface="Calibri" panose="020F0502020204030204" pitchFamily="34" charset="0"/>
              <a:ea typeface="Calibri" panose="020F0502020204030204" pitchFamily="34" charset="0"/>
              <a:cs typeface="Calibri" panose="020F0502020204030204" pitchFamily="34" charset="0"/>
            </a:endParaRPr>
          </a:p>
          <a:p>
            <a:endParaRPr lang="en-MT" b="1"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UEMS Logo">
            <a:extLst>
              <a:ext uri="{FF2B5EF4-FFF2-40B4-BE49-F238E27FC236}">
                <a16:creationId xmlns:a16="http://schemas.microsoft.com/office/drawing/2014/main" id="{51CE4589-0085-4B5A-AB8D-C4BCB6DE1CA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15091" y="246497"/>
            <a:ext cx="1191802" cy="1159089"/>
          </a:xfrm>
          <a:prstGeom prst="rect">
            <a:avLst/>
          </a:prstGeom>
          <a:noFill/>
          <a:ln>
            <a:noFill/>
          </a:ln>
        </p:spPr>
      </p:pic>
      <p:sp>
        <p:nvSpPr>
          <p:cNvPr id="6" name="Rectangle 5">
            <a:extLst>
              <a:ext uri="{FF2B5EF4-FFF2-40B4-BE49-F238E27FC236}">
                <a16:creationId xmlns:a16="http://schemas.microsoft.com/office/drawing/2014/main" id="{981E0D25-EEF1-40E0-8726-0A7F2E29AFF0}"/>
              </a:ext>
            </a:extLst>
          </p:cNvPr>
          <p:cNvSpPr/>
          <p:nvPr/>
        </p:nvSpPr>
        <p:spPr>
          <a:xfrm>
            <a:off x="1806893" y="432447"/>
            <a:ext cx="2577372" cy="830997"/>
          </a:xfrm>
          <a:prstGeom prst="rect">
            <a:avLst/>
          </a:prstGeom>
        </p:spPr>
        <p:txBody>
          <a:bodyPr wrap="none">
            <a:spAutoFit/>
          </a:bodyPr>
          <a:lstStyle/>
          <a:p>
            <a:pPr lvl="0"/>
            <a:r>
              <a:rPr lang="en-US" sz="2400" b="1" dirty="0">
                <a:solidFill>
                  <a:srgbClr val="002060"/>
                </a:solidFill>
              </a:rPr>
              <a:t>Section and Board </a:t>
            </a:r>
          </a:p>
          <a:p>
            <a:pPr lvl="0"/>
            <a:r>
              <a:rPr lang="en-US" sz="2400" b="1" dirty="0">
                <a:solidFill>
                  <a:srgbClr val="002060"/>
                </a:solidFill>
              </a:rPr>
              <a:t>of Endocrinology</a:t>
            </a:r>
            <a:endParaRPr lang="en-MT" sz="2400" b="1" dirty="0">
              <a:solidFill>
                <a:srgbClr val="002060"/>
              </a:solidFill>
            </a:endParaRPr>
          </a:p>
        </p:txBody>
      </p:sp>
    </p:spTree>
    <p:extLst>
      <p:ext uri="{BB962C8B-B14F-4D97-AF65-F5344CB8AC3E}">
        <p14:creationId xmlns:p14="http://schemas.microsoft.com/office/powerpoint/2010/main" val="4197120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1F90B3-B426-43C2-A6A8-92600AC72742}"/>
              </a:ext>
            </a:extLst>
          </p:cNvPr>
          <p:cNvSpPr>
            <a:spLocks noGrp="1"/>
          </p:cNvSpPr>
          <p:nvPr>
            <p:ph type="title"/>
          </p:nvPr>
        </p:nvSpPr>
        <p:spPr>
          <a:xfrm>
            <a:off x="1097280" y="859898"/>
            <a:ext cx="10058400" cy="1450757"/>
          </a:xfrm>
        </p:spPr>
        <p:txBody>
          <a:bodyPr>
            <a:normAutofit/>
          </a:bodyPr>
          <a:lstStyle/>
          <a:p>
            <a:r>
              <a:rPr lang="en-US" sz="3600" b="1" dirty="0">
                <a:effectLst>
                  <a:outerShdw blurRad="38100" dist="38100" dir="2700000" algn="tl">
                    <a:srgbClr val="000000">
                      <a:alpha val="43137"/>
                    </a:srgbClr>
                  </a:outerShdw>
                </a:effectLst>
              </a:rPr>
              <a:t>Core areas specified in the ETR</a:t>
            </a:r>
            <a:endParaRPr lang="en-MT" sz="3600" b="1" dirty="0"/>
          </a:p>
        </p:txBody>
      </p:sp>
      <p:sp>
        <p:nvSpPr>
          <p:cNvPr id="3" name="Content Placeholder 2">
            <a:extLst>
              <a:ext uri="{FF2B5EF4-FFF2-40B4-BE49-F238E27FC236}">
                <a16:creationId xmlns:a16="http://schemas.microsoft.com/office/drawing/2014/main" id="{DA80D229-0578-49E1-A71B-CDC74113998C}"/>
              </a:ext>
            </a:extLst>
          </p:cNvPr>
          <p:cNvSpPr>
            <a:spLocks noGrp="1"/>
          </p:cNvSpPr>
          <p:nvPr>
            <p:ph sz="half" idx="1"/>
          </p:nvPr>
        </p:nvSpPr>
        <p:spPr>
          <a:xfrm>
            <a:off x="1097280" y="2406977"/>
            <a:ext cx="4937760" cy="4023360"/>
          </a:xfrm>
        </p:spPr>
        <p:txBody>
          <a:bodyPr>
            <a:normAutofit lnSpcReduction="10000"/>
          </a:bodyPr>
          <a:lstStyle/>
          <a:p>
            <a:pPr>
              <a:buFont typeface="Wingdings" panose="05000000000000000000" pitchFamily="2" charset="2"/>
              <a:buChar char="Ø"/>
            </a:pPr>
            <a:r>
              <a:rPr lang="en-GB" sz="2400" dirty="0">
                <a:solidFill>
                  <a:schemeClr val="tx1"/>
                </a:solidFill>
                <a:effectLst>
                  <a:outerShdw blurRad="38100" dist="38100" dir="2700000" algn="tl">
                    <a:srgbClr val="000000">
                      <a:alpha val="43137"/>
                    </a:srgbClr>
                  </a:outerShdw>
                </a:effectLst>
              </a:rPr>
              <a:t>Diabetes mellitus</a:t>
            </a:r>
          </a:p>
          <a:p>
            <a:pPr>
              <a:buFont typeface="Wingdings" panose="05000000000000000000" pitchFamily="2" charset="2"/>
              <a:buChar char="Ø"/>
            </a:pPr>
            <a:r>
              <a:rPr lang="en-GB" sz="2400" dirty="0">
                <a:solidFill>
                  <a:schemeClr val="tx1"/>
                </a:solidFill>
                <a:effectLst>
                  <a:outerShdw blurRad="38100" dist="38100" dir="2700000" algn="tl">
                    <a:srgbClr val="000000">
                      <a:alpha val="43137"/>
                    </a:srgbClr>
                  </a:outerShdw>
                </a:effectLst>
              </a:rPr>
              <a:t>Lipid disorders</a:t>
            </a:r>
          </a:p>
          <a:p>
            <a:pPr>
              <a:buFont typeface="Wingdings" panose="05000000000000000000" pitchFamily="2" charset="2"/>
              <a:buChar char="Ø"/>
            </a:pPr>
            <a:r>
              <a:rPr lang="en-GB" sz="2400" dirty="0">
                <a:solidFill>
                  <a:schemeClr val="tx1"/>
                </a:solidFill>
                <a:effectLst>
                  <a:outerShdw blurRad="38100" dist="38100" dir="2700000" algn="tl">
                    <a:srgbClr val="000000">
                      <a:alpha val="43137"/>
                    </a:srgbClr>
                  </a:outerShdw>
                </a:effectLst>
              </a:rPr>
              <a:t>Obesity and Nutrition</a:t>
            </a:r>
          </a:p>
          <a:p>
            <a:pPr>
              <a:buFont typeface="Wingdings" panose="05000000000000000000" pitchFamily="2" charset="2"/>
              <a:buChar char="Ø"/>
            </a:pPr>
            <a:r>
              <a:rPr lang="en-GB" sz="2400" dirty="0">
                <a:solidFill>
                  <a:schemeClr val="tx1"/>
                </a:solidFill>
                <a:effectLst>
                  <a:outerShdw blurRad="38100" dist="38100" dir="2700000" algn="tl">
                    <a:srgbClr val="000000">
                      <a:alpha val="43137"/>
                    </a:srgbClr>
                  </a:outerShdw>
                </a:effectLst>
              </a:rPr>
              <a:t>Pituitary and Neuroendocrine Disorders</a:t>
            </a:r>
          </a:p>
          <a:p>
            <a:pPr>
              <a:buFont typeface="Wingdings" panose="05000000000000000000" pitchFamily="2" charset="2"/>
              <a:buChar char="Ø"/>
            </a:pPr>
            <a:r>
              <a:rPr lang="en-GB" sz="2400" dirty="0">
                <a:solidFill>
                  <a:schemeClr val="tx1"/>
                </a:solidFill>
                <a:effectLst>
                  <a:outerShdw blurRad="38100" dist="38100" dir="2700000" algn="tl">
                    <a:srgbClr val="000000">
                      <a:alpha val="43137"/>
                    </a:srgbClr>
                  </a:outerShdw>
                </a:effectLst>
              </a:rPr>
              <a:t>Thyroid disease</a:t>
            </a:r>
          </a:p>
          <a:p>
            <a:pPr>
              <a:buFont typeface="Wingdings" panose="05000000000000000000" pitchFamily="2" charset="2"/>
              <a:buChar char="Ø"/>
            </a:pPr>
            <a:r>
              <a:rPr lang="en-GB" sz="2400" dirty="0">
                <a:solidFill>
                  <a:schemeClr val="tx1"/>
                </a:solidFill>
                <a:effectLst>
                  <a:outerShdw blurRad="38100" dist="38100" dir="2700000" algn="tl">
                    <a:srgbClr val="000000">
                      <a:alpha val="43137"/>
                    </a:srgbClr>
                  </a:outerShdw>
                </a:effectLst>
              </a:rPr>
              <a:t>Reproductive endocrinology, andrology and </a:t>
            </a:r>
            <a:r>
              <a:rPr lang="en-GB" sz="2400" dirty="0" err="1">
                <a:solidFill>
                  <a:schemeClr val="tx1"/>
                </a:solidFill>
                <a:effectLst>
                  <a:outerShdw blurRad="38100" dist="38100" dir="2700000" algn="tl">
                    <a:srgbClr val="000000">
                      <a:alpha val="43137"/>
                    </a:srgbClr>
                  </a:outerShdw>
                </a:effectLst>
              </a:rPr>
              <a:t>seuxual</a:t>
            </a:r>
            <a:r>
              <a:rPr lang="en-GB" sz="2400" dirty="0">
                <a:solidFill>
                  <a:schemeClr val="tx1"/>
                </a:solidFill>
                <a:effectLst>
                  <a:outerShdw blurRad="38100" dist="38100" dir="2700000" algn="tl">
                    <a:srgbClr val="000000">
                      <a:alpha val="43137"/>
                    </a:srgbClr>
                  </a:outerShdw>
                </a:effectLst>
              </a:rPr>
              <a:t> medicine</a:t>
            </a:r>
          </a:p>
          <a:p>
            <a:pPr>
              <a:buFont typeface="Wingdings" panose="05000000000000000000" pitchFamily="2" charset="2"/>
              <a:buChar char="Ø"/>
            </a:pPr>
            <a:r>
              <a:rPr lang="en-GB" sz="2400" dirty="0">
                <a:solidFill>
                  <a:schemeClr val="tx1"/>
                </a:solidFill>
                <a:effectLst>
                  <a:outerShdw blurRad="38100" dist="38100" dir="2700000" algn="tl">
                    <a:srgbClr val="000000">
                      <a:alpha val="43137"/>
                    </a:srgbClr>
                  </a:outerShdw>
                </a:effectLst>
              </a:rPr>
              <a:t>Electrolyte and Fluid Balance</a:t>
            </a:r>
          </a:p>
          <a:p>
            <a:pPr marL="0" indent="0">
              <a:buNone/>
            </a:pPr>
            <a:endParaRPr lang="en-GB" sz="2400" b="1" dirty="0">
              <a:solidFill>
                <a:schemeClr val="tx1"/>
              </a:solidFill>
            </a:endParaRPr>
          </a:p>
        </p:txBody>
      </p:sp>
      <p:sp>
        <p:nvSpPr>
          <p:cNvPr id="2" name="Content Placeholder 1">
            <a:extLst>
              <a:ext uri="{FF2B5EF4-FFF2-40B4-BE49-F238E27FC236}">
                <a16:creationId xmlns:a16="http://schemas.microsoft.com/office/drawing/2014/main" id="{3C8B737A-EF14-46BA-B7FC-4A30F0FE378E}"/>
              </a:ext>
            </a:extLst>
          </p:cNvPr>
          <p:cNvSpPr>
            <a:spLocks noGrp="1"/>
          </p:cNvSpPr>
          <p:nvPr>
            <p:ph sz="half" idx="2"/>
          </p:nvPr>
        </p:nvSpPr>
        <p:spPr>
          <a:xfrm>
            <a:off x="6288754" y="2405230"/>
            <a:ext cx="4937760" cy="4023360"/>
          </a:xfrm>
        </p:spPr>
        <p:txBody>
          <a:bodyPr>
            <a:normAutofit lnSpcReduction="10000"/>
          </a:bodyPr>
          <a:lstStyle/>
          <a:p>
            <a:pPr>
              <a:buFont typeface="Wingdings" panose="05000000000000000000" pitchFamily="2" charset="2"/>
              <a:buChar char="Ø"/>
            </a:pPr>
            <a:r>
              <a:rPr lang="en-US" sz="2400" dirty="0">
                <a:effectLst>
                  <a:outerShdw blurRad="38100" dist="38100" dir="2700000" algn="tl">
                    <a:srgbClr val="000000">
                      <a:alpha val="43137"/>
                    </a:srgbClr>
                  </a:outerShdw>
                </a:effectLst>
              </a:rPr>
              <a:t>Neuroendocrine </a:t>
            </a:r>
            <a:r>
              <a:rPr lang="en-US" sz="2400" dirty="0" err="1">
                <a:effectLst>
                  <a:outerShdw blurRad="38100" dist="38100" dir="2700000" algn="tl">
                    <a:srgbClr val="000000">
                      <a:alpha val="43137"/>
                    </a:srgbClr>
                  </a:outerShdw>
                </a:effectLst>
              </a:rPr>
              <a:t>Tumours</a:t>
            </a:r>
            <a:endParaRPr lang="en-US" sz="2400" dirty="0">
              <a:effectLst>
                <a:outerShdw blurRad="38100" dist="38100" dir="2700000" algn="tl">
                  <a:srgbClr val="000000">
                    <a:alpha val="43137"/>
                  </a:srgbClr>
                </a:outerShdw>
              </a:effectLst>
            </a:endParaRPr>
          </a:p>
          <a:p>
            <a:pPr>
              <a:buFont typeface="Wingdings" panose="05000000000000000000" pitchFamily="2" charset="2"/>
              <a:buChar char="Ø"/>
            </a:pPr>
            <a:r>
              <a:rPr lang="en-US" sz="2400" dirty="0">
                <a:effectLst>
                  <a:outerShdw blurRad="38100" dist="38100" dir="2700000" algn="tl">
                    <a:srgbClr val="000000">
                      <a:alpha val="43137"/>
                    </a:srgbClr>
                  </a:outerShdw>
                </a:effectLst>
              </a:rPr>
              <a:t>Inherited endocrine </a:t>
            </a:r>
            <a:r>
              <a:rPr lang="en-US" sz="2400" dirty="0" err="1">
                <a:effectLst>
                  <a:outerShdw blurRad="38100" dist="38100" dir="2700000" algn="tl">
                    <a:srgbClr val="000000">
                      <a:alpha val="43137"/>
                    </a:srgbClr>
                  </a:outerShdw>
                </a:effectLst>
              </a:rPr>
              <a:t>tumour</a:t>
            </a:r>
            <a:r>
              <a:rPr lang="en-US" sz="2400" dirty="0">
                <a:effectLst>
                  <a:outerShdw blurRad="38100" dist="38100" dir="2700000" algn="tl">
                    <a:srgbClr val="000000">
                      <a:alpha val="43137"/>
                    </a:srgbClr>
                  </a:outerShdw>
                </a:effectLst>
              </a:rPr>
              <a:t> syndromes</a:t>
            </a:r>
          </a:p>
          <a:p>
            <a:pPr>
              <a:buFont typeface="Wingdings" panose="05000000000000000000" pitchFamily="2" charset="2"/>
              <a:buChar char="Ø"/>
            </a:pPr>
            <a:r>
              <a:rPr lang="en-US" sz="2400" dirty="0">
                <a:effectLst>
                  <a:outerShdw blurRad="38100" dist="38100" dir="2700000" algn="tl">
                    <a:srgbClr val="000000">
                      <a:alpha val="43137"/>
                    </a:srgbClr>
                  </a:outerShdw>
                </a:effectLst>
              </a:rPr>
              <a:t>Autoimmune and other </a:t>
            </a:r>
            <a:r>
              <a:rPr lang="en-US" sz="2400" dirty="0" err="1">
                <a:effectLst>
                  <a:outerShdw blurRad="38100" dist="38100" dir="2700000" algn="tl">
                    <a:srgbClr val="000000">
                      <a:alpha val="43137"/>
                    </a:srgbClr>
                  </a:outerShdw>
                </a:effectLst>
              </a:rPr>
              <a:t>polyendocrinological</a:t>
            </a:r>
            <a:r>
              <a:rPr lang="en-US" sz="2400" dirty="0">
                <a:effectLst>
                  <a:outerShdw blurRad="38100" dist="38100" dir="2700000" algn="tl">
                    <a:srgbClr val="000000">
                      <a:alpha val="43137"/>
                    </a:srgbClr>
                  </a:outerShdw>
                </a:effectLst>
              </a:rPr>
              <a:t> syndromes</a:t>
            </a:r>
          </a:p>
          <a:p>
            <a:pPr>
              <a:buFont typeface="Wingdings" panose="05000000000000000000" pitchFamily="2" charset="2"/>
              <a:buChar char="Ø"/>
            </a:pPr>
            <a:r>
              <a:rPr lang="en-US" sz="2400" dirty="0">
                <a:effectLst>
                  <a:outerShdw blurRad="38100" dist="38100" dir="2700000" algn="tl">
                    <a:srgbClr val="000000">
                      <a:alpha val="43137"/>
                    </a:srgbClr>
                  </a:outerShdw>
                </a:effectLst>
              </a:rPr>
              <a:t>Treatment induced endocrine dysfunction</a:t>
            </a:r>
          </a:p>
          <a:p>
            <a:pPr>
              <a:buFont typeface="Wingdings" panose="05000000000000000000" pitchFamily="2" charset="2"/>
              <a:buChar char="Ø"/>
            </a:pPr>
            <a:r>
              <a:rPr lang="en-US" sz="2400" dirty="0">
                <a:effectLst>
                  <a:outerShdw blurRad="38100" dist="38100" dir="2700000" algn="tl">
                    <a:srgbClr val="000000">
                      <a:alpha val="43137"/>
                    </a:srgbClr>
                  </a:outerShdw>
                </a:effectLst>
              </a:rPr>
              <a:t>Endocrine Disruptor chemicals</a:t>
            </a:r>
          </a:p>
          <a:p>
            <a:pPr>
              <a:buFont typeface="Wingdings" panose="05000000000000000000" pitchFamily="2" charset="2"/>
              <a:buChar char="Ø"/>
            </a:pPr>
            <a:r>
              <a:rPr lang="en-US" sz="2400" dirty="0">
                <a:effectLst>
                  <a:outerShdw blurRad="38100" dist="38100" dir="2700000" algn="tl">
                    <a:srgbClr val="000000">
                      <a:alpha val="43137"/>
                    </a:srgbClr>
                  </a:outerShdw>
                </a:effectLst>
              </a:rPr>
              <a:t>Diagnostic techniques and technology</a:t>
            </a:r>
            <a:endParaRPr lang="en-MT" sz="2400" dirty="0">
              <a:effectLst>
                <a:outerShdw blurRad="38100" dist="38100" dir="2700000" algn="tl">
                  <a:srgbClr val="000000">
                    <a:alpha val="43137"/>
                  </a:srgbClr>
                </a:outerShdw>
              </a:effectLst>
            </a:endParaRPr>
          </a:p>
        </p:txBody>
      </p:sp>
      <p:pic>
        <p:nvPicPr>
          <p:cNvPr id="5" name="Picture 4" descr="UEMS Logo">
            <a:extLst>
              <a:ext uri="{FF2B5EF4-FFF2-40B4-BE49-F238E27FC236}">
                <a16:creationId xmlns:a16="http://schemas.microsoft.com/office/drawing/2014/main" id="{85F9F332-57BC-498F-BEDE-8FA1A8B00BB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0692" y="230188"/>
            <a:ext cx="1191802" cy="1159089"/>
          </a:xfrm>
          <a:prstGeom prst="rect">
            <a:avLst/>
          </a:prstGeom>
          <a:noFill/>
          <a:ln>
            <a:noFill/>
          </a:ln>
        </p:spPr>
      </p:pic>
      <p:sp>
        <p:nvSpPr>
          <p:cNvPr id="4" name="TextBox 3">
            <a:extLst>
              <a:ext uri="{FF2B5EF4-FFF2-40B4-BE49-F238E27FC236}">
                <a16:creationId xmlns:a16="http://schemas.microsoft.com/office/drawing/2014/main" id="{60208CB8-2DA5-4820-AAD7-373D8CE3FF93}"/>
              </a:ext>
            </a:extLst>
          </p:cNvPr>
          <p:cNvSpPr txBox="1"/>
          <p:nvPr/>
        </p:nvSpPr>
        <p:spPr>
          <a:xfrm>
            <a:off x="1592494" y="427663"/>
            <a:ext cx="2631233" cy="830997"/>
          </a:xfrm>
          <a:prstGeom prst="rect">
            <a:avLst/>
          </a:prstGeom>
          <a:noFill/>
        </p:spPr>
        <p:txBody>
          <a:bodyPr wrap="square" rtlCol="0">
            <a:spAutoFit/>
          </a:bodyPr>
          <a:lstStyle/>
          <a:p>
            <a:r>
              <a:rPr lang="en-US" sz="2400" b="1" dirty="0">
                <a:solidFill>
                  <a:schemeClr val="tx2"/>
                </a:solidFill>
              </a:rPr>
              <a:t>Section and Board of Endocrinology</a:t>
            </a:r>
            <a:endParaRPr lang="en-MT" sz="2400" b="1" dirty="0">
              <a:solidFill>
                <a:schemeClr val="tx2"/>
              </a:solidFill>
            </a:endParaRPr>
          </a:p>
        </p:txBody>
      </p:sp>
    </p:spTree>
    <p:extLst>
      <p:ext uri="{BB962C8B-B14F-4D97-AF65-F5344CB8AC3E}">
        <p14:creationId xmlns:p14="http://schemas.microsoft.com/office/powerpoint/2010/main" val="1677890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1F90B3-B426-43C2-A6A8-92600AC72742}"/>
              </a:ext>
            </a:extLst>
          </p:cNvPr>
          <p:cNvSpPr>
            <a:spLocks noGrp="1"/>
          </p:cNvSpPr>
          <p:nvPr>
            <p:ph type="title"/>
          </p:nvPr>
        </p:nvSpPr>
        <p:spPr>
          <a:xfrm>
            <a:off x="463639" y="809732"/>
            <a:ext cx="10631081" cy="1450757"/>
          </a:xfrm>
        </p:spPr>
        <p:txBody>
          <a:bodyPr>
            <a:normAutofit fontScale="90000"/>
          </a:bodyPr>
          <a:lstStyle/>
          <a:p>
            <a:br>
              <a:rPr lang="en-US" sz="3600" b="1" dirty="0">
                <a:latin typeface="+mn-lt"/>
              </a:rPr>
            </a:br>
            <a:br>
              <a:rPr lang="en-US" sz="3600" b="1" dirty="0">
                <a:latin typeface="+mn-lt"/>
              </a:rPr>
            </a:br>
            <a:r>
              <a:rPr lang="en-US" sz="3600" b="1" dirty="0">
                <a:effectLst>
                  <a:outerShdw blurRad="38100" dist="38100" dir="2700000" algn="tl">
                    <a:srgbClr val="000000">
                      <a:alpha val="43137"/>
                    </a:srgbClr>
                  </a:outerShdw>
                </a:effectLst>
              </a:rPr>
              <a:t>Domains and Competences in Endocrinology</a:t>
            </a:r>
            <a:endParaRPr lang="en-MT" sz="3600" b="1" dirty="0">
              <a:latin typeface="+mn-lt"/>
            </a:endParaRPr>
          </a:p>
        </p:txBody>
      </p:sp>
      <p:sp>
        <p:nvSpPr>
          <p:cNvPr id="3" name="Content Placeholder 2">
            <a:extLst>
              <a:ext uri="{FF2B5EF4-FFF2-40B4-BE49-F238E27FC236}">
                <a16:creationId xmlns:a16="http://schemas.microsoft.com/office/drawing/2014/main" id="{DA80D229-0578-49E1-A71B-CDC74113998C}"/>
              </a:ext>
            </a:extLst>
          </p:cNvPr>
          <p:cNvSpPr>
            <a:spLocks noGrp="1"/>
          </p:cNvSpPr>
          <p:nvPr>
            <p:ph idx="1"/>
          </p:nvPr>
        </p:nvSpPr>
        <p:spPr>
          <a:xfrm>
            <a:off x="405685" y="2249001"/>
            <a:ext cx="10914415" cy="3799267"/>
          </a:xfrm>
        </p:spPr>
        <p:txBody>
          <a:bodyPr>
            <a:normAutofit/>
          </a:bodyPr>
          <a:lstStyle/>
          <a:p>
            <a:endParaRPr lang="en-US" sz="2400" dirty="0"/>
          </a:p>
          <a:p>
            <a:r>
              <a:rPr lang="en-US" sz="2400" dirty="0"/>
              <a:t>Technical Skills and Competences        </a:t>
            </a:r>
          </a:p>
          <a:p>
            <a:r>
              <a:rPr lang="en-US" sz="2400" dirty="0"/>
              <a:t>Non-technical Skills and Competences</a:t>
            </a:r>
          </a:p>
          <a:p>
            <a:endParaRPr lang="en-US" sz="2400" b="1" dirty="0">
              <a:solidFill>
                <a:schemeClr val="accent1"/>
              </a:solidFill>
              <a:effectLst>
                <a:outerShdw blurRad="38100" dist="38100" dir="2700000" algn="tl">
                  <a:srgbClr val="000000">
                    <a:alpha val="43137"/>
                  </a:srgbClr>
                </a:outerShdw>
              </a:effectLst>
              <a:latin typeface="+mj-lt"/>
            </a:endParaRPr>
          </a:p>
          <a:p>
            <a:endParaRPr lang="en-US" sz="2400" b="1" dirty="0">
              <a:solidFill>
                <a:schemeClr val="accent1"/>
              </a:solidFill>
              <a:effectLst>
                <a:outerShdw blurRad="38100" dist="38100" dir="2700000" algn="tl">
                  <a:srgbClr val="000000">
                    <a:alpha val="43137"/>
                  </a:srgbClr>
                </a:outerShdw>
              </a:effectLst>
              <a:latin typeface="+mj-lt"/>
            </a:endParaRPr>
          </a:p>
          <a:p>
            <a:r>
              <a:rPr lang="en-US" sz="2400" b="1" dirty="0">
                <a:solidFill>
                  <a:schemeClr val="accent1"/>
                </a:solidFill>
                <a:effectLst>
                  <a:outerShdw blurRad="38100" dist="38100" dir="2700000" algn="tl">
                    <a:srgbClr val="000000">
                      <a:alpha val="43137"/>
                    </a:srgbClr>
                  </a:outerShdw>
                </a:effectLst>
                <a:latin typeface="+mj-lt"/>
              </a:rPr>
              <a:t>The Can MEDs Model </a:t>
            </a:r>
          </a:p>
          <a:p>
            <a:pPr marL="0" indent="0">
              <a:buNone/>
            </a:pPr>
            <a:endParaRPr lang="en-US" sz="2400" dirty="0"/>
          </a:p>
          <a:p>
            <a:pPr marL="0" indent="0">
              <a:buNone/>
            </a:pPr>
            <a:endParaRPr lang="en-GB" sz="2400" b="1" dirty="0">
              <a:solidFill>
                <a:schemeClr val="tx1"/>
              </a:solidFill>
            </a:endParaRPr>
          </a:p>
        </p:txBody>
      </p:sp>
      <p:pic>
        <p:nvPicPr>
          <p:cNvPr id="5" name="Picture 4" descr="UEMS Logo">
            <a:extLst>
              <a:ext uri="{FF2B5EF4-FFF2-40B4-BE49-F238E27FC236}">
                <a16:creationId xmlns:a16="http://schemas.microsoft.com/office/drawing/2014/main" id="{85F9F332-57BC-498F-BEDE-8FA1A8B00BB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10227" y="230187"/>
            <a:ext cx="1191802" cy="1159089"/>
          </a:xfrm>
          <a:prstGeom prst="rect">
            <a:avLst/>
          </a:prstGeom>
          <a:noFill/>
          <a:ln>
            <a:noFill/>
          </a:ln>
        </p:spPr>
      </p:pic>
      <p:sp>
        <p:nvSpPr>
          <p:cNvPr id="4" name="TextBox 3">
            <a:extLst>
              <a:ext uri="{FF2B5EF4-FFF2-40B4-BE49-F238E27FC236}">
                <a16:creationId xmlns:a16="http://schemas.microsoft.com/office/drawing/2014/main" id="{60208CB8-2DA5-4820-AAD7-373D8CE3FF93}"/>
              </a:ext>
            </a:extLst>
          </p:cNvPr>
          <p:cNvSpPr txBox="1"/>
          <p:nvPr/>
        </p:nvSpPr>
        <p:spPr>
          <a:xfrm>
            <a:off x="1791115" y="421729"/>
            <a:ext cx="2631233" cy="830997"/>
          </a:xfrm>
          <a:prstGeom prst="rect">
            <a:avLst/>
          </a:prstGeom>
          <a:noFill/>
        </p:spPr>
        <p:txBody>
          <a:bodyPr wrap="square" rtlCol="0">
            <a:spAutoFit/>
          </a:bodyPr>
          <a:lstStyle/>
          <a:p>
            <a:r>
              <a:rPr lang="en-US" sz="2400" b="1" dirty="0">
                <a:solidFill>
                  <a:schemeClr val="tx2"/>
                </a:solidFill>
              </a:rPr>
              <a:t>Section and Board of Endocrinology</a:t>
            </a:r>
            <a:endParaRPr lang="en-MT" sz="2400" b="1" dirty="0">
              <a:solidFill>
                <a:schemeClr val="tx2"/>
              </a:solidFill>
            </a:endParaRPr>
          </a:p>
        </p:txBody>
      </p:sp>
      <p:pic>
        <p:nvPicPr>
          <p:cNvPr id="2" name="Picture 1">
            <a:extLst>
              <a:ext uri="{FF2B5EF4-FFF2-40B4-BE49-F238E27FC236}">
                <a16:creationId xmlns:a16="http://schemas.microsoft.com/office/drawing/2014/main" id="{9983BDF1-39EF-4ED1-B7FD-06CEE4587697}"/>
              </a:ext>
            </a:extLst>
          </p:cNvPr>
          <p:cNvPicPr>
            <a:picLocks noChangeAspect="1"/>
          </p:cNvPicPr>
          <p:nvPr/>
        </p:nvPicPr>
        <p:blipFill>
          <a:blip r:embed="rId4"/>
          <a:stretch>
            <a:fillRect/>
          </a:stretch>
        </p:blipFill>
        <p:spPr>
          <a:xfrm>
            <a:off x="5314448" y="2323418"/>
            <a:ext cx="6330006" cy="4124095"/>
          </a:xfrm>
          <a:prstGeom prst="rect">
            <a:avLst/>
          </a:prstGeom>
        </p:spPr>
      </p:pic>
      <p:sp>
        <p:nvSpPr>
          <p:cNvPr id="6" name="Rectangle 5">
            <a:extLst>
              <a:ext uri="{FF2B5EF4-FFF2-40B4-BE49-F238E27FC236}">
                <a16:creationId xmlns:a16="http://schemas.microsoft.com/office/drawing/2014/main" id="{7B66BD9C-A2C0-407D-A537-A98AEED7CA60}"/>
              </a:ext>
            </a:extLst>
          </p:cNvPr>
          <p:cNvSpPr/>
          <p:nvPr/>
        </p:nvSpPr>
        <p:spPr>
          <a:xfrm>
            <a:off x="6770583" y="6063224"/>
            <a:ext cx="4240263" cy="369332"/>
          </a:xfrm>
          <a:prstGeom prst="rect">
            <a:avLst/>
          </a:prstGeom>
        </p:spPr>
        <p:txBody>
          <a:bodyPr wrap="none">
            <a:spAutoFit/>
          </a:bodyPr>
          <a:lstStyle/>
          <a:p>
            <a:r>
              <a:rPr lang="en-US" b="1" dirty="0"/>
              <a:t>https://www.tuning-calohex.eu/medicine </a:t>
            </a:r>
            <a:endParaRPr lang="en-MT" b="1" dirty="0"/>
          </a:p>
        </p:txBody>
      </p:sp>
    </p:spTree>
    <p:extLst>
      <p:ext uri="{BB962C8B-B14F-4D97-AF65-F5344CB8AC3E}">
        <p14:creationId xmlns:p14="http://schemas.microsoft.com/office/powerpoint/2010/main" val="2556450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1F90B3-B426-43C2-A6A8-92600AC72742}"/>
              </a:ext>
            </a:extLst>
          </p:cNvPr>
          <p:cNvSpPr>
            <a:spLocks noGrp="1"/>
          </p:cNvSpPr>
          <p:nvPr>
            <p:ph type="title"/>
          </p:nvPr>
        </p:nvSpPr>
        <p:spPr>
          <a:xfrm>
            <a:off x="714778" y="2265420"/>
            <a:ext cx="9922741" cy="612741"/>
          </a:xfrm>
        </p:spPr>
        <p:txBody>
          <a:bodyPr>
            <a:normAutofit fontScale="90000"/>
          </a:bodyPr>
          <a:lstStyle/>
          <a:p>
            <a:pPr algn="ctr"/>
            <a:br>
              <a:rPr lang="en-US" sz="3600" b="1" dirty="0">
                <a:effectLst>
                  <a:outerShdw blurRad="38100" dist="38100" dir="2700000" algn="tl">
                    <a:srgbClr val="000000">
                      <a:alpha val="43137"/>
                    </a:srgbClr>
                  </a:outerShdw>
                </a:effectLst>
              </a:rPr>
            </a:br>
            <a:br>
              <a:rPr lang="en-US" sz="3600" b="1" dirty="0">
                <a:effectLst>
                  <a:outerShdw blurRad="38100" dist="38100" dir="2700000" algn="tl">
                    <a:srgbClr val="000000">
                      <a:alpha val="43137"/>
                    </a:srgbClr>
                  </a:outerShdw>
                </a:effectLst>
              </a:rPr>
            </a:br>
            <a:br>
              <a:rPr lang="en-US" sz="3600" b="1" dirty="0">
                <a:effectLst>
                  <a:outerShdw blurRad="38100" dist="38100" dir="2700000" algn="tl">
                    <a:srgbClr val="000000">
                      <a:alpha val="43137"/>
                    </a:srgbClr>
                  </a:outerShdw>
                </a:effectLst>
              </a:rPr>
            </a:br>
            <a:br>
              <a:rPr lang="en-US" sz="3600" b="1" dirty="0">
                <a:effectLst>
                  <a:outerShdw blurRad="38100" dist="38100" dir="2700000" algn="tl">
                    <a:srgbClr val="000000">
                      <a:alpha val="43137"/>
                    </a:srgbClr>
                  </a:outerShdw>
                </a:effectLst>
              </a:rPr>
            </a:br>
            <a:br>
              <a:rPr lang="en-US" sz="3600" b="1" dirty="0">
                <a:effectLst>
                  <a:outerShdw blurRad="38100" dist="38100" dir="2700000" algn="tl">
                    <a:srgbClr val="000000">
                      <a:alpha val="43137"/>
                    </a:srgbClr>
                  </a:outerShdw>
                </a:effectLst>
              </a:rPr>
            </a:br>
            <a:br>
              <a:rPr lang="en-US" sz="3600" b="1" dirty="0">
                <a:effectLst>
                  <a:outerShdw blurRad="38100" dist="38100" dir="2700000" algn="tl">
                    <a:srgbClr val="000000">
                      <a:alpha val="43137"/>
                    </a:srgbClr>
                  </a:outerShdw>
                </a:effectLst>
              </a:rPr>
            </a:br>
            <a:br>
              <a:rPr lang="en-US" sz="3600" b="1" dirty="0">
                <a:effectLst>
                  <a:outerShdw blurRad="38100" dist="38100" dir="2700000" algn="tl">
                    <a:srgbClr val="000000">
                      <a:alpha val="43137"/>
                    </a:srgbClr>
                  </a:outerShdw>
                </a:effectLst>
              </a:rPr>
            </a:br>
            <a:br>
              <a:rPr lang="en-US" sz="3600" b="1" dirty="0">
                <a:effectLst>
                  <a:outerShdw blurRad="38100" dist="38100" dir="2700000" algn="tl">
                    <a:srgbClr val="000000">
                      <a:alpha val="43137"/>
                    </a:srgbClr>
                  </a:outerShdw>
                </a:effectLst>
              </a:rPr>
            </a:br>
            <a:br>
              <a:rPr lang="en-US" sz="3600" b="1" dirty="0">
                <a:effectLst>
                  <a:outerShdw blurRad="38100" dist="38100" dir="2700000" algn="tl">
                    <a:srgbClr val="000000">
                      <a:alpha val="43137"/>
                    </a:srgbClr>
                  </a:outerShdw>
                </a:effectLst>
              </a:rPr>
            </a:br>
            <a:br>
              <a:rPr lang="en-US" sz="3600" b="1" dirty="0">
                <a:effectLst>
                  <a:outerShdw blurRad="38100" dist="38100" dir="2700000" algn="tl">
                    <a:srgbClr val="000000">
                      <a:alpha val="43137"/>
                    </a:srgbClr>
                  </a:outerShdw>
                </a:effectLst>
              </a:rPr>
            </a:br>
            <a:br>
              <a:rPr lang="nl-NL" sz="3600" b="1" dirty="0">
                <a:solidFill>
                  <a:schemeClr val="accent3"/>
                </a:solidFill>
              </a:rPr>
            </a:br>
            <a:br>
              <a:rPr lang="en-MT" sz="3600" b="1" dirty="0">
                <a:solidFill>
                  <a:schemeClr val="accent3"/>
                </a:solidFill>
              </a:rPr>
            </a:br>
            <a:r>
              <a:rPr lang="nl-NL" sz="3600" b="1" dirty="0">
                <a:solidFill>
                  <a:schemeClr val="accent1"/>
                </a:solidFill>
                <a:effectLst>
                  <a:outerShdw blurRad="38100" dist="38100" dir="2700000" algn="tl">
                    <a:srgbClr val="000000">
                      <a:alpha val="43137"/>
                    </a:srgbClr>
                  </a:outerShdw>
                </a:effectLst>
              </a:rPr>
              <a:t>Endocrinologists function at the centre of a network of other medical specialists and allied health professionals</a:t>
            </a:r>
            <a:endParaRPr lang="en-MT" sz="3600" b="1" dirty="0"/>
          </a:p>
        </p:txBody>
      </p:sp>
      <p:sp>
        <p:nvSpPr>
          <p:cNvPr id="3" name="Content Placeholder 2">
            <a:extLst>
              <a:ext uri="{FF2B5EF4-FFF2-40B4-BE49-F238E27FC236}">
                <a16:creationId xmlns:a16="http://schemas.microsoft.com/office/drawing/2014/main" id="{DA80D229-0578-49E1-A71B-CDC74113998C}"/>
              </a:ext>
            </a:extLst>
          </p:cNvPr>
          <p:cNvSpPr>
            <a:spLocks noGrp="1"/>
          </p:cNvSpPr>
          <p:nvPr>
            <p:ph sz="half" idx="1"/>
          </p:nvPr>
        </p:nvSpPr>
        <p:spPr>
          <a:xfrm>
            <a:off x="996592" y="3174643"/>
            <a:ext cx="9860297" cy="2955702"/>
          </a:xfrm>
        </p:spPr>
        <p:txBody>
          <a:bodyPr>
            <a:normAutofit/>
          </a:bodyPr>
          <a:lstStyle/>
          <a:p>
            <a:pPr marL="0" indent="0">
              <a:buNone/>
            </a:pPr>
            <a:r>
              <a:rPr lang="en-GB" sz="2400" b="1" dirty="0">
                <a:solidFill>
                  <a:schemeClr val="tx1"/>
                </a:solidFill>
                <a:effectLst>
                  <a:outerShdw blurRad="38100" dist="38100" dir="2700000" algn="tl">
                    <a:srgbClr val="000000">
                      <a:alpha val="43137"/>
                    </a:srgbClr>
                  </a:outerShdw>
                </a:effectLst>
                <a:latin typeface="+mj-lt"/>
              </a:rPr>
              <a:t>Multidisciplinary Team Approach</a:t>
            </a:r>
          </a:p>
          <a:p>
            <a:pPr marL="0" indent="0">
              <a:buNone/>
            </a:pPr>
            <a:r>
              <a:rPr lang="en-GB" dirty="0">
                <a:solidFill>
                  <a:schemeClr val="tx1"/>
                </a:solidFill>
              </a:rPr>
              <a:t>Knowledge, skills and competences in a team approach involving important input and pillars provided by other specialties including clinical specialties, diagnostic techniques (procedures, imaging. laboratory medicine, medical genetics)</a:t>
            </a:r>
          </a:p>
          <a:p>
            <a:pPr marL="0" indent="0">
              <a:buNone/>
            </a:pPr>
            <a:endParaRPr lang="en-GB" sz="2400" b="1" dirty="0">
              <a:solidFill>
                <a:schemeClr val="tx1"/>
              </a:solidFill>
            </a:endParaRPr>
          </a:p>
          <a:p>
            <a:pPr marL="0" indent="0">
              <a:buNone/>
            </a:pPr>
            <a:r>
              <a:rPr lang="en-GB" sz="2400" b="1" dirty="0">
                <a:solidFill>
                  <a:schemeClr val="tx1"/>
                </a:solidFill>
                <a:effectLst>
                  <a:outerShdw blurRad="38100" dist="38100" dir="2700000" algn="tl">
                    <a:srgbClr val="000000">
                      <a:alpha val="43137"/>
                    </a:srgbClr>
                  </a:outerShdw>
                </a:effectLst>
                <a:latin typeface="+mj-lt"/>
              </a:rPr>
              <a:t>Endocrinology and Patient Care across the Life Course</a:t>
            </a:r>
          </a:p>
          <a:p>
            <a:pPr marL="0" indent="0">
              <a:buNone/>
            </a:pPr>
            <a:r>
              <a:rPr lang="en-GB" dirty="0">
                <a:solidFill>
                  <a:schemeClr val="tx1"/>
                </a:solidFill>
              </a:rPr>
              <a:t>Appreciation and consideration of the needs of patients at different ages from birth to death</a:t>
            </a:r>
          </a:p>
          <a:p>
            <a:pPr marL="0" indent="0">
              <a:buNone/>
            </a:pPr>
            <a:endParaRPr lang="en-GB" sz="2400" b="1" dirty="0">
              <a:solidFill>
                <a:schemeClr val="tx1"/>
              </a:solidFill>
            </a:endParaRPr>
          </a:p>
          <a:p>
            <a:pPr marL="0" indent="0">
              <a:buNone/>
            </a:pPr>
            <a:endParaRPr lang="en-GB" sz="2400" b="1" dirty="0">
              <a:solidFill>
                <a:schemeClr val="tx1"/>
              </a:solidFill>
            </a:endParaRPr>
          </a:p>
        </p:txBody>
      </p:sp>
      <p:pic>
        <p:nvPicPr>
          <p:cNvPr id="5" name="Picture 4" descr="UEMS Logo">
            <a:extLst>
              <a:ext uri="{FF2B5EF4-FFF2-40B4-BE49-F238E27FC236}">
                <a16:creationId xmlns:a16="http://schemas.microsoft.com/office/drawing/2014/main" id="{85F9F332-57BC-498F-BEDE-8FA1A8B00BB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0692" y="230188"/>
            <a:ext cx="1191802" cy="1159089"/>
          </a:xfrm>
          <a:prstGeom prst="rect">
            <a:avLst/>
          </a:prstGeom>
          <a:noFill/>
          <a:ln>
            <a:noFill/>
          </a:ln>
        </p:spPr>
      </p:pic>
      <p:sp>
        <p:nvSpPr>
          <p:cNvPr id="4" name="TextBox 3">
            <a:extLst>
              <a:ext uri="{FF2B5EF4-FFF2-40B4-BE49-F238E27FC236}">
                <a16:creationId xmlns:a16="http://schemas.microsoft.com/office/drawing/2014/main" id="{60208CB8-2DA5-4820-AAD7-373D8CE3FF93}"/>
              </a:ext>
            </a:extLst>
          </p:cNvPr>
          <p:cNvSpPr txBox="1"/>
          <p:nvPr/>
        </p:nvSpPr>
        <p:spPr>
          <a:xfrm>
            <a:off x="1592494" y="427663"/>
            <a:ext cx="2631233" cy="830997"/>
          </a:xfrm>
          <a:prstGeom prst="rect">
            <a:avLst/>
          </a:prstGeom>
          <a:noFill/>
        </p:spPr>
        <p:txBody>
          <a:bodyPr wrap="square" rtlCol="0">
            <a:spAutoFit/>
          </a:bodyPr>
          <a:lstStyle/>
          <a:p>
            <a:r>
              <a:rPr lang="en-US" sz="2400" b="1" dirty="0">
                <a:solidFill>
                  <a:schemeClr val="tx2"/>
                </a:solidFill>
              </a:rPr>
              <a:t>Section and Board of Endocrinology</a:t>
            </a:r>
            <a:endParaRPr lang="en-MT" sz="2400" b="1" dirty="0">
              <a:solidFill>
                <a:schemeClr val="tx2"/>
              </a:solidFill>
            </a:endParaRPr>
          </a:p>
        </p:txBody>
      </p:sp>
    </p:spTree>
    <p:extLst>
      <p:ext uri="{BB962C8B-B14F-4D97-AF65-F5344CB8AC3E}">
        <p14:creationId xmlns:p14="http://schemas.microsoft.com/office/powerpoint/2010/main" val="2861454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1F90B3-B426-43C2-A6A8-92600AC72742}"/>
              </a:ext>
            </a:extLst>
          </p:cNvPr>
          <p:cNvSpPr>
            <a:spLocks noGrp="1"/>
          </p:cNvSpPr>
          <p:nvPr>
            <p:ph type="title"/>
          </p:nvPr>
        </p:nvSpPr>
        <p:spPr>
          <a:xfrm>
            <a:off x="1036320" y="809732"/>
            <a:ext cx="10058400" cy="1450757"/>
          </a:xfrm>
        </p:spPr>
        <p:txBody>
          <a:bodyPr>
            <a:normAutofit/>
          </a:bodyPr>
          <a:lstStyle/>
          <a:p>
            <a:br>
              <a:rPr lang="en-US" sz="3600" b="1" dirty="0">
                <a:latin typeface="+mn-lt"/>
              </a:rPr>
            </a:br>
            <a:r>
              <a:rPr lang="en-US" sz="3600" b="1" dirty="0" err="1">
                <a:effectLst>
                  <a:outerShdw blurRad="38100" dist="38100" dir="2700000" algn="tl">
                    <a:srgbClr val="000000">
                      <a:alpha val="43137"/>
                    </a:srgbClr>
                  </a:outerShdw>
                </a:effectLst>
              </a:rPr>
              <a:t>Organisation</a:t>
            </a:r>
            <a:r>
              <a:rPr lang="en-US" sz="3600" b="1" dirty="0">
                <a:effectLst>
                  <a:outerShdw blurRad="38100" dist="38100" dir="2700000" algn="tl">
                    <a:srgbClr val="000000">
                      <a:alpha val="43137"/>
                    </a:srgbClr>
                  </a:outerShdw>
                </a:effectLst>
              </a:rPr>
              <a:t> of Training and Assessment</a:t>
            </a:r>
            <a:endParaRPr lang="en-MT" sz="3600" b="1" dirty="0">
              <a:latin typeface="+mn-lt"/>
            </a:endParaRPr>
          </a:p>
        </p:txBody>
      </p:sp>
      <p:sp>
        <p:nvSpPr>
          <p:cNvPr id="3" name="Content Placeholder 2">
            <a:extLst>
              <a:ext uri="{FF2B5EF4-FFF2-40B4-BE49-F238E27FC236}">
                <a16:creationId xmlns:a16="http://schemas.microsoft.com/office/drawing/2014/main" id="{DA80D229-0578-49E1-A71B-CDC74113998C}"/>
              </a:ext>
            </a:extLst>
          </p:cNvPr>
          <p:cNvSpPr>
            <a:spLocks noGrp="1"/>
          </p:cNvSpPr>
          <p:nvPr>
            <p:ph idx="1"/>
          </p:nvPr>
        </p:nvSpPr>
        <p:spPr>
          <a:xfrm>
            <a:off x="819761" y="2260489"/>
            <a:ext cx="10113972" cy="4240310"/>
          </a:xfrm>
        </p:spPr>
        <p:txBody>
          <a:bodyPr>
            <a:normAutofit fontScale="85000" lnSpcReduction="20000"/>
          </a:bodyPr>
          <a:lstStyle/>
          <a:p>
            <a:pPr marL="0" indent="0">
              <a:buNone/>
            </a:pPr>
            <a:r>
              <a:rPr lang="en-GB" sz="2600" b="1" dirty="0">
                <a:solidFill>
                  <a:schemeClr val="tx1"/>
                </a:solidFill>
                <a:effectLst>
                  <a:outerShdw blurRad="38100" dist="38100" dir="2700000" algn="tl">
                    <a:srgbClr val="000000">
                      <a:alpha val="43137"/>
                    </a:srgbClr>
                  </a:outerShdw>
                </a:effectLst>
                <a:latin typeface="+mj-lt"/>
              </a:rPr>
              <a:t>Portfolio</a:t>
            </a:r>
          </a:p>
          <a:p>
            <a:pPr lvl="1">
              <a:buFont typeface="Wingdings" panose="05000000000000000000" pitchFamily="2" charset="2"/>
              <a:buChar char="Ø"/>
            </a:pPr>
            <a:r>
              <a:rPr lang="en-GB" sz="2200" b="1" dirty="0">
                <a:effectLst>
                  <a:outerShdw blurRad="38100" dist="38100" dir="2700000" algn="tl">
                    <a:srgbClr val="000000">
                      <a:alpha val="43137"/>
                    </a:srgbClr>
                  </a:outerShdw>
                </a:effectLst>
                <a:latin typeface="+mj-lt"/>
              </a:rPr>
              <a:t>Documentation of Learning experiences </a:t>
            </a:r>
            <a:endParaRPr lang="en-GB" dirty="0"/>
          </a:p>
          <a:p>
            <a:pPr lvl="1">
              <a:buFont typeface="Wingdings" panose="05000000000000000000" pitchFamily="2" charset="2"/>
              <a:buChar char="§"/>
            </a:pPr>
            <a:r>
              <a:rPr lang="en-GB" dirty="0"/>
              <a:t>Logbook summarizing clinical experience, including diagnoses and treatments</a:t>
            </a:r>
            <a:endParaRPr lang="en-US" dirty="0"/>
          </a:p>
          <a:p>
            <a:pPr lvl="1">
              <a:buFont typeface="Wingdings" panose="05000000000000000000" pitchFamily="2" charset="2"/>
              <a:buChar char="§"/>
            </a:pPr>
            <a:r>
              <a:rPr lang="en-GB" dirty="0"/>
              <a:t>Courses  </a:t>
            </a:r>
            <a:endParaRPr lang="en-US" dirty="0"/>
          </a:p>
          <a:p>
            <a:pPr lvl="1">
              <a:buFont typeface="Wingdings" panose="05000000000000000000" pitchFamily="2" charset="2"/>
              <a:buChar char="§"/>
            </a:pPr>
            <a:r>
              <a:rPr lang="en-GB" dirty="0"/>
              <a:t>Academic experience, scholarly work, presentations, scientific articles  </a:t>
            </a:r>
            <a:endParaRPr lang="en-US" dirty="0"/>
          </a:p>
          <a:p>
            <a:pPr lvl="1">
              <a:buFont typeface="Wingdings" panose="05000000000000000000" pitchFamily="2" charset="2"/>
              <a:buChar char="§"/>
            </a:pPr>
            <a:r>
              <a:rPr lang="en-GB" dirty="0"/>
              <a:t>Personal development plan, with regular updates of progress in training, reflective reports and reports of discussions with the tutors.  </a:t>
            </a:r>
            <a:endParaRPr lang="en-MT" dirty="0"/>
          </a:p>
          <a:p>
            <a:r>
              <a:rPr lang="en-GB" sz="2400" b="1" dirty="0">
                <a:effectLst>
                  <a:outerShdw blurRad="38100" dist="38100" dir="2700000" algn="tl">
                    <a:srgbClr val="000000">
                      <a:alpha val="43137"/>
                    </a:srgbClr>
                  </a:outerShdw>
                </a:effectLst>
                <a:latin typeface="+mj-lt"/>
              </a:rPr>
              <a:t>Supervision: Clinical and Educational Supervisors</a:t>
            </a:r>
          </a:p>
          <a:p>
            <a:pPr lvl="1">
              <a:buFont typeface="Wingdings" panose="05000000000000000000" pitchFamily="2" charset="2"/>
              <a:buChar char="§"/>
            </a:pPr>
            <a:r>
              <a:rPr lang="en-GB" dirty="0"/>
              <a:t>Clinical skills: problem-oriented history taking, physical examination, diagnostic decision-making ability, appropriate selection of investigations, investigation interpretation. clinical judgement, management plans</a:t>
            </a:r>
          </a:p>
          <a:p>
            <a:pPr lvl="1">
              <a:buFont typeface="Wingdings" panose="05000000000000000000" pitchFamily="2" charset="2"/>
              <a:buChar char="§"/>
            </a:pPr>
            <a:r>
              <a:rPr lang="en-GB" dirty="0" err="1"/>
              <a:t>Professionnalism</a:t>
            </a:r>
            <a:r>
              <a:rPr lang="en-GB" dirty="0"/>
              <a:t>: multisource feedback : patient surveys, feedback from colleagues and other HCPs and relevant MDTs. </a:t>
            </a:r>
          </a:p>
          <a:p>
            <a:pPr lvl="1">
              <a:buFont typeface="Wingdings" panose="05000000000000000000" pitchFamily="2" charset="2"/>
              <a:buChar char="§"/>
            </a:pPr>
            <a:r>
              <a:rPr lang="en-GB" dirty="0"/>
              <a:t>Assessment of procedural skills need to be documented by the trainee in conjunction with the trainer.</a:t>
            </a:r>
          </a:p>
          <a:p>
            <a:pPr marL="201168" lvl="1" indent="0">
              <a:buNone/>
            </a:pPr>
            <a:endParaRPr lang="en-GB" dirty="0"/>
          </a:p>
          <a:p>
            <a:pPr marL="201168" lvl="1" indent="0">
              <a:buNone/>
            </a:pPr>
            <a:r>
              <a:rPr lang="en-GB" sz="2800" b="1" dirty="0">
                <a:effectLst>
                  <a:outerShdw blurRad="38100" dist="38100" dir="2700000" algn="tl">
                    <a:srgbClr val="000000">
                      <a:alpha val="43137"/>
                    </a:srgbClr>
                  </a:outerShdw>
                </a:effectLst>
                <a:latin typeface="+mj-lt"/>
              </a:rPr>
              <a:t>Assessment </a:t>
            </a:r>
          </a:p>
          <a:p>
            <a:pPr lvl="1">
              <a:buFont typeface="Wingdings" panose="05000000000000000000" pitchFamily="2" charset="2"/>
              <a:buChar char="§"/>
            </a:pPr>
            <a:r>
              <a:rPr lang="en-GB" dirty="0"/>
              <a:t>Formative</a:t>
            </a:r>
          </a:p>
          <a:p>
            <a:pPr lvl="1">
              <a:buFont typeface="Wingdings" panose="05000000000000000000" pitchFamily="2" charset="2"/>
              <a:buChar char="§"/>
            </a:pPr>
            <a:r>
              <a:rPr lang="en-GB" dirty="0"/>
              <a:t>Summative </a:t>
            </a:r>
            <a:endParaRPr lang="en-MT" dirty="0"/>
          </a:p>
        </p:txBody>
      </p:sp>
      <p:pic>
        <p:nvPicPr>
          <p:cNvPr id="5" name="Picture 4" descr="UEMS Logo">
            <a:extLst>
              <a:ext uri="{FF2B5EF4-FFF2-40B4-BE49-F238E27FC236}">
                <a16:creationId xmlns:a16="http://schemas.microsoft.com/office/drawing/2014/main" id="{85F9F332-57BC-498F-BEDE-8FA1A8B00BB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10227" y="230187"/>
            <a:ext cx="1191802" cy="1159089"/>
          </a:xfrm>
          <a:prstGeom prst="rect">
            <a:avLst/>
          </a:prstGeom>
          <a:noFill/>
          <a:ln>
            <a:noFill/>
          </a:ln>
        </p:spPr>
      </p:pic>
      <p:pic>
        <p:nvPicPr>
          <p:cNvPr id="7" name="Picture 6" descr="European Society of Endocrinology">
            <a:extLst>
              <a:ext uri="{FF2B5EF4-FFF2-40B4-BE49-F238E27FC236}">
                <a16:creationId xmlns:a16="http://schemas.microsoft.com/office/drawing/2014/main" id="{F0F2010B-1EE2-4A11-9345-D89890AAD03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662466" y="410487"/>
            <a:ext cx="3493214" cy="861293"/>
          </a:xfrm>
          <a:prstGeom prst="rect">
            <a:avLst/>
          </a:prstGeom>
          <a:noFill/>
          <a:ln>
            <a:noFill/>
          </a:ln>
        </p:spPr>
      </p:pic>
      <p:sp>
        <p:nvSpPr>
          <p:cNvPr id="4" name="TextBox 3">
            <a:extLst>
              <a:ext uri="{FF2B5EF4-FFF2-40B4-BE49-F238E27FC236}">
                <a16:creationId xmlns:a16="http://schemas.microsoft.com/office/drawing/2014/main" id="{60208CB8-2DA5-4820-AAD7-373D8CE3FF93}"/>
              </a:ext>
            </a:extLst>
          </p:cNvPr>
          <p:cNvSpPr txBox="1"/>
          <p:nvPr/>
        </p:nvSpPr>
        <p:spPr>
          <a:xfrm>
            <a:off x="1791115" y="421729"/>
            <a:ext cx="2631233" cy="830997"/>
          </a:xfrm>
          <a:prstGeom prst="rect">
            <a:avLst/>
          </a:prstGeom>
          <a:noFill/>
        </p:spPr>
        <p:txBody>
          <a:bodyPr wrap="square" rtlCol="0">
            <a:spAutoFit/>
          </a:bodyPr>
          <a:lstStyle/>
          <a:p>
            <a:r>
              <a:rPr lang="en-US" sz="2400" b="1" dirty="0">
                <a:solidFill>
                  <a:schemeClr val="tx2"/>
                </a:solidFill>
              </a:rPr>
              <a:t>Section and Board of Endocrinology</a:t>
            </a:r>
            <a:endParaRPr lang="en-MT" sz="2400" b="1" dirty="0">
              <a:solidFill>
                <a:schemeClr val="tx2"/>
              </a:solidFill>
            </a:endParaRPr>
          </a:p>
        </p:txBody>
      </p:sp>
    </p:spTree>
    <p:extLst>
      <p:ext uri="{BB962C8B-B14F-4D97-AF65-F5344CB8AC3E}">
        <p14:creationId xmlns:p14="http://schemas.microsoft.com/office/powerpoint/2010/main" val="890694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464DF-C94F-4FBC-AE01-80585CB29E45}"/>
              </a:ext>
            </a:extLst>
          </p:cNvPr>
          <p:cNvSpPr>
            <a:spLocks noGrp="1"/>
          </p:cNvSpPr>
          <p:nvPr>
            <p:ph type="title"/>
          </p:nvPr>
        </p:nvSpPr>
        <p:spPr>
          <a:xfrm>
            <a:off x="914646" y="1120192"/>
            <a:ext cx="10362707" cy="1325563"/>
          </a:xfrm>
        </p:spPr>
        <p:txBody>
          <a:bodyPr>
            <a:normAutofit/>
          </a:bodyPr>
          <a:lstStyle/>
          <a:p>
            <a:r>
              <a:rPr lang="en-US" b="1" dirty="0">
                <a:effectLst>
                  <a:outerShdw blurRad="38100" dist="38100" dir="2700000" algn="tl">
                    <a:srgbClr val="000000">
                      <a:alpha val="43137"/>
                    </a:srgbClr>
                  </a:outerShdw>
                </a:effectLst>
              </a:rPr>
              <a:t>ETR for Trainers</a:t>
            </a:r>
            <a:endParaRPr lang="en-MT"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FDC48C4-51D6-47B3-8258-79F853CFCD0D}"/>
              </a:ext>
            </a:extLst>
          </p:cNvPr>
          <p:cNvSpPr>
            <a:spLocks noGrp="1"/>
          </p:cNvSpPr>
          <p:nvPr>
            <p:ph idx="1"/>
          </p:nvPr>
        </p:nvSpPr>
        <p:spPr>
          <a:xfrm>
            <a:off x="637950" y="2508610"/>
            <a:ext cx="12462452" cy="4259166"/>
          </a:xfrm>
        </p:spPr>
        <p:txBody>
          <a:bodyPr/>
          <a:lstStyle/>
          <a:p>
            <a:endParaRPr lang="en-US" dirty="0"/>
          </a:p>
          <a:p>
            <a:endParaRPr lang="en-US" dirty="0"/>
          </a:p>
          <a:p>
            <a:pPr marL="0" indent="0">
              <a:buNone/>
            </a:pPr>
            <a:endParaRPr lang="en-US" sz="2400" dirty="0"/>
          </a:p>
          <a:p>
            <a:pPr marL="0" indent="0">
              <a:buNone/>
            </a:pPr>
            <a:r>
              <a:rPr lang="en-US" sz="2400" b="1" dirty="0">
                <a:effectLst>
                  <a:outerShdw blurRad="38100" dist="38100" dir="2700000" algn="tl">
                    <a:srgbClr val="000000">
                      <a:alpha val="43137"/>
                    </a:srgbClr>
                  </a:outerShdw>
                </a:effectLst>
                <a:latin typeface="+mj-lt"/>
              </a:rPr>
              <a:t>      </a:t>
            </a:r>
          </a:p>
          <a:p>
            <a:pPr marL="0" indent="0">
              <a:buNone/>
            </a:pPr>
            <a:r>
              <a:rPr lang="en-US" sz="2400" b="1" dirty="0">
                <a:effectLst>
                  <a:outerShdw blurRad="38100" dist="38100" dir="2700000" algn="tl">
                    <a:srgbClr val="000000">
                      <a:alpha val="43137"/>
                    </a:srgbClr>
                  </a:outerShdw>
                </a:effectLst>
                <a:latin typeface="+mj-lt"/>
              </a:rPr>
              <a:t>The endocrinology trainee </a:t>
            </a:r>
            <a:endParaRPr lang="en-MT" sz="2400" b="1" dirty="0">
              <a:effectLst>
                <a:outerShdw blurRad="38100" dist="38100" dir="2700000" algn="tl">
                  <a:srgbClr val="000000">
                    <a:alpha val="43137"/>
                  </a:srgbClr>
                </a:outerShdw>
              </a:effectLst>
              <a:latin typeface="+mj-lt"/>
            </a:endParaRPr>
          </a:p>
        </p:txBody>
      </p:sp>
      <p:pic>
        <p:nvPicPr>
          <p:cNvPr id="5" name="Picture 4" descr="UEMS Logo">
            <a:extLst>
              <a:ext uri="{FF2B5EF4-FFF2-40B4-BE49-F238E27FC236}">
                <a16:creationId xmlns:a16="http://schemas.microsoft.com/office/drawing/2014/main" id="{85F9F332-57BC-498F-BEDE-8FA1A8B00BB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37950" y="230186"/>
            <a:ext cx="1191802" cy="1159089"/>
          </a:xfrm>
          <a:prstGeom prst="rect">
            <a:avLst/>
          </a:prstGeom>
          <a:noFill/>
          <a:ln>
            <a:noFill/>
          </a:ln>
        </p:spPr>
      </p:pic>
      <p:sp>
        <p:nvSpPr>
          <p:cNvPr id="4" name="TextBox 3">
            <a:extLst>
              <a:ext uri="{FF2B5EF4-FFF2-40B4-BE49-F238E27FC236}">
                <a16:creationId xmlns:a16="http://schemas.microsoft.com/office/drawing/2014/main" id="{60208CB8-2DA5-4820-AAD7-373D8CE3FF93}"/>
              </a:ext>
            </a:extLst>
          </p:cNvPr>
          <p:cNvSpPr txBox="1"/>
          <p:nvPr/>
        </p:nvSpPr>
        <p:spPr>
          <a:xfrm>
            <a:off x="1829752" y="394233"/>
            <a:ext cx="2631233" cy="830997"/>
          </a:xfrm>
          <a:prstGeom prst="rect">
            <a:avLst/>
          </a:prstGeom>
          <a:noFill/>
        </p:spPr>
        <p:txBody>
          <a:bodyPr wrap="square" rtlCol="0">
            <a:spAutoFit/>
          </a:bodyPr>
          <a:lstStyle/>
          <a:p>
            <a:r>
              <a:rPr lang="en-US" sz="2400" b="1" dirty="0"/>
              <a:t>Section and Board of Endocrinology</a:t>
            </a:r>
            <a:endParaRPr lang="en-MT" sz="2400" b="1" dirty="0"/>
          </a:p>
        </p:txBody>
      </p:sp>
      <p:pic>
        <p:nvPicPr>
          <p:cNvPr id="7170" name="Picture 2" descr="Endocrinologist Vectors - Download Free High-Quality Vectors from Freepik |  Freepik">
            <a:extLst>
              <a:ext uri="{FF2B5EF4-FFF2-40B4-BE49-F238E27FC236}">
                <a16:creationId xmlns:a16="http://schemas.microsoft.com/office/drawing/2014/main" id="{54A0E635-FB9C-418C-ADA2-D1EB201140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1703" y="2508610"/>
            <a:ext cx="7017115" cy="3728911"/>
          </a:xfrm>
          <a:prstGeom prst="rect">
            <a:avLst/>
          </a:prstGeom>
          <a:noFill/>
          <a:extLst>
            <a:ext uri="{909E8E84-426E-40DD-AFC4-6F175D3DCCD1}">
              <a14:hiddenFill xmlns:a14="http://schemas.microsoft.com/office/drawing/2010/main">
                <a:solidFill>
                  <a:srgbClr val="FFFFFF"/>
                </a:solidFill>
              </a14:hiddenFill>
            </a:ext>
          </a:extLst>
        </p:spPr>
      </p:pic>
      <p:sp>
        <p:nvSpPr>
          <p:cNvPr id="6" name="Arrow: Right 5">
            <a:extLst>
              <a:ext uri="{FF2B5EF4-FFF2-40B4-BE49-F238E27FC236}">
                <a16:creationId xmlns:a16="http://schemas.microsoft.com/office/drawing/2014/main" id="{B7E002DA-87ED-473F-B12A-DAA2285C84DA}"/>
              </a:ext>
            </a:extLst>
          </p:cNvPr>
          <p:cNvSpPr/>
          <p:nvPr/>
        </p:nvSpPr>
        <p:spPr>
          <a:xfrm>
            <a:off x="4460984" y="4373065"/>
            <a:ext cx="1101437" cy="332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MT" dirty="0"/>
          </a:p>
        </p:txBody>
      </p:sp>
    </p:spTree>
    <p:extLst>
      <p:ext uri="{BB962C8B-B14F-4D97-AF65-F5344CB8AC3E}">
        <p14:creationId xmlns:p14="http://schemas.microsoft.com/office/powerpoint/2010/main" val="164006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7FED5-C67D-4CBB-B685-B46696102EA3}"/>
              </a:ext>
            </a:extLst>
          </p:cNvPr>
          <p:cNvSpPr>
            <a:spLocks noGrp="1"/>
          </p:cNvSpPr>
          <p:nvPr>
            <p:ph type="title"/>
          </p:nvPr>
        </p:nvSpPr>
        <p:spPr>
          <a:xfrm>
            <a:off x="1097280" y="978150"/>
            <a:ext cx="10058400" cy="1450757"/>
          </a:xfrm>
        </p:spPr>
        <p:txBody>
          <a:bodyPr>
            <a:normAutofit/>
          </a:bodyPr>
          <a:lstStyle/>
          <a:p>
            <a:r>
              <a:rPr lang="en-US" sz="4000" b="1" dirty="0">
                <a:effectLst>
                  <a:outerShdw blurRad="38100" dist="38100" dir="2700000" algn="tl">
                    <a:srgbClr val="000000">
                      <a:alpha val="43137"/>
                    </a:srgbClr>
                  </a:outerShdw>
                </a:effectLst>
              </a:rPr>
              <a:t>Core competencies for trainers</a:t>
            </a:r>
            <a:endParaRPr lang="en-MT" sz="4000" b="1" dirty="0">
              <a:effectLst>
                <a:outerShdw blurRad="38100" dist="38100" dir="2700000" algn="tl">
                  <a:srgbClr val="000000">
                    <a:alpha val="43137"/>
                  </a:srgbClr>
                </a:outerShdw>
              </a:effectLst>
            </a:endParaRPr>
          </a:p>
        </p:txBody>
      </p:sp>
      <p:sp>
        <p:nvSpPr>
          <p:cNvPr id="10" name="Content Placeholder 9">
            <a:extLst>
              <a:ext uri="{FF2B5EF4-FFF2-40B4-BE49-F238E27FC236}">
                <a16:creationId xmlns:a16="http://schemas.microsoft.com/office/drawing/2014/main" id="{C53D99E0-5F7A-47EA-9DA0-DA7C55F36F53}"/>
              </a:ext>
            </a:extLst>
          </p:cNvPr>
          <p:cNvSpPr>
            <a:spLocks noGrp="1"/>
          </p:cNvSpPr>
          <p:nvPr>
            <p:ph idx="1"/>
          </p:nvPr>
        </p:nvSpPr>
        <p:spPr>
          <a:xfrm>
            <a:off x="959476" y="1845733"/>
            <a:ext cx="10196204" cy="4355443"/>
          </a:xfrm>
        </p:spPr>
        <p:txBody>
          <a:bodyPr>
            <a:normAutofit fontScale="85000" lnSpcReduction="20000"/>
          </a:bodyPr>
          <a:lstStyle/>
          <a:p>
            <a:endParaRPr lang="en-US" dirty="0"/>
          </a:p>
          <a:p>
            <a:endParaRPr lang="en-US" dirty="0"/>
          </a:p>
          <a:p>
            <a:r>
              <a:rPr lang="en-US" sz="2600" dirty="0"/>
              <a:t>Trainers should </a:t>
            </a:r>
          </a:p>
          <a:p>
            <a:pPr>
              <a:buFont typeface="Wingdings" panose="05000000000000000000" pitchFamily="2" charset="2"/>
              <a:buChar char="Ø"/>
            </a:pPr>
            <a:r>
              <a:rPr lang="en-GB" dirty="0"/>
              <a:t> </a:t>
            </a:r>
            <a:r>
              <a:rPr lang="en-GB" sz="2600" dirty="0"/>
              <a:t>Know all aspects of the Endocrinology curriculum and the problems related to   its clinical implementation</a:t>
            </a:r>
            <a:endParaRPr lang="en-GB" sz="2600" b="1" dirty="0"/>
          </a:p>
          <a:p>
            <a:pPr>
              <a:buFont typeface="Wingdings" panose="05000000000000000000" pitchFamily="2" charset="2"/>
              <a:buChar char="Ø"/>
            </a:pPr>
            <a:r>
              <a:rPr lang="en-GB" sz="2600" dirty="0"/>
              <a:t> Have experience in teaching theoretical and practical aspects of endocrinology including acquisition of procedural skills</a:t>
            </a:r>
            <a:endParaRPr lang="en-GB" sz="2600" b="1" dirty="0"/>
          </a:p>
          <a:p>
            <a:pPr>
              <a:buFont typeface="Wingdings" panose="05000000000000000000" pitchFamily="2" charset="2"/>
              <a:buChar char="Ø"/>
            </a:pPr>
            <a:r>
              <a:rPr lang="en-GB" sz="2600" dirty="0"/>
              <a:t> Be familiar with modern medical education principles, leadership and mentorship</a:t>
            </a:r>
            <a:endParaRPr lang="en-GB" sz="2600" b="1" dirty="0"/>
          </a:p>
          <a:p>
            <a:pPr>
              <a:buFont typeface="Wingdings" panose="05000000000000000000" pitchFamily="2" charset="2"/>
              <a:buChar char="Ø"/>
            </a:pPr>
            <a:r>
              <a:rPr lang="en-GB" sz="2600" dirty="0"/>
              <a:t> Understand the needs of the trainees and supporting their progress throughout the training period</a:t>
            </a:r>
            <a:endParaRPr lang="en-GB" sz="2600" b="1" dirty="0"/>
          </a:p>
          <a:p>
            <a:pPr>
              <a:buFont typeface="Wingdings" panose="05000000000000000000" pitchFamily="2" charset="2"/>
              <a:buChar char="Ø"/>
            </a:pPr>
            <a:r>
              <a:rPr lang="en-GB" sz="2600" dirty="0"/>
              <a:t> Promote in their mentees scientific curiosity, professionalism, ethical behaviour and humanistic values</a:t>
            </a:r>
            <a:endParaRPr lang="en-GB" sz="2600" b="1" dirty="0"/>
          </a:p>
          <a:p>
            <a:endParaRPr lang="en-MT" dirty="0"/>
          </a:p>
        </p:txBody>
      </p:sp>
      <p:pic>
        <p:nvPicPr>
          <p:cNvPr id="5" name="Picture 4" descr="UEMS Logo">
            <a:extLst>
              <a:ext uri="{FF2B5EF4-FFF2-40B4-BE49-F238E27FC236}">
                <a16:creationId xmlns:a16="http://schemas.microsoft.com/office/drawing/2014/main" id="{85F9F332-57BC-498F-BEDE-8FA1A8B00BB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62801" y="293536"/>
            <a:ext cx="1191802" cy="1159089"/>
          </a:xfrm>
          <a:prstGeom prst="rect">
            <a:avLst/>
          </a:prstGeom>
          <a:noFill/>
          <a:ln>
            <a:noFill/>
          </a:ln>
        </p:spPr>
      </p:pic>
      <p:sp>
        <p:nvSpPr>
          <p:cNvPr id="8" name="Rectangle 7">
            <a:extLst>
              <a:ext uri="{FF2B5EF4-FFF2-40B4-BE49-F238E27FC236}">
                <a16:creationId xmlns:a16="http://schemas.microsoft.com/office/drawing/2014/main" id="{800E0AE1-204F-4B0A-929F-6B98661AFFDE}"/>
              </a:ext>
            </a:extLst>
          </p:cNvPr>
          <p:cNvSpPr/>
          <p:nvPr/>
        </p:nvSpPr>
        <p:spPr>
          <a:xfrm>
            <a:off x="1654603" y="479423"/>
            <a:ext cx="2577372" cy="830997"/>
          </a:xfrm>
          <a:prstGeom prst="rect">
            <a:avLst/>
          </a:prstGeom>
        </p:spPr>
        <p:txBody>
          <a:bodyPr wrap="none">
            <a:spAutoFit/>
          </a:bodyPr>
          <a:lstStyle/>
          <a:p>
            <a:r>
              <a:rPr lang="en-US" sz="2400" b="1" dirty="0">
                <a:solidFill>
                  <a:schemeClr val="tx2"/>
                </a:solidFill>
              </a:rPr>
              <a:t>Section and Board </a:t>
            </a:r>
          </a:p>
          <a:p>
            <a:r>
              <a:rPr lang="en-US" sz="2400" b="1" dirty="0">
                <a:solidFill>
                  <a:schemeClr val="tx2"/>
                </a:solidFill>
              </a:rPr>
              <a:t>of Endocrinology</a:t>
            </a:r>
            <a:endParaRPr lang="en-MT" sz="2400" b="1" dirty="0">
              <a:solidFill>
                <a:schemeClr val="tx2"/>
              </a:solidFill>
            </a:endParaRPr>
          </a:p>
        </p:txBody>
      </p:sp>
    </p:spTree>
    <p:extLst>
      <p:ext uri="{BB962C8B-B14F-4D97-AF65-F5344CB8AC3E}">
        <p14:creationId xmlns:p14="http://schemas.microsoft.com/office/powerpoint/2010/main" val="3978350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1F90B3-B426-43C2-A6A8-92600AC72742}"/>
              </a:ext>
            </a:extLst>
          </p:cNvPr>
          <p:cNvSpPr>
            <a:spLocks noGrp="1"/>
          </p:cNvSpPr>
          <p:nvPr>
            <p:ph type="title"/>
          </p:nvPr>
        </p:nvSpPr>
        <p:spPr>
          <a:xfrm>
            <a:off x="927472" y="1252726"/>
            <a:ext cx="10058400" cy="1450757"/>
          </a:xfrm>
        </p:spPr>
        <p:txBody>
          <a:bodyPr>
            <a:normAutofit fontScale="90000"/>
          </a:bodyPr>
          <a:lstStyle/>
          <a:p>
            <a:br>
              <a:rPr lang="en-US" sz="3600" b="1" dirty="0">
                <a:latin typeface="+mn-lt"/>
              </a:rPr>
            </a:br>
            <a:br>
              <a:rPr lang="en-US" sz="3600" b="1" dirty="0">
                <a:latin typeface="+mn-lt"/>
              </a:rPr>
            </a:br>
            <a:r>
              <a:rPr lang="en-US" sz="3100" dirty="0">
                <a:effectLst>
                  <a:outerShdw blurRad="38100" dist="38100" dir="2700000" algn="tl">
                    <a:srgbClr val="000000">
                      <a:alpha val="43137"/>
                    </a:srgbClr>
                  </a:outerShdw>
                </a:effectLst>
                <a:latin typeface="+mn-lt"/>
              </a:rPr>
              <a:t>Requested Qualifications and Experience  </a:t>
            </a:r>
            <a:br>
              <a:rPr lang="en-MT" sz="3100" dirty="0">
                <a:effectLst>
                  <a:outerShdw blurRad="38100" dist="38100" dir="2700000" algn="tl">
                    <a:srgbClr val="000000">
                      <a:alpha val="43137"/>
                    </a:srgbClr>
                  </a:outerShdw>
                </a:effectLst>
                <a:latin typeface="+mn-lt"/>
              </a:rPr>
            </a:br>
            <a:endParaRPr lang="en-MT" sz="3100" dirty="0">
              <a:effectLst>
                <a:outerShdw blurRad="38100" dist="38100" dir="2700000" algn="tl">
                  <a:srgbClr val="000000">
                    <a:alpha val="43137"/>
                  </a:srgbClr>
                </a:outerShdw>
              </a:effectLst>
              <a:latin typeface="+mn-lt"/>
            </a:endParaRPr>
          </a:p>
        </p:txBody>
      </p:sp>
      <p:sp>
        <p:nvSpPr>
          <p:cNvPr id="3" name="Content Placeholder 2">
            <a:extLst>
              <a:ext uri="{FF2B5EF4-FFF2-40B4-BE49-F238E27FC236}">
                <a16:creationId xmlns:a16="http://schemas.microsoft.com/office/drawing/2014/main" id="{DA80D229-0578-49E1-A71B-CDC74113998C}"/>
              </a:ext>
            </a:extLst>
          </p:cNvPr>
          <p:cNvSpPr>
            <a:spLocks noGrp="1"/>
          </p:cNvSpPr>
          <p:nvPr>
            <p:ph idx="1"/>
          </p:nvPr>
        </p:nvSpPr>
        <p:spPr>
          <a:xfrm>
            <a:off x="1206128" y="2395470"/>
            <a:ext cx="10113972" cy="3799267"/>
          </a:xfrm>
        </p:spPr>
        <p:txBody>
          <a:bodyPr>
            <a:normAutofit lnSpcReduction="10000"/>
          </a:bodyPr>
          <a:lstStyle/>
          <a:p>
            <a:r>
              <a:rPr lang="en-US" sz="2400" dirty="0"/>
              <a:t>Trainers will be expected to have achieved the appropriate nationally recognized qualification to allow them to </a:t>
            </a:r>
            <a:r>
              <a:rPr lang="en-US" sz="2400" dirty="0" err="1"/>
              <a:t>practise</a:t>
            </a:r>
            <a:r>
              <a:rPr lang="en-US" sz="2400" dirty="0"/>
              <a:t> as a specialist in Endocrinology and should have at least three years experience as </a:t>
            </a:r>
            <a:r>
              <a:rPr lang="en-US" sz="2400" dirty="0" err="1"/>
              <a:t>practising</a:t>
            </a:r>
            <a:r>
              <a:rPr lang="en-US" sz="2400" dirty="0"/>
              <a:t> endocrinologists..</a:t>
            </a:r>
            <a:endParaRPr lang="en-MT" sz="2400" dirty="0"/>
          </a:p>
          <a:p>
            <a:r>
              <a:rPr lang="en-US" sz="2400" dirty="0"/>
              <a:t>Clinical and educational supervisors should be actively </a:t>
            </a:r>
            <a:r>
              <a:rPr lang="en-US" sz="2400" dirty="0" err="1"/>
              <a:t>practising</a:t>
            </a:r>
            <a:r>
              <a:rPr lang="en-US" sz="2400" dirty="0"/>
              <a:t> endocrinologists and be committed to residency training</a:t>
            </a:r>
            <a:endParaRPr lang="en-MT" sz="2400" dirty="0"/>
          </a:p>
          <a:p>
            <a:r>
              <a:rPr lang="en-US" sz="2400" dirty="0"/>
              <a:t>Trainers will be responsible to the </a:t>
            </a:r>
            <a:r>
              <a:rPr lang="en-US" sz="2400" dirty="0" err="1"/>
              <a:t>Programme</a:t>
            </a:r>
            <a:r>
              <a:rPr lang="en-US" sz="2400" dirty="0"/>
              <a:t> Director for delivering the required training in their area of practice.</a:t>
            </a:r>
          </a:p>
          <a:p>
            <a:r>
              <a:rPr lang="en-US" sz="2400" dirty="0"/>
              <a:t>Processes for recognition of endocrinologists as trainers is strongly recommended with the provision of access to Train The Trainer courses and support in the development of competences as a trainer</a:t>
            </a:r>
          </a:p>
          <a:p>
            <a:pPr marL="0" indent="0">
              <a:buNone/>
            </a:pPr>
            <a:endParaRPr lang="en-GB" sz="2400" b="1" dirty="0">
              <a:solidFill>
                <a:schemeClr val="tx1"/>
              </a:solidFill>
            </a:endParaRPr>
          </a:p>
        </p:txBody>
      </p:sp>
      <p:pic>
        <p:nvPicPr>
          <p:cNvPr id="5" name="Picture 4" descr="UEMS Logo">
            <a:extLst>
              <a:ext uri="{FF2B5EF4-FFF2-40B4-BE49-F238E27FC236}">
                <a16:creationId xmlns:a16="http://schemas.microsoft.com/office/drawing/2014/main" id="{85F9F332-57BC-498F-BEDE-8FA1A8B00BB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10227" y="230187"/>
            <a:ext cx="1191802" cy="1159089"/>
          </a:xfrm>
          <a:prstGeom prst="rect">
            <a:avLst/>
          </a:prstGeom>
          <a:noFill/>
          <a:ln>
            <a:noFill/>
          </a:ln>
        </p:spPr>
      </p:pic>
      <p:sp>
        <p:nvSpPr>
          <p:cNvPr id="4" name="TextBox 3">
            <a:extLst>
              <a:ext uri="{FF2B5EF4-FFF2-40B4-BE49-F238E27FC236}">
                <a16:creationId xmlns:a16="http://schemas.microsoft.com/office/drawing/2014/main" id="{60208CB8-2DA5-4820-AAD7-373D8CE3FF93}"/>
              </a:ext>
            </a:extLst>
          </p:cNvPr>
          <p:cNvSpPr txBox="1"/>
          <p:nvPr/>
        </p:nvSpPr>
        <p:spPr>
          <a:xfrm>
            <a:off x="1791115" y="421729"/>
            <a:ext cx="2631233" cy="830997"/>
          </a:xfrm>
          <a:prstGeom prst="rect">
            <a:avLst/>
          </a:prstGeom>
          <a:noFill/>
        </p:spPr>
        <p:txBody>
          <a:bodyPr wrap="square" rtlCol="0">
            <a:spAutoFit/>
          </a:bodyPr>
          <a:lstStyle/>
          <a:p>
            <a:r>
              <a:rPr lang="en-US" sz="2400" b="1" dirty="0">
                <a:solidFill>
                  <a:schemeClr val="tx2"/>
                </a:solidFill>
              </a:rPr>
              <a:t>Section and Board of Endocrinology</a:t>
            </a:r>
            <a:endParaRPr lang="en-MT" sz="2400" b="1" dirty="0">
              <a:solidFill>
                <a:schemeClr val="tx2"/>
              </a:solidFill>
            </a:endParaRPr>
          </a:p>
        </p:txBody>
      </p:sp>
    </p:spTree>
    <p:extLst>
      <p:ext uri="{BB962C8B-B14F-4D97-AF65-F5344CB8AC3E}">
        <p14:creationId xmlns:p14="http://schemas.microsoft.com/office/powerpoint/2010/main" val="2433512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1F90B3-B426-43C2-A6A8-92600AC72742}"/>
              </a:ext>
            </a:extLst>
          </p:cNvPr>
          <p:cNvSpPr>
            <a:spLocks noGrp="1"/>
          </p:cNvSpPr>
          <p:nvPr>
            <p:ph type="title"/>
          </p:nvPr>
        </p:nvSpPr>
        <p:spPr>
          <a:xfrm>
            <a:off x="1051774" y="1308161"/>
            <a:ext cx="10088451" cy="1450757"/>
          </a:xfrm>
        </p:spPr>
        <p:txBody>
          <a:bodyPr>
            <a:normAutofit fontScale="90000"/>
          </a:bodyPr>
          <a:lstStyle/>
          <a:p>
            <a:br>
              <a:rPr lang="en-US" sz="3600" b="1" dirty="0">
                <a:latin typeface="+mn-lt"/>
              </a:rPr>
            </a:br>
            <a:br>
              <a:rPr lang="en-US" sz="3600" b="1" dirty="0">
                <a:latin typeface="+mn-lt"/>
              </a:rPr>
            </a:br>
            <a:r>
              <a:rPr lang="en-US" sz="3100" b="1" dirty="0">
                <a:effectLst>
                  <a:outerShdw blurRad="38100" dist="38100" dir="2700000" algn="tl">
                    <a:srgbClr val="000000">
                      <a:alpha val="43137"/>
                    </a:srgbClr>
                  </a:outerShdw>
                </a:effectLst>
              </a:rPr>
              <a:t>Quality Management </a:t>
            </a:r>
            <a:br>
              <a:rPr lang="en-MT" sz="4000" b="1" dirty="0">
                <a:effectLst>
                  <a:outerShdw blurRad="38100" dist="38100" dir="2700000" algn="tl">
                    <a:srgbClr val="000000">
                      <a:alpha val="43137"/>
                    </a:srgbClr>
                  </a:outerShdw>
                </a:effectLst>
              </a:rPr>
            </a:br>
            <a:endParaRPr lang="en-MT" sz="40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DA80D229-0578-49E1-A71B-CDC74113998C}"/>
              </a:ext>
            </a:extLst>
          </p:cNvPr>
          <p:cNvSpPr>
            <a:spLocks noGrp="1"/>
          </p:cNvSpPr>
          <p:nvPr>
            <p:ph idx="1"/>
          </p:nvPr>
        </p:nvSpPr>
        <p:spPr>
          <a:xfrm>
            <a:off x="1206128" y="2395470"/>
            <a:ext cx="10113972" cy="3799267"/>
          </a:xfrm>
        </p:spPr>
        <p:txBody>
          <a:bodyPr>
            <a:normAutofit/>
          </a:bodyPr>
          <a:lstStyle/>
          <a:p>
            <a:r>
              <a:rPr lang="en-US" dirty="0"/>
              <a:t>Recommendations include:</a:t>
            </a:r>
          </a:p>
          <a:p>
            <a:pPr>
              <a:buFont typeface="Wingdings" panose="05000000000000000000" pitchFamily="2" charset="2"/>
              <a:buChar char="Ø"/>
            </a:pPr>
            <a:r>
              <a:rPr lang="en-US" dirty="0"/>
              <a:t>Trainers and institutions must be </a:t>
            </a:r>
            <a:r>
              <a:rPr lang="en-US" dirty="0" err="1"/>
              <a:t>commited</a:t>
            </a:r>
            <a:r>
              <a:rPr lang="en-US" dirty="0"/>
              <a:t> to specialist education with dedication of time, space, facilities and funding to protect the needs of education from the demands of service. </a:t>
            </a:r>
            <a:endParaRPr lang="en-MT" dirty="0"/>
          </a:p>
          <a:p>
            <a:pPr>
              <a:buFont typeface="Wingdings" panose="05000000000000000000" pitchFamily="2" charset="2"/>
              <a:buChar char="Ø"/>
            </a:pPr>
            <a:r>
              <a:rPr lang="en-US" dirty="0"/>
              <a:t>Trainers should be experienced endocrinologists and tutors, committing time, effort and enthusiasm to the training </a:t>
            </a:r>
            <a:r>
              <a:rPr lang="en-US" dirty="0" err="1"/>
              <a:t>programme</a:t>
            </a:r>
            <a:endParaRPr lang="en-US" dirty="0"/>
          </a:p>
          <a:p>
            <a:pPr>
              <a:buFont typeface="Wingdings" panose="05000000000000000000" pitchFamily="2" charset="2"/>
              <a:buChar char="Ø"/>
            </a:pPr>
            <a:r>
              <a:rPr lang="en-US" dirty="0"/>
              <a:t>Trainers should regularly attend updates on education principles, training, assessment, and mentorship</a:t>
            </a:r>
          </a:p>
          <a:p>
            <a:pPr>
              <a:buFont typeface="Wingdings" panose="05000000000000000000" pitchFamily="2" charset="2"/>
              <a:buChar char="Ø"/>
            </a:pPr>
            <a:r>
              <a:rPr lang="en-US" dirty="0"/>
              <a:t>The faculty should be large enough to supervise the clinical and practical work of the trainees and follow a satisfactory trainer: trainee ratio</a:t>
            </a:r>
            <a:endParaRPr lang="en-MT" dirty="0"/>
          </a:p>
          <a:p>
            <a:pPr>
              <a:buFont typeface="Wingdings" panose="05000000000000000000" pitchFamily="2" charset="2"/>
              <a:buChar char="Ø"/>
            </a:pPr>
            <a:r>
              <a:rPr lang="en-US" b="1" dirty="0"/>
              <a:t> </a:t>
            </a:r>
            <a:endParaRPr lang="en-MT" dirty="0"/>
          </a:p>
          <a:p>
            <a:pPr lvl="0"/>
            <a:endParaRPr lang="en-GB" sz="2400" b="1" dirty="0">
              <a:solidFill>
                <a:schemeClr val="tx1"/>
              </a:solidFill>
            </a:endParaRPr>
          </a:p>
        </p:txBody>
      </p:sp>
      <p:pic>
        <p:nvPicPr>
          <p:cNvPr id="5" name="Picture 4" descr="UEMS Logo">
            <a:extLst>
              <a:ext uri="{FF2B5EF4-FFF2-40B4-BE49-F238E27FC236}">
                <a16:creationId xmlns:a16="http://schemas.microsoft.com/office/drawing/2014/main" id="{85F9F332-57BC-498F-BEDE-8FA1A8B00BB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10227" y="230187"/>
            <a:ext cx="1191802" cy="1159089"/>
          </a:xfrm>
          <a:prstGeom prst="rect">
            <a:avLst/>
          </a:prstGeom>
          <a:noFill/>
          <a:ln>
            <a:noFill/>
          </a:ln>
        </p:spPr>
      </p:pic>
      <p:sp>
        <p:nvSpPr>
          <p:cNvPr id="4" name="TextBox 3">
            <a:extLst>
              <a:ext uri="{FF2B5EF4-FFF2-40B4-BE49-F238E27FC236}">
                <a16:creationId xmlns:a16="http://schemas.microsoft.com/office/drawing/2014/main" id="{60208CB8-2DA5-4820-AAD7-373D8CE3FF93}"/>
              </a:ext>
            </a:extLst>
          </p:cNvPr>
          <p:cNvSpPr txBox="1"/>
          <p:nvPr/>
        </p:nvSpPr>
        <p:spPr>
          <a:xfrm>
            <a:off x="1791115" y="421729"/>
            <a:ext cx="2631233" cy="830997"/>
          </a:xfrm>
          <a:prstGeom prst="rect">
            <a:avLst/>
          </a:prstGeom>
          <a:noFill/>
        </p:spPr>
        <p:txBody>
          <a:bodyPr wrap="square" rtlCol="0">
            <a:spAutoFit/>
          </a:bodyPr>
          <a:lstStyle/>
          <a:p>
            <a:r>
              <a:rPr lang="en-US" sz="2400" b="1" dirty="0">
                <a:solidFill>
                  <a:schemeClr val="tx2"/>
                </a:solidFill>
              </a:rPr>
              <a:t>Section and Board of Endocrinology</a:t>
            </a:r>
            <a:endParaRPr lang="en-MT" sz="2400" b="1" dirty="0">
              <a:solidFill>
                <a:schemeClr val="tx2"/>
              </a:solidFill>
            </a:endParaRPr>
          </a:p>
        </p:txBody>
      </p:sp>
    </p:spTree>
    <p:extLst>
      <p:ext uri="{BB962C8B-B14F-4D97-AF65-F5344CB8AC3E}">
        <p14:creationId xmlns:p14="http://schemas.microsoft.com/office/powerpoint/2010/main" val="411792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464DF-C94F-4FBC-AE01-80585CB29E45}"/>
              </a:ext>
            </a:extLst>
          </p:cNvPr>
          <p:cNvSpPr>
            <a:spLocks noGrp="1"/>
          </p:cNvSpPr>
          <p:nvPr>
            <p:ph type="title"/>
          </p:nvPr>
        </p:nvSpPr>
        <p:spPr>
          <a:xfrm>
            <a:off x="700282" y="1120192"/>
            <a:ext cx="10362707" cy="1325563"/>
          </a:xfrm>
        </p:spPr>
        <p:txBody>
          <a:bodyPr>
            <a:normAutofit/>
          </a:bodyPr>
          <a:lstStyle/>
          <a:p>
            <a:r>
              <a:rPr lang="en-US" b="1" dirty="0">
                <a:effectLst>
                  <a:outerShdw blurRad="38100" dist="38100" dir="2700000" algn="tl">
                    <a:srgbClr val="000000">
                      <a:alpha val="43137"/>
                    </a:srgbClr>
                  </a:outerShdw>
                </a:effectLst>
              </a:rPr>
              <a:t>ETR for Training Centers</a:t>
            </a:r>
            <a:endParaRPr lang="en-MT"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FDC48C4-51D6-47B3-8258-79F853CFCD0D}"/>
              </a:ext>
            </a:extLst>
          </p:cNvPr>
          <p:cNvSpPr>
            <a:spLocks noGrp="1"/>
          </p:cNvSpPr>
          <p:nvPr>
            <p:ph idx="1"/>
          </p:nvPr>
        </p:nvSpPr>
        <p:spPr>
          <a:xfrm>
            <a:off x="637950" y="2508610"/>
            <a:ext cx="12462452" cy="4259166"/>
          </a:xfrm>
        </p:spPr>
        <p:txBody>
          <a:bodyPr/>
          <a:lstStyle/>
          <a:p>
            <a:endParaRPr lang="en-US" dirty="0"/>
          </a:p>
          <a:p>
            <a:endParaRPr lang="en-US" dirty="0"/>
          </a:p>
          <a:p>
            <a:pPr marL="0" indent="0">
              <a:buNone/>
            </a:pPr>
            <a:endParaRPr lang="en-US" sz="2400" dirty="0"/>
          </a:p>
          <a:p>
            <a:pPr marL="0" indent="0">
              <a:buNone/>
            </a:pPr>
            <a:r>
              <a:rPr lang="en-US" sz="2400" b="1" dirty="0">
                <a:effectLst>
                  <a:outerShdw blurRad="38100" dist="38100" dir="2700000" algn="tl">
                    <a:srgbClr val="000000">
                      <a:alpha val="43137"/>
                    </a:srgbClr>
                  </a:outerShdw>
                </a:effectLst>
                <a:latin typeface="+mj-lt"/>
              </a:rPr>
              <a:t>      The endocrinology trainee </a:t>
            </a:r>
            <a:endParaRPr lang="en-MT" sz="2400" b="1" dirty="0">
              <a:effectLst>
                <a:outerShdw blurRad="38100" dist="38100" dir="2700000" algn="tl">
                  <a:srgbClr val="000000">
                    <a:alpha val="43137"/>
                  </a:srgbClr>
                </a:outerShdw>
              </a:effectLst>
              <a:latin typeface="+mj-lt"/>
            </a:endParaRPr>
          </a:p>
        </p:txBody>
      </p:sp>
      <p:pic>
        <p:nvPicPr>
          <p:cNvPr id="5" name="Picture 4" descr="UEMS Logo">
            <a:extLst>
              <a:ext uri="{FF2B5EF4-FFF2-40B4-BE49-F238E27FC236}">
                <a16:creationId xmlns:a16="http://schemas.microsoft.com/office/drawing/2014/main" id="{85F9F332-57BC-498F-BEDE-8FA1A8B00BB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37950" y="230186"/>
            <a:ext cx="1191802" cy="1159089"/>
          </a:xfrm>
          <a:prstGeom prst="rect">
            <a:avLst/>
          </a:prstGeom>
          <a:noFill/>
          <a:ln>
            <a:noFill/>
          </a:ln>
        </p:spPr>
      </p:pic>
      <p:sp>
        <p:nvSpPr>
          <p:cNvPr id="4" name="TextBox 3">
            <a:extLst>
              <a:ext uri="{FF2B5EF4-FFF2-40B4-BE49-F238E27FC236}">
                <a16:creationId xmlns:a16="http://schemas.microsoft.com/office/drawing/2014/main" id="{60208CB8-2DA5-4820-AAD7-373D8CE3FF93}"/>
              </a:ext>
            </a:extLst>
          </p:cNvPr>
          <p:cNvSpPr txBox="1"/>
          <p:nvPr/>
        </p:nvSpPr>
        <p:spPr>
          <a:xfrm>
            <a:off x="1829752" y="394233"/>
            <a:ext cx="2631233" cy="830997"/>
          </a:xfrm>
          <a:prstGeom prst="rect">
            <a:avLst/>
          </a:prstGeom>
          <a:noFill/>
        </p:spPr>
        <p:txBody>
          <a:bodyPr wrap="square" rtlCol="0">
            <a:spAutoFit/>
          </a:bodyPr>
          <a:lstStyle/>
          <a:p>
            <a:r>
              <a:rPr lang="en-US" sz="2400" b="1" dirty="0"/>
              <a:t>Section and Board of Endocrinology</a:t>
            </a:r>
            <a:endParaRPr lang="en-MT" sz="2400" b="1" dirty="0"/>
          </a:p>
        </p:txBody>
      </p:sp>
      <p:pic>
        <p:nvPicPr>
          <p:cNvPr id="7170" name="Picture 2" descr="Endocrinologist Vectors - Download Free High-Quality Vectors from Freepik |  Freepik">
            <a:extLst>
              <a:ext uri="{FF2B5EF4-FFF2-40B4-BE49-F238E27FC236}">
                <a16:creationId xmlns:a16="http://schemas.microsoft.com/office/drawing/2014/main" id="{54A0E635-FB9C-418C-ADA2-D1EB201140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7461" y="2367704"/>
            <a:ext cx="7017115" cy="3728911"/>
          </a:xfrm>
          <a:prstGeom prst="rect">
            <a:avLst/>
          </a:prstGeom>
          <a:noFill/>
          <a:extLst>
            <a:ext uri="{909E8E84-426E-40DD-AFC4-6F175D3DCCD1}">
              <a14:hiddenFill xmlns:a14="http://schemas.microsoft.com/office/drawing/2010/main">
                <a:solidFill>
                  <a:srgbClr val="FFFFFF"/>
                </a:solidFill>
              </a14:hiddenFill>
            </a:ext>
          </a:extLst>
        </p:spPr>
      </p:pic>
      <p:sp>
        <p:nvSpPr>
          <p:cNvPr id="6" name="Arrow: Right 5">
            <a:extLst>
              <a:ext uri="{FF2B5EF4-FFF2-40B4-BE49-F238E27FC236}">
                <a16:creationId xmlns:a16="http://schemas.microsoft.com/office/drawing/2014/main" id="{B7E002DA-87ED-473F-B12A-DAA2285C84DA}"/>
              </a:ext>
            </a:extLst>
          </p:cNvPr>
          <p:cNvSpPr/>
          <p:nvPr/>
        </p:nvSpPr>
        <p:spPr>
          <a:xfrm>
            <a:off x="4460985" y="3994216"/>
            <a:ext cx="1101437" cy="332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MT" dirty="0"/>
          </a:p>
        </p:txBody>
      </p:sp>
    </p:spTree>
    <p:extLst>
      <p:ext uri="{BB962C8B-B14F-4D97-AF65-F5344CB8AC3E}">
        <p14:creationId xmlns:p14="http://schemas.microsoft.com/office/powerpoint/2010/main" val="1334451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1F90B3-B426-43C2-A6A8-92600AC72742}"/>
              </a:ext>
            </a:extLst>
          </p:cNvPr>
          <p:cNvSpPr>
            <a:spLocks noGrp="1"/>
          </p:cNvSpPr>
          <p:nvPr>
            <p:ph type="title"/>
          </p:nvPr>
        </p:nvSpPr>
        <p:spPr>
          <a:xfrm>
            <a:off x="984590" y="1748646"/>
            <a:ext cx="10222820" cy="1450757"/>
          </a:xfrm>
        </p:spPr>
        <p:txBody>
          <a:bodyPr>
            <a:normAutofit fontScale="90000"/>
          </a:bodyPr>
          <a:lstStyle/>
          <a:p>
            <a:r>
              <a:rPr lang="en-US" sz="3600" dirty="0">
                <a:effectLst>
                  <a:outerShdw blurRad="38100" dist="38100" dir="2700000" algn="tl">
                    <a:srgbClr val="000000">
                      <a:alpha val="43137"/>
                    </a:srgbClr>
                  </a:outerShdw>
                </a:effectLst>
                <a:latin typeface="+mn-lt"/>
              </a:rPr>
              <a:t>Staff </a:t>
            </a:r>
            <a:r>
              <a:rPr lang="en-US" sz="3600" b="1" dirty="0">
                <a:effectLst>
                  <a:outerShdw blurRad="38100" dist="38100" dir="2700000" algn="tl">
                    <a:srgbClr val="000000">
                      <a:alpha val="43137"/>
                    </a:srgbClr>
                  </a:outerShdw>
                </a:effectLst>
              </a:rPr>
              <a:t>and clinical activities</a:t>
            </a:r>
            <a:br>
              <a:rPr lang="en-US" sz="3600" b="1" dirty="0">
                <a:effectLst>
                  <a:outerShdw blurRad="38100" dist="38100" dir="2700000" algn="tl">
                    <a:srgbClr val="000000">
                      <a:alpha val="43137"/>
                    </a:srgbClr>
                  </a:outerShdw>
                </a:effectLst>
              </a:rPr>
            </a:br>
            <a:br>
              <a:rPr lang="en-US" sz="3600" b="1" dirty="0">
                <a:latin typeface="+mn-lt"/>
              </a:rPr>
            </a:br>
            <a:endParaRPr lang="en-MT" sz="3600" b="1" dirty="0">
              <a:latin typeface="+mn-lt"/>
            </a:endParaRPr>
          </a:p>
        </p:txBody>
      </p:sp>
      <p:sp>
        <p:nvSpPr>
          <p:cNvPr id="3" name="Content Placeholder 2">
            <a:extLst>
              <a:ext uri="{FF2B5EF4-FFF2-40B4-BE49-F238E27FC236}">
                <a16:creationId xmlns:a16="http://schemas.microsoft.com/office/drawing/2014/main" id="{DA80D229-0578-49E1-A71B-CDC74113998C}"/>
              </a:ext>
            </a:extLst>
          </p:cNvPr>
          <p:cNvSpPr>
            <a:spLocks noGrp="1"/>
          </p:cNvSpPr>
          <p:nvPr>
            <p:ph idx="1"/>
          </p:nvPr>
        </p:nvSpPr>
        <p:spPr>
          <a:xfrm>
            <a:off x="984590" y="2678807"/>
            <a:ext cx="10283780" cy="4179193"/>
          </a:xfrm>
        </p:spPr>
        <p:txBody>
          <a:bodyPr>
            <a:normAutofit/>
          </a:bodyPr>
          <a:lstStyle/>
          <a:p>
            <a:pPr>
              <a:buFont typeface="Wingdings" panose="05000000000000000000" pitchFamily="2" charset="2"/>
              <a:buChar char="Ø"/>
            </a:pPr>
            <a:r>
              <a:rPr lang="en-US" sz="2400" dirty="0"/>
              <a:t>The Training Centre should be located in a hospital or institution which provides a broad spectrum of endocrinology services as well as other medical services such as cardiology, pneumonology, gastroenterology, hepatology, </a:t>
            </a:r>
            <a:r>
              <a:rPr lang="en-US" sz="2400" dirty="0" err="1"/>
              <a:t>haematology</a:t>
            </a:r>
            <a:r>
              <a:rPr lang="en-US" sz="2400" dirty="0"/>
              <a:t>, nephrology, neurology, infectious diseases, rheumatology,, dermatology and venerology, surgery obstetrics and </a:t>
            </a:r>
            <a:r>
              <a:rPr lang="en-US" sz="2400" dirty="0" err="1"/>
              <a:t>gynaecology</a:t>
            </a:r>
            <a:r>
              <a:rPr lang="en-US" sz="2400" dirty="0"/>
              <a:t>, oncology, intensive care, radiology, laboratory medicine and medical genetics. </a:t>
            </a:r>
          </a:p>
          <a:p>
            <a:pPr>
              <a:buFont typeface="Wingdings" panose="05000000000000000000" pitchFamily="2" charset="2"/>
              <a:buChar char="Ø"/>
            </a:pPr>
            <a:r>
              <a:rPr lang="en-US" sz="2400" dirty="0"/>
              <a:t>A  multidisciplinary team approach is core to ensure optimal are and training</a:t>
            </a:r>
          </a:p>
          <a:p>
            <a:pPr>
              <a:buFont typeface="Wingdings" panose="05000000000000000000" pitchFamily="2" charset="2"/>
              <a:buChar char="Ø"/>
            </a:pPr>
            <a:r>
              <a:rPr lang="en-US" sz="2400" dirty="0"/>
              <a:t>The balance between service provision and training needs to be safeguarded.</a:t>
            </a:r>
            <a:endParaRPr lang="en-MT" sz="2400" dirty="0"/>
          </a:p>
          <a:p>
            <a:endParaRPr lang="en-GB" sz="2400" b="1" dirty="0">
              <a:solidFill>
                <a:schemeClr val="tx1"/>
              </a:solidFill>
            </a:endParaRPr>
          </a:p>
        </p:txBody>
      </p:sp>
      <p:pic>
        <p:nvPicPr>
          <p:cNvPr id="5" name="Picture 4" descr="UEMS Logo">
            <a:extLst>
              <a:ext uri="{FF2B5EF4-FFF2-40B4-BE49-F238E27FC236}">
                <a16:creationId xmlns:a16="http://schemas.microsoft.com/office/drawing/2014/main" id="{85F9F332-57BC-498F-BEDE-8FA1A8B00BB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10227" y="230187"/>
            <a:ext cx="1191802" cy="1159089"/>
          </a:xfrm>
          <a:prstGeom prst="rect">
            <a:avLst/>
          </a:prstGeom>
          <a:noFill/>
          <a:ln>
            <a:noFill/>
          </a:ln>
        </p:spPr>
      </p:pic>
      <p:sp>
        <p:nvSpPr>
          <p:cNvPr id="4" name="TextBox 3">
            <a:extLst>
              <a:ext uri="{FF2B5EF4-FFF2-40B4-BE49-F238E27FC236}">
                <a16:creationId xmlns:a16="http://schemas.microsoft.com/office/drawing/2014/main" id="{60208CB8-2DA5-4820-AAD7-373D8CE3FF93}"/>
              </a:ext>
            </a:extLst>
          </p:cNvPr>
          <p:cNvSpPr txBox="1"/>
          <p:nvPr/>
        </p:nvSpPr>
        <p:spPr>
          <a:xfrm>
            <a:off x="1802029" y="455915"/>
            <a:ext cx="2631233" cy="830997"/>
          </a:xfrm>
          <a:prstGeom prst="rect">
            <a:avLst/>
          </a:prstGeom>
          <a:noFill/>
        </p:spPr>
        <p:txBody>
          <a:bodyPr wrap="square" rtlCol="0">
            <a:spAutoFit/>
          </a:bodyPr>
          <a:lstStyle/>
          <a:p>
            <a:r>
              <a:rPr lang="en-US" sz="2400" b="1" dirty="0">
                <a:solidFill>
                  <a:schemeClr val="tx2"/>
                </a:solidFill>
              </a:rPr>
              <a:t>Section and Board of Endocrinology</a:t>
            </a:r>
            <a:endParaRPr lang="en-MT" sz="2400" b="1" dirty="0">
              <a:solidFill>
                <a:schemeClr val="tx2"/>
              </a:solidFill>
            </a:endParaRPr>
          </a:p>
        </p:txBody>
      </p:sp>
    </p:spTree>
    <p:extLst>
      <p:ext uri="{BB962C8B-B14F-4D97-AF65-F5344CB8AC3E}">
        <p14:creationId xmlns:p14="http://schemas.microsoft.com/office/powerpoint/2010/main" val="3783246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464DF-C94F-4FBC-AE01-80585CB29E45}"/>
              </a:ext>
            </a:extLst>
          </p:cNvPr>
          <p:cNvSpPr>
            <a:spLocks noGrp="1"/>
          </p:cNvSpPr>
          <p:nvPr>
            <p:ph type="title"/>
          </p:nvPr>
        </p:nvSpPr>
        <p:spPr>
          <a:xfrm>
            <a:off x="1043188" y="1115562"/>
            <a:ext cx="10310611" cy="1325563"/>
          </a:xfrm>
        </p:spPr>
        <p:txBody>
          <a:bodyPr>
            <a:normAutofit/>
          </a:bodyPr>
          <a:lstStyle/>
          <a:p>
            <a:r>
              <a:rPr lang="en-US" b="1" dirty="0">
                <a:effectLst>
                  <a:outerShdw blurRad="38100" dist="38100" dir="2700000" algn="tl">
                    <a:srgbClr val="000000">
                      <a:alpha val="43137"/>
                    </a:srgbClr>
                  </a:outerShdw>
                </a:effectLst>
              </a:rPr>
              <a:t>The Journey</a:t>
            </a:r>
            <a:endParaRPr lang="en-MT"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FDC48C4-51D6-47B3-8258-79F853CFCD0D}"/>
              </a:ext>
            </a:extLst>
          </p:cNvPr>
          <p:cNvSpPr>
            <a:spLocks noGrp="1"/>
          </p:cNvSpPr>
          <p:nvPr>
            <p:ph idx="1"/>
          </p:nvPr>
        </p:nvSpPr>
        <p:spPr>
          <a:xfrm>
            <a:off x="637950" y="2508610"/>
            <a:ext cx="12462452" cy="4259166"/>
          </a:xfrm>
        </p:spPr>
        <p:txBody>
          <a:bodyPr/>
          <a:lstStyle/>
          <a:p>
            <a:endParaRPr lang="en-US" dirty="0"/>
          </a:p>
          <a:p>
            <a:endParaRPr lang="en-US" dirty="0"/>
          </a:p>
          <a:p>
            <a:pPr marL="0" indent="0">
              <a:buNone/>
            </a:pPr>
            <a:endParaRPr lang="en-US" sz="2400" dirty="0"/>
          </a:p>
          <a:p>
            <a:pPr marL="0" indent="0">
              <a:buNone/>
            </a:pPr>
            <a:r>
              <a:rPr lang="en-US" sz="2400" b="1" dirty="0">
                <a:effectLst>
                  <a:outerShdw blurRad="38100" dist="38100" dir="2700000" algn="tl">
                    <a:srgbClr val="000000">
                      <a:alpha val="43137"/>
                    </a:srgbClr>
                  </a:outerShdw>
                </a:effectLst>
                <a:latin typeface="+mj-lt"/>
              </a:rPr>
              <a:t>      The endocrinology trainee </a:t>
            </a:r>
            <a:endParaRPr lang="en-MT" sz="2400" b="1" dirty="0">
              <a:effectLst>
                <a:outerShdw blurRad="38100" dist="38100" dir="2700000" algn="tl">
                  <a:srgbClr val="000000">
                    <a:alpha val="43137"/>
                  </a:srgbClr>
                </a:outerShdw>
              </a:effectLst>
              <a:latin typeface="+mj-lt"/>
            </a:endParaRPr>
          </a:p>
        </p:txBody>
      </p:sp>
      <p:pic>
        <p:nvPicPr>
          <p:cNvPr id="5" name="Picture 4" descr="UEMS Logo">
            <a:extLst>
              <a:ext uri="{FF2B5EF4-FFF2-40B4-BE49-F238E27FC236}">
                <a16:creationId xmlns:a16="http://schemas.microsoft.com/office/drawing/2014/main" id="{85F9F332-57BC-498F-BEDE-8FA1A8B00BB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37950" y="230186"/>
            <a:ext cx="1191802" cy="1159089"/>
          </a:xfrm>
          <a:prstGeom prst="rect">
            <a:avLst/>
          </a:prstGeom>
          <a:noFill/>
          <a:ln>
            <a:noFill/>
          </a:ln>
        </p:spPr>
      </p:pic>
      <p:sp>
        <p:nvSpPr>
          <p:cNvPr id="4" name="TextBox 3">
            <a:extLst>
              <a:ext uri="{FF2B5EF4-FFF2-40B4-BE49-F238E27FC236}">
                <a16:creationId xmlns:a16="http://schemas.microsoft.com/office/drawing/2014/main" id="{60208CB8-2DA5-4820-AAD7-373D8CE3FF93}"/>
              </a:ext>
            </a:extLst>
          </p:cNvPr>
          <p:cNvSpPr txBox="1"/>
          <p:nvPr/>
        </p:nvSpPr>
        <p:spPr>
          <a:xfrm>
            <a:off x="1829752" y="394233"/>
            <a:ext cx="2631233" cy="830997"/>
          </a:xfrm>
          <a:prstGeom prst="rect">
            <a:avLst/>
          </a:prstGeom>
          <a:noFill/>
        </p:spPr>
        <p:txBody>
          <a:bodyPr wrap="square" rtlCol="0">
            <a:spAutoFit/>
          </a:bodyPr>
          <a:lstStyle/>
          <a:p>
            <a:r>
              <a:rPr lang="en-US" sz="2400" b="1" dirty="0"/>
              <a:t>Section and Board of Endocrinology</a:t>
            </a:r>
            <a:endParaRPr lang="en-MT" sz="2400" b="1" dirty="0"/>
          </a:p>
        </p:txBody>
      </p:sp>
      <p:pic>
        <p:nvPicPr>
          <p:cNvPr id="7170" name="Picture 2" descr="Endocrinologist Vectors - Download Free High-Quality Vectors from Freepik |  Freepik">
            <a:extLst>
              <a:ext uri="{FF2B5EF4-FFF2-40B4-BE49-F238E27FC236}">
                <a16:creationId xmlns:a16="http://schemas.microsoft.com/office/drawing/2014/main" id="{54A0E635-FB9C-418C-ADA2-D1EB201140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7461" y="2367704"/>
            <a:ext cx="7017115" cy="3728911"/>
          </a:xfrm>
          <a:prstGeom prst="rect">
            <a:avLst/>
          </a:prstGeom>
          <a:noFill/>
          <a:extLst>
            <a:ext uri="{909E8E84-426E-40DD-AFC4-6F175D3DCCD1}">
              <a14:hiddenFill xmlns:a14="http://schemas.microsoft.com/office/drawing/2010/main">
                <a:solidFill>
                  <a:srgbClr val="FFFFFF"/>
                </a:solidFill>
              </a14:hiddenFill>
            </a:ext>
          </a:extLst>
        </p:spPr>
      </p:pic>
      <p:sp>
        <p:nvSpPr>
          <p:cNvPr id="6" name="Arrow: Right 5">
            <a:extLst>
              <a:ext uri="{FF2B5EF4-FFF2-40B4-BE49-F238E27FC236}">
                <a16:creationId xmlns:a16="http://schemas.microsoft.com/office/drawing/2014/main" id="{B7E002DA-87ED-473F-B12A-DAA2285C84DA}"/>
              </a:ext>
            </a:extLst>
          </p:cNvPr>
          <p:cNvSpPr/>
          <p:nvPr/>
        </p:nvSpPr>
        <p:spPr>
          <a:xfrm>
            <a:off x="4460985" y="3994216"/>
            <a:ext cx="1101437" cy="332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MT" dirty="0"/>
          </a:p>
        </p:txBody>
      </p:sp>
    </p:spTree>
    <p:extLst>
      <p:ext uri="{BB962C8B-B14F-4D97-AF65-F5344CB8AC3E}">
        <p14:creationId xmlns:p14="http://schemas.microsoft.com/office/powerpoint/2010/main" val="29637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1F90B3-B426-43C2-A6A8-92600AC72742}"/>
              </a:ext>
            </a:extLst>
          </p:cNvPr>
          <p:cNvSpPr>
            <a:spLocks noGrp="1"/>
          </p:cNvSpPr>
          <p:nvPr>
            <p:ph type="title"/>
          </p:nvPr>
        </p:nvSpPr>
        <p:spPr>
          <a:xfrm>
            <a:off x="871900" y="1381200"/>
            <a:ext cx="10283780" cy="1450757"/>
          </a:xfrm>
        </p:spPr>
        <p:txBody>
          <a:bodyPr>
            <a:normAutofit fontScale="90000"/>
          </a:bodyPr>
          <a:lstStyle/>
          <a:p>
            <a:br>
              <a:rPr lang="en-US" sz="3600" b="1" dirty="0">
                <a:latin typeface="+mn-lt"/>
              </a:rPr>
            </a:br>
            <a:br>
              <a:rPr lang="en-US" sz="3600" b="1" dirty="0">
                <a:latin typeface="+mn-lt"/>
              </a:rPr>
            </a:br>
            <a:r>
              <a:rPr lang="en-US" sz="3100" b="1" dirty="0">
                <a:effectLst>
                  <a:outerShdw blurRad="38100" dist="38100" dir="2700000" algn="tl">
                    <a:srgbClr val="000000">
                      <a:alpha val="43137"/>
                    </a:srgbClr>
                  </a:outerShdw>
                </a:effectLst>
              </a:rPr>
              <a:t>Equipment, </a:t>
            </a:r>
            <a:r>
              <a:rPr lang="en-US" sz="3100" b="1" dirty="0" err="1">
                <a:effectLst>
                  <a:outerShdw blurRad="38100" dist="38100" dir="2700000" algn="tl">
                    <a:srgbClr val="000000">
                      <a:alpha val="43137"/>
                    </a:srgbClr>
                  </a:outerShdw>
                </a:effectLst>
              </a:rPr>
              <a:t>accomodation</a:t>
            </a:r>
            <a:r>
              <a:rPr lang="en-US" sz="3100" b="1" dirty="0">
                <a:effectLst>
                  <a:outerShdw blurRad="38100" dist="38100" dir="2700000" algn="tl">
                    <a:srgbClr val="000000">
                      <a:alpha val="43137"/>
                    </a:srgbClr>
                  </a:outerShdw>
                </a:effectLst>
              </a:rPr>
              <a:t> of training </a:t>
            </a:r>
            <a:r>
              <a:rPr lang="en-US" sz="3100" b="1" dirty="0" err="1">
                <a:effectLst>
                  <a:outerShdw blurRad="38100" dist="38100" dir="2700000" algn="tl">
                    <a:srgbClr val="000000">
                      <a:alpha val="43137"/>
                    </a:srgbClr>
                  </a:outerShdw>
                </a:effectLst>
              </a:rPr>
              <a:t>centres</a:t>
            </a:r>
            <a:r>
              <a:rPr lang="en-US" sz="3100" b="1" dirty="0">
                <a:effectLst>
                  <a:outerShdw blurRad="38100" dist="38100" dir="2700000" algn="tl">
                    <a:srgbClr val="000000">
                      <a:alpha val="43137"/>
                    </a:srgbClr>
                  </a:outerShdw>
                </a:effectLst>
              </a:rPr>
              <a:t> </a:t>
            </a:r>
            <a:br>
              <a:rPr lang="en-MT" sz="3100" dirty="0"/>
            </a:br>
            <a:endParaRPr lang="en-MT" sz="3100" b="1" dirty="0">
              <a:latin typeface="+mn-lt"/>
            </a:endParaRPr>
          </a:p>
        </p:txBody>
      </p:sp>
      <p:sp>
        <p:nvSpPr>
          <p:cNvPr id="3" name="Content Placeholder 2">
            <a:extLst>
              <a:ext uri="{FF2B5EF4-FFF2-40B4-BE49-F238E27FC236}">
                <a16:creationId xmlns:a16="http://schemas.microsoft.com/office/drawing/2014/main" id="{DA80D229-0578-49E1-A71B-CDC74113998C}"/>
              </a:ext>
            </a:extLst>
          </p:cNvPr>
          <p:cNvSpPr>
            <a:spLocks noGrp="1"/>
          </p:cNvSpPr>
          <p:nvPr>
            <p:ph idx="1"/>
          </p:nvPr>
        </p:nvSpPr>
        <p:spPr>
          <a:xfrm>
            <a:off x="1206128" y="2249001"/>
            <a:ext cx="10113972" cy="3799267"/>
          </a:xfrm>
        </p:spPr>
        <p:txBody>
          <a:bodyPr>
            <a:normAutofit fontScale="92500" lnSpcReduction="20000"/>
          </a:bodyPr>
          <a:lstStyle/>
          <a:p>
            <a:r>
              <a:rPr lang="en-US" b="1" dirty="0"/>
              <a:t> </a:t>
            </a:r>
            <a:endParaRPr lang="en-MT" dirty="0"/>
          </a:p>
          <a:p>
            <a:pPr>
              <a:buFont typeface="Wingdings" panose="05000000000000000000" pitchFamily="2" charset="2"/>
              <a:buChar char="Ø"/>
            </a:pPr>
            <a:r>
              <a:rPr lang="en-US" sz="2200" dirty="0"/>
              <a:t>The Training Centre should be housed in quality buildings, and must have facilities for inpatients and outpatients, a Diabetes unit and access to clinical Investigation rooms and laboratory </a:t>
            </a:r>
            <a:r>
              <a:rPr lang="en-US" sz="2200" dirty="0" err="1"/>
              <a:t>facilitites</a:t>
            </a:r>
            <a:r>
              <a:rPr lang="en-US" sz="2200" dirty="0"/>
              <a:t>. </a:t>
            </a:r>
            <a:endParaRPr lang="en-MT" sz="2200" dirty="0"/>
          </a:p>
          <a:p>
            <a:pPr>
              <a:buFont typeface="Wingdings" panose="05000000000000000000" pitchFamily="2" charset="2"/>
              <a:buChar char="Ø"/>
            </a:pPr>
            <a:r>
              <a:rPr lang="en-US" sz="2200" dirty="0"/>
              <a:t>Specific premises for educational activities are needed with teaching space, library, and contemporary information technology and audio-visual teaching aids. </a:t>
            </a:r>
            <a:endParaRPr lang="en-MT" sz="2200" dirty="0"/>
          </a:p>
          <a:p>
            <a:pPr>
              <a:buFont typeface="Wingdings" panose="05000000000000000000" pitchFamily="2" charset="2"/>
              <a:buChar char="Ø"/>
            </a:pPr>
            <a:r>
              <a:rPr lang="en-US" sz="2200" dirty="0"/>
              <a:t>Quiet spaces dedicated to trainee well being, reflection and rest should be available. </a:t>
            </a:r>
            <a:endParaRPr lang="en-MT" sz="2200" dirty="0"/>
          </a:p>
          <a:p>
            <a:pPr>
              <a:buFont typeface="Wingdings" panose="05000000000000000000" pitchFamily="2" charset="2"/>
              <a:buChar char="Ø"/>
            </a:pPr>
            <a:r>
              <a:rPr lang="en-US" sz="2200" dirty="0"/>
              <a:t>Physical space for research purposes is also recommended. </a:t>
            </a:r>
            <a:endParaRPr lang="en-MT" sz="2200" dirty="0"/>
          </a:p>
          <a:p>
            <a:pPr>
              <a:buFont typeface="Wingdings" panose="05000000000000000000" pitchFamily="2" charset="2"/>
              <a:buChar char="Ø"/>
            </a:pPr>
            <a:r>
              <a:rPr lang="en-US" sz="2200" dirty="0"/>
              <a:t>Administrative support is essential.  </a:t>
            </a:r>
            <a:endParaRPr lang="en-MT" sz="2200" dirty="0"/>
          </a:p>
          <a:p>
            <a:pPr>
              <a:buFont typeface="Wingdings" panose="05000000000000000000" pitchFamily="2" charset="2"/>
              <a:buChar char="Ø"/>
            </a:pPr>
            <a:r>
              <a:rPr lang="en-US" sz="2200" dirty="0"/>
              <a:t>Access to and support in the use of information technology required for research, use of healthcare information systems, patient data, electronic or distance learning resources should be provided</a:t>
            </a:r>
            <a:r>
              <a:rPr lang="en-US" sz="2200" i="1" dirty="0"/>
              <a:t> </a:t>
            </a:r>
            <a:r>
              <a:rPr lang="en-GB" dirty="0"/>
              <a:t> </a:t>
            </a:r>
            <a:endParaRPr lang="en-MT" dirty="0"/>
          </a:p>
          <a:p>
            <a:pPr marL="0" indent="0">
              <a:buNone/>
            </a:pPr>
            <a:endParaRPr lang="en-GB" sz="2400" b="1" dirty="0">
              <a:solidFill>
                <a:schemeClr val="tx1"/>
              </a:solidFill>
            </a:endParaRPr>
          </a:p>
        </p:txBody>
      </p:sp>
      <p:pic>
        <p:nvPicPr>
          <p:cNvPr id="5" name="Picture 4" descr="UEMS Logo">
            <a:extLst>
              <a:ext uri="{FF2B5EF4-FFF2-40B4-BE49-F238E27FC236}">
                <a16:creationId xmlns:a16="http://schemas.microsoft.com/office/drawing/2014/main" id="{85F9F332-57BC-498F-BEDE-8FA1A8B00BB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10227" y="230187"/>
            <a:ext cx="1191802" cy="1159089"/>
          </a:xfrm>
          <a:prstGeom prst="rect">
            <a:avLst/>
          </a:prstGeom>
          <a:noFill/>
          <a:ln>
            <a:noFill/>
          </a:ln>
        </p:spPr>
      </p:pic>
      <p:sp>
        <p:nvSpPr>
          <p:cNvPr id="4" name="TextBox 3">
            <a:extLst>
              <a:ext uri="{FF2B5EF4-FFF2-40B4-BE49-F238E27FC236}">
                <a16:creationId xmlns:a16="http://schemas.microsoft.com/office/drawing/2014/main" id="{60208CB8-2DA5-4820-AAD7-373D8CE3FF93}"/>
              </a:ext>
            </a:extLst>
          </p:cNvPr>
          <p:cNvSpPr txBox="1"/>
          <p:nvPr/>
        </p:nvSpPr>
        <p:spPr>
          <a:xfrm>
            <a:off x="1791115" y="421729"/>
            <a:ext cx="2631233" cy="830997"/>
          </a:xfrm>
          <a:prstGeom prst="rect">
            <a:avLst/>
          </a:prstGeom>
          <a:noFill/>
        </p:spPr>
        <p:txBody>
          <a:bodyPr wrap="square" rtlCol="0">
            <a:spAutoFit/>
          </a:bodyPr>
          <a:lstStyle/>
          <a:p>
            <a:r>
              <a:rPr lang="en-US" sz="2400" b="1" dirty="0">
                <a:solidFill>
                  <a:schemeClr val="tx2"/>
                </a:solidFill>
              </a:rPr>
              <a:t>Section and Board of Endocrinology</a:t>
            </a:r>
            <a:endParaRPr lang="en-MT" sz="2400" b="1" dirty="0">
              <a:solidFill>
                <a:schemeClr val="tx2"/>
              </a:solidFill>
            </a:endParaRPr>
          </a:p>
        </p:txBody>
      </p:sp>
    </p:spTree>
    <p:extLst>
      <p:ext uri="{BB962C8B-B14F-4D97-AF65-F5344CB8AC3E}">
        <p14:creationId xmlns:p14="http://schemas.microsoft.com/office/powerpoint/2010/main" val="2971085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1F90B3-B426-43C2-A6A8-92600AC72742}"/>
              </a:ext>
            </a:extLst>
          </p:cNvPr>
          <p:cNvSpPr>
            <a:spLocks noGrp="1"/>
          </p:cNvSpPr>
          <p:nvPr>
            <p:ph type="title"/>
          </p:nvPr>
        </p:nvSpPr>
        <p:spPr>
          <a:xfrm>
            <a:off x="506258" y="1580818"/>
            <a:ext cx="11513712" cy="1450757"/>
          </a:xfrm>
        </p:spPr>
        <p:txBody>
          <a:bodyPr>
            <a:normAutofit fontScale="90000"/>
          </a:bodyPr>
          <a:lstStyle/>
          <a:p>
            <a:br>
              <a:rPr lang="en-US" sz="3600" b="1" dirty="0">
                <a:latin typeface="+mn-lt"/>
              </a:rPr>
            </a:br>
            <a:br>
              <a:rPr lang="en-US" sz="3600" b="1" dirty="0">
                <a:latin typeface="+mn-lt"/>
              </a:rPr>
            </a:br>
            <a:r>
              <a:rPr lang="en-GB" sz="3300" b="1" dirty="0">
                <a:effectLst>
                  <a:outerShdw blurRad="38100" dist="38100" dir="2700000" algn="tl">
                    <a:srgbClr val="000000">
                      <a:alpha val="43137"/>
                    </a:srgbClr>
                  </a:outerShdw>
                </a:effectLst>
              </a:rPr>
              <a:t>Rotation-Training Centres and Single Affiliated/Accredited Training Centres</a:t>
            </a:r>
            <a:br>
              <a:rPr lang="en-GB" sz="3600" b="1" dirty="0">
                <a:effectLst>
                  <a:outerShdw blurRad="38100" dist="38100" dir="2700000" algn="tl">
                    <a:srgbClr val="000000">
                      <a:alpha val="43137"/>
                    </a:srgbClr>
                  </a:outerShdw>
                </a:effectLst>
              </a:rPr>
            </a:br>
            <a:endParaRPr lang="en-MT" sz="3600" b="1" dirty="0">
              <a:latin typeface="+mn-lt"/>
            </a:endParaRPr>
          </a:p>
        </p:txBody>
      </p:sp>
      <p:sp>
        <p:nvSpPr>
          <p:cNvPr id="3" name="Content Placeholder 2">
            <a:extLst>
              <a:ext uri="{FF2B5EF4-FFF2-40B4-BE49-F238E27FC236}">
                <a16:creationId xmlns:a16="http://schemas.microsoft.com/office/drawing/2014/main" id="{DA80D229-0578-49E1-A71B-CDC74113998C}"/>
              </a:ext>
            </a:extLst>
          </p:cNvPr>
          <p:cNvSpPr>
            <a:spLocks noGrp="1"/>
          </p:cNvSpPr>
          <p:nvPr>
            <p:ph idx="1"/>
          </p:nvPr>
        </p:nvSpPr>
        <p:spPr>
          <a:xfrm>
            <a:off x="884156" y="2828546"/>
            <a:ext cx="10113972" cy="3799267"/>
          </a:xfrm>
        </p:spPr>
        <p:txBody>
          <a:bodyPr>
            <a:normAutofit fontScale="85000" lnSpcReduction="20000"/>
          </a:bodyPr>
          <a:lstStyle/>
          <a:p>
            <a:r>
              <a:rPr lang="en-GB" sz="2400" b="1" dirty="0">
                <a:effectLst>
                  <a:outerShdw blurRad="38100" dist="38100" dir="2700000" algn="tl">
                    <a:srgbClr val="000000">
                      <a:alpha val="43137"/>
                    </a:srgbClr>
                  </a:outerShdw>
                </a:effectLst>
                <a:latin typeface="+mj-lt"/>
              </a:rPr>
              <a:t> </a:t>
            </a:r>
          </a:p>
          <a:p>
            <a:pPr lvl="1">
              <a:buFont typeface="Wingdings" panose="05000000000000000000" pitchFamily="2" charset="2"/>
              <a:buChar char="Ø"/>
            </a:pPr>
            <a:r>
              <a:rPr lang="en-GB" sz="2400" dirty="0"/>
              <a:t>It is acknowledged that certain centres with high quality endocrine clinical facilities and training may lack the full complement of training facilities and opportunities but may be recognised as a Rotation-Training Centre of sufficient merit such that an endocrine trainee will receive sufficient training there for a period of 1-2 years. </a:t>
            </a:r>
          </a:p>
          <a:p>
            <a:pPr lvl="1">
              <a:buFont typeface="Wingdings" panose="05000000000000000000" pitchFamily="2" charset="2"/>
              <a:buChar char="Ø"/>
            </a:pPr>
            <a:endParaRPr lang="en-GB" sz="2400" dirty="0"/>
          </a:p>
          <a:p>
            <a:pPr lvl="1">
              <a:buFont typeface="Wingdings" panose="05000000000000000000" pitchFamily="2" charset="2"/>
              <a:buChar char="Ø"/>
            </a:pPr>
            <a:r>
              <a:rPr lang="en-GB" sz="2400" dirty="0"/>
              <a:t>Such centres must be recognised by their national authorities to be of such quality and to provide sufficient training for the specialty of endocrinology. </a:t>
            </a:r>
          </a:p>
          <a:p>
            <a:pPr lvl="1">
              <a:buFont typeface="Wingdings" panose="05000000000000000000" pitchFamily="2" charset="2"/>
              <a:buChar char="Ø"/>
            </a:pPr>
            <a:endParaRPr lang="en-GB" sz="2400" dirty="0"/>
          </a:p>
          <a:p>
            <a:pPr marL="201168" lvl="1" indent="0">
              <a:buNone/>
            </a:pPr>
            <a:endParaRPr lang="en-GB" sz="2400" dirty="0"/>
          </a:p>
          <a:p>
            <a:pPr marL="201168" lvl="1" indent="0">
              <a:buNone/>
            </a:pPr>
            <a:r>
              <a:rPr lang="en-GB" sz="2800" dirty="0">
                <a:solidFill>
                  <a:schemeClr val="accent1"/>
                </a:solidFill>
                <a:effectLst>
                  <a:outerShdw blurRad="38100" dist="38100" dir="2700000" algn="tl">
                    <a:srgbClr val="000000">
                      <a:alpha val="43137"/>
                    </a:srgbClr>
                  </a:outerShdw>
                </a:effectLst>
              </a:rPr>
              <a:t>A trainee may therefore fulfil the training by rotating between a number of recognised training centres. </a:t>
            </a:r>
            <a:endParaRPr lang="en-MT" sz="2800" dirty="0">
              <a:solidFill>
                <a:schemeClr val="accent1"/>
              </a:solidFill>
              <a:effectLst>
                <a:outerShdw blurRad="38100" dist="38100" dir="2700000" algn="tl">
                  <a:srgbClr val="000000">
                    <a:alpha val="43137"/>
                  </a:srgbClr>
                </a:outerShdw>
              </a:effectLst>
            </a:endParaRPr>
          </a:p>
          <a:p>
            <a:r>
              <a:rPr lang="en-GB" sz="2400" dirty="0"/>
              <a:t> </a:t>
            </a:r>
            <a:endParaRPr lang="en-MT" sz="2400" dirty="0"/>
          </a:p>
          <a:p>
            <a:endParaRPr lang="en-GB" sz="2400" b="1" dirty="0">
              <a:solidFill>
                <a:schemeClr val="tx1"/>
              </a:solidFill>
            </a:endParaRPr>
          </a:p>
        </p:txBody>
      </p:sp>
      <p:pic>
        <p:nvPicPr>
          <p:cNvPr id="5" name="Picture 4" descr="UEMS Logo">
            <a:extLst>
              <a:ext uri="{FF2B5EF4-FFF2-40B4-BE49-F238E27FC236}">
                <a16:creationId xmlns:a16="http://schemas.microsoft.com/office/drawing/2014/main" id="{85F9F332-57BC-498F-BEDE-8FA1A8B00BB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10227" y="230187"/>
            <a:ext cx="1191802" cy="1159089"/>
          </a:xfrm>
          <a:prstGeom prst="rect">
            <a:avLst/>
          </a:prstGeom>
          <a:noFill/>
          <a:ln>
            <a:noFill/>
          </a:ln>
        </p:spPr>
      </p:pic>
      <p:sp>
        <p:nvSpPr>
          <p:cNvPr id="4" name="TextBox 3">
            <a:extLst>
              <a:ext uri="{FF2B5EF4-FFF2-40B4-BE49-F238E27FC236}">
                <a16:creationId xmlns:a16="http://schemas.microsoft.com/office/drawing/2014/main" id="{60208CB8-2DA5-4820-AAD7-373D8CE3FF93}"/>
              </a:ext>
            </a:extLst>
          </p:cNvPr>
          <p:cNvSpPr txBox="1"/>
          <p:nvPr/>
        </p:nvSpPr>
        <p:spPr>
          <a:xfrm>
            <a:off x="1791115" y="421729"/>
            <a:ext cx="2631233" cy="830997"/>
          </a:xfrm>
          <a:prstGeom prst="rect">
            <a:avLst/>
          </a:prstGeom>
          <a:noFill/>
        </p:spPr>
        <p:txBody>
          <a:bodyPr wrap="square" rtlCol="0">
            <a:spAutoFit/>
          </a:bodyPr>
          <a:lstStyle/>
          <a:p>
            <a:r>
              <a:rPr lang="en-US" sz="2400" b="1" dirty="0">
                <a:solidFill>
                  <a:schemeClr val="tx2"/>
                </a:solidFill>
              </a:rPr>
              <a:t>Section and Board of Endocrinology</a:t>
            </a:r>
            <a:endParaRPr lang="en-MT" sz="2400" b="1" dirty="0">
              <a:solidFill>
                <a:schemeClr val="tx2"/>
              </a:solidFill>
            </a:endParaRPr>
          </a:p>
        </p:txBody>
      </p:sp>
    </p:spTree>
    <p:extLst>
      <p:ext uri="{BB962C8B-B14F-4D97-AF65-F5344CB8AC3E}">
        <p14:creationId xmlns:p14="http://schemas.microsoft.com/office/powerpoint/2010/main" val="3622425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1F90B3-B426-43C2-A6A8-92600AC72742}"/>
              </a:ext>
            </a:extLst>
          </p:cNvPr>
          <p:cNvSpPr>
            <a:spLocks noGrp="1"/>
          </p:cNvSpPr>
          <p:nvPr>
            <p:ph type="title"/>
          </p:nvPr>
        </p:nvSpPr>
        <p:spPr>
          <a:xfrm>
            <a:off x="1036320" y="809732"/>
            <a:ext cx="10058400" cy="1450757"/>
          </a:xfrm>
        </p:spPr>
        <p:txBody>
          <a:bodyPr>
            <a:normAutofit fontScale="90000"/>
          </a:bodyPr>
          <a:lstStyle/>
          <a:p>
            <a:br>
              <a:rPr lang="en-US" sz="3600" b="1" dirty="0">
                <a:latin typeface="+mn-lt"/>
              </a:rPr>
            </a:br>
            <a:br>
              <a:rPr lang="en-US" sz="3600" b="1" dirty="0">
                <a:latin typeface="+mn-lt"/>
              </a:rPr>
            </a:br>
            <a:r>
              <a:rPr lang="en-US" sz="3600" dirty="0">
                <a:effectLst>
                  <a:outerShdw blurRad="38100" dist="38100" dir="2700000" algn="tl">
                    <a:srgbClr val="000000">
                      <a:alpha val="43137"/>
                    </a:srgbClr>
                  </a:outerShdw>
                </a:effectLst>
                <a:latin typeface="+mn-lt"/>
              </a:rPr>
              <a:t>Quality </a:t>
            </a:r>
            <a:r>
              <a:rPr lang="en-GB" sz="3600" dirty="0">
                <a:effectLst>
                  <a:outerShdw blurRad="38100" dist="38100" dir="2700000" algn="tl">
                    <a:srgbClr val="000000">
                      <a:alpha val="43137"/>
                    </a:srgbClr>
                  </a:outerShdw>
                </a:effectLst>
                <a:latin typeface="+mn-lt"/>
              </a:rPr>
              <a:t>management within training institutions </a:t>
            </a:r>
            <a:endParaRPr lang="en-MT" sz="3600" dirty="0">
              <a:effectLst>
                <a:outerShdw blurRad="38100" dist="38100" dir="2700000" algn="tl">
                  <a:srgbClr val="000000">
                    <a:alpha val="43137"/>
                  </a:srgbClr>
                </a:outerShdw>
              </a:effectLst>
              <a:latin typeface="+mn-lt"/>
            </a:endParaRPr>
          </a:p>
        </p:txBody>
      </p:sp>
      <p:sp>
        <p:nvSpPr>
          <p:cNvPr id="3" name="Content Placeholder 2">
            <a:extLst>
              <a:ext uri="{FF2B5EF4-FFF2-40B4-BE49-F238E27FC236}">
                <a16:creationId xmlns:a16="http://schemas.microsoft.com/office/drawing/2014/main" id="{DA80D229-0578-49E1-A71B-CDC74113998C}"/>
              </a:ext>
            </a:extLst>
          </p:cNvPr>
          <p:cNvSpPr>
            <a:spLocks noGrp="1"/>
          </p:cNvSpPr>
          <p:nvPr>
            <p:ph idx="1"/>
          </p:nvPr>
        </p:nvSpPr>
        <p:spPr>
          <a:xfrm>
            <a:off x="1036320" y="2343956"/>
            <a:ext cx="10113972" cy="4031086"/>
          </a:xfrm>
        </p:spPr>
        <p:txBody>
          <a:bodyPr>
            <a:normAutofit fontScale="70000" lnSpcReduction="20000"/>
          </a:bodyPr>
          <a:lstStyle/>
          <a:p>
            <a:r>
              <a:rPr lang="en-GB" sz="2700" dirty="0"/>
              <a:t>Currently across Europe it is the remit of the national authorities and institutions to determine recognition and/or accreditation as training hospitals or institutions. </a:t>
            </a:r>
          </a:p>
          <a:p>
            <a:r>
              <a:rPr lang="en-GB" sz="2700" dirty="0"/>
              <a:t>This ETR recommends that</a:t>
            </a:r>
          </a:p>
          <a:p>
            <a:pPr lvl="1">
              <a:buFont typeface="Wingdings" panose="05000000000000000000" pitchFamily="2" charset="2"/>
              <a:buChar char="Ø"/>
            </a:pPr>
            <a:r>
              <a:rPr lang="en-GB" sz="2700" dirty="0"/>
              <a:t>Accreditation, once obtained, should be reviewed after a maximum period of 5 years</a:t>
            </a:r>
          </a:p>
          <a:p>
            <a:pPr marL="201168" lvl="1" indent="0">
              <a:buNone/>
            </a:pPr>
            <a:endParaRPr lang="en-GB" sz="2700" dirty="0"/>
          </a:p>
          <a:p>
            <a:pPr lvl="1">
              <a:buFont typeface="Wingdings" panose="05000000000000000000" pitchFamily="2" charset="2"/>
              <a:buChar char="Ø"/>
            </a:pPr>
            <a:r>
              <a:rPr lang="en-GB" sz="2700" dirty="0"/>
              <a:t>Appraisers should be granted access to the self-evaluation report, internal documentation, annual reports and results of internal audits committee minutes and recommendations, staffing and trainee ratios, assessments, outcomes and interviews with all stakeholders. </a:t>
            </a:r>
          </a:p>
          <a:p>
            <a:pPr marL="201168" lvl="1" indent="0">
              <a:buNone/>
            </a:pPr>
            <a:endParaRPr lang="en-MT" sz="2700" dirty="0"/>
          </a:p>
          <a:p>
            <a:pPr lvl="1">
              <a:buFont typeface="Wingdings" panose="05000000000000000000" pitchFamily="2" charset="2"/>
              <a:buChar char="Ø"/>
            </a:pPr>
            <a:r>
              <a:rPr lang="en-GB" sz="2700" dirty="0"/>
              <a:t>On a trans-European level, UEMS-CESMA, EACCME, UEMS-NASCE provide important resources and frameworks for quality assurance and improvement. </a:t>
            </a:r>
          </a:p>
          <a:p>
            <a:pPr lvl="1">
              <a:buFont typeface="Wingdings" panose="05000000000000000000" pitchFamily="2" charset="2"/>
              <a:buChar char="Ø"/>
            </a:pPr>
            <a:endParaRPr lang="en-GB" sz="2700" dirty="0"/>
          </a:p>
          <a:p>
            <a:pPr lvl="1">
              <a:buFont typeface="Wingdings" panose="05000000000000000000" pitchFamily="2" charset="2"/>
              <a:buChar char="Ø"/>
            </a:pPr>
            <a:r>
              <a:rPr lang="en-GB" sz="2700" dirty="0"/>
              <a:t>Training institutions in different member countries are encouraged to refer to the Curriculum and the European Training Recommendations They are also assured of access to the above mentioned UEMS tools and expertise to ensure standards. </a:t>
            </a:r>
            <a:endParaRPr lang="en-MT" sz="2700" dirty="0"/>
          </a:p>
          <a:p>
            <a:pPr marL="0" indent="0">
              <a:buNone/>
            </a:pPr>
            <a:endParaRPr lang="en-GB" sz="2400" b="1" dirty="0">
              <a:solidFill>
                <a:schemeClr val="tx1"/>
              </a:solidFill>
            </a:endParaRPr>
          </a:p>
        </p:txBody>
      </p:sp>
      <p:pic>
        <p:nvPicPr>
          <p:cNvPr id="5" name="Picture 4" descr="UEMS Logo">
            <a:extLst>
              <a:ext uri="{FF2B5EF4-FFF2-40B4-BE49-F238E27FC236}">
                <a16:creationId xmlns:a16="http://schemas.microsoft.com/office/drawing/2014/main" id="{85F9F332-57BC-498F-BEDE-8FA1A8B00BB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10227" y="230187"/>
            <a:ext cx="1191802" cy="1159089"/>
          </a:xfrm>
          <a:prstGeom prst="rect">
            <a:avLst/>
          </a:prstGeom>
          <a:noFill/>
          <a:ln>
            <a:noFill/>
          </a:ln>
        </p:spPr>
      </p:pic>
      <p:sp>
        <p:nvSpPr>
          <p:cNvPr id="4" name="TextBox 3">
            <a:extLst>
              <a:ext uri="{FF2B5EF4-FFF2-40B4-BE49-F238E27FC236}">
                <a16:creationId xmlns:a16="http://schemas.microsoft.com/office/drawing/2014/main" id="{60208CB8-2DA5-4820-AAD7-373D8CE3FF93}"/>
              </a:ext>
            </a:extLst>
          </p:cNvPr>
          <p:cNvSpPr txBox="1"/>
          <p:nvPr/>
        </p:nvSpPr>
        <p:spPr>
          <a:xfrm>
            <a:off x="1791115" y="421729"/>
            <a:ext cx="2631233" cy="830997"/>
          </a:xfrm>
          <a:prstGeom prst="rect">
            <a:avLst/>
          </a:prstGeom>
          <a:noFill/>
        </p:spPr>
        <p:txBody>
          <a:bodyPr wrap="square" rtlCol="0">
            <a:spAutoFit/>
          </a:bodyPr>
          <a:lstStyle/>
          <a:p>
            <a:r>
              <a:rPr lang="en-US" sz="2400" b="1" dirty="0">
                <a:solidFill>
                  <a:schemeClr val="tx2"/>
                </a:solidFill>
              </a:rPr>
              <a:t>Section and Board of Endocrinology</a:t>
            </a:r>
            <a:endParaRPr lang="en-MT" sz="2400" b="1" dirty="0">
              <a:solidFill>
                <a:schemeClr val="tx2"/>
              </a:solidFill>
            </a:endParaRPr>
          </a:p>
        </p:txBody>
      </p:sp>
    </p:spTree>
    <p:extLst>
      <p:ext uri="{BB962C8B-B14F-4D97-AF65-F5344CB8AC3E}">
        <p14:creationId xmlns:p14="http://schemas.microsoft.com/office/powerpoint/2010/main" val="606331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1F90B3-B426-43C2-A6A8-92600AC72742}"/>
              </a:ext>
            </a:extLst>
          </p:cNvPr>
          <p:cNvSpPr>
            <a:spLocks noGrp="1"/>
          </p:cNvSpPr>
          <p:nvPr>
            <p:ph type="title"/>
          </p:nvPr>
        </p:nvSpPr>
        <p:spPr/>
        <p:txBody>
          <a:bodyPr>
            <a:normAutofit fontScale="90000"/>
          </a:bodyPr>
          <a:lstStyle/>
          <a:p>
            <a:br>
              <a:rPr lang="en-US" sz="3600" b="1" dirty="0">
                <a:latin typeface="+mn-lt"/>
              </a:rPr>
            </a:br>
            <a:br>
              <a:rPr lang="en-US" sz="3600" b="1" dirty="0">
                <a:latin typeface="+mn-lt"/>
              </a:rPr>
            </a:br>
            <a:r>
              <a:rPr lang="en-US" sz="4400" b="1" dirty="0">
                <a:effectLst>
                  <a:outerShdw blurRad="38100" dist="38100" dir="2700000" algn="tl">
                    <a:srgbClr val="000000">
                      <a:alpha val="43137"/>
                    </a:srgbClr>
                  </a:outerShdw>
                </a:effectLst>
              </a:rPr>
              <a:t> </a:t>
            </a:r>
            <a:endParaRPr lang="en-MT" sz="44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DA80D229-0578-49E1-A71B-CDC74113998C}"/>
              </a:ext>
            </a:extLst>
          </p:cNvPr>
          <p:cNvSpPr>
            <a:spLocks noGrp="1"/>
          </p:cNvSpPr>
          <p:nvPr>
            <p:ph sz="half" idx="1"/>
          </p:nvPr>
        </p:nvSpPr>
        <p:spPr>
          <a:xfrm>
            <a:off x="1097280" y="1920246"/>
            <a:ext cx="4937760" cy="4023360"/>
          </a:xfrm>
        </p:spPr>
        <p:txBody>
          <a:bodyPr>
            <a:normAutofit fontScale="85000" lnSpcReduction="20000"/>
          </a:bodyPr>
          <a:lstStyle/>
          <a:p>
            <a:pPr marL="0" indent="0">
              <a:buNone/>
            </a:pPr>
            <a:r>
              <a:rPr lang="en-GB" sz="4200" dirty="0">
                <a:solidFill>
                  <a:schemeClr val="tx1"/>
                </a:solidFill>
                <a:effectLst>
                  <a:outerShdw blurRad="38100" dist="38100" dir="2700000" algn="tl">
                    <a:srgbClr val="000000">
                      <a:alpha val="43137"/>
                    </a:srgbClr>
                  </a:outerShdw>
                </a:effectLst>
              </a:rPr>
              <a:t>Summative assessment</a:t>
            </a:r>
          </a:p>
          <a:p>
            <a:pPr marL="0" indent="0">
              <a:buNone/>
            </a:pPr>
            <a:r>
              <a:rPr lang="en-GB" sz="3300" dirty="0">
                <a:solidFill>
                  <a:schemeClr val="tx1"/>
                </a:solidFill>
              </a:rPr>
              <a:t>Entry/exit exams</a:t>
            </a:r>
          </a:p>
          <a:p>
            <a:pPr>
              <a:buFont typeface="Wingdings" panose="05000000000000000000" pitchFamily="2" charset="2"/>
              <a:buChar char="Ø"/>
            </a:pPr>
            <a:r>
              <a:rPr lang="en-GB" sz="3300" dirty="0">
                <a:solidFill>
                  <a:schemeClr val="tx1"/>
                </a:solidFill>
              </a:rPr>
              <a:t>Knowledge based questions -  </a:t>
            </a:r>
            <a:r>
              <a:rPr lang="en-GB" sz="3300" dirty="0" err="1">
                <a:solidFill>
                  <a:schemeClr val="tx1"/>
                </a:solidFill>
              </a:rPr>
              <a:t>eg</a:t>
            </a:r>
            <a:r>
              <a:rPr lang="en-GB" sz="3300" dirty="0">
                <a:solidFill>
                  <a:schemeClr val="tx1"/>
                </a:solidFill>
              </a:rPr>
              <a:t> SBA MCQs</a:t>
            </a:r>
          </a:p>
          <a:p>
            <a:pPr>
              <a:buFont typeface="Wingdings" panose="05000000000000000000" pitchFamily="2" charset="2"/>
              <a:buChar char="Ø"/>
            </a:pPr>
            <a:r>
              <a:rPr lang="en-GB" sz="3300" dirty="0" err="1">
                <a:solidFill>
                  <a:schemeClr val="tx1"/>
                </a:solidFill>
              </a:rPr>
              <a:t>Vivas</a:t>
            </a:r>
            <a:endParaRPr lang="en-GB" sz="3300" dirty="0">
              <a:solidFill>
                <a:schemeClr val="tx1"/>
              </a:solidFill>
            </a:endParaRPr>
          </a:p>
          <a:p>
            <a:pPr>
              <a:buFont typeface="Wingdings" panose="05000000000000000000" pitchFamily="2" charset="2"/>
              <a:buChar char="Ø"/>
            </a:pPr>
            <a:r>
              <a:rPr lang="en-GB" sz="3300" dirty="0">
                <a:solidFill>
                  <a:schemeClr val="tx1"/>
                </a:solidFill>
              </a:rPr>
              <a:t>Objective Structured Clinical Exams (OSCEs)</a:t>
            </a:r>
          </a:p>
          <a:p>
            <a:pPr marL="0" indent="0">
              <a:buNone/>
            </a:pPr>
            <a:r>
              <a:rPr lang="en-GB" sz="2800" dirty="0">
                <a:solidFill>
                  <a:schemeClr val="tx1"/>
                </a:solidFill>
              </a:rPr>
              <a:t>	 </a:t>
            </a:r>
          </a:p>
        </p:txBody>
      </p:sp>
      <p:sp>
        <p:nvSpPr>
          <p:cNvPr id="10" name="Content Placeholder 9">
            <a:extLst>
              <a:ext uri="{FF2B5EF4-FFF2-40B4-BE49-F238E27FC236}">
                <a16:creationId xmlns:a16="http://schemas.microsoft.com/office/drawing/2014/main" id="{3A90BF67-4B1C-4639-98AB-0EBF31EAA4ED}"/>
              </a:ext>
            </a:extLst>
          </p:cNvPr>
          <p:cNvSpPr>
            <a:spLocks noGrp="1"/>
          </p:cNvSpPr>
          <p:nvPr>
            <p:ph sz="half" idx="2"/>
          </p:nvPr>
        </p:nvSpPr>
        <p:spPr>
          <a:xfrm>
            <a:off x="6600422" y="1920246"/>
            <a:ext cx="4742002" cy="4023360"/>
          </a:xfrm>
        </p:spPr>
        <p:txBody>
          <a:bodyPr>
            <a:normAutofit fontScale="85000" lnSpcReduction="20000"/>
          </a:bodyPr>
          <a:lstStyle/>
          <a:p>
            <a:pPr marL="0" indent="0">
              <a:buNone/>
            </a:pPr>
            <a:r>
              <a:rPr lang="en-GB" sz="4200" dirty="0">
                <a:solidFill>
                  <a:schemeClr val="tx1"/>
                </a:solidFill>
                <a:effectLst>
                  <a:outerShdw blurRad="38100" dist="38100" dir="2700000" algn="tl">
                    <a:srgbClr val="000000">
                      <a:alpha val="43137"/>
                    </a:srgbClr>
                  </a:outerShdw>
                </a:effectLst>
              </a:rPr>
              <a:t>Formative assessment </a:t>
            </a:r>
            <a:endParaRPr lang="en-GB" dirty="0">
              <a:solidFill>
                <a:schemeClr val="tx1"/>
              </a:solidFill>
            </a:endParaRPr>
          </a:p>
          <a:p>
            <a:pPr marL="0" indent="0">
              <a:buNone/>
            </a:pPr>
            <a:r>
              <a:rPr lang="en-GB" sz="3300" dirty="0">
                <a:solidFill>
                  <a:schemeClr val="tx1"/>
                </a:solidFill>
              </a:rPr>
              <a:t>Continuous feedback and assessment throughout training of a </a:t>
            </a:r>
            <a:r>
              <a:rPr lang="en-GB" sz="3300" dirty="0" err="1">
                <a:solidFill>
                  <a:schemeClr val="tx1"/>
                </a:solidFill>
              </a:rPr>
              <a:t>trainee.s</a:t>
            </a:r>
            <a:r>
              <a:rPr lang="en-GB" sz="3300" dirty="0">
                <a:solidFill>
                  <a:schemeClr val="tx1"/>
                </a:solidFill>
              </a:rPr>
              <a:t> knowledge, skills and competences and when carrying out a given professional activity. </a:t>
            </a:r>
          </a:p>
          <a:p>
            <a:pPr>
              <a:buFont typeface="Wingdings" panose="05000000000000000000" pitchFamily="2" charset="2"/>
              <a:buChar char="Ø"/>
            </a:pPr>
            <a:r>
              <a:rPr lang="en-GB" sz="3300" dirty="0">
                <a:solidFill>
                  <a:schemeClr val="tx1"/>
                </a:solidFill>
              </a:rPr>
              <a:t>DOPS, mini-CEX, MSF</a:t>
            </a:r>
          </a:p>
          <a:p>
            <a:pPr>
              <a:buFont typeface="Wingdings" panose="05000000000000000000" pitchFamily="2" charset="2"/>
              <a:buChar char="Ø"/>
            </a:pPr>
            <a:r>
              <a:rPr lang="en-GB" sz="3300" dirty="0">
                <a:solidFill>
                  <a:schemeClr val="tx1"/>
                </a:solidFill>
              </a:rPr>
              <a:t>EPAs</a:t>
            </a:r>
          </a:p>
          <a:p>
            <a:pPr>
              <a:buFont typeface="Wingdings" panose="05000000000000000000" pitchFamily="2" charset="2"/>
              <a:buChar char="Ø"/>
            </a:pPr>
            <a:r>
              <a:rPr lang="en-GB" sz="3300" dirty="0">
                <a:solidFill>
                  <a:schemeClr val="tx1"/>
                </a:solidFill>
              </a:rPr>
              <a:t>Portfolio</a:t>
            </a:r>
          </a:p>
          <a:p>
            <a:pPr>
              <a:buFont typeface="Wingdings" panose="05000000000000000000" pitchFamily="2" charset="2"/>
              <a:buChar char="Ø"/>
            </a:pPr>
            <a:endParaRPr lang="en-MT" sz="3300" dirty="0"/>
          </a:p>
        </p:txBody>
      </p:sp>
      <p:pic>
        <p:nvPicPr>
          <p:cNvPr id="5" name="Picture 4" descr="UEMS Logo">
            <a:extLst>
              <a:ext uri="{FF2B5EF4-FFF2-40B4-BE49-F238E27FC236}">
                <a16:creationId xmlns:a16="http://schemas.microsoft.com/office/drawing/2014/main" id="{85F9F332-57BC-498F-BEDE-8FA1A8B00BB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90873" y="262955"/>
            <a:ext cx="1191802" cy="1159089"/>
          </a:xfrm>
          <a:prstGeom prst="rect">
            <a:avLst/>
          </a:prstGeom>
          <a:noFill/>
          <a:ln>
            <a:noFill/>
          </a:ln>
        </p:spPr>
      </p:pic>
      <p:sp>
        <p:nvSpPr>
          <p:cNvPr id="4" name="TextBox 3">
            <a:extLst>
              <a:ext uri="{FF2B5EF4-FFF2-40B4-BE49-F238E27FC236}">
                <a16:creationId xmlns:a16="http://schemas.microsoft.com/office/drawing/2014/main" id="{60208CB8-2DA5-4820-AAD7-373D8CE3FF93}"/>
              </a:ext>
            </a:extLst>
          </p:cNvPr>
          <p:cNvSpPr txBox="1"/>
          <p:nvPr/>
        </p:nvSpPr>
        <p:spPr>
          <a:xfrm>
            <a:off x="2035813" y="452556"/>
            <a:ext cx="2631233" cy="830997"/>
          </a:xfrm>
          <a:prstGeom prst="rect">
            <a:avLst/>
          </a:prstGeom>
          <a:noFill/>
        </p:spPr>
        <p:txBody>
          <a:bodyPr wrap="square" rtlCol="0">
            <a:spAutoFit/>
          </a:bodyPr>
          <a:lstStyle/>
          <a:p>
            <a:r>
              <a:rPr lang="en-US" sz="2400" b="1" dirty="0">
                <a:solidFill>
                  <a:schemeClr val="tx2"/>
                </a:solidFill>
              </a:rPr>
              <a:t>Section and Board of Endocrinology</a:t>
            </a:r>
            <a:endParaRPr lang="en-MT" sz="2400" b="1" dirty="0">
              <a:solidFill>
                <a:schemeClr val="tx2"/>
              </a:solidFill>
            </a:endParaRPr>
          </a:p>
        </p:txBody>
      </p:sp>
    </p:spTree>
    <p:extLst>
      <p:ext uri="{BB962C8B-B14F-4D97-AF65-F5344CB8AC3E}">
        <p14:creationId xmlns:p14="http://schemas.microsoft.com/office/powerpoint/2010/main" val="2655554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1F90B3-B426-43C2-A6A8-92600AC72742}"/>
              </a:ext>
            </a:extLst>
          </p:cNvPr>
          <p:cNvSpPr>
            <a:spLocks noGrp="1"/>
          </p:cNvSpPr>
          <p:nvPr>
            <p:ph type="title"/>
          </p:nvPr>
        </p:nvSpPr>
        <p:spPr>
          <a:xfrm>
            <a:off x="1004552" y="1912514"/>
            <a:ext cx="10245145" cy="1038392"/>
          </a:xfrm>
        </p:spPr>
        <p:txBody>
          <a:bodyPr>
            <a:normAutofit fontScale="90000"/>
          </a:bodyPr>
          <a:lstStyle/>
          <a:p>
            <a:br>
              <a:rPr lang="en-US" sz="3600" b="1" dirty="0">
                <a:latin typeface="+mn-lt"/>
              </a:rPr>
            </a:br>
            <a:br>
              <a:rPr lang="en-US" sz="3600" b="1" dirty="0">
                <a:latin typeface="+mn-lt"/>
              </a:rPr>
            </a:br>
            <a:endParaRPr lang="en-MT" sz="4000" b="1" dirty="0">
              <a:latin typeface="+mn-lt"/>
            </a:endParaRPr>
          </a:p>
        </p:txBody>
      </p:sp>
      <p:sp>
        <p:nvSpPr>
          <p:cNvPr id="3" name="Content Placeholder 2">
            <a:extLst>
              <a:ext uri="{FF2B5EF4-FFF2-40B4-BE49-F238E27FC236}">
                <a16:creationId xmlns:a16="http://schemas.microsoft.com/office/drawing/2014/main" id="{DA80D229-0578-49E1-A71B-CDC74113998C}"/>
              </a:ext>
            </a:extLst>
          </p:cNvPr>
          <p:cNvSpPr>
            <a:spLocks noGrp="1"/>
          </p:cNvSpPr>
          <p:nvPr>
            <p:ph idx="1"/>
          </p:nvPr>
        </p:nvSpPr>
        <p:spPr>
          <a:xfrm>
            <a:off x="839272" y="1912514"/>
            <a:ext cx="10680880" cy="3535251"/>
          </a:xfrm>
        </p:spPr>
        <p:txBody>
          <a:bodyPr>
            <a:noAutofit/>
          </a:bodyPr>
          <a:lstStyle/>
          <a:p>
            <a:endParaRPr lang="en-GB" sz="2800" b="1" i="1" dirty="0">
              <a:effectLst>
                <a:outerShdw blurRad="38100" dist="38100" dir="2700000" algn="tl">
                  <a:srgbClr val="000000">
                    <a:alpha val="43137"/>
                  </a:srgbClr>
                </a:outerShdw>
              </a:effectLst>
              <a:latin typeface="+mj-lt"/>
            </a:endParaRPr>
          </a:p>
        </p:txBody>
      </p:sp>
      <p:pic>
        <p:nvPicPr>
          <p:cNvPr id="5" name="Picture 4" descr="UEMS Logo">
            <a:extLst>
              <a:ext uri="{FF2B5EF4-FFF2-40B4-BE49-F238E27FC236}">
                <a16:creationId xmlns:a16="http://schemas.microsoft.com/office/drawing/2014/main" id="{85F9F332-57BC-498F-BEDE-8FA1A8B00BB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0692" y="230188"/>
            <a:ext cx="1191802" cy="1159089"/>
          </a:xfrm>
          <a:prstGeom prst="rect">
            <a:avLst/>
          </a:prstGeom>
          <a:noFill/>
          <a:ln>
            <a:noFill/>
          </a:ln>
        </p:spPr>
      </p:pic>
      <p:sp>
        <p:nvSpPr>
          <p:cNvPr id="4" name="TextBox 3">
            <a:extLst>
              <a:ext uri="{FF2B5EF4-FFF2-40B4-BE49-F238E27FC236}">
                <a16:creationId xmlns:a16="http://schemas.microsoft.com/office/drawing/2014/main" id="{60208CB8-2DA5-4820-AAD7-373D8CE3FF93}"/>
              </a:ext>
            </a:extLst>
          </p:cNvPr>
          <p:cNvSpPr txBox="1"/>
          <p:nvPr/>
        </p:nvSpPr>
        <p:spPr>
          <a:xfrm>
            <a:off x="1552856" y="408086"/>
            <a:ext cx="2631233" cy="830997"/>
          </a:xfrm>
          <a:prstGeom prst="rect">
            <a:avLst/>
          </a:prstGeom>
          <a:noFill/>
        </p:spPr>
        <p:txBody>
          <a:bodyPr wrap="square" rtlCol="0">
            <a:spAutoFit/>
          </a:bodyPr>
          <a:lstStyle/>
          <a:p>
            <a:r>
              <a:rPr lang="en-US" sz="2400" b="1" dirty="0">
                <a:solidFill>
                  <a:schemeClr val="tx2"/>
                </a:solidFill>
              </a:rPr>
              <a:t>Section and Board of Endocrinology</a:t>
            </a:r>
            <a:endParaRPr lang="en-MT" sz="2400" b="1" dirty="0">
              <a:solidFill>
                <a:schemeClr val="tx2"/>
              </a:solidFill>
            </a:endParaRPr>
          </a:p>
        </p:txBody>
      </p:sp>
      <p:sp>
        <p:nvSpPr>
          <p:cNvPr id="10" name="TextBox 9">
            <a:extLst>
              <a:ext uri="{FF2B5EF4-FFF2-40B4-BE49-F238E27FC236}">
                <a16:creationId xmlns:a16="http://schemas.microsoft.com/office/drawing/2014/main" id="{225FD101-8830-4E06-A19D-EE43641CBD1F}"/>
              </a:ext>
            </a:extLst>
          </p:cNvPr>
          <p:cNvSpPr txBox="1"/>
          <p:nvPr/>
        </p:nvSpPr>
        <p:spPr>
          <a:xfrm flipH="1">
            <a:off x="10267902" y="5936530"/>
            <a:ext cx="3213279" cy="369332"/>
          </a:xfrm>
          <a:prstGeom prst="rect">
            <a:avLst/>
          </a:prstGeom>
          <a:noFill/>
        </p:spPr>
        <p:txBody>
          <a:bodyPr wrap="square" rtlCol="0">
            <a:spAutoFit/>
          </a:bodyPr>
          <a:lstStyle/>
          <a:p>
            <a:r>
              <a:rPr lang="en-US" dirty="0"/>
              <a:t>EPAs, </a:t>
            </a:r>
            <a:r>
              <a:rPr lang="en-US" dirty="0" err="1"/>
              <a:t>Olle</a:t>
            </a:r>
            <a:r>
              <a:rPr lang="en-US" dirty="0"/>
              <a:t> ten Cate</a:t>
            </a:r>
            <a:endParaRPr lang="en-MT" dirty="0"/>
          </a:p>
        </p:txBody>
      </p:sp>
      <p:pic>
        <p:nvPicPr>
          <p:cNvPr id="6" name="Picture 5">
            <a:extLst>
              <a:ext uri="{FF2B5EF4-FFF2-40B4-BE49-F238E27FC236}">
                <a16:creationId xmlns:a16="http://schemas.microsoft.com/office/drawing/2014/main" id="{DC856AAC-7D6A-4292-AF78-7B1E1ABC5BBA}"/>
              </a:ext>
            </a:extLst>
          </p:cNvPr>
          <p:cNvPicPr>
            <a:picLocks noChangeAspect="1"/>
          </p:cNvPicPr>
          <p:nvPr/>
        </p:nvPicPr>
        <p:blipFill>
          <a:blip r:embed="rId4"/>
          <a:stretch>
            <a:fillRect/>
          </a:stretch>
        </p:blipFill>
        <p:spPr>
          <a:xfrm>
            <a:off x="1407239" y="1207022"/>
            <a:ext cx="8903371" cy="5108309"/>
          </a:xfrm>
          <a:prstGeom prst="rect">
            <a:avLst/>
          </a:prstGeom>
        </p:spPr>
      </p:pic>
    </p:spTree>
    <p:extLst>
      <p:ext uri="{BB962C8B-B14F-4D97-AF65-F5344CB8AC3E}">
        <p14:creationId xmlns:p14="http://schemas.microsoft.com/office/powerpoint/2010/main" val="2664290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1F90B3-B426-43C2-A6A8-92600AC72742}"/>
              </a:ext>
            </a:extLst>
          </p:cNvPr>
          <p:cNvSpPr>
            <a:spLocks noGrp="1"/>
          </p:cNvSpPr>
          <p:nvPr>
            <p:ph type="title"/>
          </p:nvPr>
        </p:nvSpPr>
        <p:spPr>
          <a:xfrm>
            <a:off x="645232" y="795319"/>
            <a:ext cx="10058400" cy="1450757"/>
          </a:xfrm>
        </p:spPr>
        <p:txBody>
          <a:bodyPr>
            <a:normAutofit fontScale="90000"/>
          </a:bodyPr>
          <a:lstStyle/>
          <a:p>
            <a:br>
              <a:rPr lang="en-US" sz="3600" b="1" dirty="0">
                <a:latin typeface="+mn-lt"/>
              </a:rPr>
            </a:br>
            <a:br>
              <a:rPr lang="en-US" sz="3600" b="1" dirty="0">
                <a:latin typeface="+mn-lt"/>
              </a:rPr>
            </a:br>
            <a:r>
              <a:rPr lang="en-US" sz="4400" b="1" dirty="0">
                <a:effectLst>
                  <a:outerShdw blurRad="38100" dist="38100" dir="2700000" algn="tl">
                    <a:srgbClr val="000000">
                      <a:alpha val="43137"/>
                    </a:srgbClr>
                  </a:outerShdw>
                </a:effectLst>
              </a:rPr>
              <a:t> </a:t>
            </a:r>
            <a:r>
              <a:rPr lang="en-US" sz="4400" b="1" dirty="0" err="1">
                <a:effectLst>
                  <a:outerShdw blurRad="38100" dist="38100" dir="2700000" algn="tl">
                    <a:srgbClr val="000000">
                      <a:alpha val="43137"/>
                    </a:srgbClr>
                  </a:outerShdw>
                </a:effectLst>
              </a:rPr>
              <a:t>Entrustable</a:t>
            </a:r>
            <a:r>
              <a:rPr lang="en-US" sz="4400" b="1" dirty="0">
                <a:effectLst>
                  <a:outerShdw blurRad="38100" dist="38100" dir="2700000" algn="tl">
                    <a:srgbClr val="000000">
                      <a:alpha val="43137"/>
                    </a:srgbClr>
                  </a:outerShdw>
                </a:effectLst>
              </a:rPr>
              <a:t> Professional Activities</a:t>
            </a:r>
            <a:endParaRPr lang="en-MT" sz="44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DA80D229-0578-49E1-A71B-CDC74113998C}"/>
              </a:ext>
            </a:extLst>
          </p:cNvPr>
          <p:cNvSpPr>
            <a:spLocks noGrp="1"/>
          </p:cNvSpPr>
          <p:nvPr>
            <p:ph sz="half" idx="1"/>
          </p:nvPr>
        </p:nvSpPr>
        <p:spPr>
          <a:xfrm>
            <a:off x="882549" y="2226124"/>
            <a:ext cx="4937760" cy="4023360"/>
          </a:xfrm>
        </p:spPr>
        <p:txBody>
          <a:bodyPr>
            <a:normAutofit fontScale="70000" lnSpcReduction="20000"/>
          </a:bodyPr>
          <a:lstStyle/>
          <a:p>
            <a:pPr marL="0" indent="0">
              <a:buNone/>
            </a:pPr>
            <a:r>
              <a:rPr lang="en-GB" sz="2800" dirty="0">
                <a:solidFill>
                  <a:schemeClr val="tx1"/>
                </a:solidFill>
              </a:rPr>
              <a:t>1. Planning diagnostics and treatment for endocrinology patients in a clinical setting</a:t>
            </a:r>
          </a:p>
          <a:p>
            <a:pPr marL="0" indent="0">
              <a:buNone/>
            </a:pPr>
            <a:r>
              <a:rPr lang="en-GB" sz="2800" dirty="0">
                <a:solidFill>
                  <a:schemeClr val="tx1"/>
                </a:solidFill>
              </a:rPr>
              <a:t>2. Emergency patient care</a:t>
            </a:r>
          </a:p>
          <a:p>
            <a:pPr marL="0" indent="0">
              <a:buNone/>
            </a:pPr>
            <a:r>
              <a:rPr lang="en-GB" sz="2800" dirty="0">
                <a:solidFill>
                  <a:schemeClr val="tx1"/>
                </a:solidFill>
              </a:rPr>
              <a:t>3. Inpatient management</a:t>
            </a:r>
          </a:p>
          <a:p>
            <a:pPr marL="0" indent="0">
              <a:buNone/>
            </a:pPr>
            <a:r>
              <a:rPr lang="en-GB" sz="2800" dirty="0">
                <a:solidFill>
                  <a:schemeClr val="tx1"/>
                </a:solidFill>
              </a:rPr>
              <a:t>4. Planning care and FUP in an MDT collaboration</a:t>
            </a:r>
          </a:p>
          <a:p>
            <a:pPr marL="0" indent="0">
              <a:buNone/>
            </a:pPr>
            <a:r>
              <a:rPr lang="en-GB" sz="2800" dirty="0">
                <a:solidFill>
                  <a:schemeClr val="tx1"/>
                </a:solidFill>
              </a:rPr>
              <a:t>5. Planning diagnostics and treatment for patients with diabetes in a clinical setting</a:t>
            </a:r>
          </a:p>
          <a:p>
            <a:pPr marL="0" indent="0">
              <a:buNone/>
            </a:pPr>
            <a:r>
              <a:rPr lang="en-GB" sz="2800" dirty="0">
                <a:solidFill>
                  <a:schemeClr val="tx1"/>
                </a:solidFill>
              </a:rPr>
              <a:t>6. Researching diagnostic dilemmas, evidence based management options including rare disease, appreciating the advantages and disadvantages of different modalities</a:t>
            </a:r>
          </a:p>
        </p:txBody>
      </p:sp>
      <p:sp>
        <p:nvSpPr>
          <p:cNvPr id="10" name="Content Placeholder 9">
            <a:extLst>
              <a:ext uri="{FF2B5EF4-FFF2-40B4-BE49-F238E27FC236}">
                <a16:creationId xmlns:a16="http://schemas.microsoft.com/office/drawing/2014/main" id="{3A90BF67-4B1C-4639-98AB-0EBF31EAA4ED}"/>
              </a:ext>
            </a:extLst>
          </p:cNvPr>
          <p:cNvSpPr>
            <a:spLocks noGrp="1"/>
          </p:cNvSpPr>
          <p:nvPr>
            <p:ph sz="half" idx="2"/>
          </p:nvPr>
        </p:nvSpPr>
        <p:spPr>
          <a:xfrm>
            <a:off x="6645498" y="2600245"/>
            <a:ext cx="4742002" cy="4023360"/>
          </a:xfrm>
        </p:spPr>
        <p:txBody>
          <a:bodyPr>
            <a:normAutofit fontScale="70000" lnSpcReduction="20000"/>
          </a:bodyPr>
          <a:lstStyle/>
          <a:p>
            <a:pPr>
              <a:buFont typeface="Wingdings" panose="05000000000000000000" pitchFamily="2" charset="2"/>
              <a:buChar char="Ø"/>
            </a:pPr>
            <a:r>
              <a:rPr lang="en-US" sz="3300" dirty="0" err="1"/>
              <a:t>CanMEDS</a:t>
            </a:r>
            <a:r>
              <a:rPr lang="en-US" sz="3300" dirty="0"/>
              <a:t> roles and competences</a:t>
            </a:r>
          </a:p>
          <a:p>
            <a:pPr>
              <a:buFont typeface="Wingdings" panose="05000000000000000000" pitchFamily="2" charset="2"/>
              <a:buChar char="Ø"/>
            </a:pPr>
            <a:r>
              <a:rPr lang="en-US" sz="3300" dirty="0"/>
              <a:t>Risk management</a:t>
            </a:r>
          </a:p>
          <a:p>
            <a:pPr>
              <a:buFont typeface="Wingdings" panose="05000000000000000000" pitchFamily="2" charset="2"/>
              <a:buChar char="Ø"/>
            </a:pPr>
            <a:r>
              <a:rPr lang="en-US" sz="3300" dirty="0"/>
              <a:t>Performance </a:t>
            </a:r>
            <a:r>
              <a:rPr lang="en-US" sz="3300" dirty="0" err="1"/>
              <a:t>expections</a:t>
            </a:r>
            <a:endParaRPr lang="en-US" sz="3300" dirty="0"/>
          </a:p>
          <a:p>
            <a:pPr>
              <a:buFont typeface="Wingdings" panose="05000000000000000000" pitchFamily="2" charset="2"/>
              <a:buChar char="Ø"/>
            </a:pPr>
            <a:r>
              <a:rPr lang="en-US" sz="3300" dirty="0"/>
              <a:t>Formative feedback</a:t>
            </a:r>
          </a:p>
          <a:p>
            <a:pPr>
              <a:buFont typeface="Wingdings" panose="05000000000000000000" pitchFamily="2" charset="2"/>
              <a:buChar char="Ø"/>
            </a:pPr>
            <a:r>
              <a:rPr lang="en-US" sz="3300" dirty="0"/>
              <a:t>Assessment</a:t>
            </a:r>
          </a:p>
          <a:p>
            <a:pPr>
              <a:buFont typeface="Wingdings" panose="05000000000000000000" pitchFamily="2" charset="2"/>
              <a:buChar char="Ø"/>
            </a:pPr>
            <a:r>
              <a:rPr lang="en-US" sz="3300" dirty="0"/>
              <a:t>Identification of next goals to be attained at key time points</a:t>
            </a:r>
            <a:endParaRPr lang="en-MT" sz="3300" dirty="0"/>
          </a:p>
        </p:txBody>
      </p:sp>
      <p:pic>
        <p:nvPicPr>
          <p:cNvPr id="5" name="Picture 4" descr="UEMS Logo">
            <a:extLst>
              <a:ext uri="{FF2B5EF4-FFF2-40B4-BE49-F238E27FC236}">
                <a16:creationId xmlns:a16="http://schemas.microsoft.com/office/drawing/2014/main" id="{85F9F332-57BC-498F-BEDE-8FA1A8B00BB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90873" y="262955"/>
            <a:ext cx="1191802" cy="1159089"/>
          </a:xfrm>
          <a:prstGeom prst="rect">
            <a:avLst/>
          </a:prstGeom>
          <a:noFill/>
          <a:ln>
            <a:noFill/>
          </a:ln>
        </p:spPr>
      </p:pic>
      <p:sp>
        <p:nvSpPr>
          <p:cNvPr id="4" name="TextBox 3">
            <a:extLst>
              <a:ext uri="{FF2B5EF4-FFF2-40B4-BE49-F238E27FC236}">
                <a16:creationId xmlns:a16="http://schemas.microsoft.com/office/drawing/2014/main" id="{60208CB8-2DA5-4820-AAD7-373D8CE3FF93}"/>
              </a:ext>
            </a:extLst>
          </p:cNvPr>
          <p:cNvSpPr txBox="1"/>
          <p:nvPr/>
        </p:nvSpPr>
        <p:spPr>
          <a:xfrm>
            <a:off x="2035813" y="452556"/>
            <a:ext cx="2631233" cy="830997"/>
          </a:xfrm>
          <a:prstGeom prst="rect">
            <a:avLst/>
          </a:prstGeom>
          <a:noFill/>
        </p:spPr>
        <p:txBody>
          <a:bodyPr wrap="square" rtlCol="0">
            <a:spAutoFit/>
          </a:bodyPr>
          <a:lstStyle/>
          <a:p>
            <a:r>
              <a:rPr lang="en-US" sz="2400" b="1" dirty="0">
                <a:solidFill>
                  <a:schemeClr val="tx2"/>
                </a:solidFill>
              </a:rPr>
              <a:t>Section and Board of Endocrinology</a:t>
            </a:r>
            <a:endParaRPr lang="en-MT" sz="2400" b="1" dirty="0">
              <a:solidFill>
                <a:schemeClr val="tx2"/>
              </a:solidFill>
            </a:endParaRPr>
          </a:p>
        </p:txBody>
      </p:sp>
    </p:spTree>
    <p:extLst>
      <p:ext uri="{BB962C8B-B14F-4D97-AF65-F5344CB8AC3E}">
        <p14:creationId xmlns:p14="http://schemas.microsoft.com/office/powerpoint/2010/main" val="836845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63A64-232E-4D87-862D-48F63C199573}"/>
              </a:ext>
            </a:extLst>
          </p:cNvPr>
          <p:cNvSpPr>
            <a:spLocks noGrp="1"/>
          </p:cNvSpPr>
          <p:nvPr>
            <p:ph type="title"/>
          </p:nvPr>
        </p:nvSpPr>
        <p:spPr>
          <a:xfrm>
            <a:off x="9633397" y="5666704"/>
            <a:ext cx="2067059" cy="650384"/>
          </a:xfrm>
        </p:spPr>
        <p:txBody>
          <a:bodyPr>
            <a:normAutofit fontScale="90000"/>
          </a:bodyPr>
          <a:lstStyle/>
          <a:p>
            <a:r>
              <a:rPr lang="en-US" b="1" dirty="0">
                <a:latin typeface="Blackadder ITC" panose="04020505051007020D02" pitchFamily="82" charset="0"/>
                <a:ea typeface="Calibri" panose="020F0502020204030204" pitchFamily="34" charset="0"/>
                <a:cs typeface="Calibri" panose="020F0502020204030204" pitchFamily="34" charset="0"/>
              </a:rPr>
              <a:t>Thank you </a:t>
            </a:r>
            <a:endParaRPr lang="en-MT" b="1" dirty="0">
              <a:latin typeface="Blackadder ITC" panose="04020505051007020D02" pitchFamily="82" charset="0"/>
              <a:ea typeface="Calibri" panose="020F0502020204030204" pitchFamily="34" charset="0"/>
              <a:cs typeface="Calibri" panose="020F0502020204030204" pitchFamily="34" charset="0"/>
            </a:endParaRPr>
          </a:p>
        </p:txBody>
      </p:sp>
      <p:pic>
        <p:nvPicPr>
          <p:cNvPr id="6" name="Picture 5" descr="UEMS Logo">
            <a:extLst>
              <a:ext uri="{FF2B5EF4-FFF2-40B4-BE49-F238E27FC236}">
                <a16:creationId xmlns:a16="http://schemas.microsoft.com/office/drawing/2014/main" id="{1FEF5B33-19EA-4D17-9AB7-286745D4C93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72062" y="258601"/>
            <a:ext cx="1191802" cy="1159089"/>
          </a:xfrm>
          <a:prstGeom prst="rect">
            <a:avLst/>
          </a:prstGeom>
          <a:noFill/>
          <a:ln>
            <a:noFill/>
          </a:ln>
        </p:spPr>
      </p:pic>
      <p:sp>
        <p:nvSpPr>
          <p:cNvPr id="7" name="TextBox 6">
            <a:extLst>
              <a:ext uri="{FF2B5EF4-FFF2-40B4-BE49-F238E27FC236}">
                <a16:creationId xmlns:a16="http://schemas.microsoft.com/office/drawing/2014/main" id="{814A4B18-3C97-47EC-BF27-E4E967533949}"/>
              </a:ext>
            </a:extLst>
          </p:cNvPr>
          <p:cNvSpPr txBox="1"/>
          <p:nvPr/>
        </p:nvSpPr>
        <p:spPr>
          <a:xfrm>
            <a:off x="1824936" y="437796"/>
            <a:ext cx="2631233" cy="830997"/>
          </a:xfrm>
          <a:prstGeom prst="rect">
            <a:avLst/>
          </a:prstGeom>
          <a:noFill/>
        </p:spPr>
        <p:txBody>
          <a:bodyPr wrap="square" rtlCol="0">
            <a:spAutoFit/>
          </a:bodyPr>
          <a:lstStyle/>
          <a:p>
            <a:r>
              <a:rPr lang="en-US" sz="2400" b="1" dirty="0"/>
              <a:t>Section and Board of Endocrinology</a:t>
            </a:r>
            <a:endParaRPr lang="en-MT" sz="2400" b="1" dirty="0"/>
          </a:p>
        </p:txBody>
      </p:sp>
      <p:pic>
        <p:nvPicPr>
          <p:cNvPr id="3" name="Picture 2" descr="Malta International Fireworks Festival 2025 Set to Light Up the Skies This  April - Oh My Malta">
            <a:extLst>
              <a:ext uri="{FF2B5EF4-FFF2-40B4-BE49-F238E27FC236}">
                <a16:creationId xmlns:a16="http://schemas.microsoft.com/office/drawing/2014/main" id="{A4446B38-EE14-4F13-AB63-ED28E461FE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9969" y="1796604"/>
            <a:ext cx="5596191" cy="372849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7798E3FE-E65F-413C-9CC0-6B5B80275D2A}"/>
              </a:ext>
            </a:extLst>
          </p:cNvPr>
          <p:cNvSpPr>
            <a:spLocks noGrp="1"/>
          </p:cNvSpPr>
          <p:nvPr>
            <p:ph idx="1"/>
          </p:nvPr>
        </p:nvSpPr>
        <p:spPr>
          <a:xfrm>
            <a:off x="427149" y="1951150"/>
            <a:ext cx="5769736" cy="4365938"/>
          </a:xfrm>
        </p:spPr>
        <p:txBody>
          <a:bodyPr>
            <a:normAutofit fontScale="32500" lnSpcReduction="20000"/>
          </a:bodyPr>
          <a:lstStyle/>
          <a:p>
            <a:pPr marL="0" indent="0">
              <a:buNone/>
            </a:pPr>
            <a:r>
              <a:rPr lang="en-GB" sz="9600" dirty="0">
                <a:solidFill>
                  <a:schemeClr val="tx1"/>
                </a:solidFill>
                <a:effectLst>
                  <a:outerShdw blurRad="38100" dist="38100" dir="2700000" algn="tl">
                    <a:srgbClr val="000000">
                      <a:alpha val="43137"/>
                    </a:srgbClr>
                  </a:outerShdw>
                </a:effectLst>
              </a:rPr>
              <a:t>Acknowledgements</a:t>
            </a:r>
          </a:p>
          <a:p>
            <a:pPr marL="0" indent="0">
              <a:buNone/>
            </a:pPr>
            <a:r>
              <a:rPr lang="en-GB" sz="6200" b="1" dirty="0">
                <a:solidFill>
                  <a:schemeClr val="tx1"/>
                </a:solidFill>
                <a:effectLst>
                  <a:outerShdw blurRad="38100" dist="38100" dir="2700000" algn="tl">
                    <a:srgbClr val="000000">
                      <a:alpha val="43137"/>
                    </a:srgbClr>
                  </a:outerShdw>
                </a:effectLst>
              </a:rPr>
              <a:t>Co-Authors</a:t>
            </a:r>
          </a:p>
          <a:p>
            <a:pPr marL="0" indent="0">
              <a:buNone/>
            </a:pPr>
            <a:r>
              <a:rPr lang="en-GB" sz="6200" dirty="0">
                <a:solidFill>
                  <a:schemeClr val="tx1"/>
                </a:solidFill>
                <a:effectLst>
                  <a:outerShdw blurRad="38100" dist="38100" dir="2700000" algn="tl">
                    <a:srgbClr val="000000">
                      <a:alpha val="43137"/>
                    </a:srgbClr>
                  </a:outerShdw>
                </a:effectLst>
              </a:rPr>
              <a:t>	Anton Luger, Maeve Durkan, Hans </a:t>
            </a:r>
            <a:r>
              <a:rPr lang="en-GB" sz="6200" dirty="0" err="1">
                <a:solidFill>
                  <a:schemeClr val="tx1"/>
                </a:solidFill>
                <a:effectLst>
                  <a:outerShdw blurRad="38100" dist="38100" dir="2700000" algn="tl">
                    <a:srgbClr val="000000">
                      <a:alpha val="43137"/>
                    </a:srgbClr>
                  </a:outerShdw>
                </a:effectLst>
              </a:rPr>
              <a:t>Perrild</a:t>
            </a:r>
            <a:r>
              <a:rPr lang="en-GB" sz="6200" dirty="0">
                <a:solidFill>
                  <a:schemeClr val="tx1"/>
                </a:solidFill>
                <a:effectLst>
                  <a:outerShdw blurRad="38100" dist="38100" dir="2700000" algn="tl">
                    <a:srgbClr val="000000">
                      <a:alpha val="43137"/>
                    </a:srgbClr>
                  </a:outerShdw>
                </a:effectLst>
              </a:rPr>
              <a:t>, 	</a:t>
            </a:r>
            <a:r>
              <a:rPr lang="en-GB" sz="6200" dirty="0" err="1">
                <a:solidFill>
                  <a:schemeClr val="tx1"/>
                </a:solidFill>
                <a:effectLst>
                  <a:outerShdw blurRad="38100" dist="38100" dir="2700000" algn="tl">
                    <a:srgbClr val="000000">
                      <a:alpha val="43137"/>
                    </a:srgbClr>
                  </a:outerShdw>
                </a:effectLst>
              </a:rPr>
              <a:t>Saara</a:t>
            </a:r>
            <a:r>
              <a:rPr lang="en-GB" sz="6200" dirty="0">
                <a:solidFill>
                  <a:schemeClr val="tx1"/>
                </a:solidFill>
                <a:effectLst>
                  <a:outerShdw blurRad="38100" dist="38100" dir="2700000" algn="tl">
                    <a:srgbClr val="000000">
                      <a:alpha val="43137"/>
                    </a:srgbClr>
                  </a:outerShdw>
                </a:effectLst>
              </a:rPr>
              <a:t> Metso, Teri </a:t>
            </a:r>
            <a:r>
              <a:rPr lang="en-GB" sz="6200" dirty="0" err="1">
                <a:solidFill>
                  <a:schemeClr val="tx1"/>
                </a:solidFill>
                <a:effectLst>
                  <a:outerShdw blurRad="38100" dist="38100" dir="2700000" algn="tl">
                    <a:srgbClr val="000000">
                      <a:alpha val="43137"/>
                    </a:srgbClr>
                  </a:outerShdw>
                </a:effectLst>
              </a:rPr>
              <a:t>Brouer</a:t>
            </a:r>
            <a:r>
              <a:rPr lang="en-GB" sz="6200" dirty="0">
                <a:solidFill>
                  <a:schemeClr val="tx1"/>
                </a:solidFill>
                <a:effectLst>
                  <a:outerShdw blurRad="38100" dist="38100" dir="2700000" algn="tl">
                    <a:srgbClr val="000000">
                      <a:alpha val="43137"/>
                    </a:srgbClr>
                  </a:outerShdw>
                </a:effectLst>
              </a:rPr>
              <a:t>, Richard Quinton</a:t>
            </a:r>
          </a:p>
          <a:p>
            <a:pPr marL="0" indent="0">
              <a:buNone/>
            </a:pPr>
            <a:r>
              <a:rPr lang="en-GB" sz="6200" b="1" dirty="0">
                <a:solidFill>
                  <a:schemeClr val="tx1"/>
                </a:solidFill>
                <a:effectLst>
                  <a:outerShdw blurRad="38100" dist="38100" dir="2700000" algn="tl">
                    <a:srgbClr val="000000">
                      <a:alpha val="43137"/>
                    </a:srgbClr>
                  </a:outerShdw>
                </a:effectLst>
              </a:rPr>
              <a:t>Advisors and colleagues </a:t>
            </a:r>
          </a:p>
          <a:p>
            <a:pPr marL="0" indent="0">
              <a:buNone/>
            </a:pPr>
            <a:r>
              <a:rPr lang="en-GB" sz="6200" dirty="0">
                <a:solidFill>
                  <a:schemeClr val="tx1"/>
                </a:solidFill>
                <a:effectLst>
                  <a:outerShdw blurRad="38100" dist="38100" dir="2700000" algn="tl">
                    <a:srgbClr val="000000">
                      <a:alpha val="43137"/>
                    </a:srgbClr>
                  </a:outerShdw>
                </a:effectLst>
              </a:rPr>
              <a:t>	Delegates of the UEMS Section and Board of 	Endocrinology</a:t>
            </a:r>
          </a:p>
          <a:p>
            <a:pPr marL="0" indent="0">
              <a:buNone/>
            </a:pPr>
            <a:r>
              <a:rPr lang="en-GB" sz="6200" dirty="0">
                <a:solidFill>
                  <a:schemeClr val="tx1"/>
                </a:solidFill>
                <a:effectLst>
                  <a:outerShdw blurRad="38100" dist="38100" dir="2700000" algn="tl">
                    <a:srgbClr val="000000">
                      <a:alpha val="43137"/>
                    </a:srgbClr>
                  </a:outerShdw>
                </a:effectLst>
              </a:rPr>
              <a:t>	European Society of Endocrinology</a:t>
            </a:r>
          </a:p>
          <a:p>
            <a:pPr marL="0" indent="0">
              <a:buNone/>
            </a:pPr>
            <a:r>
              <a:rPr lang="en-GB" sz="6200" dirty="0">
                <a:solidFill>
                  <a:schemeClr val="tx1"/>
                </a:solidFill>
                <a:effectLst>
                  <a:outerShdw blurRad="38100" dist="38100" dir="2700000" algn="tl">
                    <a:srgbClr val="000000">
                      <a:alpha val="43137"/>
                    </a:srgbClr>
                  </a:outerShdw>
                </a:effectLst>
              </a:rPr>
              <a:t> </a:t>
            </a:r>
            <a:r>
              <a:rPr lang="en-GB" sz="6200" b="1" dirty="0">
                <a:solidFill>
                  <a:schemeClr val="tx1"/>
                </a:solidFill>
                <a:effectLst>
                  <a:outerShdw blurRad="38100" dist="38100" dir="2700000" algn="tl">
                    <a:srgbClr val="000000">
                      <a:alpha val="43137"/>
                    </a:srgbClr>
                  </a:outerShdw>
                </a:effectLst>
              </a:rPr>
              <a:t>Reviewers at UEMS</a:t>
            </a:r>
          </a:p>
          <a:p>
            <a:pPr marL="0" indent="0">
              <a:buNone/>
            </a:pPr>
            <a:r>
              <a:rPr lang="en-GB" sz="6200" dirty="0">
                <a:solidFill>
                  <a:schemeClr val="tx1"/>
                </a:solidFill>
                <a:effectLst>
                  <a:outerShdw blurRad="38100" dist="38100" dir="2700000" algn="tl">
                    <a:srgbClr val="000000">
                      <a:alpha val="43137"/>
                    </a:srgbClr>
                  </a:outerShdw>
                </a:effectLst>
              </a:rPr>
              <a:t>	Presidents and Secretaries of UEMS Sections 	and Boards, Divisions, MJCs and TFs</a:t>
            </a:r>
          </a:p>
          <a:p>
            <a:pPr marL="0" indent="0">
              <a:buNone/>
            </a:pPr>
            <a:r>
              <a:rPr lang="en-GB" sz="6200" dirty="0">
                <a:solidFill>
                  <a:schemeClr val="tx1"/>
                </a:solidFill>
                <a:effectLst>
                  <a:outerShdw blurRad="38100" dist="38100" dir="2700000" algn="tl">
                    <a:srgbClr val="000000">
                      <a:alpha val="43137"/>
                    </a:srgbClr>
                  </a:outerShdw>
                </a:effectLst>
              </a:rPr>
              <a:t>	UEMS ETR Review Committee</a:t>
            </a:r>
          </a:p>
        </p:txBody>
      </p:sp>
    </p:spTree>
    <p:extLst>
      <p:ext uri="{BB962C8B-B14F-4D97-AF65-F5344CB8AC3E}">
        <p14:creationId xmlns:p14="http://schemas.microsoft.com/office/powerpoint/2010/main" val="3305069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1F90B3-B426-43C2-A6A8-92600AC72742}"/>
              </a:ext>
            </a:extLst>
          </p:cNvPr>
          <p:cNvSpPr>
            <a:spLocks noGrp="1"/>
          </p:cNvSpPr>
          <p:nvPr>
            <p:ph type="title"/>
          </p:nvPr>
        </p:nvSpPr>
        <p:spPr>
          <a:xfrm>
            <a:off x="1004552" y="1912514"/>
            <a:ext cx="10245145" cy="1038392"/>
          </a:xfrm>
        </p:spPr>
        <p:txBody>
          <a:bodyPr>
            <a:normAutofit fontScale="90000"/>
          </a:bodyPr>
          <a:lstStyle/>
          <a:p>
            <a:br>
              <a:rPr lang="en-US" sz="3600" b="1" dirty="0">
                <a:latin typeface="+mn-lt"/>
              </a:rPr>
            </a:br>
            <a:br>
              <a:rPr lang="en-US" sz="3600" b="1" dirty="0">
                <a:latin typeface="+mn-lt"/>
              </a:rPr>
            </a:br>
            <a:endParaRPr lang="en-MT" sz="4000" b="1" dirty="0">
              <a:latin typeface="+mn-lt"/>
            </a:endParaRPr>
          </a:p>
        </p:txBody>
      </p:sp>
      <p:sp>
        <p:nvSpPr>
          <p:cNvPr id="3" name="Content Placeholder 2">
            <a:extLst>
              <a:ext uri="{FF2B5EF4-FFF2-40B4-BE49-F238E27FC236}">
                <a16:creationId xmlns:a16="http://schemas.microsoft.com/office/drawing/2014/main" id="{DA80D229-0578-49E1-A71B-CDC74113998C}"/>
              </a:ext>
            </a:extLst>
          </p:cNvPr>
          <p:cNvSpPr>
            <a:spLocks noGrp="1"/>
          </p:cNvSpPr>
          <p:nvPr>
            <p:ph idx="1"/>
          </p:nvPr>
        </p:nvSpPr>
        <p:spPr>
          <a:xfrm>
            <a:off x="490470" y="1753103"/>
            <a:ext cx="11041487" cy="3535251"/>
          </a:xfrm>
        </p:spPr>
        <p:txBody>
          <a:bodyPr>
            <a:noAutofit/>
          </a:bodyPr>
          <a:lstStyle/>
          <a:p>
            <a:r>
              <a:rPr lang="en-US" altLang="da-DK" sz="2800" dirty="0">
                <a:cs typeface="Times New Roman" panose="02020603050405020304" pitchFamily="18" charset="0"/>
              </a:rPr>
              <a:t>The UEMS Section and Board of Endocrinology ETR, in accordance with UEMS policy, aims at setting </a:t>
            </a:r>
            <a:r>
              <a:rPr lang="en-GB" altLang="da-DK" sz="2800" dirty="0">
                <a:cs typeface="Times New Roman" panose="02020603050405020304" pitchFamily="18" charset="0"/>
              </a:rPr>
              <a:t>standards of knowledge, skills, and competencies that specialists must acquire during their post-graduate training in order to practice independently and safely in their chosen specialty.</a:t>
            </a:r>
            <a:r>
              <a:rPr lang="en-US" altLang="da-DK" sz="2800" dirty="0">
                <a:cs typeface="Times New Roman" panose="02020603050405020304" pitchFamily="18" charset="0"/>
              </a:rPr>
              <a:t> </a:t>
            </a:r>
          </a:p>
          <a:p>
            <a:r>
              <a:rPr lang="en-US" altLang="da-DK" sz="2800" dirty="0">
                <a:cs typeface="Times New Roman" panose="02020603050405020304" pitchFamily="18" charset="0"/>
              </a:rPr>
              <a:t>The final responsibility to define the duration, content, organization and  assessment of postgraduate education remains with the national authorities. Individual countries may decide to use this ETR for quality control or partly or in total as their national postgraduate training  requirement.</a:t>
            </a:r>
            <a:endParaRPr lang="en-GB" sz="2800" i="1" dirty="0"/>
          </a:p>
        </p:txBody>
      </p:sp>
      <p:pic>
        <p:nvPicPr>
          <p:cNvPr id="5" name="Picture 4" descr="UEMS Logo">
            <a:extLst>
              <a:ext uri="{FF2B5EF4-FFF2-40B4-BE49-F238E27FC236}">
                <a16:creationId xmlns:a16="http://schemas.microsoft.com/office/drawing/2014/main" id="{85F9F332-57BC-498F-BEDE-8FA1A8B00BB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0692" y="230188"/>
            <a:ext cx="1191802" cy="1159089"/>
          </a:xfrm>
          <a:prstGeom prst="rect">
            <a:avLst/>
          </a:prstGeom>
          <a:noFill/>
          <a:ln>
            <a:noFill/>
          </a:ln>
        </p:spPr>
      </p:pic>
      <p:sp>
        <p:nvSpPr>
          <p:cNvPr id="4" name="TextBox 3">
            <a:extLst>
              <a:ext uri="{FF2B5EF4-FFF2-40B4-BE49-F238E27FC236}">
                <a16:creationId xmlns:a16="http://schemas.microsoft.com/office/drawing/2014/main" id="{60208CB8-2DA5-4820-AAD7-373D8CE3FF93}"/>
              </a:ext>
            </a:extLst>
          </p:cNvPr>
          <p:cNvSpPr txBox="1"/>
          <p:nvPr/>
        </p:nvSpPr>
        <p:spPr>
          <a:xfrm>
            <a:off x="1552856" y="408086"/>
            <a:ext cx="2631233" cy="830997"/>
          </a:xfrm>
          <a:prstGeom prst="rect">
            <a:avLst/>
          </a:prstGeom>
          <a:noFill/>
        </p:spPr>
        <p:txBody>
          <a:bodyPr wrap="square" rtlCol="0">
            <a:spAutoFit/>
          </a:bodyPr>
          <a:lstStyle/>
          <a:p>
            <a:r>
              <a:rPr lang="en-US" sz="2400" b="1" dirty="0">
                <a:solidFill>
                  <a:schemeClr val="tx2"/>
                </a:solidFill>
              </a:rPr>
              <a:t>Section and Board of Endocrinology</a:t>
            </a:r>
            <a:endParaRPr lang="en-MT" sz="2400" b="1" dirty="0">
              <a:solidFill>
                <a:schemeClr val="tx2"/>
              </a:solidFill>
            </a:endParaRPr>
          </a:p>
        </p:txBody>
      </p:sp>
    </p:spTree>
    <p:extLst>
      <p:ext uri="{BB962C8B-B14F-4D97-AF65-F5344CB8AC3E}">
        <p14:creationId xmlns:p14="http://schemas.microsoft.com/office/powerpoint/2010/main" val="1136646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1F90B3-B426-43C2-A6A8-92600AC72742}"/>
              </a:ext>
            </a:extLst>
          </p:cNvPr>
          <p:cNvSpPr>
            <a:spLocks noGrp="1"/>
          </p:cNvSpPr>
          <p:nvPr>
            <p:ph type="title"/>
          </p:nvPr>
        </p:nvSpPr>
        <p:spPr>
          <a:xfrm>
            <a:off x="1036320" y="809732"/>
            <a:ext cx="10058400" cy="1450757"/>
          </a:xfrm>
        </p:spPr>
        <p:txBody>
          <a:bodyPr>
            <a:normAutofit fontScale="90000"/>
          </a:bodyPr>
          <a:lstStyle/>
          <a:p>
            <a:br>
              <a:rPr lang="en-US" sz="3600" b="1" dirty="0">
                <a:latin typeface="+mn-lt"/>
              </a:rPr>
            </a:br>
            <a:br>
              <a:rPr lang="en-US" sz="3600" b="1" dirty="0">
                <a:latin typeface="+mn-lt"/>
              </a:rPr>
            </a:br>
            <a:r>
              <a:rPr lang="en-US" sz="3600" b="1" dirty="0">
                <a:latin typeface="+mn-lt"/>
              </a:rPr>
              <a:t>Our </a:t>
            </a:r>
            <a:r>
              <a:rPr lang="en-US" sz="3600" b="1" dirty="0">
                <a:effectLst>
                  <a:outerShdw blurRad="38100" dist="38100" dir="2700000" algn="tl">
                    <a:srgbClr val="000000">
                      <a:alpha val="43137"/>
                    </a:srgbClr>
                  </a:outerShdw>
                </a:effectLst>
              </a:rPr>
              <a:t>Aims </a:t>
            </a:r>
            <a:endParaRPr lang="en-MT" sz="3600" b="1" dirty="0">
              <a:latin typeface="+mn-lt"/>
            </a:endParaRPr>
          </a:p>
        </p:txBody>
      </p:sp>
      <p:sp>
        <p:nvSpPr>
          <p:cNvPr id="3" name="Content Placeholder 2">
            <a:extLst>
              <a:ext uri="{FF2B5EF4-FFF2-40B4-BE49-F238E27FC236}">
                <a16:creationId xmlns:a16="http://schemas.microsoft.com/office/drawing/2014/main" id="{DA80D229-0578-49E1-A71B-CDC74113998C}"/>
              </a:ext>
            </a:extLst>
          </p:cNvPr>
          <p:cNvSpPr>
            <a:spLocks noGrp="1"/>
          </p:cNvSpPr>
          <p:nvPr>
            <p:ph idx="1"/>
          </p:nvPr>
        </p:nvSpPr>
        <p:spPr>
          <a:xfrm>
            <a:off x="1206128" y="2395470"/>
            <a:ext cx="10113972" cy="3799267"/>
          </a:xfrm>
        </p:spPr>
        <p:txBody>
          <a:bodyPr>
            <a:normAutofit/>
          </a:bodyPr>
          <a:lstStyle/>
          <a:p>
            <a:pPr>
              <a:buFont typeface="Wingdings" panose="05000000000000000000" pitchFamily="2" charset="2"/>
              <a:buChar char="q"/>
            </a:pPr>
            <a:r>
              <a:rPr lang="nl-NL" dirty="0"/>
              <a:t> to instill a holistic approach to patient care whereby endocrinologists have  the knowledge, skills and competences inherent to being an expert clinician, academic scholar, professional leader, collaborator, communicator, health advocate and  inspired humanitarian thereby encouraging the adoption of the highest standards of care</a:t>
            </a:r>
          </a:p>
          <a:p>
            <a:pPr>
              <a:buFont typeface="Wingdings" panose="05000000000000000000" pitchFamily="2" charset="2"/>
              <a:buChar char="q"/>
            </a:pPr>
            <a:r>
              <a:rPr lang="en-GB" dirty="0"/>
              <a:t> to offer a comprehensive and robust training framework created by medical specialists and based on Europe-wide educational and training experience </a:t>
            </a:r>
          </a:p>
          <a:p>
            <a:pPr>
              <a:buFont typeface="Wingdings" panose="05000000000000000000" pitchFamily="2" charset="2"/>
              <a:buChar char="q"/>
            </a:pPr>
            <a:r>
              <a:rPr lang="en-GB" dirty="0"/>
              <a:t> to provide guidance and complement individual national/institutional training programs whilst leaving scope for adoption/inclusion of any additional skills, competences and practices that national associations and institutions may wish to add in cognizance of local needs and practices </a:t>
            </a:r>
          </a:p>
          <a:p>
            <a:pPr>
              <a:buFont typeface="Wingdings" panose="05000000000000000000" pitchFamily="2" charset="2"/>
              <a:buChar char="q"/>
            </a:pPr>
            <a:r>
              <a:rPr lang="en-GB" dirty="0"/>
              <a:t> to facilitate professional mobility across Europe by promoting and supporting standardisation and quality of training and qualifications </a:t>
            </a:r>
            <a:endParaRPr lang="en-MT" dirty="0"/>
          </a:p>
          <a:p>
            <a:endParaRPr lang="en-GB" sz="2400" b="1" dirty="0">
              <a:solidFill>
                <a:schemeClr val="tx1"/>
              </a:solidFill>
            </a:endParaRPr>
          </a:p>
        </p:txBody>
      </p:sp>
      <p:pic>
        <p:nvPicPr>
          <p:cNvPr id="5" name="Picture 4" descr="UEMS Logo">
            <a:extLst>
              <a:ext uri="{FF2B5EF4-FFF2-40B4-BE49-F238E27FC236}">
                <a16:creationId xmlns:a16="http://schemas.microsoft.com/office/drawing/2014/main" id="{85F9F332-57BC-498F-BEDE-8FA1A8B00BB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10227" y="230187"/>
            <a:ext cx="1191802" cy="1159089"/>
          </a:xfrm>
          <a:prstGeom prst="rect">
            <a:avLst/>
          </a:prstGeom>
          <a:noFill/>
          <a:ln>
            <a:noFill/>
          </a:ln>
        </p:spPr>
      </p:pic>
      <p:sp>
        <p:nvSpPr>
          <p:cNvPr id="4" name="TextBox 3">
            <a:extLst>
              <a:ext uri="{FF2B5EF4-FFF2-40B4-BE49-F238E27FC236}">
                <a16:creationId xmlns:a16="http://schemas.microsoft.com/office/drawing/2014/main" id="{60208CB8-2DA5-4820-AAD7-373D8CE3FF93}"/>
              </a:ext>
            </a:extLst>
          </p:cNvPr>
          <p:cNvSpPr txBox="1"/>
          <p:nvPr/>
        </p:nvSpPr>
        <p:spPr>
          <a:xfrm>
            <a:off x="1791115" y="421729"/>
            <a:ext cx="2631233" cy="830997"/>
          </a:xfrm>
          <a:prstGeom prst="rect">
            <a:avLst/>
          </a:prstGeom>
          <a:noFill/>
        </p:spPr>
        <p:txBody>
          <a:bodyPr wrap="square" rtlCol="0">
            <a:spAutoFit/>
          </a:bodyPr>
          <a:lstStyle/>
          <a:p>
            <a:r>
              <a:rPr lang="en-US" sz="2400" b="1" dirty="0">
                <a:solidFill>
                  <a:schemeClr val="tx2"/>
                </a:solidFill>
              </a:rPr>
              <a:t>Section and Board of Endocrinology</a:t>
            </a:r>
            <a:endParaRPr lang="en-MT" sz="2400" b="1" dirty="0">
              <a:solidFill>
                <a:schemeClr val="tx2"/>
              </a:solidFill>
            </a:endParaRPr>
          </a:p>
        </p:txBody>
      </p:sp>
    </p:spTree>
    <p:extLst>
      <p:ext uri="{BB962C8B-B14F-4D97-AF65-F5344CB8AC3E}">
        <p14:creationId xmlns:p14="http://schemas.microsoft.com/office/powerpoint/2010/main" val="817888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E2499-A9B2-457C-8E96-AAE1B9F55388}"/>
              </a:ext>
            </a:extLst>
          </p:cNvPr>
          <p:cNvSpPr>
            <a:spLocks noGrp="1"/>
          </p:cNvSpPr>
          <p:nvPr>
            <p:ph type="title"/>
          </p:nvPr>
        </p:nvSpPr>
        <p:spPr>
          <a:xfrm>
            <a:off x="838200" y="1553322"/>
            <a:ext cx="10515600" cy="1325563"/>
          </a:xfrm>
        </p:spPr>
        <p:txBody>
          <a:bodyPr>
            <a:normAutofit/>
          </a:bodyPr>
          <a:lstStyle/>
          <a:p>
            <a:r>
              <a:rPr lang="en-US" sz="3600" b="1" dirty="0">
                <a:effectLst>
                  <a:outerShdw blurRad="38100" dist="38100" dir="2700000" algn="tl">
                    <a:srgbClr val="000000">
                      <a:alpha val="43137"/>
                    </a:srgbClr>
                  </a:outerShdw>
                </a:effectLst>
              </a:rPr>
              <a:t>Constructive</a:t>
            </a:r>
            <a:br>
              <a:rPr lang="en-US" sz="3600"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 Alignment </a:t>
            </a:r>
            <a:endParaRPr lang="en-MT" sz="3600" b="1" dirty="0">
              <a:effectLst>
                <a:outerShdw blurRad="38100" dist="38100" dir="2700000" algn="tl">
                  <a:srgbClr val="000000">
                    <a:alpha val="43137"/>
                  </a:srgbClr>
                </a:outerShdw>
              </a:effectLst>
            </a:endParaRPr>
          </a:p>
        </p:txBody>
      </p:sp>
      <p:pic>
        <p:nvPicPr>
          <p:cNvPr id="8" name="image11.png">
            <a:extLst>
              <a:ext uri="{FF2B5EF4-FFF2-40B4-BE49-F238E27FC236}">
                <a16:creationId xmlns:a16="http://schemas.microsoft.com/office/drawing/2014/main" id="{B9018EBA-EF47-4848-BB1A-12425F913C61}"/>
              </a:ext>
            </a:extLst>
          </p:cNvPr>
          <p:cNvPicPr>
            <a:picLocks noGrp="1"/>
          </p:cNvPicPr>
          <p:nvPr>
            <p:ph idx="1"/>
          </p:nvPr>
        </p:nvPicPr>
        <p:blipFill>
          <a:blip r:embed="rId2"/>
          <a:srcRect/>
          <a:stretch>
            <a:fillRect/>
          </a:stretch>
        </p:blipFill>
        <p:spPr>
          <a:xfrm>
            <a:off x="2060619" y="1866728"/>
            <a:ext cx="8428629" cy="3936855"/>
          </a:xfrm>
          <a:prstGeom prst="rect">
            <a:avLst/>
          </a:prstGeom>
          <a:ln/>
        </p:spPr>
      </p:pic>
      <p:pic>
        <p:nvPicPr>
          <p:cNvPr id="5" name="Picture 4" descr="UEMS Logo">
            <a:extLst>
              <a:ext uri="{FF2B5EF4-FFF2-40B4-BE49-F238E27FC236}">
                <a16:creationId xmlns:a16="http://schemas.microsoft.com/office/drawing/2014/main" id="{85F9F332-57BC-498F-BEDE-8FA1A8B00BB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2415" y="235801"/>
            <a:ext cx="1191802" cy="1159089"/>
          </a:xfrm>
          <a:prstGeom prst="rect">
            <a:avLst/>
          </a:prstGeom>
          <a:noFill/>
          <a:ln>
            <a:noFill/>
          </a:ln>
        </p:spPr>
      </p:pic>
      <p:sp>
        <p:nvSpPr>
          <p:cNvPr id="4" name="TextBox 3">
            <a:extLst>
              <a:ext uri="{FF2B5EF4-FFF2-40B4-BE49-F238E27FC236}">
                <a16:creationId xmlns:a16="http://schemas.microsoft.com/office/drawing/2014/main" id="{60208CB8-2DA5-4820-AAD7-373D8CE3FF93}"/>
              </a:ext>
            </a:extLst>
          </p:cNvPr>
          <p:cNvSpPr txBox="1"/>
          <p:nvPr/>
        </p:nvSpPr>
        <p:spPr>
          <a:xfrm>
            <a:off x="1704217" y="405461"/>
            <a:ext cx="2631233" cy="830997"/>
          </a:xfrm>
          <a:prstGeom prst="rect">
            <a:avLst/>
          </a:prstGeom>
          <a:noFill/>
        </p:spPr>
        <p:txBody>
          <a:bodyPr wrap="square" rtlCol="0">
            <a:spAutoFit/>
          </a:bodyPr>
          <a:lstStyle/>
          <a:p>
            <a:r>
              <a:rPr lang="en-US" sz="2400" b="1" dirty="0"/>
              <a:t>Section and Board of Endocrinology</a:t>
            </a:r>
            <a:endParaRPr lang="en-MT" sz="2400" b="1" dirty="0"/>
          </a:p>
        </p:txBody>
      </p:sp>
      <p:sp>
        <p:nvSpPr>
          <p:cNvPr id="3" name="Rectangle 2">
            <a:extLst>
              <a:ext uri="{FF2B5EF4-FFF2-40B4-BE49-F238E27FC236}">
                <a16:creationId xmlns:a16="http://schemas.microsoft.com/office/drawing/2014/main" id="{B6B0ADFA-FEE4-4097-95BB-03F939D20627}"/>
              </a:ext>
            </a:extLst>
          </p:cNvPr>
          <p:cNvSpPr/>
          <p:nvPr/>
        </p:nvSpPr>
        <p:spPr>
          <a:xfrm>
            <a:off x="1775399" y="5787522"/>
            <a:ext cx="9710791" cy="646331"/>
          </a:xfrm>
          <a:prstGeom prst="rect">
            <a:avLst/>
          </a:prstGeom>
        </p:spPr>
        <p:txBody>
          <a:bodyPr wrap="square">
            <a:spAutoFit/>
          </a:bodyPr>
          <a:lstStyle/>
          <a:p>
            <a:r>
              <a:rPr lang="en-US" dirty="0">
                <a:solidFill>
                  <a:srgbClr val="444746"/>
                </a:solidFill>
                <a:highlight>
                  <a:srgbClr val="FFFFFF"/>
                </a:highlight>
                <a:latin typeface="Calibri" panose="020F0502020204030204" pitchFamily="34" charset="0"/>
                <a:ea typeface="Calibri" panose="020F0502020204030204" pitchFamily="34" charset="0"/>
              </a:rPr>
              <a:t>Biggs, J., &amp; Tang, C. (2014). Constructive alignment: An outcomes-based approach to teaching anatomy. In Teaching anatomy: A practical guide (pp. 31-38). Cham: Springer International Publishing.</a:t>
            </a:r>
            <a:endParaRPr lang="en-MT"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643511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464DF-C94F-4FBC-AE01-80585CB29E45}"/>
              </a:ext>
            </a:extLst>
          </p:cNvPr>
          <p:cNvSpPr>
            <a:spLocks noGrp="1"/>
          </p:cNvSpPr>
          <p:nvPr>
            <p:ph type="title"/>
          </p:nvPr>
        </p:nvSpPr>
        <p:spPr>
          <a:xfrm>
            <a:off x="753415" y="1488623"/>
            <a:ext cx="10992118" cy="793136"/>
          </a:xfrm>
        </p:spPr>
        <p:txBody>
          <a:bodyPr>
            <a:normAutofit/>
          </a:bodyPr>
          <a:lstStyle/>
          <a:p>
            <a:pPr fontAlgn="base"/>
            <a:r>
              <a:rPr lang="en-GB" sz="3200" b="1" dirty="0">
                <a:solidFill>
                  <a:schemeClr val="accent1"/>
                </a:solidFill>
                <a:effectLst>
                  <a:outerShdw blurRad="38100" dist="38100" dir="2700000" algn="tl">
                    <a:srgbClr val="000000">
                      <a:alpha val="43137"/>
                    </a:srgbClr>
                  </a:outerShdw>
                </a:effectLst>
              </a:rPr>
              <a:t>Ideally </a:t>
            </a:r>
            <a:r>
              <a:rPr lang="en-GB" sz="3200" b="1" dirty="0">
                <a:solidFill>
                  <a:srgbClr val="2A2A2A"/>
                </a:solidFill>
                <a:effectLst>
                  <a:outerShdw blurRad="38100" dist="38100" dir="2700000" algn="tl">
                    <a:srgbClr val="000000">
                      <a:alpha val="43137"/>
                    </a:srgbClr>
                  </a:outerShdw>
                </a:effectLst>
              </a:rPr>
              <a:t> harmonisation of training should encompass the use of :</a:t>
            </a:r>
            <a:endParaRPr lang="en-MT" sz="32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DA80D229-0578-49E1-A71B-CDC74113998C}"/>
              </a:ext>
            </a:extLst>
          </p:cNvPr>
          <p:cNvSpPr>
            <a:spLocks noGrp="1"/>
          </p:cNvSpPr>
          <p:nvPr>
            <p:ph idx="1"/>
          </p:nvPr>
        </p:nvSpPr>
        <p:spPr>
          <a:xfrm>
            <a:off x="1440090" y="2071197"/>
            <a:ext cx="9033039" cy="3110483"/>
          </a:xfrm>
        </p:spPr>
        <p:txBody>
          <a:bodyPr>
            <a:normAutofit/>
          </a:bodyPr>
          <a:lstStyle/>
          <a:p>
            <a:endParaRPr lang="en-GB" i="1" dirty="0"/>
          </a:p>
          <a:p>
            <a:endParaRPr lang="en-GB" i="1" dirty="0"/>
          </a:p>
          <a:p>
            <a:endParaRPr lang="en-GB" i="1" dirty="0"/>
          </a:p>
        </p:txBody>
      </p:sp>
      <p:pic>
        <p:nvPicPr>
          <p:cNvPr id="5" name="Picture 4" descr="UEMS Logo">
            <a:extLst>
              <a:ext uri="{FF2B5EF4-FFF2-40B4-BE49-F238E27FC236}">
                <a16:creationId xmlns:a16="http://schemas.microsoft.com/office/drawing/2014/main" id="{85F9F332-57BC-498F-BEDE-8FA1A8B00BB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00692" y="230188"/>
            <a:ext cx="1191802" cy="1159089"/>
          </a:xfrm>
          <a:prstGeom prst="rect">
            <a:avLst/>
          </a:prstGeom>
          <a:noFill/>
          <a:ln>
            <a:noFill/>
          </a:ln>
        </p:spPr>
      </p:pic>
      <p:sp>
        <p:nvSpPr>
          <p:cNvPr id="4" name="TextBox 3">
            <a:extLst>
              <a:ext uri="{FF2B5EF4-FFF2-40B4-BE49-F238E27FC236}">
                <a16:creationId xmlns:a16="http://schemas.microsoft.com/office/drawing/2014/main" id="{60208CB8-2DA5-4820-AAD7-373D8CE3FF93}"/>
              </a:ext>
            </a:extLst>
          </p:cNvPr>
          <p:cNvSpPr txBox="1"/>
          <p:nvPr/>
        </p:nvSpPr>
        <p:spPr>
          <a:xfrm>
            <a:off x="1552856" y="408086"/>
            <a:ext cx="2631233" cy="830997"/>
          </a:xfrm>
          <a:prstGeom prst="rect">
            <a:avLst/>
          </a:prstGeom>
          <a:noFill/>
        </p:spPr>
        <p:txBody>
          <a:bodyPr wrap="square" rtlCol="0">
            <a:spAutoFit/>
          </a:bodyPr>
          <a:lstStyle/>
          <a:p>
            <a:r>
              <a:rPr lang="en-US" sz="2400" b="1" dirty="0"/>
              <a:t>Section and Board of Endocrinology</a:t>
            </a:r>
            <a:endParaRPr lang="en-MT" sz="2400" b="1" dirty="0"/>
          </a:p>
        </p:txBody>
      </p:sp>
      <p:sp>
        <p:nvSpPr>
          <p:cNvPr id="6" name="Rectangle 5">
            <a:extLst>
              <a:ext uri="{FF2B5EF4-FFF2-40B4-BE49-F238E27FC236}">
                <a16:creationId xmlns:a16="http://schemas.microsoft.com/office/drawing/2014/main" id="{2E505374-8B85-49DE-A17C-FFBD7C9007C9}"/>
              </a:ext>
            </a:extLst>
          </p:cNvPr>
          <p:cNvSpPr/>
          <p:nvPr/>
        </p:nvSpPr>
        <p:spPr>
          <a:xfrm>
            <a:off x="753415" y="2297851"/>
            <a:ext cx="11364114" cy="3785652"/>
          </a:xfrm>
          <a:prstGeom prst="rect">
            <a:avLst/>
          </a:prstGeom>
        </p:spPr>
        <p:txBody>
          <a:bodyPr wrap="square">
            <a:spAutoFit/>
          </a:bodyPr>
          <a:lstStyle/>
          <a:p>
            <a:pPr fontAlgn="base">
              <a:buFont typeface="Arial" panose="020B0604020202020204" pitchFamily="34" charset="0"/>
              <a:buChar char="•"/>
            </a:pPr>
            <a:r>
              <a:rPr lang="en-GB" sz="2400" dirty="0">
                <a:solidFill>
                  <a:srgbClr val="2A2A2A"/>
                </a:solidFill>
              </a:rPr>
              <a:t> a detailed curriculum including</a:t>
            </a:r>
          </a:p>
          <a:p>
            <a:pPr marL="742950" lvl="1" indent="-285750" fontAlgn="base">
              <a:buFont typeface="Arial" panose="020B0604020202020204" pitchFamily="34" charset="0"/>
              <a:buChar char="•"/>
            </a:pPr>
            <a:r>
              <a:rPr lang="en-GB" sz="2400" dirty="0">
                <a:solidFill>
                  <a:srgbClr val="2A2A2A"/>
                </a:solidFill>
              </a:rPr>
              <a:t>Reference to published guidelines from recognised societies, reliable educational materials relating to each expected area, peer reviewed, scientific articles in high-impact endocrine journals, textbooks</a:t>
            </a:r>
          </a:p>
          <a:p>
            <a:pPr fontAlgn="base">
              <a:buFont typeface="Arial" panose="020B0604020202020204" pitchFamily="34" charset="0"/>
              <a:buChar char="•"/>
            </a:pPr>
            <a:r>
              <a:rPr lang="en-GB" sz="2400" dirty="0">
                <a:solidFill>
                  <a:srgbClr val="2A2A2A"/>
                </a:solidFill>
              </a:rPr>
              <a:t> defined knowledge, skills and competencies</a:t>
            </a:r>
          </a:p>
          <a:p>
            <a:pPr fontAlgn="base">
              <a:buFont typeface="Arial" panose="020B0604020202020204" pitchFamily="34" charset="0"/>
              <a:buChar char="•"/>
            </a:pPr>
            <a:r>
              <a:rPr lang="en-GB" sz="2400" dirty="0">
                <a:solidFill>
                  <a:srgbClr val="2A2A2A"/>
                </a:solidFill>
              </a:rPr>
              <a:t> recognised and accredited national centres</a:t>
            </a:r>
          </a:p>
          <a:p>
            <a:pPr fontAlgn="base">
              <a:buFont typeface="Arial" panose="020B0604020202020204" pitchFamily="34" charset="0"/>
              <a:buChar char="•"/>
            </a:pPr>
            <a:r>
              <a:rPr lang="en-GB" sz="2400" dirty="0">
                <a:solidFill>
                  <a:srgbClr val="2A2A2A"/>
                </a:solidFill>
              </a:rPr>
              <a:t> different training activities, including fellowships and exchanges at national and international expert centres</a:t>
            </a:r>
          </a:p>
          <a:p>
            <a:pPr fontAlgn="base">
              <a:buFont typeface="Arial" panose="020B0604020202020204" pitchFamily="34" charset="0"/>
              <a:buChar char="•"/>
            </a:pPr>
            <a:r>
              <a:rPr lang="en-GB" sz="2400" dirty="0">
                <a:solidFill>
                  <a:srgbClr val="2A2A2A"/>
                </a:solidFill>
              </a:rPr>
              <a:t> assessment linked to specific outcomes, including knowledge and overall professional development (skills, competences and attitudes)</a:t>
            </a:r>
            <a:endParaRPr lang="en-GB" sz="2400" b="0" i="0" dirty="0">
              <a:solidFill>
                <a:srgbClr val="2A2A2A"/>
              </a:solidFill>
              <a:effectLst/>
            </a:endParaRPr>
          </a:p>
        </p:txBody>
      </p:sp>
    </p:spTree>
    <p:extLst>
      <p:ext uri="{BB962C8B-B14F-4D97-AF65-F5344CB8AC3E}">
        <p14:creationId xmlns:p14="http://schemas.microsoft.com/office/powerpoint/2010/main" val="3870820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1F90B3-B426-43C2-A6A8-92600AC72742}"/>
              </a:ext>
            </a:extLst>
          </p:cNvPr>
          <p:cNvSpPr>
            <a:spLocks noGrp="1"/>
          </p:cNvSpPr>
          <p:nvPr>
            <p:ph type="title"/>
          </p:nvPr>
        </p:nvSpPr>
        <p:spPr>
          <a:xfrm>
            <a:off x="1036320" y="809732"/>
            <a:ext cx="10058400" cy="1450757"/>
          </a:xfrm>
        </p:spPr>
        <p:txBody>
          <a:bodyPr>
            <a:normAutofit fontScale="90000"/>
          </a:bodyPr>
          <a:lstStyle/>
          <a:p>
            <a:br>
              <a:rPr lang="en-US" sz="3600" b="1" dirty="0">
                <a:latin typeface="+mn-lt"/>
              </a:rPr>
            </a:br>
            <a:br>
              <a:rPr lang="en-US" sz="3600" b="1" dirty="0">
                <a:latin typeface="+mn-lt"/>
              </a:rPr>
            </a:br>
            <a:r>
              <a:rPr lang="en-US" sz="3600" b="1" dirty="0">
                <a:effectLst>
                  <a:outerShdw blurRad="38100" dist="38100" dir="2700000" algn="tl">
                    <a:srgbClr val="000000">
                      <a:alpha val="43137"/>
                    </a:srgbClr>
                  </a:outerShdw>
                </a:effectLst>
              </a:rPr>
              <a:t>Curriculum and Training Recommendations in Endocrinology</a:t>
            </a:r>
            <a:endParaRPr lang="en-MT" sz="3600" b="1" dirty="0">
              <a:latin typeface="+mn-lt"/>
            </a:endParaRPr>
          </a:p>
        </p:txBody>
      </p:sp>
      <p:sp>
        <p:nvSpPr>
          <p:cNvPr id="3" name="Content Placeholder 2">
            <a:extLst>
              <a:ext uri="{FF2B5EF4-FFF2-40B4-BE49-F238E27FC236}">
                <a16:creationId xmlns:a16="http://schemas.microsoft.com/office/drawing/2014/main" id="{DA80D229-0578-49E1-A71B-CDC74113998C}"/>
              </a:ext>
            </a:extLst>
          </p:cNvPr>
          <p:cNvSpPr>
            <a:spLocks noGrp="1"/>
          </p:cNvSpPr>
          <p:nvPr>
            <p:ph idx="1"/>
          </p:nvPr>
        </p:nvSpPr>
        <p:spPr>
          <a:xfrm>
            <a:off x="1206128" y="2395470"/>
            <a:ext cx="10113972" cy="3799267"/>
          </a:xfrm>
        </p:spPr>
        <p:txBody>
          <a:bodyPr>
            <a:normAutofit fontScale="70000" lnSpcReduction="20000"/>
          </a:bodyPr>
          <a:lstStyle/>
          <a:p>
            <a:r>
              <a:rPr lang="en-US" sz="3400" b="1" dirty="0">
                <a:solidFill>
                  <a:schemeClr val="accent1"/>
                </a:solidFill>
                <a:effectLst>
                  <a:outerShdw blurRad="38100" dist="38100" dir="2700000" algn="tl">
                    <a:srgbClr val="000000">
                      <a:alpha val="43137"/>
                    </a:srgbClr>
                  </a:outerShdw>
                </a:effectLst>
              </a:rPr>
              <a:t>Historically</a:t>
            </a:r>
          </a:p>
          <a:p>
            <a:r>
              <a:rPr lang="en-US" sz="2900" dirty="0"/>
              <a:t>2017: the European Society of Endocrinology (ESE) Curriculum was established</a:t>
            </a:r>
          </a:p>
          <a:p>
            <a:r>
              <a:rPr lang="en-US" sz="2900" dirty="0"/>
              <a:t>2018: UEMS Section and Board of Endocrinology published the first European Training Requirement (ETR)</a:t>
            </a:r>
          </a:p>
          <a:p>
            <a:r>
              <a:rPr lang="en-US" sz="2900" dirty="0"/>
              <a:t>2023: ESE Curriculum and Training Recommendation in Endocrinology – jointly developed by ESE and UEMS Section and Board of Endocrinology</a:t>
            </a:r>
          </a:p>
          <a:p>
            <a:endParaRPr lang="en-US" sz="2400" dirty="0"/>
          </a:p>
          <a:p>
            <a:pPr algn="ctr"/>
            <a:r>
              <a:rPr lang="en-US" sz="4400" b="1" dirty="0">
                <a:effectLst>
                  <a:outerShdw blurRad="38100" dist="38100" dir="2700000" algn="tl">
                    <a:srgbClr val="000000">
                      <a:alpha val="43137"/>
                    </a:srgbClr>
                  </a:outerShdw>
                </a:effectLst>
              </a:rPr>
              <a:t>Living documents</a:t>
            </a:r>
            <a:endParaRPr lang="en-US" sz="4400" dirty="0"/>
          </a:p>
          <a:p>
            <a:endParaRPr lang="en-US" sz="2400" dirty="0"/>
          </a:p>
          <a:p>
            <a:r>
              <a:rPr lang="en-US" sz="2900" dirty="0"/>
              <a:t>2025: </a:t>
            </a:r>
            <a:r>
              <a:rPr lang="en-GB" sz="2900" dirty="0"/>
              <a:t>UEMS Section and Board of Endocrinology submitted the European Training Requirements in Endocrinology document for review by the UEMS ETR Review Committee. </a:t>
            </a:r>
            <a:endParaRPr lang="en-US" sz="2900" dirty="0"/>
          </a:p>
        </p:txBody>
      </p:sp>
      <p:pic>
        <p:nvPicPr>
          <p:cNvPr id="5" name="Picture 4" descr="UEMS Logo">
            <a:extLst>
              <a:ext uri="{FF2B5EF4-FFF2-40B4-BE49-F238E27FC236}">
                <a16:creationId xmlns:a16="http://schemas.microsoft.com/office/drawing/2014/main" id="{85F9F332-57BC-498F-BEDE-8FA1A8B00BB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10227" y="230187"/>
            <a:ext cx="1191802" cy="1159089"/>
          </a:xfrm>
          <a:prstGeom prst="rect">
            <a:avLst/>
          </a:prstGeom>
          <a:noFill/>
          <a:ln>
            <a:noFill/>
          </a:ln>
        </p:spPr>
      </p:pic>
      <p:sp>
        <p:nvSpPr>
          <p:cNvPr id="4" name="TextBox 3">
            <a:extLst>
              <a:ext uri="{FF2B5EF4-FFF2-40B4-BE49-F238E27FC236}">
                <a16:creationId xmlns:a16="http://schemas.microsoft.com/office/drawing/2014/main" id="{60208CB8-2DA5-4820-AAD7-373D8CE3FF93}"/>
              </a:ext>
            </a:extLst>
          </p:cNvPr>
          <p:cNvSpPr txBox="1"/>
          <p:nvPr/>
        </p:nvSpPr>
        <p:spPr>
          <a:xfrm>
            <a:off x="1791115" y="421729"/>
            <a:ext cx="2631233" cy="830997"/>
          </a:xfrm>
          <a:prstGeom prst="rect">
            <a:avLst/>
          </a:prstGeom>
          <a:noFill/>
        </p:spPr>
        <p:txBody>
          <a:bodyPr wrap="square" rtlCol="0">
            <a:spAutoFit/>
          </a:bodyPr>
          <a:lstStyle/>
          <a:p>
            <a:r>
              <a:rPr lang="en-US" sz="2400" b="1" dirty="0">
                <a:solidFill>
                  <a:schemeClr val="tx2"/>
                </a:solidFill>
              </a:rPr>
              <a:t>Section and Board of Endocrinology</a:t>
            </a:r>
            <a:endParaRPr lang="en-MT" sz="2400" b="1" dirty="0">
              <a:solidFill>
                <a:schemeClr val="tx2"/>
              </a:solidFill>
            </a:endParaRPr>
          </a:p>
        </p:txBody>
      </p:sp>
    </p:spTree>
    <p:extLst>
      <p:ext uri="{BB962C8B-B14F-4D97-AF65-F5344CB8AC3E}">
        <p14:creationId xmlns:p14="http://schemas.microsoft.com/office/powerpoint/2010/main" val="481491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464DF-C94F-4FBC-AE01-80585CB29E45}"/>
              </a:ext>
            </a:extLst>
          </p:cNvPr>
          <p:cNvSpPr>
            <a:spLocks noGrp="1"/>
          </p:cNvSpPr>
          <p:nvPr>
            <p:ph type="title"/>
          </p:nvPr>
        </p:nvSpPr>
        <p:spPr>
          <a:xfrm>
            <a:off x="1043188" y="1115562"/>
            <a:ext cx="10310611" cy="1325563"/>
          </a:xfrm>
        </p:spPr>
        <p:txBody>
          <a:bodyPr>
            <a:normAutofit/>
          </a:bodyPr>
          <a:lstStyle/>
          <a:p>
            <a:r>
              <a:rPr lang="en-US" b="1" dirty="0">
                <a:effectLst>
                  <a:outerShdw blurRad="38100" dist="38100" dir="2700000" algn="tl">
                    <a:srgbClr val="000000">
                      <a:alpha val="43137"/>
                    </a:srgbClr>
                  </a:outerShdw>
                </a:effectLst>
              </a:rPr>
              <a:t>ETR for trainees</a:t>
            </a:r>
            <a:endParaRPr lang="en-MT"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FDC48C4-51D6-47B3-8258-79F853CFCD0D}"/>
              </a:ext>
            </a:extLst>
          </p:cNvPr>
          <p:cNvSpPr>
            <a:spLocks noGrp="1"/>
          </p:cNvSpPr>
          <p:nvPr>
            <p:ph idx="1"/>
          </p:nvPr>
        </p:nvSpPr>
        <p:spPr>
          <a:xfrm>
            <a:off x="637950" y="2508610"/>
            <a:ext cx="12462452" cy="4259166"/>
          </a:xfrm>
        </p:spPr>
        <p:txBody>
          <a:bodyPr/>
          <a:lstStyle/>
          <a:p>
            <a:endParaRPr lang="en-US" dirty="0"/>
          </a:p>
          <a:p>
            <a:endParaRPr lang="en-US" dirty="0"/>
          </a:p>
          <a:p>
            <a:pPr marL="0" indent="0">
              <a:buNone/>
            </a:pPr>
            <a:endParaRPr lang="en-US" sz="2400" dirty="0"/>
          </a:p>
          <a:p>
            <a:pPr marL="0" indent="0">
              <a:buNone/>
            </a:pPr>
            <a:r>
              <a:rPr lang="en-US" sz="2400" b="1" dirty="0">
                <a:effectLst>
                  <a:outerShdw blurRad="38100" dist="38100" dir="2700000" algn="tl">
                    <a:srgbClr val="000000">
                      <a:alpha val="43137"/>
                    </a:srgbClr>
                  </a:outerShdw>
                </a:effectLst>
                <a:latin typeface="+mj-lt"/>
              </a:rPr>
              <a:t>      The endocrinology trainee </a:t>
            </a:r>
            <a:endParaRPr lang="en-MT" sz="2400" b="1" dirty="0">
              <a:effectLst>
                <a:outerShdw blurRad="38100" dist="38100" dir="2700000" algn="tl">
                  <a:srgbClr val="000000">
                    <a:alpha val="43137"/>
                  </a:srgbClr>
                </a:outerShdw>
              </a:effectLst>
              <a:latin typeface="+mj-lt"/>
            </a:endParaRPr>
          </a:p>
        </p:txBody>
      </p:sp>
      <p:pic>
        <p:nvPicPr>
          <p:cNvPr id="5" name="Picture 4" descr="UEMS Logo">
            <a:extLst>
              <a:ext uri="{FF2B5EF4-FFF2-40B4-BE49-F238E27FC236}">
                <a16:creationId xmlns:a16="http://schemas.microsoft.com/office/drawing/2014/main" id="{85F9F332-57BC-498F-BEDE-8FA1A8B00BB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37950" y="230186"/>
            <a:ext cx="1191802" cy="1159089"/>
          </a:xfrm>
          <a:prstGeom prst="rect">
            <a:avLst/>
          </a:prstGeom>
          <a:noFill/>
          <a:ln>
            <a:noFill/>
          </a:ln>
        </p:spPr>
      </p:pic>
      <p:sp>
        <p:nvSpPr>
          <p:cNvPr id="4" name="TextBox 3">
            <a:extLst>
              <a:ext uri="{FF2B5EF4-FFF2-40B4-BE49-F238E27FC236}">
                <a16:creationId xmlns:a16="http://schemas.microsoft.com/office/drawing/2014/main" id="{60208CB8-2DA5-4820-AAD7-373D8CE3FF93}"/>
              </a:ext>
            </a:extLst>
          </p:cNvPr>
          <p:cNvSpPr txBox="1"/>
          <p:nvPr/>
        </p:nvSpPr>
        <p:spPr>
          <a:xfrm>
            <a:off x="1829752" y="394233"/>
            <a:ext cx="2631233" cy="830997"/>
          </a:xfrm>
          <a:prstGeom prst="rect">
            <a:avLst/>
          </a:prstGeom>
          <a:noFill/>
        </p:spPr>
        <p:txBody>
          <a:bodyPr wrap="square" rtlCol="0">
            <a:spAutoFit/>
          </a:bodyPr>
          <a:lstStyle/>
          <a:p>
            <a:r>
              <a:rPr lang="en-US" sz="2400" b="1" dirty="0"/>
              <a:t>Section and Board of Endocrinology</a:t>
            </a:r>
            <a:endParaRPr lang="en-MT" sz="2400" b="1" dirty="0"/>
          </a:p>
        </p:txBody>
      </p:sp>
      <p:pic>
        <p:nvPicPr>
          <p:cNvPr id="7170" name="Picture 2" descr="Endocrinologist Vectors - Download Free High-Quality Vectors from Freepik |  Freepik">
            <a:extLst>
              <a:ext uri="{FF2B5EF4-FFF2-40B4-BE49-F238E27FC236}">
                <a16:creationId xmlns:a16="http://schemas.microsoft.com/office/drawing/2014/main" id="{54A0E635-FB9C-418C-ADA2-D1EB201140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7461" y="2367704"/>
            <a:ext cx="7017115" cy="3728911"/>
          </a:xfrm>
          <a:prstGeom prst="rect">
            <a:avLst/>
          </a:prstGeom>
          <a:noFill/>
          <a:extLst>
            <a:ext uri="{909E8E84-426E-40DD-AFC4-6F175D3DCCD1}">
              <a14:hiddenFill xmlns:a14="http://schemas.microsoft.com/office/drawing/2010/main">
                <a:solidFill>
                  <a:srgbClr val="FFFFFF"/>
                </a:solidFill>
              </a14:hiddenFill>
            </a:ext>
          </a:extLst>
        </p:spPr>
      </p:pic>
      <p:sp>
        <p:nvSpPr>
          <p:cNvPr id="6" name="Arrow: Right 5">
            <a:extLst>
              <a:ext uri="{FF2B5EF4-FFF2-40B4-BE49-F238E27FC236}">
                <a16:creationId xmlns:a16="http://schemas.microsoft.com/office/drawing/2014/main" id="{B7E002DA-87ED-473F-B12A-DAA2285C84DA}"/>
              </a:ext>
            </a:extLst>
          </p:cNvPr>
          <p:cNvSpPr/>
          <p:nvPr/>
        </p:nvSpPr>
        <p:spPr>
          <a:xfrm>
            <a:off x="4460985" y="3994216"/>
            <a:ext cx="1101437" cy="332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MT" dirty="0"/>
          </a:p>
        </p:txBody>
      </p:sp>
    </p:spTree>
    <p:extLst>
      <p:ext uri="{BB962C8B-B14F-4D97-AF65-F5344CB8AC3E}">
        <p14:creationId xmlns:p14="http://schemas.microsoft.com/office/powerpoint/2010/main" val="777448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1F90B3-B426-43C2-A6A8-92600AC72742}"/>
              </a:ext>
            </a:extLst>
          </p:cNvPr>
          <p:cNvSpPr>
            <a:spLocks noGrp="1"/>
          </p:cNvSpPr>
          <p:nvPr>
            <p:ph type="title"/>
          </p:nvPr>
        </p:nvSpPr>
        <p:spPr>
          <a:xfrm>
            <a:off x="1066800" y="1105700"/>
            <a:ext cx="10058400" cy="1450757"/>
          </a:xfrm>
        </p:spPr>
        <p:txBody>
          <a:bodyPr>
            <a:normAutofit/>
          </a:bodyPr>
          <a:lstStyle/>
          <a:p>
            <a:r>
              <a:rPr lang="en-US" sz="3600" b="1" dirty="0">
                <a:effectLst>
                  <a:outerShdw blurRad="38100" dist="38100" dir="2700000" algn="tl">
                    <a:srgbClr val="000000">
                      <a:alpha val="43137"/>
                    </a:srgbClr>
                  </a:outerShdw>
                </a:effectLst>
              </a:rPr>
              <a:t>Core training in Internal Medicine</a:t>
            </a:r>
            <a:endParaRPr lang="en-MT" sz="3600" b="1" dirty="0">
              <a:latin typeface="+mn-lt"/>
            </a:endParaRPr>
          </a:p>
        </p:txBody>
      </p:sp>
      <p:sp>
        <p:nvSpPr>
          <p:cNvPr id="3" name="Content Placeholder 2">
            <a:extLst>
              <a:ext uri="{FF2B5EF4-FFF2-40B4-BE49-F238E27FC236}">
                <a16:creationId xmlns:a16="http://schemas.microsoft.com/office/drawing/2014/main" id="{DA80D229-0578-49E1-A71B-CDC74113998C}"/>
              </a:ext>
            </a:extLst>
          </p:cNvPr>
          <p:cNvSpPr>
            <a:spLocks noGrp="1"/>
          </p:cNvSpPr>
          <p:nvPr>
            <p:ph idx="1"/>
          </p:nvPr>
        </p:nvSpPr>
        <p:spPr>
          <a:xfrm>
            <a:off x="1173931" y="3058733"/>
            <a:ext cx="10113972" cy="3799267"/>
          </a:xfrm>
        </p:spPr>
        <p:txBody>
          <a:bodyPr>
            <a:normAutofit lnSpcReduction="10000"/>
          </a:bodyPr>
          <a:lstStyle/>
          <a:p>
            <a:pPr>
              <a:buFont typeface="Wingdings" panose="05000000000000000000" pitchFamily="2" charset="2"/>
              <a:buChar char="q"/>
            </a:pPr>
            <a:r>
              <a:rPr lang="en-US" sz="2400" dirty="0">
                <a:latin typeface="+mj-lt"/>
              </a:rPr>
              <a:t> Recommendation for a </a:t>
            </a:r>
            <a:r>
              <a:rPr lang="en-US" sz="2400" b="1" dirty="0">
                <a:effectLst>
                  <a:outerShdw blurRad="38100" dist="38100" dir="2700000" algn="tl">
                    <a:srgbClr val="000000">
                      <a:alpha val="43137"/>
                    </a:srgbClr>
                  </a:outerShdw>
                </a:effectLst>
                <a:latin typeface="+mj-lt"/>
              </a:rPr>
              <a:t>minimum of 2 years training in Internal Medicine after completion of undergraduate medical studies</a:t>
            </a:r>
          </a:p>
          <a:p>
            <a:pPr marL="201168" lvl="1" indent="0">
              <a:buNone/>
            </a:pPr>
            <a:r>
              <a:rPr lang="en-US" sz="2200" dirty="0">
                <a:latin typeface="+mj-lt"/>
              </a:rPr>
              <a:t>Differences across our region in the requirement for type/duration/need for Internal Medicine exposure and rotations of Endocrinology trainees</a:t>
            </a:r>
          </a:p>
          <a:p>
            <a:pPr>
              <a:buFont typeface="Wingdings" panose="05000000000000000000" pitchFamily="2" charset="2"/>
              <a:buChar char="q"/>
            </a:pPr>
            <a:r>
              <a:rPr lang="en-US" sz="2400" dirty="0">
                <a:latin typeface="+mj-lt"/>
              </a:rPr>
              <a:t> Definition of </a:t>
            </a:r>
            <a:r>
              <a:rPr lang="en-US" sz="2400" b="1" dirty="0">
                <a:effectLst>
                  <a:outerShdw blurRad="38100" dist="38100" dir="2700000" algn="tl">
                    <a:srgbClr val="000000">
                      <a:alpha val="43137"/>
                    </a:srgbClr>
                  </a:outerShdw>
                </a:effectLst>
                <a:latin typeface="+mj-lt"/>
              </a:rPr>
              <a:t>core knowledge, skills, attitudes and competencies in internal medicine</a:t>
            </a:r>
            <a:r>
              <a:rPr lang="en-US" sz="2400" dirty="0">
                <a:latin typeface="+mj-lt"/>
              </a:rPr>
              <a:t> training  which will ensure a solid basis for training and service provision in endocrinology</a:t>
            </a:r>
          </a:p>
          <a:p>
            <a:pPr marL="201168" lvl="1" indent="0">
              <a:buNone/>
            </a:pPr>
            <a:r>
              <a:rPr lang="en-US" sz="2200" dirty="0">
                <a:latin typeface="+mj-lt"/>
                <a:hlinkClick r:id="rId3"/>
              </a:rPr>
              <a:t>https://www.uems.eu/__data/assets/pdf_file/0017/44450/UEMS-2016.13-European-Training-Requirements-Internal-Medicine.pdf</a:t>
            </a:r>
            <a:endParaRPr lang="en-US" sz="2200" dirty="0">
              <a:latin typeface="+mj-lt"/>
            </a:endParaRPr>
          </a:p>
          <a:p>
            <a:endParaRPr lang="en-US" sz="800" dirty="0">
              <a:latin typeface="+mj-lt"/>
            </a:endParaRPr>
          </a:p>
          <a:p>
            <a:pPr algn="ctr"/>
            <a:r>
              <a:rPr lang="en-US" sz="800" b="1" dirty="0"/>
              <a:t>  </a:t>
            </a:r>
          </a:p>
          <a:p>
            <a:pPr marL="0" indent="0">
              <a:buNone/>
            </a:pPr>
            <a:endParaRPr lang="en-GB" sz="2400" b="1" dirty="0">
              <a:solidFill>
                <a:schemeClr val="tx1"/>
              </a:solidFill>
            </a:endParaRPr>
          </a:p>
        </p:txBody>
      </p:sp>
      <p:pic>
        <p:nvPicPr>
          <p:cNvPr id="5" name="Picture 4" descr="UEMS Logo">
            <a:extLst>
              <a:ext uri="{FF2B5EF4-FFF2-40B4-BE49-F238E27FC236}">
                <a16:creationId xmlns:a16="http://schemas.microsoft.com/office/drawing/2014/main" id="{85F9F332-57BC-498F-BEDE-8FA1A8B00BB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00692" y="230188"/>
            <a:ext cx="1191802" cy="1159089"/>
          </a:xfrm>
          <a:prstGeom prst="rect">
            <a:avLst/>
          </a:prstGeom>
          <a:noFill/>
          <a:ln>
            <a:noFill/>
          </a:ln>
        </p:spPr>
      </p:pic>
      <p:sp>
        <p:nvSpPr>
          <p:cNvPr id="4" name="TextBox 3">
            <a:extLst>
              <a:ext uri="{FF2B5EF4-FFF2-40B4-BE49-F238E27FC236}">
                <a16:creationId xmlns:a16="http://schemas.microsoft.com/office/drawing/2014/main" id="{60208CB8-2DA5-4820-AAD7-373D8CE3FF93}"/>
              </a:ext>
            </a:extLst>
          </p:cNvPr>
          <p:cNvSpPr txBox="1"/>
          <p:nvPr/>
        </p:nvSpPr>
        <p:spPr>
          <a:xfrm>
            <a:off x="1552856" y="408086"/>
            <a:ext cx="2631233" cy="830997"/>
          </a:xfrm>
          <a:prstGeom prst="rect">
            <a:avLst/>
          </a:prstGeom>
          <a:noFill/>
        </p:spPr>
        <p:txBody>
          <a:bodyPr wrap="square" rtlCol="0">
            <a:spAutoFit/>
          </a:bodyPr>
          <a:lstStyle/>
          <a:p>
            <a:r>
              <a:rPr lang="en-US" sz="2400" b="1" dirty="0">
                <a:solidFill>
                  <a:schemeClr val="tx2"/>
                </a:solidFill>
              </a:rPr>
              <a:t>Section and Board of Endocrinology</a:t>
            </a:r>
            <a:endParaRPr lang="en-MT" sz="2400" b="1" dirty="0">
              <a:solidFill>
                <a:schemeClr val="tx2"/>
              </a:solidFill>
            </a:endParaRPr>
          </a:p>
        </p:txBody>
      </p:sp>
    </p:spTree>
    <p:extLst>
      <p:ext uri="{BB962C8B-B14F-4D97-AF65-F5344CB8AC3E}">
        <p14:creationId xmlns:p14="http://schemas.microsoft.com/office/powerpoint/2010/main" val="1303765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1F90B3-B426-43C2-A6A8-92600AC72742}"/>
              </a:ext>
            </a:extLst>
          </p:cNvPr>
          <p:cNvSpPr>
            <a:spLocks noGrp="1"/>
          </p:cNvSpPr>
          <p:nvPr>
            <p:ph type="title"/>
          </p:nvPr>
        </p:nvSpPr>
        <p:spPr>
          <a:xfrm>
            <a:off x="1066800" y="1180313"/>
            <a:ext cx="10058400" cy="1450757"/>
          </a:xfrm>
        </p:spPr>
        <p:txBody>
          <a:bodyPr>
            <a:normAutofit/>
          </a:bodyPr>
          <a:lstStyle/>
          <a:p>
            <a:r>
              <a:rPr lang="en-US" sz="3600" b="1" dirty="0">
                <a:effectLst>
                  <a:outerShdw blurRad="38100" dist="38100" dir="2700000" algn="tl">
                    <a:srgbClr val="000000">
                      <a:alpha val="43137"/>
                    </a:srgbClr>
                  </a:outerShdw>
                </a:effectLst>
              </a:rPr>
              <a:t>Core training in Endocrinology</a:t>
            </a:r>
            <a:endParaRPr lang="en-MT" sz="3600" b="1" dirty="0"/>
          </a:p>
        </p:txBody>
      </p:sp>
      <p:sp>
        <p:nvSpPr>
          <p:cNvPr id="3" name="Content Placeholder 2">
            <a:extLst>
              <a:ext uri="{FF2B5EF4-FFF2-40B4-BE49-F238E27FC236}">
                <a16:creationId xmlns:a16="http://schemas.microsoft.com/office/drawing/2014/main" id="{DA80D229-0578-49E1-A71B-CDC74113998C}"/>
              </a:ext>
            </a:extLst>
          </p:cNvPr>
          <p:cNvSpPr>
            <a:spLocks noGrp="1"/>
          </p:cNvSpPr>
          <p:nvPr>
            <p:ph idx="1"/>
          </p:nvPr>
        </p:nvSpPr>
        <p:spPr>
          <a:xfrm>
            <a:off x="1066800" y="2828545"/>
            <a:ext cx="10113972" cy="3799267"/>
          </a:xfrm>
        </p:spPr>
        <p:txBody>
          <a:bodyPr>
            <a:normAutofit/>
          </a:bodyPr>
          <a:lstStyle/>
          <a:p>
            <a:pPr>
              <a:buFont typeface="Wingdings" panose="05000000000000000000" pitchFamily="2" charset="2"/>
              <a:buChar char="q"/>
            </a:pPr>
            <a:r>
              <a:rPr lang="en-US" sz="2900" dirty="0">
                <a:latin typeface="+mj-lt"/>
              </a:rPr>
              <a:t> Recommendation for a </a:t>
            </a:r>
            <a:r>
              <a:rPr lang="en-US" sz="2900" b="1" dirty="0">
                <a:effectLst>
                  <a:outerShdw blurRad="38100" dist="38100" dir="2700000" algn="tl">
                    <a:srgbClr val="000000">
                      <a:alpha val="43137"/>
                    </a:srgbClr>
                  </a:outerShdw>
                </a:effectLst>
                <a:latin typeface="+mj-lt"/>
              </a:rPr>
              <a:t>minimum of 3-5 years training in endocrinology post internal medicine training</a:t>
            </a:r>
            <a:endParaRPr lang="nl-NL" sz="2900" b="1" dirty="0">
              <a:effectLst>
                <a:outerShdw blurRad="38100" dist="38100" dir="2700000" algn="tl">
                  <a:srgbClr val="000000">
                    <a:alpha val="43137"/>
                  </a:srgbClr>
                </a:outerShdw>
              </a:effectLst>
              <a:latin typeface="+mj-lt"/>
            </a:endParaRPr>
          </a:p>
          <a:p>
            <a:pPr marL="0" indent="0">
              <a:buNone/>
            </a:pPr>
            <a:endParaRPr lang="en-US" sz="2900" dirty="0">
              <a:latin typeface="+mj-lt"/>
            </a:endParaRPr>
          </a:p>
          <a:p>
            <a:pPr lvl="1">
              <a:buFont typeface="Wingdings" panose="05000000000000000000" pitchFamily="2" charset="2"/>
              <a:buChar char="Ø"/>
            </a:pPr>
            <a:r>
              <a:rPr lang="en-US" sz="2700" dirty="0">
                <a:latin typeface="+mj-lt"/>
              </a:rPr>
              <a:t> 2 </a:t>
            </a:r>
            <a:r>
              <a:rPr lang="en-US" sz="2700" dirty="0" err="1">
                <a:latin typeface="+mj-lt"/>
              </a:rPr>
              <a:t>yrs</a:t>
            </a:r>
            <a:r>
              <a:rPr lang="en-US" sz="2700" dirty="0">
                <a:latin typeface="+mj-lt"/>
              </a:rPr>
              <a:t> fulltime endocrinology training </a:t>
            </a:r>
          </a:p>
          <a:p>
            <a:pPr lvl="1">
              <a:buFont typeface="Wingdings" panose="05000000000000000000" pitchFamily="2" charset="2"/>
              <a:buChar char="Ø"/>
            </a:pPr>
            <a:r>
              <a:rPr lang="en-US" sz="2700" dirty="0">
                <a:latin typeface="+mj-lt"/>
              </a:rPr>
              <a:t> 1-3 </a:t>
            </a:r>
            <a:r>
              <a:rPr lang="en-US" sz="2700" dirty="0" err="1">
                <a:latin typeface="+mj-lt"/>
              </a:rPr>
              <a:t>yrs</a:t>
            </a:r>
            <a:r>
              <a:rPr lang="en-US" sz="2700" dirty="0">
                <a:latin typeface="+mj-lt"/>
              </a:rPr>
              <a:t> in a department of endocrinology and/or relevant medical disciplines – pursuing clinical, laboratory and research activities</a:t>
            </a:r>
          </a:p>
          <a:p>
            <a:pPr marL="0" indent="0">
              <a:buNone/>
            </a:pPr>
            <a:endParaRPr lang="en-GB" sz="2400" b="1" dirty="0">
              <a:solidFill>
                <a:schemeClr val="tx1"/>
              </a:solidFill>
            </a:endParaRPr>
          </a:p>
        </p:txBody>
      </p:sp>
      <p:pic>
        <p:nvPicPr>
          <p:cNvPr id="5" name="Picture 4" descr="UEMS Logo">
            <a:extLst>
              <a:ext uri="{FF2B5EF4-FFF2-40B4-BE49-F238E27FC236}">
                <a16:creationId xmlns:a16="http://schemas.microsoft.com/office/drawing/2014/main" id="{85F9F332-57BC-498F-BEDE-8FA1A8B00BB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0692" y="230188"/>
            <a:ext cx="1191802" cy="1159089"/>
          </a:xfrm>
          <a:prstGeom prst="rect">
            <a:avLst/>
          </a:prstGeom>
          <a:noFill/>
          <a:ln>
            <a:noFill/>
          </a:ln>
        </p:spPr>
      </p:pic>
      <p:sp>
        <p:nvSpPr>
          <p:cNvPr id="4" name="TextBox 3">
            <a:extLst>
              <a:ext uri="{FF2B5EF4-FFF2-40B4-BE49-F238E27FC236}">
                <a16:creationId xmlns:a16="http://schemas.microsoft.com/office/drawing/2014/main" id="{60208CB8-2DA5-4820-AAD7-373D8CE3FF93}"/>
              </a:ext>
            </a:extLst>
          </p:cNvPr>
          <p:cNvSpPr txBox="1"/>
          <p:nvPr/>
        </p:nvSpPr>
        <p:spPr>
          <a:xfrm>
            <a:off x="1552856" y="408086"/>
            <a:ext cx="2631233" cy="830997"/>
          </a:xfrm>
          <a:prstGeom prst="rect">
            <a:avLst/>
          </a:prstGeom>
          <a:noFill/>
        </p:spPr>
        <p:txBody>
          <a:bodyPr wrap="square" rtlCol="0">
            <a:spAutoFit/>
          </a:bodyPr>
          <a:lstStyle/>
          <a:p>
            <a:r>
              <a:rPr lang="en-US" sz="2400" b="1" dirty="0">
                <a:solidFill>
                  <a:schemeClr val="tx2"/>
                </a:solidFill>
              </a:rPr>
              <a:t>Section and Board of Endocrinology</a:t>
            </a:r>
            <a:endParaRPr lang="en-MT" sz="2400" b="1" dirty="0">
              <a:solidFill>
                <a:schemeClr val="tx2"/>
              </a:solidFill>
            </a:endParaRPr>
          </a:p>
        </p:txBody>
      </p:sp>
    </p:spTree>
    <p:extLst>
      <p:ext uri="{BB962C8B-B14F-4D97-AF65-F5344CB8AC3E}">
        <p14:creationId xmlns:p14="http://schemas.microsoft.com/office/powerpoint/2010/main" val="436651116"/>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94900BABD61B4BAC2F245EDF4ED39E" ma:contentTypeVersion="13" ma:contentTypeDescription="Crée un document." ma:contentTypeScope="" ma:versionID="46b35aaa08c52807dfb346c9b5123096">
  <xsd:schema xmlns:xsd="http://www.w3.org/2001/XMLSchema" xmlns:xs="http://www.w3.org/2001/XMLSchema" xmlns:p="http://schemas.microsoft.com/office/2006/metadata/properties" xmlns:ns2="83bd27bf-f23a-4764-ba48-893866d47e01" xmlns:ns3="cd7455a3-4a59-4a73-9e70-409757b3c8a1" targetNamespace="http://schemas.microsoft.com/office/2006/metadata/properties" ma:root="true" ma:fieldsID="b78ee7e9995c7132adcfcf884f045e47" ns2:_="" ns3:_="">
    <xsd:import namespace="83bd27bf-f23a-4764-ba48-893866d47e01"/>
    <xsd:import namespace="cd7455a3-4a59-4a73-9e70-409757b3c8a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bd27bf-f23a-4764-ba48-893866d47e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6de6d2fa-23a7-45f3-a64a-563df53bb5f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7455a3-4a59-4a73-9e70-409757b3c8a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ae12d60-d5a8-41ec-bed3-3136d3e9e081}" ma:internalName="TaxCatchAll" ma:showField="CatchAllData" ma:web="cd7455a3-4a59-4a73-9e70-409757b3c8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3bd27bf-f23a-4764-ba48-893866d47e01">
      <Terms xmlns="http://schemas.microsoft.com/office/infopath/2007/PartnerControls"/>
    </lcf76f155ced4ddcb4097134ff3c332f>
    <TaxCatchAll xmlns="cd7455a3-4a59-4a73-9e70-409757b3c8a1" xsi:nil="true"/>
  </documentManagement>
</p:properties>
</file>

<file path=customXml/itemProps1.xml><?xml version="1.0" encoding="utf-8"?>
<ds:datastoreItem xmlns:ds="http://schemas.openxmlformats.org/officeDocument/2006/customXml" ds:itemID="{7CFA7FA6-29CF-487B-B463-485E9FBF2E21}"/>
</file>

<file path=customXml/itemProps2.xml><?xml version="1.0" encoding="utf-8"?>
<ds:datastoreItem xmlns:ds="http://schemas.openxmlformats.org/officeDocument/2006/customXml" ds:itemID="{A21D259B-6504-4CE9-94B7-97740799F2FC}"/>
</file>

<file path=customXml/itemProps3.xml><?xml version="1.0" encoding="utf-8"?>
<ds:datastoreItem xmlns:ds="http://schemas.openxmlformats.org/officeDocument/2006/customXml" ds:itemID="{7B76A2DD-876C-41C0-A7F2-75160A9927EB}"/>
</file>

<file path=docProps/app.xml><?xml version="1.0" encoding="utf-8"?>
<Properties xmlns="http://schemas.openxmlformats.org/officeDocument/2006/extended-properties" xmlns:vt="http://schemas.openxmlformats.org/officeDocument/2006/docPropsVTypes">
  <Template>Retrospect</Template>
  <TotalTime>2576</TotalTime>
  <Words>2083</Words>
  <Application>Microsoft Office PowerPoint</Application>
  <PresentationFormat>Widescreen</PresentationFormat>
  <Paragraphs>247</Paragraphs>
  <Slides>27</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Blackadder ITC</vt:lpstr>
      <vt:lpstr>Calibri</vt:lpstr>
      <vt:lpstr>Calibri Light</vt:lpstr>
      <vt:lpstr>Times New Roman</vt:lpstr>
      <vt:lpstr>Wingdings</vt:lpstr>
      <vt:lpstr>Retrospect</vt:lpstr>
      <vt:lpstr>UEMS Section and Board of Endocrinology European Training Requirements</vt:lpstr>
      <vt:lpstr>The Journey</vt:lpstr>
      <vt:lpstr>  Our Aims </vt:lpstr>
      <vt:lpstr>Constructive  Alignment </vt:lpstr>
      <vt:lpstr>Ideally  harmonisation of training should encompass the use of :</vt:lpstr>
      <vt:lpstr>  Curriculum and Training Recommendations in Endocrinology</vt:lpstr>
      <vt:lpstr>ETR for trainees</vt:lpstr>
      <vt:lpstr>Core training in Internal Medicine</vt:lpstr>
      <vt:lpstr>Core training in Endocrinology</vt:lpstr>
      <vt:lpstr>Core areas specified in the ETR</vt:lpstr>
      <vt:lpstr>  Domains and Competences in Endocrinology</vt:lpstr>
      <vt:lpstr>            Endocrinologists function at the centre of a network of other medical specialists and allied health professionals</vt:lpstr>
      <vt:lpstr> Organisation of Training and Assessment</vt:lpstr>
      <vt:lpstr>ETR for Trainers</vt:lpstr>
      <vt:lpstr>Core competencies for trainers</vt:lpstr>
      <vt:lpstr>  Requested Qualifications and Experience   </vt:lpstr>
      <vt:lpstr>  Quality Management  </vt:lpstr>
      <vt:lpstr>ETR for Training Centers</vt:lpstr>
      <vt:lpstr>Staff and clinical activities  </vt:lpstr>
      <vt:lpstr>  Equipment, accomodation of training centres  </vt:lpstr>
      <vt:lpstr>  Rotation-Training Centres and Single Affiliated/Accredited Training Centres </vt:lpstr>
      <vt:lpstr>  Quality management within training institutions </vt:lpstr>
      <vt:lpstr>   </vt:lpstr>
      <vt:lpstr>  </vt:lpstr>
      <vt:lpstr>   Entrustable Professional Activities</vt:lpstr>
      <vt:lpstr>Thank you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Setting the passmark in subspecialty exams  - implications of a high failure rate</dc:title>
  <dc:creator>Josanne Vassallo</dc:creator>
  <cp:lastModifiedBy>JOSANNE VASSALLO</cp:lastModifiedBy>
  <cp:revision>283</cp:revision>
  <cp:lastPrinted>2026-04-21T05:41:18Z</cp:lastPrinted>
  <dcterms:created xsi:type="dcterms:W3CDTF">2025-04-27T15:33:51Z</dcterms:created>
  <dcterms:modified xsi:type="dcterms:W3CDTF">2026-04-21T05:51:30Z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0x0101004194900BABD61B4BAC2F245EDF4ED39E</vt:lpwstr>
  </property>
</Properties>
</file>