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96" r:id="rId3"/>
    <p:sldId id="395" r:id="rId4"/>
    <p:sldId id="382" r:id="rId5"/>
    <p:sldId id="372" r:id="rId6"/>
    <p:sldId id="373" r:id="rId7"/>
    <p:sldId id="402" r:id="rId8"/>
    <p:sldId id="259" r:id="rId9"/>
    <p:sldId id="383" r:id="rId10"/>
    <p:sldId id="388" r:id="rId11"/>
    <p:sldId id="386" r:id="rId12"/>
    <p:sldId id="384" r:id="rId13"/>
    <p:sldId id="381" r:id="rId14"/>
    <p:sldId id="390" r:id="rId15"/>
    <p:sldId id="392" r:id="rId16"/>
    <p:sldId id="380" r:id="rId17"/>
    <p:sldId id="379" r:id="rId18"/>
    <p:sldId id="399" r:id="rId19"/>
    <p:sldId id="400" r:id="rId20"/>
    <p:sldId id="401" r:id="rId21"/>
    <p:sldId id="377" r:id="rId22"/>
    <p:sldId id="391"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86" d="100"/>
          <a:sy n="86" d="100"/>
        </p:scale>
        <p:origin x="48" y="231"/>
      </p:cViewPr>
      <p:guideLst/>
    </p:cSldViewPr>
  </p:slideViewPr>
  <p:notesTextViewPr>
    <p:cViewPr>
      <p:scale>
        <a:sx n="1" d="1"/>
        <a:sy n="1" d="1"/>
      </p:scale>
      <p:origin x="0" y="0"/>
    </p:cViewPr>
  </p:notesTextViewPr>
  <p:sorterViewPr>
    <p:cViewPr varScale="1">
      <p:scale>
        <a:sx n="100" d="100"/>
        <a:sy n="100" d="100"/>
      </p:scale>
      <p:origin x="0" y="-69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CF856-6EDA-6C43-AB49-E0026D9DD9EA}"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GB"/>
        </a:p>
      </dgm:t>
    </dgm:pt>
    <dgm:pt modelId="{02126AFF-5BA2-5349-B058-1C8AD36D6720}">
      <dgm:prSet phldrT="[Text]"/>
      <dgm:spPr/>
      <dgm:t>
        <a:bodyPr/>
        <a:lstStyle/>
        <a:p>
          <a:r>
            <a:rPr lang="en-GB" dirty="0"/>
            <a:t>Core activities</a:t>
          </a:r>
        </a:p>
      </dgm:t>
    </dgm:pt>
    <dgm:pt modelId="{7548CB70-0585-E341-A531-4F6F2D1F9BB1}" type="parTrans" cxnId="{3FE63CE1-C35B-174D-BAB9-D5F7513A88BF}">
      <dgm:prSet/>
      <dgm:spPr/>
      <dgm:t>
        <a:bodyPr/>
        <a:lstStyle/>
        <a:p>
          <a:endParaRPr lang="en-GB"/>
        </a:p>
      </dgm:t>
    </dgm:pt>
    <dgm:pt modelId="{219EC0EB-4678-0F4F-A1BE-C5CB03FAA828}" type="sibTrans" cxnId="{3FE63CE1-C35B-174D-BAB9-D5F7513A88BF}">
      <dgm:prSet/>
      <dgm:spPr/>
      <dgm:t>
        <a:bodyPr/>
        <a:lstStyle/>
        <a:p>
          <a:endParaRPr lang="en-GB"/>
        </a:p>
      </dgm:t>
    </dgm:pt>
    <dgm:pt modelId="{23E404B4-CD93-3348-9C76-112026741855}">
      <dgm:prSet phldrT="[Text]"/>
      <dgm:spPr/>
      <dgm:t>
        <a:bodyPr/>
        <a:lstStyle/>
        <a:p>
          <a:r>
            <a:rPr lang="en-GB" dirty="0"/>
            <a:t>Standing Committee on Training and Recognition</a:t>
          </a:r>
        </a:p>
      </dgm:t>
    </dgm:pt>
    <dgm:pt modelId="{871E14B8-8059-3541-B7E6-7F14871D5ECD}" type="parTrans" cxnId="{8EF5EC98-9BCE-2243-B1F4-016895418010}">
      <dgm:prSet/>
      <dgm:spPr/>
      <dgm:t>
        <a:bodyPr/>
        <a:lstStyle/>
        <a:p>
          <a:endParaRPr lang="en-GB"/>
        </a:p>
      </dgm:t>
    </dgm:pt>
    <dgm:pt modelId="{E146A6AC-E6FF-A147-9C77-C7D9747EDBF9}" type="sibTrans" cxnId="{8EF5EC98-9BCE-2243-B1F4-016895418010}">
      <dgm:prSet/>
      <dgm:spPr/>
      <dgm:t>
        <a:bodyPr/>
        <a:lstStyle/>
        <a:p>
          <a:endParaRPr lang="en-GB"/>
        </a:p>
      </dgm:t>
    </dgm:pt>
    <dgm:pt modelId="{A7A913D2-DE4D-C64E-9904-260D0CFCD3E1}">
      <dgm:prSet phldrT="[Text]"/>
      <dgm:spPr/>
      <dgm:t>
        <a:bodyPr/>
        <a:lstStyle/>
        <a:p>
          <a:r>
            <a:rPr lang="en-GB" dirty="0"/>
            <a:t>Standing Committee on Training and Assessment</a:t>
          </a:r>
        </a:p>
      </dgm:t>
    </dgm:pt>
    <dgm:pt modelId="{020AAD93-C95A-4E4F-BCC5-E507FD505910}" type="parTrans" cxnId="{149DE91E-A4FF-944A-B2FB-E5F9863CD06E}">
      <dgm:prSet/>
      <dgm:spPr/>
      <dgm:t>
        <a:bodyPr/>
        <a:lstStyle/>
        <a:p>
          <a:endParaRPr lang="en-GB"/>
        </a:p>
      </dgm:t>
    </dgm:pt>
    <dgm:pt modelId="{BE03C7AE-A1F8-EC4E-96ED-A1B9A729DF86}" type="sibTrans" cxnId="{149DE91E-A4FF-944A-B2FB-E5F9863CD06E}">
      <dgm:prSet/>
      <dgm:spPr/>
      <dgm:t>
        <a:bodyPr/>
        <a:lstStyle/>
        <a:p>
          <a:endParaRPr lang="en-GB"/>
        </a:p>
      </dgm:t>
    </dgm:pt>
    <dgm:pt modelId="{9B7F2B64-B8A0-F242-9122-81126A6631DB}">
      <dgm:prSet phldrT="[Text]"/>
      <dgm:spPr/>
      <dgm:t>
        <a:bodyPr/>
        <a:lstStyle/>
        <a:p>
          <a:r>
            <a:rPr lang="en-GB" dirty="0"/>
            <a:t>Standing Committee on Examination </a:t>
          </a:r>
        </a:p>
      </dgm:t>
    </dgm:pt>
    <dgm:pt modelId="{280DF3CA-0D25-B54E-9AFD-2E9CB728E6E6}" type="parTrans" cxnId="{E0B1A64B-6F43-1248-8B2E-9F42DF74CC75}">
      <dgm:prSet/>
      <dgm:spPr/>
      <dgm:t>
        <a:bodyPr/>
        <a:lstStyle/>
        <a:p>
          <a:endParaRPr lang="en-GB"/>
        </a:p>
      </dgm:t>
    </dgm:pt>
    <dgm:pt modelId="{C47A86F3-285D-9E47-BBCC-2FE7441E3CDE}" type="sibTrans" cxnId="{E0B1A64B-6F43-1248-8B2E-9F42DF74CC75}">
      <dgm:prSet/>
      <dgm:spPr/>
      <dgm:t>
        <a:bodyPr/>
        <a:lstStyle/>
        <a:p>
          <a:endParaRPr lang="en-GB"/>
        </a:p>
      </dgm:t>
    </dgm:pt>
    <dgm:pt modelId="{77D7425D-EFB0-7C4F-B7A6-464B682CEB68}">
      <dgm:prSet phldrT="[Text]"/>
      <dgm:spPr/>
      <dgm:t>
        <a:bodyPr/>
        <a:lstStyle/>
        <a:p>
          <a:r>
            <a:rPr lang="en-GB" dirty="0"/>
            <a:t>Standing Committee on Standards of Care &amp; Position Statements </a:t>
          </a:r>
        </a:p>
      </dgm:t>
    </dgm:pt>
    <dgm:pt modelId="{6EBDECCE-7E65-0745-99AA-17AD496B8733}" type="parTrans" cxnId="{8AEC8DFB-7D03-E549-BD3E-30BCD248C847}">
      <dgm:prSet/>
      <dgm:spPr/>
      <dgm:t>
        <a:bodyPr/>
        <a:lstStyle/>
        <a:p>
          <a:endParaRPr lang="en-GB"/>
        </a:p>
      </dgm:t>
    </dgm:pt>
    <dgm:pt modelId="{5F966349-CB86-EA41-B916-404457116A92}" type="sibTrans" cxnId="{8AEC8DFB-7D03-E549-BD3E-30BCD248C847}">
      <dgm:prSet/>
      <dgm:spPr/>
      <dgm:t>
        <a:bodyPr/>
        <a:lstStyle/>
        <a:p>
          <a:endParaRPr lang="en-GB"/>
        </a:p>
      </dgm:t>
    </dgm:pt>
    <dgm:pt modelId="{50C9CD09-8E63-8E49-B250-03F875917F25}" type="pres">
      <dgm:prSet presAssocID="{D27CF856-6EDA-6C43-AB49-E0026D9DD9EA}" presName="diagram" presStyleCnt="0">
        <dgm:presLayoutVars>
          <dgm:chMax val="1"/>
          <dgm:dir/>
          <dgm:animLvl val="ctr"/>
          <dgm:resizeHandles val="exact"/>
        </dgm:presLayoutVars>
      </dgm:prSet>
      <dgm:spPr/>
    </dgm:pt>
    <dgm:pt modelId="{236BD89B-ED3A-424D-B660-3CF4CC2C25D5}" type="pres">
      <dgm:prSet presAssocID="{D27CF856-6EDA-6C43-AB49-E0026D9DD9EA}" presName="matrix" presStyleCnt="0"/>
      <dgm:spPr/>
    </dgm:pt>
    <dgm:pt modelId="{0F6E22DD-776B-C64A-8934-456C7BA2E1BA}" type="pres">
      <dgm:prSet presAssocID="{D27CF856-6EDA-6C43-AB49-E0026D9DD9EA}" presName="tile1" presStyleLbl="node1" presStyleIdx="0" presStyleCnt="4"/>
      <dgm:spPr/>
    </dgm:pt>
    <dgm:pt modelId="{E2B48A7B-45F1-D641-A251-E1BACF26F433}" type="pres">
      <dgm:prSet presAssocID="{D27CF856-6EDA-6C43-AB49-E0026D9DD9EA}" presName="tile1text" presStyleLbl="node1" presStyleIdx="0" presStyleCnt="4">
        <dgm:presLayoutVars>
          <dgm:chMax val="0"/>
          <dgm:chPref val="0"/>
          <dgm:bulletEnabled val="1"/>
        </dgm:presLayoutVars>
      </dgm:prSet>
      <dgm:spPr/>
    </dgm:pt>
    <dgm:pt modelId="{9A3C572B-E164-7B46-86BC-84DF2DBF4F16}" type="pres">
      <dgm:prSet presAssocID="{D27CF856-6EDA-6C43-AB49-E0026D9DD9EA}" presName="tile2" presStyleLbl="node1" presStyleIdx="1" presStyleCnt="4"/>
      <dgm:spPr/>
    </dgm:pt>
    <dgm:pt modelId="{A909AE38-34C8-3243-8CC0-619C3B4FF896}" type="pres">
      <dgm:prSet presAssocID="{D27CF856-6EDA-6C43-AB49-E0026D9DD9EA}" presName="tile2text" presStyleLbl="node1" presStyleIdx="1" presStyleCnt="4">
        <dgm:presLayoutVars>
          <dgm:chMax val="0"/>
          <dgm:chPref val="0"/>
          <dgm:bulletEnabled val="1"/>
        </dgm:presLayoutVars>
      </dgm:prSet>
      <dgm:spPr/>
    </dgm:pt>
    <dgm:pt modelId="{E7F036C8-474E-E14B-B282-5E2BDCC10E90}" type="pres">
      <dgm:prSet presAssocID="{D27CF856-6EDA-6C43-AB49-E0026D9DD9EA}" presName="tile3" presStyleLbl="node1" presStyleIdx="2" presStyleCnt="4"/>
      <dgm:spPr/>
    </dgm:pt>
    <dgm:pt modelId="{0C8C6E8B-D1E4-F341-8D6B-45A1BC51C34F}" type="pres">
      <dgm:prSet presAssocID="{D27CF856-6EDA-6C43-AB49-E0026D9DD9EA}" presName="tile3text" presStyleLbl="node1" presStyleIdx="2" presStyleCnt="4">
        <dgm:presLayoutVars>
          <dgm:chMax val="0"/>
          <dgm:chPref val="0"/>
          <dgm:bulletEnabled val="1"/>
        </dgm:presLayoutVars>
      </dgm:prSet>
      <dgm:spPr/>
    </dgm:pt>
    <dgm:pt modelId="{9A4EE06D-E4CE-6649-BA73-A41091230E16}" type="pres">
      <dgm:prSet presAssocID="{D27CF856-6EDA-6C43-AB49-E0026D9DD9EA}" presName="tile4" presStyleLbl="node1" presStyleIdx="3" presStyleCnt="4"/>
      <dgm:spPr/>
    </dgm:pt>
    <dgm:pt modelId="{5B6E90B8-00D5-A949-935F-73C5268F4DF5}" type="pres">
      <dgm:prSet presAssocID="{D27CF856-6EDA-6C43-AB49-E0026D9DD9EA}" presName="tile4text" presStyleLbl="node1" presStyleIdx="3" presStyleCnt="4">
        <dgm:presLayoutVars>
          <dgm:chMax val="0"/>
          <dgm:chPref val="0"/>
          <dgm:bulletEnabled val="1"/>
        </dgm:presLayoutVars>
      </dgm:prSet>
      <dgm:spPr/>
    </dgm:pt>
    <dgm:pt modelId="{614E6CF5-702B-3C47-83DE-434F7FA8FACC}" type="pres">
      <dgm:prSet presAssocID="{D27CF856-6EDA-6C43-AB49-E0026D9DD9EA}" presName="centerTile" presStyleLbl="fgShp" presStyleIdx="0" presStyleCnt="1">
        <dgm:presLayoutVars>
          <dgm:chMax val="0"/>
          <dgm:chPref val="0"/>
        </dgm:presLayoutVars>
      </dgm:prSet>
      <dgm:spPr/>
    </dgm:pt>
  </dgm:ptLst>
  <dgm:cxnLst>
    <dgm:cxn modelId="{1FD74213-5519-B34B-911F-24C3C7164C70}" type="presOf" srcId="{23E404B4-CD93-3348-9C76-112026741855}" destId="{0F6E22DD-776B-C64A-8934-456C7BA2E1BA}" srcOrd="0" destOrd="0" presId="urn:microsoft.com/office/officeart/2005/8/layout/matrix1"/>
    <dgm:cxn modelId="{149DE91E-A4FF-944A-B2FB-E5F9863CD06E}" srcId="{02126AFF-5BA2-5349-B058-1C8AD36D6720}" destId="{A7A913D2-DE4D-C64E-9904-260D0CFCD3E1}" srcOrd="1" destOrd="0" parTransId="{020AAD93-C95A-4E4F-BCC5-E507FD505910}" sibTransId="{BE03C7AE-A1F8-EC4E-96ED-A1B9A729DF86}"/>
    <dgm:cxn modelId="{F3E9C528-998D-324A-B4B8-F1F2A15FBC6A}" type="presOf" srcId="{23E404B4-CD93-3348-9C76-112026741855}" destId="{E2B48A7B-45F1-D641-A251-E1BACF26F433}" srcOrd="1" destOrd="0" presId="urn:microsoft.com/office/officeart/2005/8/layout/matrix1"/>
    <dgm:cxn modelId="{1A8ABD45-C934-B941-A2C7-01F19F203077}" type="presOf" srcId="{D27CF856-6EDA-6C43-AB49-E0026D9DD9EA}" destId="{50C9CD09-8E63-8E49-B250-03F875917F25}" srcOrd="0" destOrd="0" presId="urn:microsoft.com/office/officeart/2005/8/layout/matrix1"/>
    <dgm:cxn modelId="{327D5148-39CB-494C-8597-AEB0543AF13C}" type="presOf" srcId="{A7A913D2-DE4D-C64E-9904-260D0CFCD3E1}" destId="{9A3C572B-E164-7B46-86BC-84DF2DBF4F16}" srcOrd="0" destOrd="0" presId="urn:microsoft.com/office/officeart/2005/8/layout/matrix1"/>
    <dgm:cxn modelId="{E0B1A64B-6F43-1248-8B2E-9F42DF74CC75}" srcId="{02126AFF-5BA2-5349-B058-1C8AD36D6720}" destId="{9B7F2B64-B8A0-F242-9122-81126A6631DB}" srcOrd="2" destOrd="0" parTransId="{280DF3CA-0D25-B54E-9AFD-2E9CB728E6E6}" sibTransId="{C47A86F3-285D-9E47-BBCC-2FE7441E3CDE}"/>
    <dgm:cxn modelId="{8EF5EC98-9BCE-2243-B1F4-016895418010}" srcId="{02126AFF-5BA2-5349-B058-1C8AD36D6720}" destId="{23E404B4-CD93-3348-9C76-112026741855}" srcOrd="0" destOrd="0" parTransId="{871E14B8-8059-3541-B7E6-7F14871D5ECD}" sibTransId="{E146A6AC-E6FF-A147-9C77-C7D9747EDBF9}"/>
    <dgm:cxn modelId="{F963FFAE-D226-2647-8891-7BD44FC9A8E7}" type="presOf" srcId="{A7A913D2-DE4D-C64E-9904-260D0CFCD3E1}" destId="{A909AE38-34C8-3243-8CC0-619C3B4FF896}" srcOrd="1" destOrd="0" presId="urn:microsoft.com/office/officeart/2005/8/layout/matrix1"/>
    <dgm:cxn modelId="{C6AD43BD-0539-E846-B3EC-5D54AD6C7C6B}" type="presOf" srcId="{9B7F2B64-B8A0-F242-9122-81126A6631DB}" destId="{0C8C6E8B-D1E4-F341-8D6B-45A1BC51C34F}" srcOrd="1" destOrd="0" presId="urn:microsoft.com/office/officeart/2005/8/layout/matrix1"/>
    <dgm:cxn modelId="{0A6E7FD9-2089-8E44-97BE-AE1C5965DB85}" type="presOf" srcId="{77D7425D-EFB0-7C4F-B7A6-464B682CEB68}" destId="{9A4EE06D-E4CE-6649-BA73-A41091230E16}" srcOrd="0" destOrd="0" presId="urn:microsoft.com/office/officeart/2005/8/layout/matrix1"/>
    <dgm:cxn modelId="{3FE63CE1-C35B-174D-BAB9-D5F7513A88BF}" srcId="{D27CF856-6EDA-6C43-AB49-E0026D9DD9EA}" destId="{02126AFF-5BA2-5349-B058-1C8AD36D6720}" srcOrd="0" destOrd="0" parTransId="{7548CB70-0585-E341-A531-4F6F2D1F9BB1}" sibTransId="{219EC0EB-4678-0F4F-A1BE-C5CB03FAA828}"/>
    <dgm:cxn modelId="{DE6546E8-22D3-3748-8730-FA2ADE246C30}" type="presOf" srcId="{02126AFF-5BA2-5349-B058-1C8AD36D6720}" destId="{614E6CF5-702B-3C47-83DE-434F7FA8FACC}" srcOrd="0" destOrd="0" presId="urn:microsoft.com/office/officeart/2005/8/layout/matrix1"/>
    <dgm:cxn modelId="{55C395F6-AAF1-0B42-9AC9-8C64CD9FD6B8}" type="presOf" srcId="{9B7F2B64-B8A0-F242-9122-81126A6631DB}" destId="{E7F036C8-474E-E14B-B282-5E2BDCC10E90}" srcOrd="0" destOrd="0" presId="urn:microsoft.com/office/officeart/2005/8/layout/matrix1"/>
    <dgm:cxn modelId="{42DCF2F9-58DC-2B4D-8138-21649539560C}" type="presOf" srcId="{77D7425D-EFB0-7C4F-B7A6-464B682CEB68}" destId="{5B6E90B8-00D5-A949-935F-73C5268F4DF5}" srcOrd="1" destOrd="0" presId="urn:microsoft.com/office/officeart/2005/8/layout/matrix1"/>
    <dgm:cxn modelId="{8AEC8DFB-7D03-E549-BD3E-30BCD248C847}" srcId="{02126AFF-5BA2-5349-B058-1C8AD36D6720}" destId="{77D7425D-EFB0-7C4F-B7A6-464B682CEB68}" srcOrd="3" destOrd="0" parTransId="{6EBDECCE-7E65-0745-99AA-17AD496B8733}" sibTransId="{5F966349-CB86-EA41-B916-404457116A92}"/>
    <dgm:cxn modelId="{56D2ECB5-8D9A-5E4D-B6D4-94897664BDA8}" type="presParOf" srcId="{50C9CD09-8E63-8E49-B250-03F875917F25}" destId="{236BD89B-ED3A-424D-B660-3CF4CC2C25D5}" srcOrd="0" destOrd="0" presId="urn:microsoft.com/office/officeart/2005/8/layout/matrix1"/>
    <dgm:cxn modelId="{72637BC9-1652-BB49-8A8B-9A1601D5055F}" type="presParOf" srcId="{236BD89B-ED3A-424D-B660-3CF4CC2C25D5}" destId="{0F6E22DD-776B-C64A-8934-456C7BA2E1BA}" srcOrd="0" destOrd="0" presId="urn:microsoft.com/office/officeart/2005/8/layout/matrix1"/>
    <dgm:cxn modelId="{4DA76415-1E36-CB4B-89DC-89B35F8F220F}" type="presParOf" srcId="{236BD89B-ED3A-424D-B660-3CF4CC2C25D5}" destId="{E2B48A7B-45F1-D641-A251-E1BACF26F433}" srcOrd="1" destOrd="0" presId="urn:microsoft.com/office/officeart/2005/8/layout/matrix1"/>
    <dgm:cxn modelId="{41C4D7E5-BC48-144D-B63E-542854B45C49}" type="presParOf" srcId="{236BD89B-ED3A-424D-B660-3CF4CC2C25D5}" destId="{9A3C572B-E164-7B46-86BC-84DF2DBF4F16}" srcOrd="2" destOrd="0" presId="urn:microsoft.com/office/officeart/2005/8/layout/matrix1"/>
    <dgm:cxn modelId="{724A089D-1881-0444-9F01-C0BFF62BFB84}" type="presParOf" srcId="{236BD89B-ED3A-424D-B660-3CF4CC2C25D5}" destId="{A909AE38-34C8-3243-8CC0-619C3B4FF896}" srcOrd="3" destOrd="0" presId="urn:microsoft.com/office/officeart/2005/8/layout/matrix1"/>
    <dgm:cxn modelId="{C8DE0664-0E2F-DE42-892C-0C0F1DE3FE72}" type="presParOf" srcId="{236BD89B-ED3A-424D-B660-3CF4CC2C25D5}" destId="{E7F036C8-474E-E14B-B282-5E2BDCC10E90}" srcOrd="4" destOrd="0" presId="urn:microsoft.com/office/officeart/2005/8/layout/matrix1"/>
    <dgm:cxn modelId="{9A3CF6E3-03C3-6B45-A1BE-1CF8C43C88DC}" type="presParOf" srcId="{236BD89B-ED3A-424D-B660-3CF4CC2C25D5}" destId="{0C8C6E8B-D1E4-F341-8D6B-45A1BC51C34F}" srcOrd="5" destOrd="0" presId="urn:microsoft.com/office/officeart/2005/8/layout/matrix1"/>
    <dgm:cxn modelId="{F09D571C-E493-A643-9189-9C57DA127A30}" type="presParOf" srcId="{236BD89B-ED3A-424D-B660-3CF4CC2C25D5}" destId="{9A4EE06D-E4CE-6649-BA73-A41091230E16}" srcOrd="6" destOrd="0" presId="urn:microsoft.com/office/officeart/2005/8/layout/matrix1"/>
    <dgm:cxn modelId="{97B3C54F-1C52-8540-8CCE-43403019DE54}" type="presParOf" srcId="{236BD89B-ED3A-424D-B660-3CF4CC2C25D5}" destId="{5B6E90B8-00D5-A949-935F-73C5268F4DF5}" srcOrd="7" destOrd="0" presId="urn:microsoft.com/office/officeart/2005/8/layout/matrix1"/>
    <dgm:cxn modelId="{F68BBB93-3280-7D4E-A297-51205286ACDB}" type="presParOf" srcId="{50C9CD09-8E63-8E49-B250-03F875917F25}" destId="{614E6CF5-702B-3C47-83DE-434F7FA8FAC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E22DD-776B-C64A-8934-456C7BA2E1BA}">
      <dsp:nvSpPr>
        <dsp:cNvPr id="0" name=""/>
        <dsp:cNvSpPr/>
      </dsp:nvSpPr>
      <dsp:spPr>
        <a:xfrm rot="16200000">
          <a:off x="1541065" y="-1541065"/>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Standing Committee on Training and Recognition</a:t>
          </a:r>
        </a:p>
      </dsp:txBody>
      <dsp:txXfrm rot="5400000">
        <a:off x="0" y="0"/>
        <a:ext cx="5257800" cy="1631751"/>
      </dsp:txXfrm>
    </dsp:sp>
    <dsp:sp modelId="{9A3C572B-E164-7B46-86BC-84DF2DBF4F16}">
      <dsp:nvSpPr>
        <dsp:cNvPr id="0" name=""/>
        <dsp:cNvSpPr/>
      </dsp:nvSpPr>
      <dsp:spPr>
        <a:xfrm>
          <a:off x="5257800" y="0"/>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Standing Committee on Training and Assessment</a:t>
          </a:r>
        </a:p>
      </dsp:txBody>
      <dsp:txXfrm>
        <a:off x="5257800" y="0"/>
        <a:ext cx="5257800" cy="1631751"/>
      </dsp:txXfrm>
    </dsp:sp>
    <dsp:sp modelId="{E7F036C8-474E-E14B-B282-5E2BDCC10E90}">
      <dsp:nvSpPr>
        <dsp:cNvPr id="0" name=""/>
        <dsp:cNvSpPr/>
      </dsp:nvSpPr>
      <dsp:spPr>
        <a:xfrm rot="10800000">
          <a:off x="0" y="2175669"/>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Standing Committee on Examination </a:t>
          </a:r>
        </a:p>
      </dsp:txBody>
      <dsp:txXfrm rot="10800000">
        <a:off x="0" y="2719586"/>
        <a:ext cx="5257800" cy="1631751"/>
      </dsp:txXfrm>
    </dsp:sp>
    <dsp:sp modelId="{9A4EE06D-E4CE-6649-BA73-A41091230E16}">
      <dsp:nvSpPr>
        <dsp:cNvPr id="0" name=""/>
        <dsp:cNvSpPr/>
      </dsp:nvSpPr>
      <dsp:spPr>
        <a:xfrm rot="5400000">
          <a:off x="6798865" y="634603"/>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Standing Committee on Standards of Care &amp; Position Statements </a:t>
          </a:r>
        </a:p>
      </dsp:txBody>
      <dsp:txXfrm rot="-5400000">
        <a:off x="5257800" y="2719586"/>
        <a:ext cx="5257800" cy="1631751"/>
      </dsp:txXfrm>
    </dsp:sp>
    <dsp:sp modelId="{614E6CF5-702B-3C47-83DE-434F7FA8FACC}">
      <dsp:nvSpPr>
        <dsp:cNvPr id="0" name=""/>
        <dsp:cNvSpPr/>
      </dsp:nvSpPr>
      <dsp:spPr>
        <a:xfrm>
          <a:off x="3680460" y="1631751"/>
          <a:ext cx="3154680" cy="10878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Core activities</a:t>
          </a:r>
        </a:p>
      </dsp:txBody>
      <dsp:txXfrm>
        <a:off x="3733564" y="1684855"/>
        <a:ext cx="3048472" cy="98162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D53EF-426E-478B-A638-21B9F2FCBFAA}" type="datetimeFigureOut">
              <a:rPr lang="en-IE" smtClean="0"/>
              <a:t>20/04/2026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77B2C-C61B-46A9-9956-DA7A3A7949F8}" type="slidenum">
              <a:rPr lang="en-IE" smtClean="0"/>
              <a:t>‹#›</a:t>
            </a:fld>
            <a:endParaRPr lang="en-IE"/>
          </a:p>
        </p:txBody>
      </p:sp>
    </p:spTree>
    <p:extLst>
      <p:ext uri="{BB962C8B-B14F-4D97-AF65-F5344CB8AC3E}">
        <p14:creationId xmlns:p14="http://schemas.microsoft.com/office/powerpoint/2010/main" val="4202725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04328-215B-8C44-AF60-E4450CA15616}" type="slidenum">
              <a:rPr lang="en-US" smtClean="0"/>
              <a:t>3</a:t>
            </a:fld>
            <a:endParaRPr lang="en-US"/>
          </a:p>
        </p:txBody>
      </p:sp>
    </p:spTree>
    <p:extLst>
      <p:ext uri="{BB962C8B-B14F-4D97-AF65-F5344CB8AC3E}">
        <p14:creationId xmlns:p14="http://schemas.microsoft.com/office/powerpoint/2010/main" val="189423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A5EE4-E906-23C4-27BE-28EFE9595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6BDAC4B1-7291-A376-A722-EC72558CCF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302136B-46C1-B1EC-BAC6-03416EA6F0CD}"/>
              </a:ext>
            </a:extLst>
          </p:cNvPr>
          <p:cNvSpPr>
            <a:spLocks noGrp="1"/>
          </p:cNvSpPr>
          <p:nvPr>
            <p:ph type="dt" sz="half" idx="10"/>
          </p:nvPr>
        </p:nvSpPr>
        <p:spPr/>
        <p:txBody>
          <a:bodyPr/>
          <a:lstStyle/>
          <a:p>
            <a:fld id="{01C6F24B-0DE4-41CE-BAF0-031D5BD01578}" type="datetimeFigureOut">
              <a:rPr lang="en-IE" smtClean="0"/>
              <a:t>20/04/2026</a:t>
            </a:fld>
            <a:endParaRPr lang="en-IE"/>
          </a:p>
        </p:txBody>
      </p:sp>
      <p:sp>
        <p:nvSpPr>
          <p:cNvPr id="5" name="Footer Placeholder 4">
            <a:extLst>
              <a:ext uri="{FF2B5EF4-FFF2-40B4-BE49-F238E27FC236}">
                <a16:creationId xmlns:a16="http://schemas.microsoft.com/office/drawing/2014/main" id="{0083395F-3337-BCDA-D820-3E198C9BDAE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F722AEB-2751-5234-6401-F6ED29B9A74E}"/>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30237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8DD5-1E15-8E56-5EC6-E2F266EF441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EF77839-9844-AE5C-DE3D-9809B9D6A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43495C-B235-9720-FFBF-CBBED1827C82}"/>
              </a:ext>
            </a:extLst>
          </p:cNvPr>
          <p:cNvSpPr>
            <a:spLocks noGrp="1"/>
          </p:cNvSpPr>
          <p:nvPr>
            <p:ph type="dt" sz="half" idx="10"/>
          </p:nvPr>
        </p:nvSpPr>
        <p:spPr/>
        <p:txBody>
          <a:bodyPr/>
          <a:lstStyle/>
          <a:p>
            <a:fld id="{01C6F24B-0DE4-41CE-BAF0-031D5BD01578}" type="datetimeFigureOut">
              <a:rPr lang="en-IE" smtClean="0"/>
              <a:t>20/04/2026</a:t>
            </a:fld>
            <a:endParaRPr lang="en-IE"/>
          </a:p>
        </p:txBody>
      </p:sp>
      <p:sp>
        <p:nvSpPr>
          <p:cNvPr id="5" name="Footer Placeholder 4">
            <a:extLst>
              <a:ext uri="{FF2B5EF4-FFF2-40B4-BE49-F238E27FC236}">
                <a16:creationId xmlns:a16="http://schemas.microsoft.com/office/drawing/2014/main" id="{2E4CA3A5-5233-E3C4-47AD-B0EDA2E2C28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783866E-9EFD-63AB-0739-4992086BE1AB}"/>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179911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8B07B8-EC64-8F55-DC23-4D2B795F61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46CE7A6-8E70-DA1B-013C-994DE79C18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D9B0C6E-5409-AFA4-BC25-D5CBFBF2E4E1}"/>
              </a:ext>
            </a:extLst>
          </p:cNvPr>
          <p:cNvSpPr>
            <a:spLocks noGrp="1"/>
          </p:cNvSpPr>
          <p:nvPr>
            <p:ph type="dt" sz="half" idx="10"/>
          </p:nvPr>
        </p:nvSpPr>
        <p:spPr/>
        <p:txBody>
          <a:bodyPr/>
          <a:lstStyle/>
          <a:p>
            <a:fld id="{01C6F24B-0DE4-41CE-BAF0-031D5BD01578}" type="datetimeFigureOut">
              <a:rPr lang="en-IE" smtClean="0"/>
              <a:t>20/04/2026</a:t>
            </a:fld>
            <a:endParaRPr lang="en-IE"/>
          </a:p>
        </p:txBody>
      </p:sp>
      <p:sp>
        <p:nvSpPr>
          <p:cNvPr id="5" name="Footer Placeholder 4">
            <a:extLst>
              <a:ext uri="{FF2B5EF4-FFF2-40B4-BE49-F238E27FC236}">
                <a16:creationId xmlns:a16="http://schemas.microsoft.com/office/drawing/2014/main" id="{84B564F6-CF0D-519B-34B2-F1CC71576C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700A905-8D29-6409-8CE7-85EAFED28DC5}"/>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130394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8F2C-64CC-CB0F-01F8-380F1540BF9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4ABB95-64C9-A0EF-CE96-A2B1F9B130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F2F68C1-A9C4-A769-A1E3-9F45E9538F4E}"/>
              </a:ext>
            </a:extLst>
          </p:cNvPr>
          <p:cNvSpPr>
            <a:spLocks noGrp="1"/>
          </p:cNvSpPr>
          <p:nvPr>
            <p:ph type="dt" sz="half" idx="10"/>
          </p:nvPr>
        </p:nvSpPr>
        <p:spPr/>
        <p:txBody>
          <a:bodyPr/>
          <a:lstStyle/>
          <a:p>
            <a:fld id="{01C6F24B-0DE4-41CE-BAF0-031D5BD01578}" type="datetimeFigureOut">
              <a:rPr lang="en-IE" smtClean="0"/>
              <a:t>20/04/2026</a:t>
            </a:fld>
            <a:endParaRPr lang="en-IE"/>
          </a:p>
        </p:txBody>
      </p:sp>
      <p:sp>
        <p:nvSpPr>
          <p:cNvPr id="5" name="Footer Placeholder 4">
            <a:extLst>
              <a:ext uri="{FF2B5EF4-FFF2-40B4-BE49-F238E27FC236}">
                <a16:creationId xmlns:a16="http://schemas.microsoft.com/office/drawing/2014/main" id="{4128ADDA-83D7-EF0E-029E-E45A6021658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EE3EFC3-592F-9B13-3826-9EC252EC4CA2}"/>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296946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070A-236B-7D86-64C1-1F29D2E928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C9AF661-F808-1832-ECD1-1093D3826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EF6E6-2AD4-657F-D135-119CA89CE83B}"/>
              </a:ext>
            </a:extLst>
          </p:cNvPr>
          <p:cNvSpPr>
            <a:spLocks noGrp="1"/>
          </p:cNvSpPr>
          <p:nvPr>
            <p:ph type="dt" sz="half" idx="10"/>
          </p:nvPr>
        </p:nvSpPr>
        <p:spPr/>
        <p:txBody>
          <a:bodyPr/>
          <a:lstStyle/>
          <a:p>
            <a:fld id="{01C6F24B-0DE4-41CE-BAF0-031D5BD01578}" type="datetimeFigureOut">
              <a:rPr lang="en-IE" smtClean="0"/>
              <a:t>20/04/2026</a:t>
            </a:fld>
            <a:endParaRPr lang="en-IE"/>
          </a:p>
        </p:txBody>
      </p:sp>
      <p:sp>
        <p:nvSpPr>
          <p:cNvPr id="5" name="Footer Placeholder 4">
            <a:extLst>
              <a:ext uri="{FF2B5EF4-FFF2-40B4-BE49-F238E27FC236}">
                <a16:creationId xmlns:a16="http://schemas.microsoft.com/office/drawing/2014/main" id="{9E20867B-F6E0-14F1-F19B-0588606514D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8B9EFD-74CD-78B3-D60E-9FABAA4C7378}"/>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327479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6A4A-E9F1-BA20-8222-7D0281BDDD6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75EDF42-199B-2FDC-8429-DCD2E981CB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18147614-34AE-B401-2FF3-071B447507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4707CD9-1ACF-1B18-AC11-68588F67A7BB}"/>
              </a:ext>
            </a:extLst>
          </p:cNvPr>
          <p:cNvSpPr>
            <a:spLocks noGrp="1"/>
          </p:cNvSpPr>
          <p:nvPr>
            <p:ph type="dt" sz="half" idx="10"/>
          </p:nvPr>
        </p:nvSpPr>
        <p:spPr/>
        <p:txBody>
          <a:bodyPr/>
          <a:lstStyle/>
          <a:p>
            <a:fld id="{01C6F24B-0DE4-41CE-BAF0-031D5BD01578}" type="datetimeFigureOut">
              <a:rPr lang="en-IE" smtClean="0"/>
              <a:t>20/04/2026</a:t>
            </a:fld>
            <a:endParaRPr lang="en-IE"/>
          </a:p>
        </p:txBody>
      </p:sp>
      <p:sp>
        <p:nvSpPr>
          <p:cNvPr id="6" name="Footer Placeholder 5">
            <a:extLst>
              <a:ext uri="{FF2B5EF4-FFF2-40B4-BE49-F238E27FC236}">
                <a16:creationId xmlns:a16="http://schemas.microsoft.com/office/drawing/2014/main" id="{4C56932B-6696-5E27-1B6C-433373B026C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85C1D22-C484-4551-B908-37EFE11E5A58}"/>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133179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9F5E-0B2A-BC7C-A2BF-E8B4FC57CC6B}"/>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5352011-2F6D-D998-6F43-8BCDAE55F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5C030-86F9-FC8B-2B77-03CE814291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E20446A0-5B8F-7D93-7DEB-8673F482A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7A571E-7B67-520C-7F18-DE256CD4AC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C5D4459-B091-5DC8-0FE5-FF3878F8D30E}"/>
              </a:ext>
            </a:extLst>
          </p:cNvPr>
          <p:cNvSpPr>
            <a:spLocks noGrp="1"/>
          </p:cNvSpPr>
          <p:nvPr>
            <p:ph type="dt" sz="half" idx="10"/>
          </p:nvPr>
        </p:nvSpPr>
        <p:spPr/>
        <p:txBody>
          <a:bodyPr/>
          <a:lstStyle/>
          <a:p>
            <a:fld id="{01C6F24B-0DE4-41CE-BAF0-031D5BD01578}" type="datetimeFigureOut">
              <a:rPr lang="en-IE" smtClean="0"/>
              <a:t>20/04/2026</a:t>
            </a:fld>
            <a:endParaRPr lang="en-IE"/>
          </a:p>
        </p:txBody>
      </p:sp>
      <p:sp>
        <p:nvSpPr>
          <p:cNvPr id="8" name="Footer Placeholder 7">
            <a:extLst>
              <a:ext uri="{FF2B5EF4-FFF2-40B4-BE49-F238E27FC236}">
                <a16:creationId xmlns:a16="http://schemas.microsoft.com/office/drawing/2014/main" id="{35EA6DB8-F51D-D2EC-C15B-0DBEBDF4BAB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B452140-0DD9-2E64-BFC9-C31F2BFDE1D9}"/>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373105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0356-8EBE-EE0A-EFF3-CC580E7C788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CAAFCA6-07EC-A9D7-CE8F-B665EEB797E1}"/>
              </a:ext>
            </a:extLst>
          </p:cNvPr>
          <p:cNvSpPr>
            <a:spLocks noGrp="1"/>
          </p:cNvSpPr>
          <p:nvPr>
            <p:ph type="dt" sz="half" idx="10"/>
          </p:nvPr>
        </p:nvSpPr>
        <p:spPr/>
        <p:txBody>
          <a:bodyPr/>
          <a:lstStyle/>
          <a:p>
            <a:fld id="{01C6F24B-0DE4-41CE-BAF0-031D5BD01578}" type="datetimeFigureOut">
              <a:rPr lang="en-IE" smtClean="0"/>
              <a:t>20/04/2026</a:t>
            </a:fld>
            <a:endParaRPr lang="en-IE"/>
          </a:p>
        </p:txBody>
      </p:sp>
      <p:sp>
        <p:nvSpPr>
          <p:cNvPr id="4" name="Footer Placeholder 3">
            <a:extLst>
              <a:ext uri="{FF2B5EF4-FFF2-40B4-BE49-F238E27FC236}">
                <a16:creationId xmlns:a16="http://schemas.microsoft.com/office/drawing/2014/main" id="{EFC19B29-AE61-7D49-D899-CDF7473ED18B}"/>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4A452B95-ED21-4AAD-A4C2-D8BBB91F68B2}"/>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40726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297A0-4C3D-0EDF-B1CF-FE365BF38F27}"/>
              </a:ext>
            </a:extLst>
          </p:cNvPr>
          <p:cNvSpPr>
            <a:spLocks noGrp="1"/>
          </p:cNvSpPr>
          <p:nvPr>
            <p:ph type="dt" sz="half" idx="10"/>
          </p:nvPr>
        </p:nvSpPr>
        <p:spPr/>
        <p:txBody>
          <a:bodyPr/>
          <a:lstStyle/>
          <a:p>
            <a:fld id="{01C6F24B-0DE4-41CE-BAF0-031D5BD01578}" type="datetimeFigureOut">
              <a:rPr lang="en-IE" smtClean="0"/>
              <a:t>20/04/2026</a:t>
            </a:fld>
            <a:endParaRPr lang="en-IE"/>
          </a:p>
        </p:txBody>
      </p:sp>
      <p:sp>
        <p:nvSpPr>
          <p:cNvPr id="3" name="Footer Placeholder 2">
            <a:extLst>
              <a:ext uri="{FF2B5EF4-FFF2-40B4-BE49-F238E27FC236}">
                <a16:creationId xmlns:a16="http://schemas.microsoft.com/office/drawing/2014/main" id="{FC15D160-979C-F116-5FBA-C1DBC0DFD0D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ACF93E21-7828-A2E7-06EF-0502175C27F5}"/>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199444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6C3C-8EB9-A237-C354-1C4112570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2333A31-4065-02DA-EBA2-B18008F57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F68AE76-9854-A8D2-D8B9-F8B433672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066FF-E18B-A9F1-6AD8-890A618B082C}"/>
              </a:ext>
            </a:extLst>
          </p:cNvPr>
          <p:cNvSpPr>
            <a:spLocks noGrp="1"/>
          </p:cNvSpPr>
          <p:nvPr>
            <p:ph type="dt" sz="half" idx="10"/>
          </p:nvPr>
        </p:nvSpPr>
        <p:spPr/>
        <p:txBody>
          <a:bodyPr/>
          <a:lstStyle/>
          <a:p>
            <a:fld id="{01C6F24B-0DE4-41CE-BAF0-031D5BD01578}" type="datetimeFigureOut">
              <a:rPr lang="en-IE" smtClean="0"/>
              <a:t>20/04/2026</a:t>
            </a:fld>
            <a:endParaRPr lang="en-IE"/>
          </a:p>
        </p:txBody>
      </p:sp>
      <p:sp>
        <p:nvSpPr>
          <p:cNvPr id="6" name="Footer Placeholder 5">
            <a:extLst>
              <a:ext uri="{FF2B5EF4-FFF2-40B4-BE49-F238E27FC236}">
                <a16:creationId xmlns:a16="http://schemas.microsoft.com/office/drawing/2014/main" id="{9528D58B-A46E-F2D5-A94E-407F8DB833A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2C12837-5605-CEEB-33CD-C39F7A440CAA}"/>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211734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5929-7039-9982-0318-74491FCAE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FB97D0F-9392-2D60-820D-7693D53FB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297A94E-CD52-CFF6-F912-6730D2151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B556F-1A8B-53E6-4659-C7CE0B32D381}"/>
              </a:ext>
            </a:extLst>
          </p:cNvPr>
          <p:cNvSpPr>
            <a:spLocks noGrp="1"/>
          </p:cNvSpPr>
          <p:nvPr>
            <p:ph type="dt" sz="half" idx="10"/>
          </p:nvPr>
        </p:nvSpPr>
        <p:spPr/>
        <p:txBody>
          <a:bodyPr/>
          <a:lstStyle/>
          <a:p>
            <a:fld id="{01C6F24B-0DE4-41CE-BAF0-031D5BD01578}" type="datetimeFigureOut">
              <a:rPr lang="en-IE" smtClean="0"/>
              <a:t>20/04/2026</a:t>
            </a:fld>
            <a:endParaRPr lang="en-IE"/>
          </a:p>
        </p:txBody>
      </p:sp>
      <p:sp>
        <p:nvSpPr>
          <p:cNvPr id="6" name="Footer Placeholder 5">
            <a:extLst>
              <a:ext uri="{FF2B5EF4-FFF2-40B4-BE49-F238E27FC236}">
                <a16:creationId xmlns:a16="http://schemas.microsoft.com/office/drawing/2014/main" id="{AB0CA94A-7D07-94A7-F68F-C5D6CE254A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3902A87-7364-76C5-D661-9CED2EBED841}"/>
              </a:ext>
            </a:extLst>
          </p:cNvPr>
          <p:cNvSpPr>
            <a:spLocks noGrp="1"/>
          </p:cNvSpPr>
          <p:nvPr>
            <p:ph type="sldNum" sz="quarter" idx="12"/>
          </p:nvPr>
        </p:nvSpPr>
        <p:spPr/>
        <p:txBody>
          <a:bodyPr/>
          <a:lstStyle/>
          <a:p>
            <a:fld id="{D05EA86B-037E-47B2-9701-2911A324816C}" type="slidenum">
              <a:rPr lang="en-IE" smtClean="0"/>
              <a:t>‹#›</a:t>
            </a:fld>
            <a:endParaRPr lang="en-IE"/>
          </a:p>
        </p:txBody>
      </p:sp>
    </p:spTree>
    <p:extLst>
      <p:ext uri="{BB962C8B-B14F-4D97-AF65-F5344CB8AC3E}">
        <p14:creationId xmlns:p14="http://schemas.microsoft.com/office/powerpoint/2010/main" val="106452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FAF428-099C-A001-0D58-4787E65698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0959885-79BF-683D-AA33-9908162E0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BB524CD-6A44-F662-855E-F41078EE7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6F24B-0DE4-41CE-BAF0-031D5BD01578}" type="datetimeFigureOut">
              <a:rPr lang="en-IE" smtClean="0"/>
              <a:t>20/04/2026</a:t>
            </a:fld>
            <a:endParaRPr lang="en-IE"/>
          </a:p>
        </p:txBody>
      </p:sp>
      <p:sp>
        <p:nvSpPr>
          <p:cNvPr id="5" name="Footer Placeholder 4">
            <a:extLst>
              <a:ext uri="{FF2B5EF4-FFF2-40B4-BE49-F238E27FC236}">
                <a16:creationId xmlns:a16="http://schemas.microsoft.com/office/drawing/2014/main" id="{7155CBF0-9093-B559-00F8-749ED0B0E7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0CF4F1F-2E5E-3236-9AFC-7D2468DD5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EA86B-037E-47B2-9701-2911A324816C}" type="slidenum">
              <a:rPr lang="en-IE" smtClean="0"/>
              <a:t>‹#›</a:t>
            </a:fld>
            <a:endParaRPr lang="en-IE"/>
          </a:p>
        </p:txBody>
      </p:sp>
    </p:spTree>
    <p:extLst>
      <p:ext uri="{BB962C8B-B14F-4D97-AF65-F5344CB8AC3E}">
        <p14:creationId xmlns:p14="http://schemas.microsoft.com/office/powerpoint/2010/main" val="24697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D9DD-67B2-60E3-4D6A-F7B4911F491C}"/>
              </a:ext>
            </a:extLst>
          </p:cNvPr>
          <p:cNvSpPr>
            <a:spLocks noGrp="1"/>
          </p:cNvSpPr>
          <p:nvPr>
            <p:ph type="ctrTitle"/>
          </p:nvPr>
        </p:nvSpPr>
        <p:spPr>
          <a:xfrm>
            <a:off x="0" y="2530075"/>
            <a:ext cx="12027877" cy="3448209"/>
          </a:xfrm>
        </p:spPr>
        <p:txBody>
          <a:bodyPr>
            <a:normAutofit fontScale="90000"/>
          </a:bodyPr>
          <a:lstStyle/>
          <a:p>
            <a:br>
              <a:rPr lang="en-US" sz="5300" b="1" dirty="0">
                <a:solidFill>
                  <a:srgbClr val="0070C0"/>
                </a:solidFill>
              </a:rPr>
            </a:br>
            <a:br>
              <a:rPr lang="en-US" sz="5300" b="1" dirty="0">
                <a:solidFill>
                  <a:srgbClr val="0070C0"/>
                </a:solidFill>
              </a:rPr>
            </a:br>
            <a:br>
              <a:rPr lang="en-US" sz="5300" b="1" dirty="0">
                <a:solidFill>
                  <a:srgbClr val="0070C0"/>
                </a:solidFill>
              </a:rPr>
            </a:br>
            <a:br>
              <a:rPr lang="en-US" sz="5300" b="1" dirty="0">
                <a:solidFill>
                  <a:srgbClr val="0070C0"/>
                </a:solidFill>
              </a:rPr>
            </a:br>
            <a:br>
              <a:rPr lang="en-US" b="1" dirty="0">
                <a:solidFill>
                  <a:srgbClr val="0070C0"/>
                </a:solidFill>
              </a:rPr>
            </a:br>
            <a:r>
              <a:rPr lang="en-US" sz="4400" b="1" dirty="0"/>
              <a:t>Prof Fionnuala McAuliffe</a:t>
            </a:r>
            <a:br>
              <a:rPr lang="en-US" sz="4400" dirty="0"/>
            </a:br>
            <a:r>
              <a:rPr lang="en-US" sz="4000" dirty="0"/>
              <a:t>Chair Standing Committee for Training and Assessment</a:t>
            </a:r>
            <a:br>
              <a:rPr lang="en-US" sz="4000" dirty="0"/>
            </a:br>
            <a:r>
              <a:rPr lang="en-US" sz="3600" b="1" dirty="0"/>
              <a:t>Dr Anna Aabakke</a:t>
            </a:r>
            <a:br>
              <a:rPr lang="en-US" sz="3600" dirty="0"/>
            </a:br>
            <a:r>
              <a:rPr lang="en-US" sz="4000" b="1" dirty="0"/>
              <a:t>Prof Sam Mukhopadhyay </a:t>
            </a:r>
            <a:br>
              <a:rPr lang="en-US" sz="4000" dirty="0"/>
            </a:br>
            <a:r>
              <a:rPr lang="en-US" sz="3600" dirty="0"/>
              <a:t>President EBCOG</a:t>
            </a:r>
            <a:br>
              <a:rPr lang="en-US" sz="4000" dirty="0"/>
            </a:br>
            <a:r>
              <a:rPr lang="en-US" sz="4000" b="1" dirty="0">
                <a:solidFill>
                  <a:srgbClr val="0070C0"/>
                </a:solidFill>
              </a:rPr>
              <a:t>centraloffice@ebcog.eu</a:t>
            </a:r>
            <a:br>
              <a:rPr lang="en-US" sz="4000" b="1" dirty="0">
                <a:solidFill>
                  <a:srgbClr val="0070C0"/>
                </a:solidFill>
              </a:rPr>
            </a:br>
            <a:endParaRPr lang="en-IE" b="1" dirty="0">
              <a:solidFill>
                <a:srgbClr val="0070C0"/>
              </a:solidFill>
            </a:endParaRPr>
          </a:p>
        </p:txBody>
      </p:sp>
      <p:sp>
        <p:nvSpPr>
          <p:cNvPr id="3" name="Subtitle 2">
            <a:extLst>
              <a:ext uri="{FF2B5EF4-FFF2-40B4-BE49-F238E27FC236}">
                <a16:creationId xmlns:a16="http://schemas.microsoft.com/office/drawing/2014/main" id="{A10C8986-FB69-477A-DE4B-F26D57A94EF8}"/>
              </a:ext>
            </a:extLst>
          </p:cNvPr>
          <p:cNvSpPr>
            <a:spLocks noGrp="1"/>
          </p:cNvSpPr>
          <p:nvPr>
            <p:ph type="subTitle" idx="1"/>
          </p:nvPr>
        </p:nvSpPr>
        <p:spPr>
          <a:xfrm>
            <a:off x="1174638" y="5857221"/>
            <a:ext cx="9144000" cy="1655762"/>
          </a:xfrm>
        </p:spPr>
        <p:txBody>
          <a:bodyPr>
            <a:normAutofit/>
          </a:bodyPr>
          <a:lstStyle/>
          <a:p>
            <a:r>
              <a:rPr lang="en-US" sz="4000" dirty="0"/>
              <a:t>April 2026 UEMS Council Tunis</a:t>
            </a:r>
            <a:endParaRPr lang="en-IE" sz="4000" dirty="0"/>
          </a:p>
        </p:txBody>
      </p:sp>
      <p:pic>
        <p:nvPicPr>
          <p:cNvPr id="9" name="Picture 8">
            <a:extLst>
              <a:ext uri="{FF2B5EF4-FFF2-40B4-BE49-F238E27FC236}">
                <a16:creationId xmlns:a16="http://schemas.microsoft.com/office/drawing/2014/main" id="{4ABF8ADB-4C14-A053-924F-6FEDFC6792FA}"/>
              </a:ext>
            </a:extLst>
          </p:cNvPr>
          <p:cNvPicPr>
            <a:picLocks noChangeAspect="1"/>
          </p:cNvPicPr>
          <p:nvPr/>
        </p:nvPicPr>
        <p:blipFill>
          <a:blip r:embed="rId2"/>
          <a:stretch>
            <a:fillRect/>
          </a:stretch>
        </p:blipFill>
        <p:spPr>
          <a:xfrm>
            <a:off x="9788487" y="5540337"/>
            <a:ext cx="2452705" cy="1328747"/>
          </a:xfrm>
          <a:prstGeom prst="rect">
            <a:avLst/>
          </a:prstGeom>
        </p:spPr>
      </p:pic>
      <p:pic>
        <p:nvPicPr>
          <p:cNvPr id="6" name="Picture 5">
            <a:extLst>
              <a:ext uri="{FF2B5EF4-FFF2-40B4-BE49-F238E27FC236}">
                <a16:creationId xmlns:a16="http://schemas.microsoft.com/office/drawing/2014/main" id="{83633B9D-B7BA-9A6E-E21F-94F772785DBB}"/>
              </a:ext>
            </a:extLst>
          </p:cNvPr>
          <p:cNvPicPr>
            <a:picLocks noChangeAspect="1"/>
          </p:cNvPicPr>
          <p:nvPr/>
        </p:nvPicPr>
        <p:blipFill>
          <a:blip r:embed="rId3"/>
          <a:srcRect t="12677" b="3251"/>
          <a:stretch/>
        </p:blipFill>
        <p:spPr>
          <a:xfrm>
            <a:off x="10206228" y="3613906"/>
            <a:ext cx="1617221" cy="1597679"/>
          </a:xfrm>
          <a:prstGeom prst="rect">
            <a:avLst/>
          </a:prstGeom>
        </p:spPr>
      </p:pic>
      <p:pic>
        <p:nvPicPr>
          <p:cNvPr id="8" name="Picture 7">
            <a:extLst>
              <a:ext uri="{FF2B5EF4-FFF2-40B4-BE49-F238E27FC236}">
                <a16:creationId xmlns:a16="http://schemas.microsoft.com/office/drawing/2014/main" id="{2D570B04-071E-3D67-BA20-C0A86DD3F04D}"/>
              </a:ext>
            </a:extLst>
          </p:cNvPr>
          <p:cNvPicPr>
            <a:picLocks noChangeAspect="1"/>
          </p:cNvPicPr>
          <p:nvPr/>
        </p:nvPicPr>
        <p:blipFill>
          <a:blip r:embed="rId4"/>
          <a:srcRect l="19369" r="17169" b="5119"/>
          <a:stretch/>
        </p:blipFill>
        <p:spPr>
          <a:xfrm>
            <a:off x="73356" y="995376"/>
            <a:ext cx="1336917" cy="1730109"/>
          </a:xfrm>
          <a:prstGeom prst="rect">
            <a:avLst/>
          </a:prstGeom>
        </p:spPr>
      </p:pic>
      <p:pic>
        <p:nvPicPr>
          <p:cNvPr id="10" name="Picture 9">
            <a:extLst>
              <a:ext uri="{FF2B5EF4-FFF2-40B4-BE49-F238E27FC236}">
                <a16:creationId xmlns:a16="http://schemas.microsoft.com/office/drawing/2014/main" id="{97698824-9E96-26F4-D5E8-7E659C1D289C}"/>
              </a:ext>
            </a:extLst>
          </p:cNvPr>
          <p:cNvPicPr>
            <a:picLocks noChangeAspect="1"/>
          </p:cNvPicPr>
          <p:nvPr/>
        </p:nvPicPr>
        <p:blipFill>
          <a:blip r:embed="rId5"/>
          <a:stretch>
            <a:fillRect/>
          </a:stretch>
        </p:blipFill>
        <p:spPr>
          <a:xfrm>
            <a:off x="368551" y="3825588"/>
            <a:ext cx="1398824" cy="1457929"/>
          </a:xfrm>
          <a:prstGeom prst="rect">
            <a:avLst/>
          </a:prstGeom>
        </p:spPr>
      </p:pic>
      <p:sp>
        <p:nvSpPr>
          <p:cNvPr id="11" name="Title 1">
            <a:extLst>
              <a:ext uri="{FF2B5EF4-FFF2-40B4-BE49-F238E27FC236}">
                <a16:creationId xmlns:a16="http://schemas.microsoft.com/office/drawing/2014/main" id="{46F76051-CCC2-6A14-9255-B1511344EE34}"/>
              </a:ext>
            </a:extLst>
          </p:cNvPr>
          <p:cNvSpPr txBox="1">
            <a:spLocks/>
          </p:cNvSpPr>
          <p:nvPr/>
        </p:nvSpPr>
        <p:spPr>
          <a:xfrm>
            <a:off x="1067963" y="173671"/>
            <a:ext cx="10515600" cy="132556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70C0"/>
                </a:solidFill>
              </a:rPr>
              <a:t>European Training Requirements for Specialty of Obstetrics &amp; Gynaecology </a:t>
            </a:r>
          </a:p>
        </p:txBody>
      </p:sp>
    </p:spTree>
    <p:extLst>
      <p:ext uri="{BB962C8B-B14F-4D97-AF65-F5344CB8AC3E}">
        <p14:creationId xmlns:p14="http://schemas.microsoft.com/office/powerpoint/2010/main" val="3699078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7FD2-9420-9088-FC49-64D3BB9C623B}"/>
              </a:ext>
            </a:extLst>
          </p:cNvPr>
          <p:cNvSpPr>
            <a:spLocks noGrp="1"/>
          </p:cNvSpPr>
          <p:nvPr>
            <p:ph idx="1"/>
          </p:nvPr>
        </p:nvSpPr>
        <p:spPr>
          <a:xfrm>
            <a:off x="838200" y="1409416"/>
            <a:ext cx="10515600" cy="4351338"/>
          </a:xfrm>
        </p:spPr>
        <p:txBody>
          <a:bodyPr/>
          <a:lstStyle/>
          <a:p>
            <a:pPr marL="0" indent="0">
              <a:spcBef>
                <a:spcPts val="5"/>
              </a:spcBef>
              <a:buNone/>
            </a:pPr>
            <a:endParaRPr lang="en-IE" sz="1000"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a:effectLst/>
                <a:latin typeface="Calibri" panose="020F0502020204030204" pitchFamily="34" charset="0"/>
                <a:ea typeface="Calibri" panose="020F0502020204030204" pitchFamily="34" charset="0"/>
              </a:rPr>
              <a:t>Fetal</a:t>
            </a:r>
            <a:r>
              <a:rPr lang="en-US" spc="-4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Medicine</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a:effectLst/>
                <a:latin typeface="Calibri" panose="020F0502020204030204" pitchFamily="34" charset="0"/>
                <a:ea typeface="Calibri" panose="020F0502020204030204" pitchFamily="34" charset="0"/>
              </a:rPr>
              <a:t>Maternal Medicine</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a:effectLst/>
                <a:latin typeface="Calibri" panose="020F0502020204030204" pitchFamily="34" charset="0"/>
                <a:ea typeface="Calibri" panose="020F0502020204030204" pitchFamily="34" charset="0"/>
              </a:rPr>
              <a:t>Benign</a:t>
            </a:r>
            <a:r>
              <a:rPr lang="en-US" spc="-4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Gynaecology</a:t>
            </a:r>
            <a:endParaRPr lang="en-IE" spc="-5" dirty="0">
              <a:effectLst/>
              <a:latin typeface="Calibri" panose="020F0502020204030204" pitchFamily="34" charset="0"/>
              <a:ea typeface="Calibri" panose="020F0502020204030204" pitchFamily="34" charset="0"/>
            </a:endParaRPr>
          </a:p>
          <a:p>
            <a:pPr marL="742950" lvl="1" indent="-285750">
              <a:spcBef>
                <a:spcPts val="180"/>
              </a:spcBef>
              <a:buSzPts val="1000"/>
              <a:buFont typeface="Calibri" panose="020F0502020204030204" pitchFamily="34" charset="0"/>
              <a:buAutoNum type="arabicPeriod"/>
              <a:tabLst>
                <a:tab pos="530225" algn="l"/>
                <a:tab pos="530860" algn="l"/>
              </a:tabLst>
            </a:pPr>
            <a:r>
              <a:rPr lang="en-US" spc="-10" dirty="0">
                <a:effectLst/>
                <a:latin typeface="Calibri" panose="020F0502020204030204" pitchFamily="34" charset="0"/>
                <a:ea typeface="Calibri" panose="020F0502020204030204" pitchFamily="34" charset="0"/>
              </a:rPr>
              <a:t>Reproductive</a:t>
            </a:r>
            <a:r>
              <a:rPr lang="en-US" spc="4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Medicine</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err="1">
                <a:effectLst/>
                <a:latin typeface="Calibri" panose="020F0502020204030204" pitchFamily="34" charset="0"/>
                <a:ea typeface="Calibri" panose="020F0502020204030204" pitchFamily="34" charset="0"/>
              </a:rPr>
              <a:t>Urogynaecology</a:t>
            </a:r>
            <a:r>
              <a:rPr lang="en-US" spc="-40"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&amp;</a:t>
            </a:r>
            <a:r>
              <a:rPr lang="en-US" spc="-40"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Pelvic</a:t>
            </a:r>
            <a:r>
              <a:rPr lang="en-US" spc="-45" dirty="0">
                <a:effectLst/>
                <a:latin typeface="Calibri" panose="020F0502020204030204" pitchFamily="34" charset="0"/>
                <a:ea typeface="Calibri" panose="020F0502020204030204" pitchFamily="34" charset="0"/>
              </a:rPr>
              <a:t> </a:t>
            </a:r>
            <a:r>
              <a:rPr lang="en-US" spc="-20" dirty="0">
                <a:effectLst/>
                <a:latin typeface="Calibri" panose="020F0502020204030204" pitchFamily="34" charset="0"/>
                <a:ea typeface="Calibri" panose="020F0502020204030204" pitchFamily="34" charset="0"/>
              </a:rPr>
              <a:t>Floor</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a:effectLst/>
                <a:latin typeface="Calibri" panose="020F0502020204030204" pitchFamily="34" charset="0"/>
                <a:ea typeface="Calibri" panose="020F0502020204030204" pitchFamily="34" charset="0"/>
              </a:rPr>
              <a:t>Low</a:t>
            </a:r>
            <a:r>
              <a:rPr lang="en-US" spc="-3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Genital</a:t>
            </a:r>
            <a:r>
              <a:rPr lang="en-US" spc="-1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Tract</a:t>
            </a:r>
            <a:r>
              <a:rPr lang="en-US" spc="-30"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Disease</a:t>
            </a:r>
            <a:r>
              <a:rPr lang="en-US" spc="-30"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&amp;</a:t>
            </a:r>
            <a:r>
              <a:rPr lang="en-US" spc="-2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Sexual health</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err="1">
                <a:effectLst/>
                <a:latin typeface="Calibri" panose="020F0502020204030204" pitchFamily="34" charset="0"/>
                <a:ea typeface="Calibri" panose="020F0502020204030204" pitchFamily="34" charset="0"/>
              </a:rPr>
              <a:t>Paediatric</a:t>
            </a:r>
            <a:r>
              <a:rPr lang="en-US" spc="-4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&amp;</a:t>
            </a:r>
            <a:r>
              <a:rPr lang="en-US" spc="-3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Adolescent</a:t>
            </a:r>
            <a:r>
              <a:rPr lang="en-US" spc="-4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Gynaecology</a:t>
            </a:r>
            <a:endParaRPr lang="en-IE" spc="-5" dirty="0">
              <a:effectLst/>
              <a:latin typeface="Calibri" panose="020F0502020204030204" pitchFamily="34" charset="0"/>
              <a:ea typeface="Calibri" panose="020F0502020204030204" pitchFamily="34" charset="0"/>
            </a:endParaRPr>
          </a:p>
          <a:p>
            <a:pPr marL="742950" lvl="1" indent="-285750">
              <a:spcBef>
                <a:spcPts val="180"/>
              </a:spcBef>
              <a:buSzPts val="1000"/>
              <a:buFont typeface="Calibri" panose="020F0502020204030204" pitchFamily="34" charset="0"/>
              <a:buAutoNum type="arabicPeriod"/>
              <a:tabLst>
                <a:tab pos="530225" algn="l"/>
                <a:tab pos="530860" algn="l"/>
              </a:tabLst>
            </a:pPr>
            <a:r>
              <a:rPr lang="en-US" spc="-10" dirty="0" err="1">
                <a:effectLst/>
                <a:latin typeface="Calibri" panose="020F0502020204030204" pitchFamily="34" charset="0"/>
                <a:ea typeface="Calibri" panose="020F0502020204030204" pitchFamily="34" charset="0"/>
              </a:rPr>
              <a:t>Gynaecological</a:t>
            </a:r>
            <a:r>
              <a:rPr lang="en-US" spc="5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Oncology</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a:effectLst/>
                <a:latin typeface="Calibri" panose="020F0502020204030204" pitchFamily="34" charset="0"/>
                <a:ea typeface="Calibri" panose="020F0502020204030204" pitchFamily="34" charset="0"/>
              </a:rPr>
              <a:t>Breast</a:t>
            </a:r>
            <a:r>
              <a:rPr lang="en-US" spc="-5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Disease</a:t>
            </a:r>
            <a:endParaRPr lang="en-IE" spc="-5" dirty="0">
              <a:effectLst/>
              <a:latin typeface="Calibri" panose="020F0502020204030204" pitchFamily="34" charset="0"/>
              <a:ea typeface="Calibri" panose="020F0502020204030204" pitchFamily="34" charset="0"/>
            </a:endParaRPr>
          </a:p>
          <a:p>
            <a:endParaRPr lang="en-IE" dirty="0"/>
          </a:p>
        </p:txBody>
      </p:sp>
      <p:sp>
        <p:nvSpPr>
          <p:cNvPr id="6" name="Title 1">
            <a:extLst>
              <a:ext uri="{FF2B5EF4-FFF2-40B4-BE49-F238E27FC236}">
                <a16:creationId xmlns:a16="http://schemas.microsoft.com/office/drawing/2014/main" id="{5389EDD0-F423-D601-0106-02250459ECB9}"/>
              </a:ext>
            </a:extLst>
          </p:cNvPr>
          <p:cNvSpPr txBox="1">
            <a:spLocks/>
          </p:cNvSpPr>
          <p:nvPr/>
        </p:nvSpPr>
        <p:spPr>
          <a:xfrm>
            <a:off x="896007" y="1896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Elective modules</a:t>
            </a:r>
            <a:endParaRPr lang="en-IE" b="1" dirty="0">
              <a:solidFill>
                <a:srgbClr val="0070C0"/>
              </a:solidFill>
            </a:endParaRPr>
          </a:p>
        </p:txBody>
      </p:sp>
      <p:pic>
        <p:nvPicPr>
          <p:cNvPr id="7" name="Picture 6">
            <a:extLst>
              <a:ext uri="{FF2B5EF4-FFF2-40B4-BE49-F238E27FC236}">
                <a16:creationId xmlns:a16="http://schemas.microsoft.com/office/drawing/2014/main" id="{8EF098F4-8B3D-05CF-3412-8A0516DA085E}"/>
              </a:ext>
            </a:extLst>
          </p:cNvPr>
          <p:cNvPicPr>
            <a:picLocks noChangeAspect="1"/>
          </p:cNvPicPr>
          <p:nvPr/>
        </p:nvPicPr>
        <p:blipFill>
          <a:blip r:embed="rId2"/>
          <a:stretch>
            <a:fillRect/>
          </a:stretch>
        </p:blipFill>
        <p:spPr>
          <a:xfrm>
            <a:off x="9572482" y="1492435"/>
            <a:ext cx="2786329" cy="3942792"/>
          </a:xfrm>
          <a:prstGeom prst="rect">
            <a:avLst/>
          </a:prstGeom>
        </p:spPr>
      </p:pic>
      <p:pic>
        <p:nvPicPr>
          <p:cNvPr id="8" name="Picture 7">
            <a:extLst>
              <a:ext uri="{FF2B5EF4-FFF2-40B4-BE49-F238E27FC236}">
                <a16:creationId xmlns:a16="http://schemas.microsoft.com/office/drawing/2014/main" id="{EC5F17D4-1A48-623C-D452-BE45407AC25B}"/>
              </a:ext>
            </a:extLst>
          </p:cNvPr>
          <p:cNvPicPr>
            <a:picLocks noChangeAspect="1"/>
          </p:cNvPicPr>
          <p:nvPr/>
        </p:nvPicPr>
        <p:blipFill>
          <a:blip r:embed="rId3"/>
          <a:stretch>
            <a:fillRect/>
          </a:stretch>
        </p:blipFill>
        <p:spPr>
          <a:xfrm>
            <a:off x="9739295" y="5529253"/>
            <a:ext cx="2452705" cy="1328747"/>
          </a:xfrm>
          <a:prstGeom prst="rect">
            <a:avLst/>
          </a:prstGeom>
        </p:spPr>
      </p:pic>
    </p:spTree>
    <p:extLst>
      <p:ext uri="{BB962C8B-B14F-4D97-AF65-F5344CB8AC3E}">
        <p14:creationId xmlns:p14="http://schemas.microsoft.com/office/powerpoint/2010/main" val="185054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0853-C625-FC47-BFFE-E274D42D87BF}"/>
              </a:ext>
            </a:extLst>
          </p:cNvPr>
          <p:cNvSpPr>
            <a:spLocks noGrp="1"/>
          </p:cNvSpPr>
          <p:nvPr>
            <p:ph type="title"/>
          </p:nvPr>
        </p:nvSpPr>
        <p:spPr/>
        <p:txBody>
          <a:bodyPr/>
          <a:lstStyle/>
          <a:p>
            <a:endParaRPr lang="en-IE"/>
          </a:p>
        </p:txBody>
      </p:sp>
      <p:pic>
        <p:nvPicPr>
          <p:cNvPr id="5" name="Content Placeholder 4">
            <a:extLst>
              <a:ext uri="{FF2B5EF4-FFF2-40B4-BE49-F238E27FC236}">
                <a16:creationId xmlns:a16="http://schemas.microsoft.com/office/drawing/2014/main" id="{CCD9A143-2095-601A-AB19-8C5D303F693D}"/>
              </a:ext>
            </a:extLst>
          </p:cNvPr>
          <p:cNvPicPr>
            <a:picLocks noGrp="1" noChangeAspect="1"/>
          </p:cNvPicPr>
          <p:nvPr>
            <p:ph idx="1"/>
          </p:nvPr>
        </p:nvPicPr>
        <p:blipFill>
          <a:blip r:embed="rId2"/>
          <a:stretch>
            <a:fillRect/>
          </a:stretch>
        </p:blipFill>
        <p:spPr>
          <a:xfrm>
            <a:off x="56230" y="0"/>
            <a:ext cx="10515600" cy="4333449"/>
          </a:xfrm>
        </p:spPr>
      </p:pic>
      <p:pic>
        <p:nvPicPr>
          <p:cNvPr id="3" name="Picture 2">
            <a:extLst>
              <a:ext uri="{FF2B5EF4-FFF2-40B4-BE49-F238E27FC236}">
                <a16:creationId xmlns:a16="http://schemas.microsoft.com/office/drawing/2014/main" id="{774CD47C-1124-BFE8-8377-2C65E116E700}"/>
              </a:ext>
            </a:extLst>
          </p:cNvPr>
          <p:cNvPicPr>
            <a:picLocks noChangeAspect="1"/>
          </p:cNvPicPr>
          <p:nvPr/>
        </p:nvPicPr>
        <p:blipFill>
          <a:blip r:embed="rId3"/>
          <a:stretch>
            <a:fillRect/>
          </a:stretch>
        </p:blipFill>
        <p:spPr>
          <a:xfrm>
            <a:off x="-63062" y="3584147"/>
            <a:ext cx="10260198" cy="3175912"/>
          </a:xfrm>
          <a:prstGeom prst="rect">
            <a:avLst/>
          </a:prstGeom>
        </p:spPr>
      </p:pic>
      <p:pic>
        <p:nvPicPr>
          <p:cNvPr id="4" name="Picture 3">
            <a:extLst>
              <a:ext uri="{FF2B5EF4-FFF2-40B4-BE49-F238E27FC236}">
                <a16:creationId xmlns:a16="http://schemas.microsoft.com/office/drawing/2014/main" id="{775673C5-C187-265B-6557-C9B98DCCBF7F}"/>
              </a:ext>
            </a:extLst>
          </p:cNvPr>
          <p:cNvPicPr>
            <a:picLocks noChangeAspect="1"/>
          </p:cNvPicPr>
          <p:nvPr/>
        </p:nvPicPr>
        <p:blipFill>
          <a:blip r:embed="rId4"/>
          <a:stretch>
            <a:fillRect/>
          </a:stretch>
        </p:blipFill>
        <p:spPr>
          <a:xfrm>
            <a:off x="9739295" y="5529253"/>
            <a:ext cx="2452705" cy="1328747"/>
          </a:xfrm>
          <a:prstGeom prst="rect">
            <a:avLst/>
          </a:prstGeom>
        </p:spPr>
      </p:pic>
    </p:spTree>
    <p:extLst>
      <p:ext uri="{BB962C8B-B14F-4D97-AF65-F5344CB8AC3E}">
        <p14:creationId xmlns:p14="http://schemas.microsoft.com/office/powerpoint/2010/main" val="153165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5CEE-F7AA-802F-D3FC-429C44DA4BEF}"/>
              </a:ext>
            </a:extLst>
          </p:cNvPr>
          <p:cNvSpPr>
            <a:spLocks noGrp="1"/>
          </p:cNvSpPr>
          <p:nvPr>
            <p:ph type="title"/>
          </p:nvPr>
        </p:nvSpPr>
        <p:spPr/>
        <p:txBody>
          <a:bodyPr/>
          <a:lstStyle/>
          <a:p>
            <a:endParaRPr lang="en-IE"/>
          </a:p>
        </p:txBody>
      </p:sp>
      <p:pic>
        <p:nvPicPr>
          <p:cNvPr id="6" name="image7.png">
            <a:extLst>
              <a:ext uri="{FF2B5EF4-FFF2-40B4-BE49-F238E27FC236}">
                <a16:creationId xmlns:a16="http://schemas.microsoft.com/office/drawing/2014/main" id="{CC615218-F8DC-DACE-AA9F-2A05FE4422BF}"/>
              </a:ext>
            </a:extLst>
          </p:cNvPr>
          <p:cNvPicPr>
            <a:picLocks noGrp="1" noChangeAspect="1"/>
          </p:cNvPicPr>
          <p:nvPr>
            <p:ph idx="1"/>
          </p:nvPr>
        </p:nvPicPr>
        <p:blipFill>
          <a:blip r:embed="rId2" cstate="print"/>
          <a:stretch>
            <a:fillRect/>
          </a:stretch>
        </p:blipFill>
        <p:spPr>
          <a:xfrm>
            <a:off x="756219" y="652343"/>
            <a:ext cx="10515600" cy="4188031"/>
          </a:xfrm>
          <a:prstGeom prst="rect">
            <a:avLst/>
          </a:prstGeom>
        </p:spPr>
      </p:pic>
      <p:sp>
        <p:nvSpPr>
          <p:cNvPr id="3" name="TextBox 2">
            <a:extLst>
              <a:ext uri="{FF2B5EF4-FFF2-40B4-BE49-F238E27FC236}">
                <a16:creationId xmlns:a16="http://schemas.microsoft.com/office/drawing/2014/main" id="{E48DBC95-D592-6735-CA2C-B2DC0B488C5D}"/>
              </a:ext>
            </a:extLst>
          </p:cNvPr>
          <p:cNvSpPr txBox="1"/>
          <p:nvPr/>
        </p:nvSpPr>
        <p:spPr>
          <a:xfrm>
            <a:off x="914400" y="5127592"/>
            <a:ext cx="10707939" cy="1384995"/>
          </a:xfrm>
          <a:prstGeom prst="rect">
            <a:avLst/>
          </a:prstGeom>
          <a:noFill/>
        </p:spPr>
        <p:txBody>
          <a:bodyPr wrap="square" rtlCol="0">
            <a:spAutoFit/>
          </a:bodyPr>
          <a:lstStyle/>
          <a:p>
            <a:r>
              <a:rPr lang="en-US" sz="2800" b="1" dirty="0">
                <a:effectLst/>
                <a:latin typeface="Calibri" panose="020F0502020204030204" pitchFamily="34" charset="0"/>
                <a:ea typeface="Calibri" panose="020F0502020204030204" pitchFamily="34" charset="0"/>
              </a:rPr>
              <a:t>Simulation</a:t>
            </a:r>
            <a:r>
              <a:rPr lang="en-US" sz="2800" b="1" spc="-25"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training</a:t>
            </a:r>
            <a:r>
              <a:rPr lang="en-US" sz="2800" b="1" spc="-3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as</a:t>
            </a:r>
            <a:r>
              <a:rPr lang="en-US" sz="2800" b="1" spc="-35"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an</a:t>
            </a:r>
            <a:r>
              <a:rPr lang="en-US" sz="2800" b="1" spc="-25"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important</a:t>
            </a:r>
            <a:r>
              <a:rPr lang="en-US" sz="2800" b="1" spc="-3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pillar</a:t>
            </a:r>
            <a:r>
              <a:rPr lang="en-US" sz="2800" b="1" spc="-3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of</a:t>
            </a:r>
            <a:r>
              <a:rPr lang="en-US" sz="2800" b="1" spc="-35"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the</a:t>
            </a:r>
            <a:r>
              <a:rPr lang="en-US" sz="2800" b="1" spc="-3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training</a:t>
            </a:r>
            <a:r>
              <a:rPr lang="en-US" sz="2800" b="1" spc="-30" dirty="0">
                <a:effectLst/>
                <a:latin typeface="Calibri" panose="020F0502020204030204" pitchFamily="34" charset="0"/>
                <a:ea typeface="Calibri" panose="020F0502020204030204" pitchFamily="34" charset="0"/>
              </a:rPr>
              <a:t> </a:t>
            </a:r>
            <a:r>
              <a:rPr lang="en-US" sz="2800" b="1" spc="-10" dirty="0">
                <a:effectLst/>
                <a:latin typeface="Calibri" panose="020F0502020204030204" pitchFamily="34" charset="0"/>
                <a:ea typeface="Calibri" panose="020F0502020204030204" pitchFamily="34" charset="0"/>
              </a:rPr>
              <a:t>system – strengthened with GESEA4 EU project (gynaecological simulation)</a:t>
            </a:r>
          </a:p>
          <a:p>
            <a:endParaRPr lang="en-IE" sz="2800" b="1" dirty="0"/>
          </a:p>
        </p:txBody>
      </p:sp>
    </p:spTree>
    <p:extLst>
      <p:ext uri="{BB962C8B-B14F-4D97-AF65-F5344CB8AC3E}">
        <p14:creationId xmlns:p14="http://schemas.microsoft.com/office/powerpoint/2010/main" val="296376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90D92-D933-35BB-8EF8-9F3D18468051}"/>
              </a:ext>
            </a:extLst>
          </p:cNvPr>
          <p:cNvSpPr>
            <a:spLocks noGrp="1"/>
          </p:cNvSpPr>
          <p:nvPr>
            <p:ph idx="1"/>
          </p:nvPr>
        </p:nvSpPr>
        <p:spPr>
          <a:xfrm>
            <a:off x="677487" y="1515165"/>
            <a:ext cx="10515600" cy="4929970"/>
          </a:xfrm>
        </p:spPr>
        <p:txBody>
          <a:bodyPr>
            <a:normAutofit/>
          </a:bodyPr>
          <a:lstStyle/>
          <a:p>
            <a:r>
              <a:rPr lang="en-US" b="1" u="none" strike="noStrike" kern="0" dirty="0">
                <a:effectLst/>
                <a:uFill>
                  <a:solidFill>
                    <a:srgbClr val="000000"/>
                  </a:solidFill>
                </a:uFill>
                <a:latin typeface="Calibri" panose="020F0502020204030204" pitchFamily="34" charset="0"/>
                <a:ea typeface="Calibri" panose="020F0502020204030204" pitchFamily="34" charset="0"/>
              </a:rPr>
              <a:t>Human Factors </a:t>
            </a:r>
            <a:r>
              <a:rPr lang="en-US" b="0" u="none" strike="noStrike" kern="0" dirty="0">
                <a:effectLst/>
                <a:uFill>
                  <a:solidFill>
                    <a:srgbClr val="000000"/>
                  </a:solidFill>
                </a:uFill>
                <a:latin typeface="Calibri" panose="020F0502020204030204" pitchFamily="34" charset="0"/>
                <a:ea typeface="Calibri" panose="020F0502020204030204" pitchFamily="34" charset="0"/>
              </a:rPr>
              <a:t> - how individuals interact within their job environment, includes </a:t>
            </a:r>
            <a:r>
              <a:rPr lang="en-US" b="0" u="none" strike="noStrike" kern="0" dirty="0" err="1">
                <a:effectLst/>
                <a:uFill>
                  <a:solidFill>
                    <a:srgbClr val="000000"/>
                  </a:solidFill>
                </a:uFill>
                <a:latin typeface="Calibri" panose="020F0502020204030204" pitchFamily="34" charset="0"/>
                <a:ea typeface="Calibri" panose="020F0502020204030204" pitchFamily="34" charset="0"/>
              </a:rPr>
              <a:t>organisational</a:t>
            </a:r>
            <a:r>
              <a:rPr lang="en-US" b="0" u="none" strike="noStrike" kern="0" dirty="0">
                <a:effectLst/>
                <a:uFill>
                  <a:solidFill>
                    <a:srgbClr val="000000"/>
                  </a:solidFill>
                </a:uFill>
                <a:latin typeface="Calibri" panose="020F0502020204030204" pitchFamily="34" charset="0"/>
                <a:ea typeface="Calibri" panose="020F0502020204030204" pitchFamily="34" charset="0"/>
              </a:rPr>
              <a:t> and job factors, and individual characteristics.  </a:t>
            </a:r>
          </a:p>
          <a:p>
            <a:endParaRPr lang="en-US" kern="0" dirty="0">
              <a:uFill>
                <a:solidFill>
                  <a:srgbClr val="000000"/>
                </a:solidFill>
              </a:uFill>
              <a:latin typeface="Calibri" panose="020F0502020204030204" pitchFamily="34" charset="0"/>
              <a:ea typeface="Calibri" panose="020F0502020204030204" pitchFamily="34" charset="0"/>
            </a:endParaRPr>
          </a:p>
          <a:p>
            <a:r>
              <a:rPr lang="en-US" b="1" u="none" strike="noStrike" kern="0" dirty="0">
                <a:effectLst/>
                <a:uFill>
                  <a:solidFill>
                    <a:srgbClr val="000000"/>
                  </a:solidFill>
                </a:uFill>
                <a:latin typeface="Calibri" panose="020F0502020204030204" pitchFamily="34" charset="0"/>
                <a:ea typeface="Calibri" panose="020F0502020204030204" pitchFamily="34" charset="0"/>
              </a:rPr>
              <a:t>Non-technical skills </a:t>
            </a:r>
            <a:r>
              <a:rPr lang="en-US" b="0" u="none" strike="noStrike" kern="0" dirty="0">
                <a:effectLst/>
                <a:uFill>
                  <a:solidFill>
                    <a:srgbClr val="000000"/>
                  </a:solidFill>
                </a:uFill>
                <a:latin typeface="Calibri" panose="020F0502020204030204" pitchFamily="34" charset="0"/>
                <a:ea typeface="Calibri" panose="020F0502020204030204" pitchFamily="34" charset="0"/>
              </a:rPr>
              <a:t> - individual factors: cognitive, social and personal resource skills that do not relate directly to the clinical job but are complementary to the technical skills and crucial to delivery of safe and effective patient care. </a:t>
            </a:r>
          </a:p>
          <a:p>
            <a:r>
              <a:rPr lang="en-US" kern="0" dirty="0">
                <a:uFill>
                  <a:solidFill>
                    <a:srgbClr val="000000"/>
                  </a:solidFill>
                </a:uFill>
                <a:latin typeface="Calibri" panose="020F0502020204030204" pitchFamily="34" charset="0"/>
                <a:ea typeface="Calibri" panose="020F0502020204030204" pitchFamily="34" charset="0"/>
              </a:rPr>
              <a:t>Assessed by teamwork/systems based practice/patient centered care/personal and professional development</a:t>
            </a:r>
            <a:endParaRPr lang="en-IE" b="1" u="sng" kern="0" dirty="0">
              <a:effectLst/>
              <a:uFill>
                <a:solidFill>
                  <a:srgbClr val="000000"/>
                </a:solidFill>
              </a:uFill>
              <a:latin typeface="Calibri" panose="020F0502020204030204" pitchFamily="34" charset="0"/>
              <a:ea typeface="Calibri" panose="020F0502020204030204" pitchFamily="34" charset="0"/>
            </a:endParaRPr>
          </a:p>
          <a:p>
            <a:pPr marL="0" indent="0">
              <a:buNone/>
            </a:pPr>
            <a:endParaRPr lang="en-US" dirty="0">
              <a:effectLst/>
              <a:latin typeface="Calibri" panose="020F0502020204030204" pitchFamily="34" charset="0"/>
              <a:ea typeface="Calibri" panose="020F0502020204030204" pitchFamily="34" charset="0"/>
            </a:endParaRPr>
          </a:p>
          <a:p>
            <a:endParaRPr lang="en-IE" sz="3200" dirty="0"/>
          </a:p>
        </p:txBody>
      </p:sp>
      <p:sp>
        <p:nvSpPr>
          <p:cNvPr id="6" name="Title 1">
            <a:extLst>
              <a:ext uri="{FF2B5EF4-FFF2-40B4-BE49-F238E27FC236}">
                <a16:creationId xmlns:a16="http://schemas.microsoft.com/office/drawing/2014/main" id="{903363FE-1E0A-20F1-3FDF-3DEB3B0FAEAF}"/>
              </a:ext>
            </a:extLst>
          </p:cNvPr>
          <p:cNvSpPr txBox="1">
            <a:spLocks/>
          </p:cNvSpPr>
          <p:nvPr/>
        </p:nvSpPr>
        <p:spPr>
          <a:xfrm>
            <a:off x="896007" y="1896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Human Factors and Non Technical Skills</a:t>
            </a:r>
            <a:endParaRPr lang="en-IE" b="1" dirty="0">
              <a:solidFill>
                <a:srgbClr val="0070C0"/>
              </a:solidFill>
            </a:endParaRPr>
          </a:p>
        </p:txBody>
      </p:sp>
      <p:pic>
        <p:nvPicPr>
          <p:cNvPr id="7" name="Picture 6">
            <a:extLst>
              <a:ext uri="{FF2B5EF4-FFF2-40B4-BE49-F238E27FC236}">
                <a16:creationId xmlns:a16="http://schemas.microsoft.com/office/drawing/2014/main" id="{A1AC1760-C4AA-3AAA-AA8B-F3C30119EEA6}"/>
              </a:ext>
            </a:extLst>
          </p:cNvPr>
          <p:cNvPicPr>
            <a:picLocks noChangeAspect="1"/>
          </p:cNvPicPr>
          <p:nvPr/>
        </p:nvPicPr>
        <p:blipFill>
          <a:blip r:embed="rId2"/>
          <a:stretch>
            <a:fillRect/>
          </a:stretch>
        </p:blipFill>
        <p:spPr>
          <a:xfrm>
            <a:off x="9739295" y="5529253"/>
            <a:ext cx="2452705" cy="1328747"/>
          </a:xfrm>
          <a:prstGeom prst="rect">
            <a:avLst/>
          </a:prstGeom>
        </p:spPr>
      </p:pic>
    </p:spTree>
    <p:extLst>
      <p:ext uri="{BB962C8B-B14F-4D97-AF65-F5344CB8AC3E}">
        <p14:creationId xmlns:p14="http://schemas.microsoft.com/office/powerpoint/2010/main" val="33238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727B-47F2-126E-C871-7169CF6C2952}"/>
              </a:ext>
            </a:extLst>
          </p:cNvPr>
          <p:cNvSpPr>
            <a:spLocks noGrp="1"/>
          </p:cNvSpPr>
          <p:nvPr>
            <p:ph type="title"/>
          </p:nvPr>
        </p:nvSpPr>
        <p:spPr>
          <a:xfrm>
            <a:off x="557669" y="111420"/>
            <a:ext cx="10515600" cy="1325563"/>
          </a:xfrm>
        </p:spPr>
        <p:txBody>
          <a:bodyPr/>
          <a:lstStyle/>
          <a:p>
            <a:r>
              <a:rPr lang="en-US" b="1" dirty="0">
                <a:solidFill>
                  <a:srgbClr val="0070C0"/>
                </a:solidFill>
              </a:rPr>
              <a:t>Clinical Leadership</a:t>
            </a:r>
            <a:endParaRPr lang="en-IE" b="1" dirty="0">
              <a:solidFill>
                <a:srgbClr val="0070C0"/>
              </a:solidFill>
            </a:endParaRPr>
          </a:p>
        </p:txBody>
      </p:sp>
      <p:sp>
        <p:nvSpPr>
          <p:cNvPr id="3" name="Content Placeholder 2">
            <a:extLst>
              <a:ext uri="{FF2B5EF4-FFF2-40B4-BE49-F238E27FC236}">
                <a16:creationId xmlns:a16="http://schemas.microsoft.com/office/drawing/2014/main" id="{00438D65-0839-3BF4-6FD3-B6E5601A3424}"/>
              </a:ext>
            </a:extLst>
          </p:cNvPr>
          <p:cNvSpPr>
            <a:spLocks noGrp="1"/>
          </p:cNvSpPr>
          <p:nvPr>
            <p:ph idx="1"/>
          </p:nvPr>
        </p:nvSpPr>
        <p:spPr>
          <a:xfrm>
            <a:off x="266700" y="1540432"/>
            <a:ext cx="11658600" cy="5567161"/>
          </a:xfrm>
        </p:spPr>
        <p:txBody>
          <a:bodyPr>
            <a:normAutofit/>
          </a:bodyPr>
          <a:lstStyle/>
          <a:p>
            <a:r>
              <a:rPr lang="en-US" dirty="0" err="1"/>
              <a:t>Recognises</a:t>
            </a:r>
            <a:r>
              <a:rPr lang="en-US" dirty="0"/>
              <a:t> role of clinician in leadership positions within the clinical team and clinical service</a:t>
            </a:r>
          </a:p>
          <a:p>
            <a:endParaRPr lang="en-US" dirty="0"/>
          </a:p>
          <a:p>
            <a:r>
              <a:rPr lang="en-GB" dirty="0"/>
              <a:t>‘Having the knowledge, skills and competencies needed to effectively balance the needs of patients and team members within resource constraints’.</a:t>
            </a:r>
          </a:p>
          <a:p>
            <a:endParaRPr lang="en-GB" dirty="0"/>
          </a:p>
          <a:p>
            <a:r>
              <a:rPr lang="en-GB" b="1" dirty="0"/>
              <a:t>Important foundation for good quality, well-run  and safe healthcare services and systems </a:t>
            </a:r>
          </a:p>
          <a:p>
            <a:endParaRPr lang="en-IE" dirty="0"/>
          </a:p>
        </p:txBody>
      </p:sp>
      <p:pic>
        <p:nvPicPr>
          <p:cNvPr id="5" name="Picture 4">
            <a:extLst>
              <a:ext uri="{FF2B5EF4-FFF2-40B4-BE49-F238E27FC236}">
                <a16:creationId xmlns:a16="http://schemas.microsoft.com/office/drawing/2014/main" id="{FBED3D7E-993B-5EC6-5064-C252D7B46017}"/>
              </a:ext>
            </a:extLst>
          </p:cNvPr>
          <p:cNvPicPr>
            <a:picLocks noChangeAspect="1"/>
          </p:cNvPicPr>
          <p:nvPr/>
        </p:nvPicPr>
        <p:blipFill>
          <a:blip r:embed="rId2"/>
          <a:stretch>
            <a:fillRect/>
          </a:stretch>
        </p:blipFill>
        <p:spPr>
          <a:xfrm>
            <a:off x="9739295" y="5529253"/>
            <a:ext cx="2452705" cy="1328747"/>
          </a:xfrm>
          <a:prstGeom prst="rect">
            <a:avLst/>
          </a:prstGeom>
        </p:spPr>
      </p:pic>
    </p:spTree>
    <p:extLst>
      <p:ext uri="{BB962C8B-B14F-4D97-AF65-F5344CB8AC3E}">
        <p14:creationId xmlns:p14="http://schemas.microsoft.com/office/powerpoint/2010/main" val="3408420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DF3C52-F467-12D5-A059-90A4C14D35B2}"/>
              </a:ext>
            </a:extLst>
          </p:cNvPr>
          <p:cNvSpPr>
            <a:spLocks noGrp="1"/>
          </p:cNvSpPr>
          <p:nvPr>
            <p:ph idx="1"/>
          </p:nvPr>
        </p:nvSpPr>
        <p:spPr>
          <a:xfrm>
            <a:off x="118036" y="1436983"/>
            <a:ext cx="11836915" cy="5458044"/>
          </a:xfrm>
        </p:spPr>
        <p:txBody>
          <a:bodyPr>
            <a:noAutofit/>
          </a:bodyPr>
          <a:lstStyle/>
          <a:p>
            <a:pPr algn="just"/>
            <a:r>
              <a:rPr lang="en-US" sz="2400" b="1" dirty="0">
                <a:effectLst/>
                <a:latin typeface="Calibri" panose="020F0502020204030204" pitchFamily="34" charset="0"/>
                <a:ea typeface="Calibri" panose="020F0502020204030204" pitchFamily="34" charset="0"/>
                <a:cs typeface="Calibri" panose="020F0502020204030204" pitchFamily="34" charset="0"/>
              </a:rPr>
              <a:t>Quality Improvement </a:t>
            </a:r>
            <a:r>
              <a:rPr lang="en-US" sz="2400" dirty="0">
                <a:effectLst/>
                <a:latin typeface="Calibri" panose="020F0502020204030204" pitchFamily="34" charset="0"/>
                <a:ea typeface="Calibri" panose="020F0502020204030204" pitchFamily="34" charset="0"/>
                <a:cs typeface="Calibri" panose="020F0502020204030204" pitchFamily="34" charset="0"/>
              </a:rPr>
              <a:t>within healthcare is the effort made to improve patient outcomes, delivery of care and professional development  </a:t>
            </a:r>
          </a:p>
          <a:p>
            <a:pPr algn="just"/>
            <a:endParaRPr lang="en-IE" sz="2400" dirty="0">
              <a:effectLst/>
              <a:latin typeface="Calibri" panose="020F0502020204030204" pitchFamily="34" charset="0"/>
              <a:ea typeface="Calibri" panose="020F0502020204030204" pitchFamily="34" charset="0"/>
            </a:endParaRPr>
          </a:p>
          <a:p>
            <a:r>
              <a:rPr lang="en-US" sz="2400" b="1" dirty="0">
                <a:effectLst/>
                <a:latin typeface="Calibri" panose="020F0502020204030204" pitchFamily="34" charset="0"/>
                <a:ea typeface="Calibri" panose="020F0502020204030204" pitchFamily="34" charset="0"/>
                <a:cs typeface="Calibri" panose="020F0502020204030204" pitchFamily="34" charset="0"/>
              </a:rPr>
              <a:t>Clinical audit </a:t>
            </a:r>
            <a:r>
              <a:rPr lang="en-US" sz="2400" dirty="0">
                <a:effectLst/>
                <a:latin typeface="Calibri" panose="020F0502020204030204" pitchFamily="34" charset="0"/>
                <a:ea typeface="Calibri" panose="020F0502020204030204" pitchFamily="34" charset="0"/>
                <a:cs typeface="Calibri" panose="020F0502020204030204" pitchFamily="34" charset="0"/>
              </a:rPr>
              <a:t>is a cyclic quality improvement tool that is aimed at reviewing clinical practice against evidence-based standards and introducing change with aim to improve patient care and outcomes when standards are not met. </a:t>
            </a:r>
          </a:p>
          <a:p>
            <a:endParaRPr lang="en-US" sz="2400" b="1" dirty="0">
              <a:latin typeface="Calibri" panose="020F0502020204030204" pitchFamily="34" charset="0"/>
              <a:ea typeface="Calibri" panose="020F0502020204030204" pitchFamily="34" charset="0"/>
              <a:cs typeface="Calibri" panose="020F0502020204030204" pitchFamily="34" charset="0"/>
            </a:endParaRPr>
          </a:p>
          <a:p>
            <a:r>
              <a:rPr lang="en-US" sz="2400" b="1" dirty="0">
                <a:effectLst/>
                <a:latin typeface="Calibri" panose="020F0502020204030204" pitchFamily="34" charset="0"/>
                <a:ea typeface="Calibri" panose="020F0502020204030204" pitchFamily="34" charset="0"/>
                <a:cs typeface="Calibri" panose="020F0502020204030204" pitchFamily="34" charset="0"/>
              </a:rPr>
              <a:t>Just Culture </a:t>
            </a:r>
            <a:r>
              <a:rPr lang="en-US" sz="2400" dirty="0">
                <a:effectLst/>
                <a:latin typeface="Calibri" panose="020F0502020204030204" pitchFamily="34" charset="0"/>
                <a:ea typeface="Calibri" panose="020F0502020204030204" pitchFamily="34" charset="0"/>
                <a:cs typeface="Calibri" panose="020F0502020204030204" pitchFamily="34" charset="0"/>
              </a:rPr>
              <a:t>takes a systems approach to incidents, where there is a shared accountability to maintain patient safety, enabling healthcare professional to learn without fear of retribution</a:t>
            </a:r>
            <a:endParaRPr lang="en-IE" sz="2400" dirty="0">
              <a:effectLst/>
              <a:latin typeface="Calibri" panose="020F0502020204030204" pitchFamily="34" charset="0"/>
              <a:ea typeface="Calibri" panose="020F0502020204030204" pitchFamily="34" charset="0"/>
            </a:endParaRPr>
          </a:p>
          <a:p>
            <a:endParaRPr lang="en-IE" sz="2400" dirty="0"/>
          </a:p>
        </p:txBody>
      </p:sp>
      <p:sp>
        <p:nvSpPr>
          <p:cNvPr id="4" name="Title 1">
            <a:extLst>
              <a:ext uri="{FF2B5EF4-FFF2-40B4-BE49-F238E27FC236}">
                <a16:creationId xmlns:a16="http://schemas.microsoft.com/office/drawing/2014/main" id="{5FE253AD-5481-E323-674E-7C567B161609}"/>
              </a:ext>
            </a:extLst>
          </p:cNvPr>
          <p:cNvSpPr txBox="1">
            <a:spLocks/>
          </p:cNvSpPr>
          <p:nvPr/>
        </p:nvSpPr>
        <p:spPr>
          <a:xfrm>
            <a:off x="677487" y="-2056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Clinical Leadership - examples</a:t>
            </a:r>
            <a:endParaRPr lang="en-IE" b="1" dirty="0">
              <a:solidFill>
                <a:srgbClr val="0070C0"/>
              </a:solidFill>
            </a:endParaRPr>
          </a:p>
        </p:txBody>
      </p:sp>
      <p:pic>
        <p:nvPicPr>
          <p:cNvPr id="5" name="Picture 4">
            <a:extLst>
              <a:ext uri="{FF2B5EF4-FFF2-40B4-BE49-F238E27FC236}">
                <a16:creationId xmlns:a16="http://schemas.microsoft.com/office/drawing/2014/main" id="{3826956D-0C6B-D806-3BF6-6FD873E7E122}"/>
              </a:ext>
            </a:extLst>
          </p:cNvPr>
          <p:cNvPicPr>
            <a:picLocks noChangeAspect="1"/>
          </p:cNvPicPr>
          <p:nvPr/>
        </p:nvPicPr>
        <p:blipFill>
          <a:blip r:embed="rId2"/>
          <a:stretch>
            <a:fillRect/>
          </a:stretch>
        </p:blipFill>
        <p:spPr>
          <a:xfrm>
            <a:off x="9739295" y="5529253"/>
            <a:ext cx="2452705" cy="1328747"/>
          </a:xfrm>
          <a:prstGeom prst="rect">
            <a:avLst/>
          </a:prstGeom>
        </p:spPr>
      </p:pic>
    </p:spTree>
    <p:extLst>
      <p:ext uri="{BB962C8B-B14F-4D97-AF65-F5344CB8AC3E}">
        <p14:creationId xmlns:p14="http://schemas.microsoft.com/office/powerpoint/2010/main" val="3548761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7F653-14F5-FE97-CF91-D1576A908704}"/>
              </a:ext>
            </a:extLst>
          </p:cNvPr>
          <p:cNvSpPr>
            <a:spLocks noGrp="1"/>
          </p:cNvSpPr>
          <p:nvPr>
            <p:ph idx="1"/>
          </p:nvPr>
        </p:nvSpPr>
        <p:spPr/>
        <p:txBody>
          <a:bodyPr>
            <a:normAutofit/>
          </a:bodyPr>
          <a:lstStyle/>
          <a:p>
            <a:r>
              <a:rPr lang="en-US" sz="2400" b="1" dirty="0">
                <a:effectLst/>
                <a:latin typeface="Calibri" panose="020F0502020204030204" pitchFamily="34" charset="0"/>
                <a:ea typeface="Calibri" panose="020F0502020204030204" pitchFamily="34" charset="0"/>
              </a:rPr>
              <a:t>A professional activity </a:t>
            </a:r>
            <a:r>
              <a:rPr lang="en-US" sz="2400" dirty="0">
                <a:effectLst/>
                <a:latin typeface="Calibri" panose="020F0502020204030204" pitchFamily="34" charset="0"/>
                <a:ea typeface="Calibri" panose="020F0502020204030204" pitchFamily="34" charset="0"/>
              </a:rPr>
              <a:t>includes all the tasks and aspects needed to execute such an activity in the context of patient care. </a:t>
            </a:r>
          </a:p>
          <a:p>
            <a:endParaRPr lang="en-US" sz="2400" dirty="0">
              <a:latin typeface="Calibri" panose="020F0502020204030204" pitchFamily="34" charset="0"/>
              <a:ea typeface="Calibri" panose="020F0502020204030204" pitchFamily="34" charset="0"/>
            </a:endParaRPr>
          </a:p>
          <a:p>
            <a:r>
              <a:rPr lang="en-US" sz="2400" b="1" dirty="0">
                <a:effectLst/>
                <a:latin typeface="Calibri" panose="020F0502020204030204" pitchFamily="34" charset="0"/>
                <a:ea typeface="Calibri" panose="020F0502020204030204" pitchFamily="34" charset="0"/>
              </a:rPr>
              <a:t>Entrustment of a professional activity </a:t>
            </a:r>
            <a:r>
              <a:rPr lang="en-US" sz="2400" dirty="0">
                <a:effectLst/>
                <a:latin typeface="Calibri" panose="020F0502020204030204" pitchFamily="34" charset="0"/>
                <a:ea typeface="Calibri" panose="020F0502020204030204" pitchFamily="34" charset="0"/>
              </a:rPr>
              <a:t>to the trainee means that the trainee is considered competent on all aspects of the professional activity in such a way that he/she can perform the activity independently</a:t>
            </a:r>
          </a:p>
          <a:p>
            <a:endParaRPr lang="en-US" sz="2400" dirty="0">
              <a:effectLst/>
              <a:latin typeface="Calibri" panose="020F0502020204030204" pitchFamily="34" charset="0"/>
              <a:ea typeface="Calibri" panose="020F0502020204030204" pitchFamily="34" charset="0"/>
            </a:endParaRPr>
          </a:p>
          <a:p>
            <a:r>
              <a:rPr lang="en-US" sz="2400" dirty="0">
                <a:latin typeface="Calibri" panose="020F0502020204030204" pitchFamily="34" charset="0"/>
                <a:ea typeface="Calibri" panose="020F0502020204030204" pitchFamily="34" charset="0"/>
              </a:rPr>
              <a:t>Based on </a:t>
            </a:r>
            <a:r>
              <a:rPr lang="en-US" sz="2400" b="1" dirty="0">
                <a:latin typeface="Calibri" panose="020F0502020204030204" pitchFamily="34" charset="0"/>
                <a:ea typeface="Calibri" panose="020F0502020204030204" pitchFamily="34" charset="0"/>
              </a:rPr>
              <a:t>portfolio</a:t>
            </a:r>
            <a:r>
              <a:rPr lang="en-US" sz="2400" dirty="0">
                <a:latin typeface="Calibri" panose="020F0502020204030204" pitchFamily="34" charset="0"/>
                <a:ea typeface="Calibri" panose="020F0502020204030204" pitchFamily="34" charset="0"/>
              </a:rPr>
              <a:t> of </a:t>
            </a:r>
            <a:r>
              <a:rPr lang="en-US" sz="2400" dirty="0">
                <a:effectLst/>
                <a:latin typeface="Calibri" panose="020F0502020204030204" pitchFamily="34" charset="0"/>
                <a:ea typeface="Calibri" panose="020F0502020204030204" pitchFamily="34" charset="0"/>
              </a:rPr>
              <a:t>learning experiences, assessments and evaluation by a competence committee  / trainer</a:t>
            </a:r>
            <a:endParaRPr lang="en-US" sz="2400" dirty="0">
              <a:latin typeface="Calibri" panose="020F0502020204030204" pitchFamily="34" charset="0"/>
              <a:ea typeface="Calibri" panose="020F0502020204030204" pitchFamily="34" charset="0"/>
            </a:endParaRPr>
          </a:p>
          <a:p>
            <a:endParaRPr lang="en-US" sz="2400" dirty="0">
              <a:effectLst/>
              <a:latin typeface="Calibri" panose="020F0502020204030204" pitchFamily="34" charset="0"/>
              <a:ea typeface="Calibri" panose="020F0502020204030204" pitchFamily="34" charset="0"/>
            </a:endParaRPr>
          </a:p>
          <a:p>
            <a:endParaRPr lang="en-IE" sz="2400" dirty="0"/>
          </a:p>
        </p:txBody>
      </p:sp>
      <p:sp>
        <p:nvSpPr>
          <p:cNvPr id="6" name="Title 1">
            <a:extLst>
              <a:ext uri="{FF2B5EF4-FFF2-40B4-BE49-F238E27FC236}">
                <a16:creationId xmlns:a16="http://schemas.microsoft.com/office/drawing/2014/main" id="{E7099A11-0EA6-8759-4374-02272AC9ED05}"/>
              </a:ext>
            </a:extLst>
          </p:cNvPr>
          <p:cNvSpPr txBox="1">
            <a:spLocks/>
          </p:cNvSpPr>
          <p:nvPr/>
        </p:nvSpPr>
        <p:spPr>
          <a:xfrm>
            <a:off x="1141948" y="1114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chemeClr val="accent5">
                    <a:lumMod val="75000"/>
                  </a:schemeClr>
                </a:solidFill>
              </a:rPr>
              <a:t>Entrustable</a:t>
            </a:r>
            <a:r>
              <a:rPr lang="en-US" b="1" dirty="0">
                <a:solidFill>
                  <a:schemeClr val="accent5">
                    <a:lumMod val="75000"/>
                  </a:schemeClr>
                </a:solidFill>
              </a:rPr>
              <a:t> Professional Activities </a:t>
            </a:r>
            <a:endParaRPr lang="en-IE" b="1" dirty="0">
              <a:solidFill>
                <a:schemeClr val="accent5">
                  <a:lumMod val="75000"/>
                </a:schemeClr>
              </a:solidFill>
            </a:endParaRPr>
          </a:p>
        </p:txBody>
      </p:sp>
      <p:pic>
        <p:nvPicPr>
          <p:cNvPr id="2" name="Picture 1">
            <a:extLst>
              <a:ext uri="{FF2B5EF4-FFF2-40B4-BE49-F238E27FC236}">
                <a16:creationId xmlns:a16="http://schemas.microsoft.com/office/drawing/2014/main" id="{4AD96236-EEF7-787A-C965-90E5D48F2E33}"/>
              </a:ext>
            </a:extLst>
          </p:cNvPr>
          <p:cNvPicPr>
            <a:picLocks noChangeAspect="1"/>
          </p:cNvPicPr>
          <p:nvPr/>
        </p:nvPicPr>
        <p:blipFill>
          <a:blip r:embed="rId2"/>
          <a:stretch>
            <a:fillRect/>
          </a:stretch>
        </p:blipFill>
        <p:spPr>
          <a:xfrm>
            <a:off x="9739295" y="5529253"/>
            <a:ext cx="2452705" cy="1328747"/>
          </a:xfrm>
          <a:prstGeom prst="rect">
            <a:avLst/>
          </a:prstGeom>
        </p:spPr>
      </p:pic>
    </p:spTree>
    <p:extLst>
      <p:ext uri="{BB962C8B-B14F-4D97-AF65-F5344CB8AC3E}">
        <p14:creationId xmlns:p14="http://schemas.microsoft.com/office/powerpoint/2010/main" val="233565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7555-C855-CE8A-D96B-2071BA7240D4}"/>
              </a:ext>
            </a:extLst>
          </p:cNvPr>
          <p:cNvSpPr>
            <a:spLocks noGrp="1"/>
          </p:cNvSpPr>
          <p:nvPr>
            <p:ph type="title"/>
          </p:nvPr>
        </p:nvSpPr>
        <p:spPr>
          <a:xfrm>
            <a:off x="666404" y="18255"/>
            <a:ext cx="10515600" cy="1325563"/>
          </a:xfrm>
        </p:spPr>
        <p:txBody>
          <a:bodyPr/>
          <a:lstStyle/>
          <a:p>
            <a:r>
              <a:rPr lang="en-US" b="1" dirty="0">
                <a:solidFill>
                  <a:schemeClr val="accent5">
                    <a:lumMod val="75000"/>
                  </a:schemeClr>
                </a:solidFill>
              </a:rPr>
              <a:t>Competency based training – Entrustment of Professional Activities</a:t>
            </a:r>
            <a:endParaRPr lang="en-IE" b="1" dirty="0">
              <a:solidFill>
                <a:schemeClr val="accent5">
                  <a:lumMod val="75000"/>
                </a:schemeClr>
              </a:solidFill>
            </a:endParaRPr>
          </a:p>
        </p:txBody>
      </p:sp>
      <p:sp>
        <p:nvSpPr>
          <p:cNvPr id="3" name="Content Placeholder 2">
            <a:extLst>
              <a:ext uri="{FF2B5EF4-FFF2-40B4-BE49-F238E27FC236}">
                <a16:creationId xmlns:a16="http://schemas.microsoft.com/office/drawing/2014/main" id="{81BF6F40-3D9E-ED9F-5230-4A74117298DD}"/>
              </a:ext>
            </a:extLst>
          </p:cNvPr>
          <p:cNvSpPr>
            <a:spLocks noGrp="1"/>
          </p:cNvSpPr>
          <p:nvPr>
            <p:ph idx="1"/>
          </p:nvPr>
        </p:nvSpPr>
        <p:spPr/>
        <p:txBody>
          <a:bodyPr/>
          <a:lstStyle/>
          <a:p>
            <a:endParaRPr lang="en-IE"/>
          </a:p>
        </p:txBody>
      </p:sp>
      <p:pic>
        <p:nvPicPr>
          <p:cNvPr id="5" name="Picture 4">
            <a:extLst>
              <a:ext uri="{FF2B5EF4-FFF2-40B4-BE49-F238E27FC236}">
                <a16:creationId xmlns:a16="http://schemas.microsoft.com/office/drawing/2014/main" id="{E7528C67-AED1-5071-29D6-26FB386AB3D9}"/>
              </a:ext>
            </a:extLst>
          </p:cNvPr>
          <p:cNvPicPr>
            <a:picLocks noChangeAspect="1"/>
          </p:cNvPicPr>
          <p:nvPr/>
        </p:nvPicPr>
        <p:blipFill>
          <a:blip r:embed="rId2"/>
          <a:stretch>
            <a:fillRect/>
          </a:stretch>
        </p:blipFill>
        <p:spPr>
          <a:xfrm>
            <a:off x="0" y="1316375"/>
            <a:ext cx="12192000" cy="4225250"/>
          </a:xfrm>
          <a:prstGeom prst="rect">
            <a:avLst/>
          </a:prstGeom>
        </p:spPr>
      </p:pic>
      <p:pic>
        <p:nvPicPr>
          <p:cNvPr id="4" name="Picture 3">
            <a:extLst>
              <a:ext uri="{FF2B5EF4-FFF2-40B4-BE49-F238E27FC236}">
                <a16:creationId xmlns:a16="http://schemas.microsoft.com/office/drawing/2014/main" id="{0495C237-858F-51B9-DF10-46B3A00883C4}"/>
              </a:ext>
            </a:extLst>
          </p:cNvPr>
          <p:cNvPicPr>
            <a:picLocks noChangeAspect="1"/>
          </p:cNvPicPr>
          <p:nvPr/>
        </p:nvPicPr>
        <p:blipFill>
          <a:blip r:embed="rId3"/>
          <a:stretch>
            <a:fillRect/>
          </a:stretch>
        </p:blipFill>
        <p:spPr>
          <a:xfrm>
            <a:off x="9739295" y="5529253"/>
            <a:ext cx="2452705" cy="1328747"/>
          </a:xfrm>
          <a:prstGeom prst="rect">
            <a:avLst/>
          </a:prstGeom>
        </p:spPr>
      </p:pic>
    </p:spTree>
    <p:extLst>
      <p:ext uri="{BB962C8B-B14F-4D97-AF65-F5344CB8AC3E}">
        <p14:creationId xmlns:p14="http://schemas.microsoft.com/office/powerpoint/2010/main" val="316975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0B91-A3E8-08D7-6213-130B49DF2A49}"/>
              </a:ext>
            </a:extLst>
          </p:cNvPr>
          <p:cNvSpPr>
            <a:spLocks noGrp="1"/>
          </p:cNvSpPr>
          <p:nvPr>
            <p:ph type="title"/>
          </p:nvPr>
        </p:nvSpPr>
        <p:spPr>
          <a:xfrm>
            <a:off x="2890173" y="2087996"/>
            <a:ext cx="6756400" cy="1591333"/>
          </a:xfrm>
        </p:spPr>
        <p:txBody>
          <a:bodyPr>
            <a:normAutofit fontScale="90000"/>
          </a:bodyPr>
          <a:lstStyle/>
          <a:p>
            <a:pPr algn="ctr"/>
            <a:r>
              <a:rPr lang="en-US" b="1" dirty="0">
                <a:solidFill>
                  <a:schemeClr val="accent5">
                    <a:lumMod val="75000"/>
                  </a:schemeClr>
                </a:solidFill>
              </a:rPr>
              <a:t>Entrustment of Professional Activities (EPA)</a:t>
            </a:r>
            <a:br>
              <a:rPr lang="en-US" b="1" dirty="0">
                <a:solidFill>
                  <a:schemeClr val="accent5">
                    <a:lumMod val="75000"/>
                  </a:schemeClr>
                </a:solidFill>
              </a:rPr>
            </a:br>
            <a:br>
              <a:rPr lang="en-US" b="1" dirty="0">
                <a:solidFill>
                  <a:schemeClr val="accent5">
                    <a:lumMod val="75000"/>
                  </a:schemeClr>
                </a:solidFill>
              </a:rPr>
            </a:br>
            <a:r>
              <a:rPr lang="en-US" b="1" dirty="0">
                <a:solidFill>
                  <a:schemeClr val="accent5">
                    <a:lumMod val="75000"/>
                  </a:schemeClr>
                </a:solidFill>
              </a:rPr>
              <a:t>Non-Technical Skills</a:t>
            </a:r>
            <a:endParaRPr lang="en-IE" b="1" dirty="0">
              <a:solidFill>
                <a:schemeClr val="accent5">
                  <a:lumMod val="75000"/>
                </a:schemeClr>
              </a:solidFill>
            </a:endParaRPr>
          </a:p>
        </p:txBody>
      </p:sp>
    </p:spTree>
    <p:extLst>
      <p:ext uri="{BB962C8B-B14F-4D97-AF65-F5344CB8AC3E}">
        <p14:creationId xmlns:p14="http://schemas.microsoft.com/office/powerpoint/2010/main" val="3324544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055A-6EBC-7EAF-2505-38C64F79C856}"/>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874EFAA0-8561-FDE8-4D05-AE30F7F37342}"/>
              </a:ext>
            </a:extLst>
          </p:cNvPr>
          <p:cNvSpPr>
            <a:spLocks noGrp="1"/>
          </p:cNvSpPr>
          <p:nvPr>
            <p:ph idx="1"/>
          </p:nvPr>
        </p:nvSpPr>
        <p:spPr/>
        <p:txBody>
          <a:bodyPr/>
          <a:lstStyle/>
          <a:p>
            <a:endParaRPr lang="en-IE"/>
          </a:p>
        </p:txBody>
      </p:sp>
      <p:pic>
        <p:nvPicPr>
          <p:cNvPr id="5" name="Picture 4">
            <a:extLst>
              <a:ext uri="{FF2B5EF4-FFF2-40B4-BE49-F238E27FC236}">
                <a16:creationId xmlns:a16="http://schemas.microsoft.com/office/drawing/2014/main" id="{1DE4E919-CEB0-FE7F-1BC7-1D131B24AD74}"/>
              </a:ext>
            </a:extLst>
          </p:cNvPr>
          <p:cNvPicPr>
            <a:picLocks noChangeAspect="1"/>
          </p:cNvPicPr>
          <p:nvPr/>
        </p:nvPicPr>
        <p:blipFill>
          <a:blip r:embed="rId2"/>
          <a:srcRect b="14980"/>
          <a:stretch>
            <a:fillRect/>
          </a:stretch>
        </p:blipFill>
        <p:spPr>
          <a:xfrm>
            <a:off x="745410" y="0"/>
            <a:ext cx="9980418" cy="5830645"/>
          </a:xfrm>
          <a:prstGeom prst="rect">
            <a:avLst/>
          </a:prstGeom>
        </p:spPr>
      </p:pic>
    </p:spTree>
    <p:extLst>
      <p:ext uri="{BB962C8B-B14F-4D97-AF65-F5344CB8AC3E}">
        <p14:creationId xmlns:p14="http://schemas.microsoft.com/office/powerpoint/2010/main" val="346219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37070-50B5-9D97-FFFA-86E0FA7F2C5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209F601D-AB8E-CA28-DFEA-503F65AAEE1D}"/>
              </a:ext>
            </a:extLst>
          </p:cNvPr>
          <p:cNvSpPr>
            <a:spLocks noGrp="1"/>
          </p:cNvSpPr>
          <p:nvPr>
            <p:ph idx="1"/>
          </p:nvPr>
        </p:nvSpPr>
        <p:spPr/>
        <p:txBody>
          <a:bodyPr/>
          <a:lstStyle/>
          <a:p>
            <a:endParaRPr lang="en-IE"/>
          </a:p>
        </p:txBody>
      </p:sp>
      <p:pic>
        <p:nvPicPr>
          <p:cNvPr id="5" name="Picture 4">
            <a:extLst>
              <a:ext uri="{FF2B5EF4-FFF2-40B4-BE49-F238E27FC236}">
                <a16:creationId xmlns:a16="http://schemas.microsoft.com/office/drawing/2014/main" id="{B21B2379-2FC7-0DE5-3224-93515391F84A}"/>
              </a:ext>
            </a:extLst>
          </p:cNvPr>
          <p:cNvPicPr>
            <a:picLocks noChangeAspect="1"/>
          </p:cNvPicPr>
          <p:nvPr/>
        </p:nvPicPr>
        <p:blipFill>
          <a:blip r:embed="rId2"/>
          <a:stretch>
            <a:fillRect/>
          </a:stretch>
        </p:blipFill>
        <p:spPr>
          <a:xfrm>
            <a:off x="3256682" y="0"/>
            <a:ext cx="5678636" cy="6858000"/>
          </a:xfrm>
          <a:prstGeom prst="rect">
            <a:avLst/>
          </a:prstGeom>
        </p:spPr>
      </p:pic>
    </p:spTree>
    <p:extLst>
      <p:ext uri="{BB962C8B-B14F-4D97-AF65-F5344CB8AC3E}">
        <p14:creationId xmlns:p14="http://schemas.microsoft.com/office/powerpoint/2010/main" val="1317204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3B2C2-E2C5-AF26-A22A-411B599EBD34}"/>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3A959FE1-A84C-78A1-E323-E453EA6EC1CE}"/>
              </a:ext>
            </a:extLst>
          </p:cNvPr>
          <p:cNvSpPr>
            <a:spLocks noGrp="1"/>
          </p:cNvSpPr>
          <p:nvPr>
            <p:ph idx="1"/>
          </p:nvPr>
        </p:nvSpPr>
        <p:spPr/>
        <p:txBody>
          <a:bodyPr/>
          <a:lstStyle/>
          <a:p>
            <a:endParaRPr lang="en-IE"/>
          </a:p>
        </p:txBody>
      </p:sp>
      <p:grpSp>
        <p:nvGrpSpPr>
          <p:cNvPr id="8" name="Group 7">
            <a:extLst>
              <a:ext uri="{FF2B5EF4-FFF2-40B4-BE49-F238E27FC236}">
                <a16:creationId xmlns:a16="http://schemas.microsoft.com/office/drawing/2014/main" id="{A7F72CA7-78BB-F2D1-F705-96C1267E53AF}"/>
              </a:ext>
            </a:extLst>
          </p:cNvPr>
          <p:cNvGrpSpPr/>
          <p:nvPr/>
        </p:nvGrpSpPr>
        <p:grpSpPr>
          <a:xfrm>
            <a:off x="509194" y="123713"/>
            <a:ext cx="10466725" cy="5287275"/>
            <a:chOff x="606013" y="812202"/>
            <a:chExt cx="10466725" cy="5287275"/>
          </a:xfrm>
        </p:grpSpPr>
        <p:pic>
          <p:nvPicPr>
            <p:cNvPr id="5" name="Picture 4">
              <a:extLst>
                <a:ext uri="{FF2B5EF4-FFF2-40B4-BE49-F238E27FC236}">
                  <a16:creationId xmlns:a16="http://schemas.microsoft.com/office/drawing/2014/main" id="{C7BDE230-325C-24DC-F73E-3FD0EA997122}"/>
                </a:ext>
              </a:extLst>
            </p:cNvPr>
            <p:cNvPicPr>
              <a:picLocks noChangeAspect="1"/>
            </p:cNvPicPr>
            <p:nvPr/>
          </p:nvPicPr>
          <p:blipFill>
            <a:blip r:embed="rId2"/>
            <a:srcRect r="1433"/>
            <a:stretch>
              <a:fillRect/>
            </a:stretch>
          </p:blipFill>
          <p:spPr>
            <a:xfrm>
              <a:off x="606013" y="3719737"/>
              <a:ext cx="10364980" cy="2379740"/>
            </a:xfrm>
            <a:prstGeom prst="rect">
              <a:avLst/>
            </a:prstGeom>
          </p:spPr>
        </p:pic>
        <p:pic>
          <p:nvPicPr>
            <p:cNvPr id="6" name="Picture 5">
              <a:extLst>
                <a:ext uri="{FF2B5EF4-FFF2-40B4-BE49-F238E27FC236}">
                  <a16:creationId xmlns:a16="http://schemas.microsoft.com/office/drawing/2014/main" id="{BE93D0AD-834C-B615-DBAD-DE57A2B30EC2}"/>
                </a:ext>
              </a:extLst>
            </p:cNvPr>
            <p:cNvPicPr>
              <a:picLocks noChangeAspect="1"/>
            </p:cNvPicPr>
            <p:nvPr/>
          </p:nvPicPr>
          <p:blipFill>
            <a:blip r:embed="rId3"/>
            <a:srcRect t="84627"/>
            <a:stretch>
              <a:fillRect/>
            </a:stretch>
          </p:blipFill>
          <p:spPr>
            <a:xfrm>
              <a:off x="707758" y="2624866"/>
              <a:ext cx="10364980" cy="1094871"/>
            </a:xfrm>
            <a:prstGeom prst="rect">
              <a:avLst/>
            </a:prstGeom>
          </p:spPr>
        </p:pic>
        <p:pic>
          <p:nvPicPr>
            <p:cNvPr id="7" name="Picture 6">
              <a:extLst>
                <a:ext uri="{FF2B5EF4-FFF2-40B4-BE49-F238E27FC236}">
                  <a16:creationId xmlns:a16="http://schemas.microsoft.com/office/drawing/2014/main" id="{A37C7F46-B366-C137-9036-E3D6CD066FC0}"/>
                </a:ext>
              </a:extLst>
            </p:cNvPr>
            <p:cNvPicPr>
              <a:picLocks noChangeAspect="1"/>
            </p:cNvPicPr>
            <p:nvPr/>
          </p:nvPicPr>
          <p:blipFill>
            <a:blip r:embed="rId3"/>
            <a:srcRect b="74509"/>
            <a:stretch>
              <a:fillRect/>
            </a:stretch>
          </p:blipFill>
          <p:spPr>
            <a:xfrm>
              <a:off x="692795" y="812202"/>
              <a:ext cx="10348800" cy="1812664"/>
            </a:xfrm>
            <a:prstGeom prst="rect">
              <a:avLst/>
            </a:prstGeom>
          </p:spPr>
        </p:pic>
      </p:grpSp>
    </p:spTree>
    <p:extLst>
      <p:ext uri="{BB962C8B-B14F-4D97-AF65-F5344CB8AC3E}">
        <p14:creationId xmlns:p14="http://schemas.microsoft.com/office/powerpoint/2010/main" val="48840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AC5E-9456-9629-C237-061E69AB6A08}"/>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3F8D5A7A-853F-4EF0-7D20-52FEFE0FD247}"/>
              </a:ext>
            </a:extLst>
          </p:cNvPr>
          <p:cNvSpPr>
            <a:spLocks noGrp="1"/>
          </p:cNvSpPr>
          <p:nvPr>
            <p:ph idx="1"/>
          </p:nvPr>
        </p:nvSpPr>
        <p:spPr/>
        <p:txBody>
          <a:bodyPr/>
          <a:lstStyle/>
          <a:p>
            <a:endParaRPr lang="en-IE"/>
          </a:p>
        </p:txBody>
      </p:sp>
      <p:pic>
        <p:nvPicPr>
          <p:cNvPr id="5" name="Picture 4">
            <a:extLst>
              <a:ext uri="{FF2B5EF4-FFF2-40B4-BE49-F238E27FC236}">
                <a16:creationId xmlns:a16="http://schemas.microsoft.com/office/drawing/2014/main" id="{AA48009D-6012-D8B2-F474-D8111FBD8382}"/>
              </a:ext>
            </a:extLst>
          </p:cNvPr>
          <p:cNvPicPr>
            <a:picLocks noChangeAspect="1"/>
          </p:cNvPicPr>
          <p:nvPr/>
        </p:nvPicPr>
        <p:blipFill>
          <a:blip r:embed="rId2"/>
          <a:stretch>
            <a:fillRect/>
          </a:stretch>
        </p:blipFill>
        <p:spPr>
          <a:xfrm>
            <a:off x="907529" y="0"/>
            <a:ext cx="10376941" cy="6858000"/>
          </a:xfrm>
          <a:prstGeom prst="rect">
            <a:avLst/>
          </a:prstGeom>
        </p:spPr>
      </p:pic>
    </p:spTree>
    <p:extLst>
      <p:ext uri="{BB962C8B-B14F-4D97-AF65-F5344CB8AC3E}">
        <p14:creationId xmlns:p14="http://schemas.microsoft.com/office/powerpoint/2010/main" val="3623257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0F421-32EF-08A6-32B8-78B24632FBCD}"/>
              </a:ext>
            </a:extLst>
          </p:cNvPr>
          <p:cNvSpPr>
            <a:spLocks noGrp="1"/>
          </p:cNvSpPr>
          <p:nvPr>
            <p:ph type="title"/>
          </p:nvPr>
        </p:nvSpPr>
        <p:spPr/>
        <p:txBody>
          <a:bodyPr/>
          <a:lstStyle/>
          <a:p>
            <a:r>
              <a:rPr lang="en-US" b="1" dirty="0">
                <a:solidFill>
                  <a:schemeClr val="accent5">
                    <a:lumMod val="75000"/>
                  </a:schemeClr>
                </a:solidFill>
              </a:rPr>
              <a:t>Challenges				Solutions</a:t>
            </a:r>
            <a:endParaRPr lang="en-IE" b="1" dirty="0">
              <a:solidFill>
                <a:schemeClr val="accent5">
                  <a:lumMod val="75000"/>
                </a:schemeClr>
              </a:solidFill>
            </a:endParaRPr>
          </a:p>
        </p:txBody>
      </p:sp>
      <p:sp>
        <p:nvSpPr>
          <p:cNvPr id="3" name="Content Placeholder 2">
            <a:extLst>
              <a:ext uri="{FF2B5EF4-FFF2-40B4-BE49-F238E27FC236}">
                <a16:creationId xmlns:a16="http://schemas.microsoft.com/office/drawing/2014/main" id="{1BAFB1C2-25C6-A7AD-2335-476B440F4AF6}"/>
              </a:ext>
            </a:extLst>
          </p:cNvPr>
          <p:cNvSpPr>
            <a:spLocks noGrp="1"/>
          </p:cNvSpPr>
          <p:nvPr>
            <p:ph sz="half" idx="1"/>
          </p:nvPr>
        </p:nvSpPr>
        <p:spPr>
          <a:xfrm>
            <a:off x="453521" y="1825625"/>
            <a:ext cx="5181600" cy="4351338"/>
          </a:xfrm>
        </p:spPr>
        <p:txBody>
          <a:bodyPr>
            <a:normAutofit lnSpcReduction="10000"/>
          </a:bodyPr>
          <a:lstStyle/>
          <a:p>
            <a:r>
              <a:rPr lang="en-US" dirty="0"/>
              <a:t>Different health systems and funding models</a:t>
            </a:r>
          </a:p>
          <a:p>
            <a:endParaRPr lang="en-US" dirty="0"/>
          </a:p>
          <a:p>
            <a:r>
              <a:rPr lang="en-GB" dirty="0"/>
              <a:t>Implementation and dissemination</a:t>
            </a:r>
          </a:p>
          <a:p>
            <a:endParaRPr lang="en-IE" dirty="0"/>
          </a:p>
        </p:txBody>
      </p:sp>
      <p:sp>
        <p:nvSpPr>
          <p:cNvPr id="4" name="Content Placeholder 3">
            <a:extLst>
              <a:ext uri="{FF2B5EF4-FFF2-40B4-BE49-F238E27FC236}">
                <a16:creationId xmlns:a16="http://schemas.microsoft.com/office/drawing/2014/main" id="{A241A746-B8DC-F4A9-AFFB-B3D2CC6D5410}"/>
              </a:ext>
            </a:extLst>
          </p:cNvPr>
          <p:cNvSpPr>
            <a:spLocks noGrp="1"/>
          </p:cNvSpPr>
          <p:nvPr>
            <p:ph sz="half" idx="2"/>
          </p:nvPr>
        </p:nvSpPr>
        <p:spPr>
          <a:xfrm>
            <a:off x="5875283" y="1443289"/>
            <a:ext cx="6096000" cy="4770667"/>
          </a:xfrm>
        </p:spPr>
        <p:txBody>
          <a:bodyPr>
            <a:normAutofit lnSpcReduction="10000"/>
          </a:bodyPr>
          <a:lstStyle/>
          <a:p>
            <a:r>
              <a:rPr lang="en-GB" dirty="0"/>
              <a:t>Hospital accreditation – curriculum promoted and supported</a:t>
            </a:r>
          </a:p>
          <a:p>
            <a:endParaRPr lang="en-GB" dirty="0"/>
          </a:p>
          <a:p>
            <a:r>
              <a:rPr lang="en-GB" dirty="0"/>
              <a:t>Train the Trainers courses</a:t>
            </a:r>
          </a:p>
          <a:p>
            <a:endParaRPr lang="en-GB" dirty="0"/>
          </a:p>
          <a:p>
            <a:r>
              <a:rPr lang="en-GB" dirty="0"/>
              <a:t>Europe wide questionnaires from Specialists and trainees to obtain feedback on O+G curriculum </a:t>
            </a:r>
          </a:p>
          <a:p>
            <a:endParaRPr lang="en-GB" dirty="0"/>
          </a:p>
          <a:p>
            <a:r>
              <a:rPr lang="en-GB" dirty="0"/>
              <a:t>Revision based on extensive trainee and trainer feedback</a:t>
            </a:r>
          </a:p>
          <a:p>
            <a:endParaRPr lang="en-IE" dirty="0"/>
          </a:p>
        </p:txBody>
      </p:sp>
      <p:sp>
        <p:nvSpPr>
          <p:cNvPr id="5" name="Title 1">
            <a:extLst>
              <a:ext uri="{FF2B5EF4-FFF2-40B4-BE49-F238E27FC236}">
                <a16:creationId xmlns:a16="http://schemas.microsoft.com/office/drawing/2014/main" id="{900AF49E-26D8-BACF-8C69-9F1E7D567D79}"/>
              </a:ext>
            </a:extLst>
          </p:cNvPr>
          <p:cNvSpPr txBox="1">
            <a:spLocks/>
          </p:cNvSpPr>
          <p:nvPr/>
        </p:nvSpPr>
        <p:spPr>
          <a:xfrm>
            <a:off x="677487" y="-2056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b="1" dirty="0">
              <a:solidFill>
                <a:srgbClr val="0070C0"/>
              </a:solidFill>
            </a:endParaRPr>
          </a:p>
        </p:txBody>
      </p:sp>
      <p:pic>
        <p:nvPicPr>
          <p:cNvPr id="6" name="Picture 5">
            <a:extLst>
              <a:ext uri="{FF2B5EF4-FFF2-40B4-BE49-F238E27FC236}">
                <a16:creationId xmlns:a16="http://schemas.microsoft.com/office/drawing/2014/main" id="{E4974AFB-372C-4448-EEE3-40B0C9EF9CA2}"/>
              </a:ext>
            </a:extLst>
          </p:cNvPr>
          <p:cNvPicPr>
            <a:picLocks noChangeAspect="1"/>
          </p:cNvPicPr>
          <p:nvPr/>
        </p:nvPicPr>
        <p:blipFill>
          <a:blip r:embed="rId2"/>
          <a:stretch>
            <a:fillRect/>
          </a:stretch>
        </p:blipFill>
        <p:spPr>
          <a:xfrm>
            <a:off x="315516" y="5406423"/>
            <a:ext cx="2452705" cy="1328747"/>
          </a:xfrm>
          <a:prstGeom prst="rect">
            <a:avLst/>
          </a:prstGeom>
        </p:spPr>
      </p:pic>
    </p:spTree>
    <p:extLst>
      <p:ext uri="{BB962C8B-B14F-4D97-AF65-F5344CB8AC3E}">
        <p14:creationId xmlns:p14="http://schemas.microsoft.com/office/powerpoint/2010/main" val="240763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34B6-1FFE-E232-55BC-6AFB57441F6B}"/>
              </a:ext>
            </a:extLst>
          </p:cNvPr>
          <p:cNvSpPr>
            <a:spLocks noGrp="1"/>
          </p:cNvSpPr>
          <p:nvPr>
            <p:ph type="title"/>
          </p:nvPr>
        </p:nvSpPr>
        <p:spPr/>
        <p:txBody>
          <a:bodyPr/>
          <a:lstStyle/>
          <a:p>
            <a:r>
              <a:rPr lang="en-US" b="1" dirty="0">
                <a:solidFill>
                  <a:srgbClr val="0070C0"/>
                </a:solidFill>
              </a:rPr>
              <a:t>Thankyou!</a:t>
            </a:r>
            <a:endParaRPr lang="en-IE" b="1" dirty="0">
              <a:solidFill>
                <a:srgbClr val="0070C0"/>
              </a:solidFill>
            </a:endParaRPr>
          </a:p>
        </p:txBody>
      </p:sp>
      <p:sp>
        <p:nvSpPr>
          <p:cNvPr id="3" name="Content Placeholder 2">
            <a:extLst>
              <a:ext uri="{FF2B5EF4-FFF2-40B4-BE49-F238E27FC236}">
                <a16:creationId xmlns:a16="http://schemas.microsoft.com/office/drawing/2014/main" id="{3DA99CBE-466F-7B47-3830-905E3CF2BD32}"/>
              </a:ext>
            </a:extLst>
          </p:cNvPr>
          <p:cNvSpPr>
            <a:spLocks noGrp="1"/>
          </p:cNvSpPr>
          <p:nvPr>
            <p:ph idx="1"/>
          </p:nvPr>
        </p:nvSpPr>
        <p:spPr>
          <a:xfrm>
            <a:off x="838200" y="1790455"/>
            <a:ext cx="10515600" cy="5013942"/>
          </a:xfrm>
        </p:spPr>
        <p:txBody>
          <a:bodyPr>
            <a:normAutofit lnSpcReduction="10000"/>
          </a:bodyPr>
          <a:lstStyle/>
          <a:p>
            <a:endParaRPr lang="en-US" dirty="0"/>
          </a:p>
          <a:p>
            <a:endParaRPr lang="en-IE" dirty="0"/>
          </a:p>
          <a:p>
            <a:endParaRPr lang="en-IE" dirty="0"/>
          </a:p>
          <a:p>
            <a:endParaRPr lang="en-IE" dirty="0"/>
          </a:p>
          <a:p>
            <a:endParaRPr lang="en-IE" dirty="0"/>
          </a:p>
          <a:p>
            <a:endParaRPr lang="en-IE" dirty="0"/>
          </a:p>
          <a:p>
            <a:endParaRPr lang="en-IE" dirty="0"/>
          </a:p>
          <a:p>
            <a:endParaRPr lang="en-IE" dirty="0"/>
          </a:p>
          <a:p>
            <a:pPr marL="0" indent="0">
              <a:buNone/>
            </a:pPr>
            <a:r>
              <a:rPr lang="en-US" sz="2800" b="1" dirty="0">
                <a:solidFill>
                  <a:srgbClr val="0070C0"/>
                </a:solidFill>
              </a:rPr>
              <a:t>			</a:t>
            </a:r>
          </a:p>
          <a:p>
            <a:pPr marL="0" indent="0">
              <a:buNone/>
            </a:pPr>
            <a:r>
              <a:rPr lang="en-US" sz="3600" b="1" dirty="0">
                <a:solidFill>
                  <a:srgbClr val="0070C0"/>
                </a:solidFill>
              </a:rPr>
              <a:t>			</a:t>
            </a:r>
            <a:r>
              <a:rPr lang="en-US" sz="3200" b="1" dirty="0">
                <a:solidFill>
                  <a:srgbClr val="0070C0"/>
                </a:solidFill>
              </a:rPr>
              <a:t>centraloffice@ebcog.eu</a:t>
            </a:r>
            <a:endParaRPr lang="en-IE" dirty="0"/>
          </a:p>
        </p:txBody>
      </p:sp>
      <p:pic>
        <p:nvPicPr>
          <p:cNvPr id="8" name="Picture 7">
            <a:extLst>
              <a:ext uri="{FF2B5EF4-FFF2-40B4-BE49-F238E27FC236}">
                <a16:creationId xmlns:a16="http://schemas.microsoft.com/office/drawing/2014/main" id="{FAEC68AF-B2AB-F6AC-DDB6-45DD7921114B}"/>
              </a:ext>
            </a:extLst>
          </p:cNvPr>
          <p:cNvPicPr>
            <a:picLocks noChangeAspect="1"/>
          </p:cNvPicPr>
          <p:nvPr/>
        </p:nvPicPr>
        <p:blipFill>
          <a:blip r:embed="rId2"/>
          <a:stretch>
            <a:fillRect/>
          </a:stretch>
        </p:blipFill>
        <p:spPr>
          <a:xfrm>
            <a:off x="8361512" y="3268435"/>
            <a:ext cx="2992288" cy="1621065"/>
          </a:xfrm>
          <a:prstGeom prst="rect">
            <a:avLst/>
          </a:prstGeom>
        </p:spPr>
      </p:pic>
      <p:pic>
        <p:nvPicPr>
          <p:cNvPr id="4" name="Picture 3" descr="A group of people posing for a photo&#10;&#10;Description automatically generated">
            <a:extLst>
              <a:ext uri="{FF2B5EF4-FFF2-40B4-BE49-F238E27FC236}">
                <a16:creationId xmlns:a16="http://schemas.microsoft.com/office/drawing/2014/main" id="{2530433B-CEFB-9F87-AC5C-817B8B81CCAE}"/>
              </a:ext>
            </a:extLst>
          </p:cNvPr>
          <p:cNvPicPr>
            <a:picLocks noChangeAspect="1"/>
          </p:cNvPicPr>
          <p:nvPr/>
        </p:nvPicPr>
        <p:blipFill rotWithShape="1">
          <a:blip r:embed="rId3">
            <a:extLst>
              <a:ext uri="{28A0092B-C50C-407E-A947-70E740481C1C}">
                <a14:useLocalDpi xmlns:a14="http://schemas.microsoft.com/office/drawing/2010/main" val="0"/>
              </a:ext>
            </a:extLst>
          </a:blip>
          <a:srcRect t="14905"/>
          <a:stretch/>
        </p:blipFill>
        <p:spPr>
          <a:xfrm>
            <a:off x="7043357" y="13456"/>
            <a:ext cx="5059534" cy="2515989"/>
          </a:xfrm>
          <a:prstGeom prst="rect">
            <a:avLst/>
          </a:prstGeom>
        </p:spPr>
      </p:pic>
      <p:pic>
        <p:nvPicPr>
          <p:cNvPr id="7" name="Picture 6">
            <a:extLst>
              <a:ext uri="{FF2B5EF4-FFF2-40B4-BE49-F238E27FC236}">
                <a16:creationId xmlns:a16="http://schemas.microsoft.com/office/drawing/2014/main" id="{7B88A55F-3057-9C9D-D7F1-D0BA014EFE07}"/>
              </a:ext>
            </a:extLst>
          </p:cNvPr>
          <p:cNvPicPr>
            <a:picLocks noChangeAspect="1"/>
          </p:cNvPicPr>
          <p:nvPr/>
        </p:nvPicPr>
        <p:blipFill>
          <a:blip r:embed="rId4"/>
          <a:stretch>
            <a:fillRect/>
          </a:stretch>
        </p:blipFill>
        <p:spPr>
          <a:xfrm>
            <a:off x="89109" y="2641029"/>
            <a:ext cx="6851650" cy="3312794"/>
          </a:xfrm>
          <a:prstGeom prst="rect">
            <a:avLst/>
          </a:prstGeom>
        </p:spPr>
      </p:pic>
      <p:sp>
        <p:nvSpPr>
          <p:cNvPr id="10" name="TextBox 9">
            <a:extLst>
              <a:ext uri="{FF2B5EF4-FFF2-40B4-BE49-F238E27FC236}">
                <a16:creationId xmlns:a16="http://schemas.microsoft.com/office/drawing/2014/main" id="{961AF153-0542-78E4-B633-6DD70760DD48}"/>
              </a:ext>
            </a:extLst>
          </p:cNvPr>
          <p:cNvSpPr txBox="1"/>
          <p:nvPr/>
        </p:nvSpPr>
        <p:spPr>
          <a:xfrm>
            <a:off x="5638800" y="2692400"/>
            <a:ext cx="914400" cy="914400"/>
          </a:xfrm>
          <a:prstGeom prst="rect">
            <a:avLst/>
          </a:prstGeom>
          <a:noFill/>
        </p:spPr>
        <p:txBody>
          <a:bodyPr wrap="square" rtlCol="0">
            <a:spAutoFit/>
          </a:bodyPr>
          <a:lstStyle/>
          <a:p>
            <a:endParaRPr lang="en-IE" dirty="0"/>
          </a:p>
        </p:txBody>
      </p:sp>
      <p:sp>
        <p:nvSpPr>
          <p:cNvPr id="11" name="TextBox 10">
            <a:extLst>
              <a:ext uri="{FF2B5EF4-FFF2-40B4-BE49-F238E27FC236}">
                <a16:creationId xmlns:a16="http://schemas.microsoft.com/office/drawing/2014/main" id="{1ADB4EF3-01BF-EB0B-BA9A-104E1209924A}"/>
              </a:ext>
            </a:extLst>
          </p:cNvPr>
          <p:cNvSpPr txBox="1"/>
          <p:nvPr/>
        </p:nvSpPr>
        <p:spPr>
          <a:xfrm>
            <a:off x="8749830" y="2529445"/>
            <a:ext cx="2991529" cy="461665"/>
          </a:xfrm>
          <a:prstGeom prst="rect">
            <a:avLst/>
          </a:prstGeom>
          <a:noFill/>
        </p:spPr>
        <p:txBody>
          <a:bodyPr wrap="square" rtlCol="0">
            <a:spAutoFit/>
          </a:bodyPr>
          <a:lstStyle/>
          <a:p>
            <a:r>
              <a:rPr lang="en-US" sz="2400" b="1" dirty="0">
                <a:solidFill>
                  <a:schemeClr val="accent5">
                    <a:lumMod val="75000"/>
                  </a:schemeClr>
                </a:solidFill>
              </a:rPr>
              <a:t>SCTA committee</a:t>
            </a:r>
            <a:endParaRPr lang="en-IE" sz="2400" b="1" dirty="0">
              <a:solidFill>
                <a:schemeClr val="accent5">
                  <a:lumMod val="75000"/>
                </a:schemeClr>
              </a:solidFill>
            </a:endParaRPr>
          </a:p>
        </p:txBody>
      </p:sp>
      <p:sp>
        <p:nvSpPr>
          <p:cNvPr id="12" name="TextBox 11">
            <a:extLst>
              <a:ext uri="{FF2B5EF4-FFF2-40B4-BE49-F238E27FC236}">
                <a16:creationId xmlns:a16="http://schemas.microsoft.com/office/drawing/2014/main" id="{66723B31-7B98-D44A-F9D9-C47A3101347E}"/>
              </a:ext>
            </a:extLst>
          </p:cNvPr>
          <p:cNvSpPr txBox="1"/>
          <p:nvPr/>
        </p:nvSpPr>
        <p:spPr>
          <a:xfrm>
            <a:off x="253530" y="6053590"/>
            <a:ext cx="2215651" cy="461665"/>
          </a:xfrm>
          <a:prstGeom prst="rect">
            <a:avLst/>
          </a:prstGeom>
          <a:noFill/>
        </p:spPr>
        <p:txBody>
          <a:bodyPr wrap="square" rtlCol="0">
            <a:spAutoFit/>
          </a:bodyPr>
          <a:lstStyle/>
          <a:p>
            <a:r>
              <a:rPr lang="en-US" sz="2400" b="1" dirty="0">
                <a:solidFill>
                  <a:schemeClr val="accent5">
                    <a:lumMod val="75000"/>
                  </a:schemeClr>
                </a:solidFill>
              </a:rPr>
              <a:t>EBCOG Council</a:t>
            </a:r>
            <a:endParaRPr lang="en-IE" sz="2400" b="1" dirty="0">
              <a:solidFill>
                <a:schemeClr val="accent5">
                  <a:lumMod val="75000"/>
                </a:schemeClr>
              </a:solidFill>
            </a:endParaRPr>
          </a:p>
        </p:txBody>
      </p:sp>
    </p:spTree>
    <p:extLst>
      <p:ext uri="{BB962C8B-B14F-4D97-AF65-F5344CB8AC3E}">
        <p14:creationId xmlns:p14="http://schemas.microsoft.com/office/powerpoint/2010/main" val="302318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EE28-E38A-E848-7431-F5831CB06F34}"/>
              </a:ext>
            </a:extLst>
          </p:cNvPr>
          <p:cNvSpPr>
            <a:spLocks noGrp="1"/>
          </p:cNvSpPr>
          <p:nvPr>
            <p:ph type="title"/>
          </p:nvPr>
        </p:nvSpPr>
        <p:spPr>
          <a:xfrm>
            <a:off x="389313" y="193328"/>
            <a:ext cx="10515600" cy="1325563"/>
          </a:xfrm>
        </p:spPr>
        <p:txBody>
          <a:bodyPr/>
          <a:lstStyle/>
          <a:p>
            <a:pPr algn="ctr"/>
            <a:r>
              <a:rPr lang="en-US" b="1" dirty="0">
                <a:solidFill>
                  <a:srgbClr val="0070C0"/>
                </a:solidFill>
              </a:rPr>
              <a:t>EBCOG Education and Training </a:t>
            </a:r>
          </a:p>
        </p:txBody>
      </p:sp>
      <p:graphicFrame>
        <p:nvGraphicFramePr>
          <p:cNvPr id="4" name="Content Placeholder 3">
            <a:extLst>
              <a:ext uri="{FF2B5EF4-FFF2-40B4-BE49-F238E27FC236}">
                <a16:creationId xmlns:a16="http://schemas.microsoft.com/office/drawing/2014/main" id="{8236E4FF-9BB5-AF3A-0D26-D00D99CCE8C0}"/>
              </a:ext>
            </a:extLst>
          </p:cNvPr>
          <p:cNvGraphicFramePr>
            <a:graphicFrameLocks noGrp="1"/>
          </p:cNvGraphicFramePr>
          <p:nvPr>
            <p:ph idx="1"/>
            <p:extLst>
              <p:ext uri="{D42A27DB-BD31-4B8C-83A1-F6EECF244321}">
                <p14:modId xmlns:p14="http://schemas.microsoft.com/office/powerpoint/2010/main" val="36018228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0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987B-642E-065B-7F8A-EB61995D176B}"/>
              </a:ext>
            </a:extLst>
          </p:cNvPr>
          <p:cNvSpPr>
            <a:spLocks noGrp="1"/>
          </p:cNvSpPr>
          <p:nvPr>
            <p:ph type="title"/>
          </p:nvPr>
        </p:nvSpPr>
        <p:spPr>
          <a:xfrm>
            <a:off x="724689" y="106571"/>
            <a:ext cx="10515600" cy="1325563"/>
          </a:xfrm>
        </p:spPr>
        <p:txBody>
          <a:bodyPr/>
          <a:lstStyle/>
          <a:p>
            <a:r>
              <a:rPr lang="en-US" b="1" dirty="0">
                <a:solidFill>
                  <a:schemeClr val="accent5">
                    <a:lumMod val="75000"/>
                  </a:schemeClr>
                </a:solidFill>
              </a:rPr>
              <a:t>European Training in O+G</a:t>
            </a:r>
            <a:endParaRPr lang="en-IE" b="1" dirty="0">
              <a:solidFill>
                <a:schemeClr val="accent5">
                  <a:lumMod val="75000"/>
                </a:schemeClr>
              </a:solidFill>
            </a:endParaRPr>
          </a:p>
        </p:txBody>
      </p:sp>
      <p:sp>
        <p:nvSpPr>
          <p:cNvPr id="3" name="Content Placeholder 2">
            <a:extLst>
              <a:ext uri="{FF2B5EF4-FFF2-40B4-BE49-F238E27FC236}">
                <a16:creationId xmlns:a16="http://schemas.microsoft.com/office/drawing/2014/main" id="{92B2368F-F655-778B-E1A2-AB205D739373}"/>
              </a:ext>
            </a:extLst>
          </p:cNvPr>
          <p:cNvSpPr>
            <a:spLocks noGrp="1"/>
          </p:cNvSpPr>
          <p:nvPr>
            <p:ph idx="1"/>
          </p:nvPr>
        </p:nvSpPr>
        <p:spPr>
          <a:xfrm>
            <a:off x="485052" y="1567070"/>
            <a:ext cx="10515600" cy="4351338"/>
          </a:xfrm>
        </p:spPr>
        <p:txBody>
          <a:bodyPr>
            <a:normAutofit/>
          </a:bodyPr>
          <a:lstStyle/>
          <a:p>
            <a:r>
              <a:rPr lang="en-US" dirty="0">
                <a:effectLst/>
                <a:ea typeface="Calibri" panose="020F0502020204030204" pitchFamily="34" charset="0"/>
              </a:rPr>
              <a:t>EBCOG has made an important contribution to European health care by formulating the Standards of Care for Women’s Health in Europe</a:t>
            </a:r>
          </a:p>
          <a:p>
            <a:endParaRPr lang="en-US" dirty="0">
              <a:effectLst/>
              <a:ea typeface="Calibri" panose="020F0502020204030204" pitchFamily="34" charset="0"/>
            </a:endParaRPr>
          </a:p>
          <a:p>
            <a:r>
              <a:rPr lang="en-GB" dirty="0"/>
              <a:t>Training ranging from 4-8 years – wide variation</a:t>
            </a:r>
          </a:p>
          <a:p>
            <a:endParaRPr lang="en-GB" dirty="0"/>
          </a:p>
          <a:p>
            <a:r>
              <a:rPr lang="en-US" dirty="0">
                <a:effectLst/>
                <a:ea typeface="Calibri" panose="020F0502020204030204" pitchFamily="34" charset="0"/>
              </a:rPr>
              <a:t>Increase the mobility of Obstetricians and </a:t>
            </a:r>
            <a:r>
              <a:rPr lang="en-US" spc="200" dirty="0">
                <a:ea typeface="Calibri" panose="020F0502020204030204" pitchFamily="34" charset="0"/>
              </a:rPr>
              <a:t>G</a:t>
            </a:r>
            <a:r>
              <a:rPr lang="en-US" dirty="0">
                <a:effectLst/>
                <a:ea typeface="Calibri" panose="020F0502020204030204" pitchFamily="34" charset="0"/>
              </a:rPr>
              <a:t>ynaecologists and trainees in Europe</a:t>
            </a:r>
          </a:p>
          <a:p>
            <a:endParaRPr lang="en-US" dirty="0">
              <a:ea typeface="Calibri" panose="020F0502020204030204" pitchFamily="34" charset="0"/>
            </a:endParaRPr>
          </a:p>
          <a:p>
            <a:r>
              <a:rPr lang="en-US" b="1" dirty="0">
                <a:ea typeface="Calibri" panose="020F0502020204030204" pitchFamily="34" charset="0"/>
              </a:rPr>
              <a:t>Need to </a:t>
            </a:r>
            <a:r>
              <a:rPr lang="en-US" b="1" dirty="0" err="1">
                <a:ea typeface="Calibri" panose="020F0502020204030204" pitchFamily="34" charset="0"/>
              </a:rPr>
              <a:t>standardise</a:t>
            </a:r>
            <a:r>
              <a:rPr lang="en-US" b="1" dirty="0">
                <a:ea typeface="Calibri" panose="020F0502020204030204" pitchFamily="34" charset="0"/>
              </a:rPr>
              <a:t> training across Europe</a:t>
            </a:r>
          </a:p>
          <a:p>
            <a:endParaRPr lang="en-US" sz="1800" dirty="0">
              <a:effectLst/>
              <a:latin typeface="Calibri" panose="020F0502020204030204" pitchFamily="34" charset="0"/>
              <a:ea typeface="Calibri" panose="020F0502020204030204" pitchFamily="34" charset="0"/>
            </a:endParaRPr>
          </a:p>
          <a:p>
            <a:endParaRPr lang="en-IE" dirty="0"/>
          </a:p>
        </p:txBody>
      </p:sp>
      <p:pic>
        <p:nvPicPr>
          <p:cNvPr id="4" name="Picture 3">
            <a:extLst>
              <a:ext uri="{FF2B5EF4-FFF2-40B4-BE49-F238E27FC236}">
                <a16:creationId xmlns:a16="http://schemas.microsoft.com/office/drawing/2014/main" id="{624AA351-1899-3FB1-CC0A-BFBB26801EB0}"/>
              </a:ext>
            </a:extLst>
          </p:cNvPr>
          <p:cNvPicPr>
            <a:picLocks noChangeAspect="1"/>
          </p:cNvPicPr>
          <p:nvPr/>
        </p:nvPicPr>
        <p:blipFill>
          <a:blip r:embed="rId2"/>
          <a:stretch>
            <a:fillRect/>
          </a:stretch>
        </p:blipFill>
        <p:spPr>
          <a:xfrm>
            <a:off x="9739295" y="5529253"/>
            <a:ext cx="2452705" cy="1328747"/>
          </a:xfrm>
          <a:prstGeom prst="rect">
            <a:avLst/>
          </a:prstGeom>
        </p:spPr>
      </p:pic>
    </p:spTree>
    <p:extLst>
      <p:ext uri="{BB962C8B-B14F-4D97-AF65-F5344CB8AC3E}">
        <p14:creationId xmlns:p14="http://schemas.microsoft.com/office/powerpoint/2010/main" val="395824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000B-590C-69F8-8ED4-DAC8E0B37FCC}"/>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6AA513BF-0B18-5EB0-8AA5-10EB47AE22F0}"/>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32C47DA4-DA49-9E3A-51C7-F8BF36C2AD71}"/>
              </a:ext>
            </a:extLst>
          </p:cNvPr>
          <p:cNvPicPr>
            <a:picLocks noChangeAspect="1"/>
          </p:cNvPicPr>
          <p:nvPr/>
        </p:nvPicPr>
        <p:blipFill>
          <a:blip r:embed="rId2"/>
          <a:stretch>
            <a:fillRect/>
          </a:stretch>
        </p:blipFill>
        <p:spPr>
          <a:xfrm>
            <a:off x="9739295" y="5529253"/>
            <a:ext cx="2452705" cy="1328747"/>
          </a:xfrm>
          <a:prstGeom prst="rect">
            <a:avLst/>
          </a:prstGeom>
        </p:spPr>
      </p:pic>
      <p:sp>
        <p:nvSpPr>
          <p:cNvPr id="6" name="TextBox 5">
            <a:extLst>
              <a:ext uri="{FF2B5EF4-FFF2-40B4-BE49-F238E27FC236}">
                <a16:creationId xmlns:a16="http://schemas.microsoft.com/office/drawing/2014/main" id="{3446A8A7-2C31-5379-C218-C8D8FEA4D283}"/>
              </a:ext>
            </a:extLst>
          </p:cNvPr>
          <p:cNvSpPr txBox="1"/>
          <p:nvPr/>
        </p:nvSpPr>
        <p:spPr>
          <a:xfrm>
            <a:off x="1124126" y="2812568"/>
            <a:ext cx="1702676" cy="461665"/>
          </a:xfrm>
          <a:prstGeom prst="rect">
            <a:avLst/>
          </a:prstGeom>
          <a:noFill/>
        </p:spPr>
        <p:txBody>
          <a:bodyPr wrap="square" rtlCol="0">
            <a:spAutoFit/>
          </a:bodyPr>
          <a:lstStyle/>
          <a:p>
            <a:r>
              <a:rPr lang="en-US" sz="2400" b="1" dirty="0"/>
              <a:t>2018</a:t>
            </a:r>
            <a:endParaRPr lang="en-IE" sz="2400" b="1" dirty="0"/>
          </a:p>
        </p:txBody>
      </p:sp>
      <p:sp>
        <p:nvSpPr>
          <p:cNvPr id="7" name="TextBox 6">
            <a:extLst>
              <a:ext uri="{FF2B5EF4-FFF2-40B4-BE49-F238E27FC236}">
                <a16:creationId xmlns:a16="http://schemas.microsoft.com/office/drawing/2014/main" id="{67048DE1-EA6E-94B2-299E-9E429BFD0C84}"/>
              </a:ext>
            </a:extLst>
          </p:cNvPr>
          <p:cNvSpPr txBox="1"/>
          <p:nvPr/>
        </p:nvSpPr>
        <p:spPr>
          <a:xfrm>
            <a:off x="9739295" y="2812567"/>
            <a:ext cx="1702676" cy="461665"/>
          </a:xfrm>
          <a:prstGeom prst="rect">
            <a:avLst/>
          </a:prstGeom>
          <a:noFill/>
        </p:spPr>
        <p:txBody>
          <a:bodyPr wrap="square" rtlCol="0">
            <a:spAutoFit/>
          </a:bodyPr>
          <a:lstStyle/>
          <a:p>
            <a:r>
              <a:rPr lang="en-US" sz="2400" b="1" dirty="0"/>
              <a:t>2026</a:t>
            </a:r>
            <a:endParaRPr lang="en-IE" sz="2400" b="1" dirty="0"/>
          </a:p>
        </p:txBody>
      </p:sp>
      <p:pic>
        <p:nvPicPr>
          <p:cNvPr id="8" name="Picture 7" descr="A picture containing text, font, screenshot, logo&#10;&#10;Description automatically generated">
            <a:extLst>
              <a:ext uri="{FF2B5EF4-FFF2-40B4-BE49-F238E27FC236}">
                <a16:creationId xmlns:a16="http://schemas.microsoft.com/office/drawing/2014/main" id="{DC461335-3913-6483-64AE-DD3283121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744" y="3662685"/>
            <a:ext cx="3071628" cy="1073022"/>
          </a:xfrm>
          <a:prstGeom prst="rect">
            <a:avLst/>
          </a:prstGeom>
        </p:spPr>
      </p:pic>
      <p:pic>
        <p:nvPicPr>
          <p:cNvPr id="9" name="Picture 8">
            <a:extLst>
              <a:ext uri="{FF2B5EF4-FFF2-40B4-BE49-F238E27FC236}">
                <a16:creationId xmlns:a16="http://schemas.microsoft.com/office/drawing/2014/main" id="{A7E2A8DC-7641-6A74-C839-89489B604193}"/>
              </a:ext>
            </a:extLst>
          </p:cNvPr>
          <p:cNvPicPr>
            <a:picLocks noChangeAspect="1"/>
          </p:cNvPicPr>
          <p:nvPr/>
        </p:nvPicPr>
        <p:blipFill>
          <a:blip r:embed="rId4"/>
          <a:stretch>
            <a:fillRect/>
          </a:stretch>
        </p:blipFill>
        <p:spPr>
          <a:xfrm>
            <a:off x="3256682" y="0"/>
            <a:ext cx="5678636" cy="6858000"/>
          </a:xfrm>
          <a:prstGeom prst="rect">
            <a:avLst/>
          </a:prstGeom>
        </p:spPr>
      </p:pic>
      <p:pic>
        <p:nvPicPr>
          <p:cNvPr id="10" name="Picture 9">
            <a:extLst>
              <a:ext uri="{FF2B5EF4-FFF2-40B4-BE49-F238E27FC236}">
                <a16:creationId xmlns:a16="http://schemas.microsoft.com/office/drawing/2014/main" id="{455315F4-6878-D66D-A916-9CB95227AF90}"/>
              </a:ext>
            </a:extLst>
          </p:cNvPr>
          <p:cNvPicPr>
            <a:picLocks noChangeAspect="1"/>
          </p:cNvPicPr>
          <p:nvPr/>
        </p:nvPicPr>
        <p:blipFill>
          <a:blip r:embed="rId5"/>
          <a:srcRect l="22188" t="39681" r="22613" b="17632"/>
          <a:stretch/>
        </p:blipFill>
        <p:spPr>
          <a:xfrm>
            <a:off x="750029" y="3409170"/>
            <a:ext cx="1761754" cy="1429012"/>
          </a:xfrm>
          <a:prstGeom prst="rect">
            <a:avLst/>
          </a:prstGeom>
        </p:spPr>
      </p:pic>
    </p:spTree>
    <p:extLst>
      <p:ext uri="{BB962C8B-B14F-4D97-AF65-F5344CB8AC3E}">
        <p14:creationId xmlns:p14="http://schemas.microsoft.com/office/powerpoint/2010/main" val="380007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727B-47F2-126E-C871-7169CF6C2952}"/>
              </a:ext>
            </a:extLst>
          </p:cNvPr>
          <p:cNvSpPr>
            <a:spLocks noGrp="1"/>
          </p:cNvSpPr>
          <p:nvPr>
            <p:ph type="title"/>
          </p:nvPr>
        </p:nvSpPr>
        <p:spPr>
          <a:xfrm>
            <a:off x="677487" y="-205682"/>
            <a:ext cx="10515600" cy="1325563"/>
          </a:xfrm>
        </p:spPr>
        <p:txBody>
          <a:bodyPr/>
          <a:lstStyle/>
          <a:p>
            <a:r>
              <a:rPr lang="en-US" b="1" dirty="0">
                <a:solidFill>
                  <a:srgbClr val="0070C0"/>
                </a:solidFill>
              </a:rPr>
              <a:t>Aim</a:t>
            </a:r>
            <a:endParaRPr lang="en-IE" b="1" dirty="0">
              <a:solidFill>
                <a:srgbClr val="0070C0"/>
              </a:solidFill>
            </a:endParaRPr>
          </a:p>
        </p:txBody>
      </p:sp>
      <p:sp>
        <p:nvSpPr>
          <p:cNvPr id="3" name="Content Placeholder 2">
            <a:extLst>
              <a:ext uri="{FF2B5EF4-FFF2-40B4-BE49-F238E27FC236}">
                <a16:creationId xmlns:a16="http://schemas.microsoft.com/office/drawing/2014/main" id="{00438D65-0839-3BF4-6FD3-B6E5601A3424}"/>
              </a:ext>
            </a:extLst>
          </p:cNvPr>
          <p:cNvSpPr>
            <a:spLocks noGrp="1"/>
          </p:cNvSpPr>
          <p:nvPr>
            <p:ph idx="1"/>
          </p:nvPr>
        </p:nvSpPr>
        <p:spPr>
          <a:xfrm>
            <a:off x="266700" y="909939"/>
            <a:ext cx="11658600" cy="5567161"/>
          </a:xfrm>
        </p:spPr>
        <p:txBody>
          <a:bodyPr>
            <a:normAutofit/>
          </a:bodyPr>
          <a:lstStyle/>
          <a:p>
            <a:r>
              <a:rPr lang="en-US" dirty="0"/>
              <a:t>To develop </a:t>
            </a:r>
            <a:r>
              <a:rPr lang="en-US" b="1" dirty="0" err="1"/>
              <a:t>standardised</a:t>
            </a:r>
            <a:r>
              <a:rPr lang="en-US" b="1" dirty="0"/>
              <a:t> training </a:t>
            </a:r>
            <a:r>
              <a:rPr lang="en-US" dirty="0"/>
              <a:t>in Obstetrics &amp; Gynaecology across Europe</a:t>
            </a:r>
          </a:p>
          <a:p>
            <a:endParaRPr lang="en-GB" dirty="0"/>
          </a:p>
          <a:p>
            <a:r>
              <a:rPr lang="en-GB" b="1" dirty="0"/>
              <a:t>DELPHI methodology </a:t>
            </a:r>
            <a:r>
              <a:rPr lang="en-GB" dirty="0"/>
              <a:t>to assess minimum skills required for O+G training</a:t>
            </a:r>
          </a:p>
          <a:p>
            <a:pPr lvl="1"/>
            <a:r>
              <a:rPr lang="en-GB" dirty="0"/>
              <a:t>Consensus core to the curriculum development (PhD project)</a:t>
            </a:r>
          </a:p>
          <a:p>
            <a:endParaRPr lang="en-GB" dirty="0"/>
          </a:p>
          <a:p>
            <a:r>
              <a:rPr lang="en-GB" b="1" dirty="0"/>
              <a:t>Competency</a:t>
            </a:r>
            <a:r>
              <a:rPr lang="en-GB" dirty="0"/>
              <a:t> based approach rather than numbers based approach</a:t>
            </a:r>
          </a:p>
          <a:p>
            <a:endParaRPr lang="en-GB" dirty="0"/>
          </a:p>
          <a:p>
            <a:r>
              <a:rPr lang="en-GB" dirty="0"/>
              <a:t>First 2018 curriculum - </a:t>
            </a:r>
            <a:r>
              <a:rPr lang="en-GB" b="1" dirty="0"/>
              <a:t>Revision</a:t>
            </a:r>
            <a:r>
              <a:rPr lang="en-GB" dirty="0"/>
              <a:t> presented to council 2026</a:t>
            </a:r>
          </a:p>
          <a:p>
            <a:pPr lvl="1"/>
            <a:r>
              <a:rPr lang="en-GB" dirty="0"/>
              <a:t>Revision process involved a Europe wide survey of trainees, trainers, professional colleges and subspecialty societies in 2022-2025</a:t>
            </a:r>
          </a:p>
          <a:p>
            <a:pPr marL="0" indent="0">
              <a:buNone/>
            </a:pPr>
            <a:endParaRPr lang="en-IE" dirty="0"/>
          </a:p>
        </p:txBody>
      </p:sp>
      <p:pic>
        <p:nvPicPr>
          <p:cNvPr id="5" name="Picture 4">
            <a:extLst>
              <a:ext uri="{FF2B5EF4-FFF2-40B4-BE49-F238E27FC236}">
                <a16:creationId xmlns:a16="http://schemas.microsoft.com/office/drawing/2014/main" id="{FBED3D7E-993B-5EC6-5064-C252D7B46017}"/>
              </a:ext>
            </a:extLst>
          </p:cNvPr>
          <p:cNvPicPr>
            <a:picLocks noChangeAspect="1"/>
          </p:cNvPicPr>
          <p:nvPr/>
        </p:nvPicPr>
        <p:blipFill>
          <a:blip r:embed="rId2"/>
          <a:stretch>
            <a:fillRect/>
          </a:stretch>
        </p:blipFill>
        <p:spPr>
          <a:xfrm>
            <a:off x="9739295" y="5529253"/>
            <a:ext cx="2452705" cy="1328747"/>
          </a:xfrm>
          <a:prstGeom prst="rect">
            <a:avLst/>
          </a:prstGeom>
        </p:spPr>
      </p:pic>
      <p:pic>
        <p:nvPicPr>
          <p:cNvPr id="8" name="Picture 7">
            <a:extLst>
              <a:ext uri="{FF2B5EF4-FFF2-40B4-BE49-F238E27FC236}">
                <a16:creationId xmlns:a16="http://schemas.microsoft.com/office/drawing/2014/main" id="{E962C8ED-9FF0-6160-5F81-1B56089C287F}"/>
              </a:ext>
            </a:extLst>
          </p:cNvPr>
          <p:cNvPicPr>
            <a:picLocks noChangeAspect="1"/>
          </p:cNvPicPr>
          <p:nvPr/>
        </p:nvPicPr>
        <p:blipFill>
          <a:blip r:embed="rId3"/>
          <a:srcRect l="22188" t="39681" r="22613" b="17632"/>
          <a:stretch/>
        </p:blipFill>
        <p:spPr>
          <a:xfrm>
            <a:off x="10312210" y="111420"/>
            <a:ext cx="1761754" cy="1429012"/>
          </a:xfrm>
          <a:prstGeom prst="rect">
            <a:avLst/>
          </a:prstGeom>
        </p:spPr>
      </p:pic>
    </p:spTree>
    <p:extLst>
      <p:ext uri="{BB962C8B-B14F-4D97-AF65-F5344CB8AC3E}">
        <p14:creationId xmlns:p14="http://schemas.microsoft.com/office/powerpoint/2010/main" val="354943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E3104-5355-FE12-7221-D5CA17F8D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FADF8-5B46-B400-544A-5576AF1C7C54}"/>
              </a:ext>
            </a:extLst>
          </p:cNvPr>
          <p:cNvSpPr>
            <a:spLocks noGrp="1"/>
          </p:cNvSpPr>
          <p:nvPr>
            <p:ph type="title"/>
          </p:nvPr>
        </p:nvSpPr>
        <p:spPr>
          <a:xfrm>
            <a:off x="677487" y="-205682"/>
            <a:ext cx="10515600" cy="1325563"/>
          </a:xfrm>
        </p:spPr>
        <p:txBody>
          <a:bodyPr/>
          <a:lstStyle/>
          <a:p>
            <a:r>
              <a:rPr lang="en-US" b="1" dirty="0">
                <a:solidFill>
                  <a:srgbClr val="0070C0"/>
                </a:solidFill>
              </a:rPr>
              <a:t>Key Competencies (</a:t>
            </a:r>
            <a:r>
              <a:rPr lang="en-US" b="1" dirty="0" err="1">
                <a:solidFill>
                  <a:srgbClr val="0070C0"/>
                </a:solidFill>
              </a:rPr>
              <a:t>CanMeds</a:t>
            </a:r>
            <a:r>
              <a:rPr lang="en-US" b="1" dirty="0">
                <a:solidFill>
                  <a:srgbClr val="0070C0"/>
                </a:solidFill>
              </a:rPr>
              <a:t>)</a:t>
            </a:r>
            <a:endParaRPr lang="en-IE" b="1" dirty="0">
              <a:solidFill>
                <a:srgbClr val="0070C0"/>
              </a:solidFill>
            </a:endParaRPr>
          </a:p>
        </p:txBody>
      </p:sp>
      <p:sp>
        <p:nvSpPr>
          <p:cNvPr id="3" name="Content Placeholder 2">
            <a:extLst>
              <a:ext uri="{FF2B5EF4-FFF2-40B4-BE49-F238E27FC236}">
                <a16:creationId xmlns:a16="http://schemas.microsoft.com/office/drawing/2014/main" id="{5B8BFE8E-7FBB-D7B3-7E21-86008B848B47}"/>
              </a:ext>
            </a:extLst>
          </p:cNvPr>
          <p:cNvSpPr>
            <a:spLocks noGrp="1"/>
          </p:cNvSpPr>
          <p:nvPr>
            <p:ph idx="1"/>
          </p:nvPr>
        </p:nvSpPr>
        <p:spPr>
          <a:xfrm>
            <a:off x="450850" y="1290839"/>
            <a:ext cx="11658600" cy="5567161"/>
          </a:xfrm>
        </p:spPr>
        <p:txBody>
          <a:bodyPr>
            <a:normAutofit/>
          </a:bodyPr>
          <a:lstStyle/>
          <a:p>
            <a:r>
              <a:rPr lang="en-US" sz="3200" dirty="0"/>
              <a:t>Medical expert</a:t>
            </a:r>
          </a:p>
          <a:p>
            <a:r>
              <a:rPr lang="en-US" sz="3200" dirty="0"/>
              <a:t>Communicator</a:t>
            </a:r>
          </a:p>
          <a:p>
            <a:r>
              <a:rPr lang="en-US" sz="3200" dirty="0"/>
              <a:t>Collaborator</a:t>
            </a:r>
          </a:p>
          <a:p>
            <a:r>
              <a:rPr lang="en-US" sz="3200" dirty="0"/>
              <a:t>Leader</a:t>
            </a:r>
          </a:p>
          <a:p>
            <a:r>
              <a:rPr lang="en-US" sz="3200" dirty="0"/>
              <a:t>Health advocate</a:t>
            </a:r>
          </a:p>
          <a:p>
            <a:r>
              <a:rPr lang="en-US" sz="3200" dirty="0"/>
              <a:t>Scholar</a:t>
            </a:r>
          </a:p>
          <a:p>
            <a:r>
              <a:rPr lang="en-US" sz="3200" dirty="0"/>
              <a:t>Professional </a:t>
            </a:r>
            <a:endParaRPr lang="en-GB" sz="3200" dirty="0"/>
          </a:p>
          <a:p>
            <a:pPr marL="0" indent="0">
              <a:buNone/>
            </a:pPr>
            <a:endParaRPr lang="en-IE" dirty="0"/>
          </a:p>
        </p:txBody>
      </p:sp>
      <p:pic>
        <p:nvPicPr>
          <p:cNvPr id="5" name="Picture 4">
            <a:extLst>
              <a:ext uri="{FF2B5EF4-FFF2-40B4-BE49-F238E27FC236}">
                <a16:creationId xmlns:a16="http://schemas.microsoft.com/office/drawing/2014/main" id="{F7BC6EB8-0850-AD97-6A66-B031B9A225A5}"/>
              </a:ext>
            </a:extLst>
          </p:cNvPr>
          <p:cNvPicPr>
            <a:picLocks noChangeAspect="1"/>
          </p:cNvPicPr>
          <p:nvPr/>
        </p:nvPicPr>
        <p:blipFill>
          <a:blip r:embed="rId2"/>
          <a:stretch>
            <a:fillRect/>
          </a:stretch>
        </p:blipFill>
        <p:spPr>
          <a:xfrm>
            <a:off x="9739295" y="5529253"/>
            <a:ext cx="2452705" cy="1328747"/>
          </a:xfrm>
          <a:prstGeom prst="rect">
            <a:avLst/>
          </a:prstGeom>
        </p:spPr>
      </p:pic>
    </p:spTree>
    <p:extLst>
      <p:ext uri="{BB962C8B-B14F-4D97-AF65-F5344CB8AC3E}">
        <p14:creationId xmlns:p14="http://schemas.microsoft.com/office/powerpoint/2010/main" val="362251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920D-0F87-6A0F-589F-65A8EFA29CCF}"/>
              </a:ext>
            </a:extLst>
          </p:cNvPr>
          <p:cNvSpPr>
            <a:spLocks noGrp="1"/>
          </p:cNvSpPr>
          <p:nvPr>
            <p:ph type="title"/>
          </p:nvPr>
        </p:nvSpPr>
        <p:spPr/>
        <p:txBody>
          <a:bodyPr/>
          <a:lstStyle/>
          <a:p>
            <a:r>
              <a:rPr lang="en-US" b="1" dirty="0">
                <a:solidFill>
                  <a:srgbClr val="0070C0"/>
                </a:solidFill>
              </a:rPr>
              <a:t>Structure</a:t>
            </a:r>
            <a:endParaRPr lang="en-IE" b="1" dirty="0">
              <a:solidFill>
                <a:srgbClr val="0070C0"/>
              </a:solidFill>
            </a:endParaRPr>
          </a:p>
        </p:txBody>
      </p:sp>
      <p:sp>
        <p:nvSpPr>
          <p:cNvPr id="3" name="Content Placeholder 2">
            <a:extLst>
              <a:ext uri="{FF2B5EF4-FFF2-40B4-BE49-F238E27FC236}">
                <a16:creationId xmlns:a16="http://schemas.microsoft.com/office/drawing/2014/main" id="{922F8444-7B0D-DD44-D649-26A359EF0480}"/>
              </a:ext>
            </a:extLst>
          </p:cNvPr>
          <p:cNvSpPr>
            <a:spLocks noGrp="1"/>
          </p:cNvSpPr>
          <p:nvPr>
            <p:ph idx="1"/>
          </p:nvPr>
        </p:nvSpPr>
        <p:spPr>
          <a:xfrm>
            <a:off x="838200" y="1387821"/>
            <a:ext cx="10515600" cy="4351338"/>
          </a:xfrm>
        </p:spPr>
        <p:txBody>
          <a:bodyPr>
            <a:normAutofit/>
          </a:bodyPr>
          <a:lstStyle/>
          <a:p>
            <a:r>
              <a:rPr lang="en-US" sz="3200" dirty="0"/>
              <a:t>Core modules</a:t>
            </a:r>
          </a:p>
          <a:p>
            <a:pPr lvl="1"/>
            <a:r>
              <a:rPr lang="en-US" sz="2000" dirty="0">
                <a:effectLst/>
                <a:latin typeface="Calibri" panose="020F0502020204030204" pitchFamily="34" charset="0"/>
                <a:ea typeface="Calibri" panose="020F0502020204030204" pitchFamily="34" charset="0"/>
              </a:rPr>
              <a:t>the knowledge, skills and attitudes required of every European Obstetrician &amp; </a:t>
            </a:r>
            <a:r>
              <a:rPr lang="en-US" sz="2000" dirty="0">
                <a:latin typeface="Calibri" panose="020F0502020204030204" pitchFamily="34" charset="0"/>
                <a:ea typeface="Calibri" panose="020F0502020204030204" pitchFamily="34" charset="0"/>
              </a:rPr>
              <a:t>G</a:t>
            </a:r>
            <a:r>
              <a:rPr lang="en-US" sz="2000" dirty="0">
                <a:effectLst/>
                <a:latin typeface="Calibri" panose="020F0502020204030204" pitchFamily="34" charset="0"/>
                <a:ea typeface="Calibri" panose="020F0502020204030204" pitchFamily="34" charset="0"/>
              </a:rPr>
              <a:t>ynaecologist have been defined </a:t>
            </a:r>
            <a:endParaRPr lang="en-US" sz="3200" dirty="0"/>
          </a:p>
          <a:p>
            <a:pPr marL="0" indent="0">
              <a:buNone/>
            </a:pPr>
            <a:endParaRPr lang="en-US" sz="3600" dirty="0"/>
          </a:p>
          <a:p>
            <a:r>
              <a:rPr lang="en-US" sz="3200" dirty="0"/>
              <a:t>Elective modules (6 months)</a:t>
            </a:r>
          </a:p>
          <a:p>
            <a:pPr lvl="1"/>
            <a:r>
              <a:rPr lang="en-US" sz="2000" dirty="0">
                <a:effectLst/>
                <a:latin typeface="Calibri" panose="020F0502020204030204" pitchFamily="34" charset="0"/>
                <a:ea typeface="Calibri" panose="020F0502020204030204" pitchFamily="34" charset="0"/>
              </a:rPr>
              <a:t>Each trainee should be trained in at least one elective</a:t>
            </a:r>
            <a:endParaRPr lang="en-US" sz="3200" dirty="0"/>
          </a:p>
          <a:p>
            <a:endParaRPr lang="en-US" sz="3200" dirty="0"/>
          </a:p>
          <a:p>
            <a:r>
              <a:rPr lang="en-US" sz="3200" dirty="0"/>
              <a:t>Engagement with Specialty Societies</a:t>
            </a:r>
            <a:endParaRPr lang="en-IE" sz="3200" dirty="0"/>
          </a:p>
        </p:txBody>
      </p:sp>
      <p:pic>
        <p:nvPicPr>
          <p:cNvPr id="5" name="Picture 4">
            <a:extLst>
              <a:ext uri="{FF2B5EF4-FFF2-40B4-BE49-F238E27FC236}">
                <a16:creationId xmlns:a16="http://schemas.microsoft.com/office/drawing/2014/main" id="{553B402F-3B86-F3B4-8C78-CAD911E683BA}"/>
              </a:ext>
            </a:extLst>
          </p:cNvPr>
          <p:cNvPicPr>
            <a:picLocks noChangeAspect="1"/>
          </p:cNvPicPr>
          <p:nvPr/>
        </p:nvPicPr>
        <p:blipFill>
          <a:blip r:embed="rId2"/>
          <a:stretch>
            <a:fillRect/>
          </a:stretch>
        </p:blipFill>
        <p:spPr>
          <a:xfrm>
            <a:off x="9287524" y="2338069"/>
            <a:ext cx="2786329" cy="3942792"/>
          </a:xfrm>
          <a:prstGeom prst="rect">
            <a:avLst/>
          </a:prstGeom>
        </p:spPr>
      </p:pic>
    </p:spTree>
    <p:extLst>
      <p:ext uri="{BB962C8B-B14F-4D97-AF65-F5344CB8AC3E}">
        <p14:creationId xmlns:p14="http://schemas.microsoft.com/office/powerpoint/2010/main" val="125430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4FB59-0177-3823-6FBF-3E7C7DF4B4C1}"/>
              </a:ext>
            </a:extLst>
          </p:cNvPr>
          <p:cNvSpPr>
            <a:spLocks noGrp="1"/>
          </p:cNvSpPr>
          <p:nvPr>
            <p:ph idx="1"/>
          </p:nvPr>
        </p:nvSpPr>
        <p:spPr>
          <a:xfrm>
            <a:off x="838200" y="1352044"/>
            <a:ext cx="10515600" cy="4351338"/>
          </a:xfrm>
        </p:spPr>
        <p:txBody>
          <a:bodyPr/>
          <a:lstStyle/>
          <a:p>
            <a:pPr marL="0" indent="0">
              <a:buNone/>
            </a:pPr>
            <a:r>
              <a:rPr lang="en-US" sz="1150" dirty="0">
                <a:effectLst/>
                <a:latin typeface="Calibri" panose="020F0502020204030204" pitchFamily="34" charset="0"/>
                <a:ea typeface="Calibri" panose="020F0502020204030204" pitchFamily="34" charset="0"/>
              </a:rPr>
              <a:t> </a:t>
            </a:r>
            <a:endParaRPr lang="en-IE" sz="1000" dirty="0">
              <a:effectLst/>
              <a:latin typeface="Calibri" panose="020F0502020204030204" pitchFamily="34" charset="0"/>
              <a:ea typeface="Calibri" panose="020F0502020204030204" pitchFamily="34" charset="0"/>
            </a:endParaRPr>
          </a:p>
          <a:p>
            <a:pPr marL="742950" lvl="1" indent="-285750">
              <a:buSzPts val="1000"/>
              <a:buFont typeface="Calibri" panose="020F0502020204030204" pitchFamily="34" charset="0"/>
              <a:buAutoNum type="arabicPeriod"/>
              <a:tabLst>
                <a:tab pos="530860" algn="l"/>
                <a:tab pos="531495" algn="l"/>
              </a:tabLst>
            </a:pPr>
            <a:r>
              <a:rPr lang="en-US" spc="-5" dirty="0">
                <a:effectLst/>
                <a:latin typeface="Calibri" panose="020F0502020204030204" pitchFamily="34" charset="0"/>
                <a:ea typeface="Calibri" panose="020F0502020204030204" pitchFamily="34" charset="0"/>
              </a:rPr>
              <a:t>General</a:t>
            </a:r>
            <a:r>
              <a:rPr lang="en-US" spc="-3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Medical</a:t>
            </a:r>
            <a:r>
              <a:rPr lang="en-US" spc="-3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Knowledge</a:t>
            </a:r>
            <a:r>
              <a:rPr lang="en-US" spc="-2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&amp;</a:t>
            </a:r>
            <a:r>
              <a:rPr lang="en-US" spc="-3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Skills</a:t>
            </a:r>
            <a:endParaRPr lang="en-IE" spc="-5" dirty="0">
              <a:effectLst/>
              <a:latin typeface="Calibri" panose="020F0502020204030204" pitchFamily="34" charset="0"/>
              <a:ea typeface="Calibri" panose="020F0502020204030204" pitchFamily="34" charset="0"/>
            </a:endParaRPr>
          </a:p>
          <a:p>
            <a:pPr marL="742950" lvl="1" indent="-285750">
              <a:spcBef>
                <a:spcPts val="185"/>
              </a:spcBef>
              <a:spcAft>
                <a:spcPts val="0"/>
              </a:spcAft>
              <a:buSzPts val="1000"/>
              <a:buFont typeface="Calibri" panose="020F0502020204030204" pitchFamily="34" charset="0"/>
              <a:buAutoNum type="arabicPeriod"/>
              <a:tabLst>
                <a:tab pos="530860" algn="l"/>
                <a:tab pos="531495" algn="l"/>
              </a:tabLst>
            </a:pPr>
            <a:r>
              <a:rPr lang="en-US" spc="-5" dirty="0">
                <a:effectLst/>
                <a:latin typeface="Calibri" panose="020F0502020204030204" pitchFamily="34" charset="0"/>
                <a:ea typeface="Calibri" panose="020F0502020204030204" pitchFamily="34" charset="0"/>
              </a:rPr>
              <a:t>Prenatal</a:t>
            </a:r>
            <a:r>
              <a:rPr lang="en-US" spc="-40" dirty="0">
                <a:effectLst/>
                <a:latin typeface="Calibri" panose="020F0502020204030204" pitchFamily="34" charset="0"/>
                <a:ea typeface="Calibri" panose="020F0502020204030204" pitchFamily="34" charset="0"/>
              </a:rPr>
              <a:t> </a:t>
            </a:r>
            <a:r>
              <a:rPr lang="en-US" spc="-20" dirty="0">
                <a:effectLst/>
                <a:latin typeface="Calibri" panose="020F0502020204030204" pitchFamily="34" charset="0"/>
                <a:ea typeface="Calibri" panose="020F0502020204030204" pitchFamily="34" charset="0"/>
              </a:rPr>
              <a:t>Care</a:t>
            </a:r>
            <a:endParaRPr lang="en-IE" spc="-5" dirty="0">
              <a:effectLst/>
              <a:latin typeface="Calibri" panose="020F0502020204030204" pitchFamily="34" charset="0"/>
              <a:ea typeface="Calibri" panose="020F0502020204030204" pitchFamily="34" charset="0"/>
            </a:endParaRPr>
          </a:p>
          <a:p>
            <a:pPr marL="742950" lvl="1" indent="-285750">
              <a:spcBef>
                <a:spcPts val="185"/>
              </a:spcBef>
              <a:spcAft>
                <a:spcPts val="0"/>
              </a:spcAft>
              <a:buSzPts val="1000"/>
              <a:buFont typeface="Calibri" panose="020F0502020204030204" pitchFamily="34" charset="0"/>
              <a:buAutoNum type="arabicPeriod"/>
              <a:tabLst>
                <a:tab pos="530860" algn="l"/>
                <a:tab pos="531495" algn="l"/>
              </a:tabLst>
            </a:pPr>
            <a:r>
              <a:rPr lang="en-US" spc="-5" dirty="0">
                <a:effectLst/>
                <a:latin typeface="Calibri" panose="020F0502020204030204" pitchFamily="34" charset="0"/>
                <a:ea typeface="Calibri" panose="020F0502020204030204" pitchFamily="34" charset="0"/>
              </a:rPr>
              <a:t>Intrapartum</a:t>
            </a:r>
            <a:r>
              <a:rPr lang="en-US" spc="-4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&amp;</a:t>
            </a:r>
            <a:r>
              <a:rPr lang="en-US" spc="-35" dirty="0">
                <a:effectLst/>
                <a:latin typeface="Calibri" panose="020F0502020204030204" pitchFamily="34" charset="0"/>
                <a:ea typeface="Calibri" panose="020F0502020204030204" pitchFamily="34" charset="0"/>
              </a:rPr>
              <a:t> </a:t>
            </a:r>
            <a:r>
              <a:rPr lang="en-US" spc="-5" dirty="0">
                <a:effectLst/>
                <a:latin typeface="Calibri" panose="020F0502020204030204" pitchFamily="34" charset="0"/>
                <a:ea typeface="Calibri" panose="020F0502020204030204" pitchFamily="34" charset="0"/>
              </a:rPr>
              <a:t>Postpartum</a:t>
            </a:r>
            <a:r>
              <a:rPr lang="en-US" spc="-40" dirty="0">
                <a:effectLst/>
                <a:latin typeface="Calibri" panose="020F0502020204030204" pitchFamily="34" charset="0"/>
                <a:ea typeface="Calibri" panose="020F0502020204030204" pitchFamily="34" charset="0"/>
              </a:rPr>
              <a:t> </a:t>
            </a:r>
            <a:r>
              <a:rPr lang="en-US" spc="-20" dirty="0">
                <a:effectLst/>
                <a:latin typeface="Calibri" panose="020F0502020204030204" pitchFamily="34" charset="0"/>
                <a:ea typeface="Calibri" panose="020F0502020204030204" pitchFamily="34" charset="0"/>
              </a:rPr>
              <a:t>Care</a:t>
            </a:r>
            <a:endParaRPr lang="en-IE" spc="-5" dirty="0">
              <a:effectLst/>
              <a:latin typeface="Calibri" panose="020F0502020204030204" pitchFamily="34" charset="0"/>
              <a:ea typeface="Calibri" panose="020F0502020204030204" pitchFamily="34" charset="0"/>
            </a:endParaRPr>
          </a:p>
          <a:p>
            <a:pPr marL="742950" lvl="1" indent="-285750">
              <a:spcBef>
                <a:spcPts val="180"/>
              </a:spcBef>
              <a:spcAft>
                <a:spcPts val="0"/>
              </a:spcAft>
              <a:buSzPts val="1000"/>
              <a:buFont typeface="Calibri" panose="020F0502020204030204" pitchFamily="34" charset="0"/>
              <a:buAutoNum type="arabicPeriod"/>
              <a:tabLst>
                <a:tab pos="530860" algn="l"/>
                <a:tab pos="531495" algn="l"/>
              </a:tabLst>
            </a:pPr>
            <a:r>
              <a:rPr lang="en-US" spc="-5" dirty="0">
                <a:effectLst/>
                <a:latin typeface="Calibri" panose="020F0502020204030204" pitchFamily="34" charset="0"/>
                <a:ea typeface="Calibri" panose="020F0502020204030204" pitchFamily="34" charset="0"/>
              </a:rPr>
              <a:t>Benign</a:t>
            </a:r>
            <a:r>
              <a:rPr lang="en-US" spc="-4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Gynaecology</a:t>
            </a:r>
            <a:endParaRPr lang="en-IE" spc="-5" dirty="0">
              <a:effectLst/>
              <a:latin typeface="Calibri" panose="020F0502020204030204" pitchFamily="34" charset="0"/>
              <a:ea typeface="Calibri" panose="020F0502020204030204" pitchFamily="34" charset="0"/>
            </a:endParaRPr>
          </a:p>
          <a:p>
            <a:pPr marL="742950" lvl="1" indent="-285750">
              <a:spcBef>
                <a:spcPts val="185"/>
              </a:spcBef>
              <a:spcAft>
                <a:spcPts val="0"/>
              </a:spcAft>
              <a:buSzPts val="1000"/>
              <a:buFont typeface="Calibri" panose="020F0502020204030204" pitchFamily="34" charset="0"/>
              <a:buAutoNum type="arabicPeriod"/>
              <a:tabLst>
                <a:tab pos="530860" algn="l"/>
                <a:tab pos="531495" algn="l"/>
              </a:tabLst>
            </a:pPr>
            <a:r>
              <a:rPr lang="en-US" spc="-10" dirty="0">
                <a:effectLst/>
                <a:latin typeface="Calibri" panose="020F0502020204030204" pitchFamily="34" charset="0"/>
                <a:ea typeface="Calibri" panose="020F0502020204030204" pitchFamily="34" charset="0"/>
              </a:rPr>
              <a:t>Reproductive</a:t>
            </a:r>
            <a:r>
              <a:rPr lang="en-US" spc="4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Medicine</a:t>
            </a:r>
            <a:endParaRPr lang="en-IE" spc="-5" dirty="0">
              <a:effectLst/>
              <a:latin typeface="Calibri" panose="020F0502020204030204" pitchFamily="34" charset="0"/>
              <a:ea typeface="Calibri" panose="020F0502020204030204" pitchFamily="34" charset="0"/>
            </a:endParaRPr>
          </a:p>
          <a:p>
            <a:pPr marL="742950" lvl="1" indent="-285750">
              <a:spcBef>
                <a:spcPts val="185"/>
              </a:spcBef>
              <a:spcAft>
                <a:spcPts val="0"/>
              </a:spcAft>
              <a:buSzPts val="1000"/>
              <a:buFont typeface="Calibri" panose="020F0502020204030204" pitchFamily="34" charset="0"/>
              <a:buAutoNum type="arabicPeriod"/>
              <a:tabLst>
                <a:tab pos="530860" algn="l"/>
                <a:tab pos="531495" algn="l"/>
              </a:tabLst>
            </a:pPr>
            <a:r>
              <a:rPr lang="en-US" spc="-10" dirty="0" err="1">
                <a:effectLst/>
                <a:latin typeface="Calibri" panose="020F0502020204030204" pitchFamily="34" charset="0"/>
                <a:ea typeface="Calibri" panose="020F0502020204030204" pitchFamily="34" charset="0"/>
              </a:rPr>
              <a:t>Urogynaecology</a:t>
            </a:r>
            <a:endParaRPr lang="en-IE" spc="-5" dirty="0">
              <a:effectLst/>
              <a:latin typeface="Calibri" panose="020F0502020204030204" pitchFamily="34" charset="0"/>
              <a:ea typeface="Calibri" panose="020F0502020204030204" pitchFamily="34" charset="0"/>
            </a:endParaRPr>
          </a:p>
          <a:p>
            <a:pPr marL="742950" lvl="1" indent="-285750">
              <a:spcBef>
                <a:spcPts val="180"/>
              </a:spcBef>
              <a:buSzPts val="1000"/>
              <a:buFont typeface="Calibri" panose="020F0502020204030204" pitchFamily="34" charset="0"/>
              <a:buAutoNum type="arabicPeriod"/>
              <a:tabLst>
                <a:tab pos="530225" algn="l"/>
                <a:tab pos="530860" algn="l"/>
              </a:tabLst>
            </a:pPr>
            <a:r>
              <a:rPr lang="en-US" spc="-10" dirty="0">
                <a:effectLst/>
                <a:latin typeface="Calibri" panose="020F0502020204030204" pitchFamily="34" charset="0"/>
                <a:ea typeface="Calibri" panose="020F0502020204030204" pitchFamily="34" charset="0"/>
              </a:rPr>
              <a:t>Premalignancy and </a:t>
            </a:r>
            <a:r>
              <a:rPr lang="en-US" spc="-10" dirty="0" err="1">
                <a:effectLst/>
                <a:latin typeface="Calibri" panose="020F0502020204030204" pitchFamily="34" charset="0"/>
                <a:ea typeface="Calibri" panose="020F0502020204030204" pitchFamily="34" charset="0"/>
              </a:rPr>
              <a:t>Gynaecological</a:t>
            </a:r>
            <a:r>
              <a:rPr lang="en-US" spc="45"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Oncology</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err="1">
                <a:effectLst/>
                <a:latin typeface="Calibri" panose="020F0502020204030204" pitchFamily="34" charset="0"/>
                <a:ea typeface="Calibri" panose="020F0502020204030204" pitchFamily="34" charset="0"/>
              </a:rPr>
              <a:t>Paediatric</a:t>
            </a:r>
            <a:r>
              <a:rPr lang="en-US" spc="-40" dirty="0">
                <a:effectLst/>
                <a:latin typeface="Calibri" panose="020F0502020204030204" pitchFamily="34" charset="0"/>
                <a:ea typeface="Calibri" panose="020F0502020204030204" pitchFamily="34" charset="0"/>
              </a:rPr>
              <a:t> and Adolescent </a:t>
            </a:r>
            <a:r>
              <a:rPr lang="en-US" spc="-5" dirty="0">
                <a:effectLst/>
                <a:latin typeface="Calibri" panose="020F0502020204030204" pitchFamily="34" charset="0"/>
                <a:ea typeface="Calibri" panose="020F0502020204030204" pitchFamily="34" charset="0"/>
              </a:rPr>
              <a:t>Gynaecology</a:t>
            </a:r>
            <a:r>
              <a:rPr lang="en-US" spc="-35" dirty="0">
                <a:effectLst/>
                <a:latin typeface="Calibri" panose="020F0502020204030204" pitchFamily="34" charset="0"/>
                <a:ea typeface="Calibri" panose="020F0502020204030204" pitchFamily="34" charset="0"/>
              </a:rPr>
              <a:t> </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225" algn="l"/>
                <a:tab pos="530860" algn="l"/>
              </a:tabLst>
            </a:pPr>
            <a:r>
              <a:rPr lang="en-US" spc="-5" dirty="0">
                <a:effectLst/>
                <a:latin typeface="Calibri" panose="020F0502020204030204" pitchFamily="34" charset="0"/>
                <a:ea typeface="Calibri" panose="020F0502020204030204" pitchFamily="34" charset="0"/>
              </a:rPr>
              <a:t>Sexual</a:t>
            </a:r>
            <a:r>
              <a:rPr lang="en-US" spc="-4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Health and contraception</a:t>
            </a:r>
            <a:endParaRPr lang="en-IE" spc="-5" dirty="0">
              <a:effectLst/>
              <a:latin typeface="Calibri" panose="020F0502020204030204" pitchFamily="34" charset="0"/>
              <a:ea typeface="Calibri" panose="020F0502020204030204" pitchFamily="34" charset="0"/>
            </a:endParaRPr>
          </a:p>
          <a:p>
            <a:pPr marL="742950" lvl="1" indent="-285750">
              <a:spcBef>
                <a:spcPts val="185"/>
              </a:spcBef>
              <a:buSzPts val="1000"/>
              <a:buFont typeface="Calibri" panose="020F0502020204030204" pitchFamily="34" charset="0"/>
              <a:buAutoNum type="arabicPeriod"/>
              <a:tabLst>
                <a:tab pos="530860" algn="l"/>
              </a:tabLst>
            </a:pPr>
            <a:r>
              <a:rPr lang="en-US" spc="-5" dirty="0">
                <a:effectLst/>
                <a:latin typeface="Calibri" panose="020F0502020204030204" pitchFamily="34" charset="0"/>
                <a:ea typeface="Calibri" panose="020F0502020204030204" pitchFamily="34" charset="0"/>
              </a:rPr>
              <a:t>Breast</a:t>
            </a:r>
            <a:r>
              <a:rPr lang="en-US" spc="-50" dirty="0">
                <a:effectLst/>
                <a:latin typeface="Calibri" panose="020F0502020204030204" pitchFamily="34" charset="0"/>
                <a:ea typeface="Calibri" panose="020F0502020204030204" pitchFamily="34" charset="0"/>
              </a:rPr>
              <a:t> </a:t>
            </a:r>
            <a:r>
              <a:rPr lang="en-US" spc="-10" dirty="0">
                <a:effectLst/>
                <a:latin typeface="Calibri" panose="020F0502020204030204" pitchFamily="34" charset="0"/>
                <a:ea typeface="Calibri" panose="020F0502020204030204" pitchFamily="34" charset="0"/>
              </a:rPr>
              <a:t>Disease</a:t>
            </a:r>
            <a:endParaRPr lang="en-IE" spc="-5" dirty="0">
              <a:effectLst/>
              <a:latin typeface="Calibri" panose="020F0502020204030204" pitchFamily="34" charset="0"/>
              <a:ea typeface="Calibri" panose="020F0502020204030204" pitchFamily="34" charset="0"/>
            </a:endParaRPr>
          </a:p>
          <a:p>
            <a:endParaRPr lang="en-IE" dirty="0"/>
          </a:p>
        </p:txBody>
      </p:sp>
      <p:sp>
        <p:nvSpPr>
          <p:cNvPr id="6" name="Title 1">
            <a:extLst>
              <a:ext uri="{FF2B5EF4-FFF2-40B4-BE49-F238E27FC236}">
                <a16:creationId xmlns:a16="http://schemas.microsoft.com/office/drawing/2014/main" id="{4A126E4C-3129-4036-461D-DCC1FE096733}"/>
              </a:ext>
            </a:extLst>
          </p:cNvPr>
          <p:cNvSpPr txBox="1">
            <a:spLocks/>
          </p:cNvSpPr>
          <p:nvPr/>
        </p:nvSpPr>
        <p:spPr>
          <a:xfrm>
            <a:off x="896007" y="1896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Core modules</a:t>
            </a:r>
            <a:endParaRPr lang="en-IE" b="1" dirty="0">
              <a:solidFill>
                <a:srgbClr val="0070C0"/>
              </a:solidFill>
            </a:endParaRPr>
          </a:p>
        </p:txBody>
      </p:sp>
      <p:pic>
        <p:nvPicPr>
          <p:cNvPr id="7" name="Picture 6">
            <a:extLst>
              <a:ext uri="{FF2B5EF4-FFF2-40B4-BE49-F238E27FC236}">
                <a16:creationId xmlns:a16="http://schemas.microsoft.com/office/drawing/2014/main" id="{BB5F6F22-7C85-F39A-B2AA-659F54233837}"/>
              </a:ext>
            </a:extLst>
          </p:cNvPr>
          <p:cNvPicPr>
            <a:picLocks noChangeAspect="1"/>
          </p:cNvPicPr>
          <p:nvPr/>
        </p:nvPicPr>
        <p:blipFill>
          <a:blip r:embed="rId2"/>
          <a:stretch>
            <a:fillRect/>
          </a:stretch>
        </p:blipFill>
        <p:spPr>
          <a:xfrm>
            <a:off x="9572482" y="1457604"/>
            <a:ext cx="2786329" cy="3942792"/>
          </a:xfrm>
          <a:prstGeom prst="rect">
            <a:avLst/>
          </a:prstGeom>
        </p:spPr>
      </p:pic>
      <p:pic>
        <p:nvPicPr>
          <p:cNvPr id="8" name="Picture 7">
            <a:extLst>
              <a:ext uri="{FF2B5EF4-FFF2-40B4-BE49-F238E27FC236}">
                <a16:creationId xmlns:a16="http://schemas.microsoft.com/office/drawing/2014/main" id="{B2A4FBD5-1EEF-5C4B-9513-ADDF0F40E899}"/>
              </a:ext>
            </a:extLst>
          </p:cNvPr>
          <p:cNvPicPr>
            <a:picLocks noChangeAspect="1"/>
          </p:cNvPicPr>
          <p:nvPr/>
        </p:nvPicPr>
        <p:blipFill>
          <a:blip r:embed="rId3"/>
          <a:stretch>
            <a:fillRect/>
          </a:stretch>
        </p:blipFill>
        <p:spPr>
          <a:xfrm>
            <a:off x="9739295" y="5535559"/>
            <a:ext cx="2452705" cy="1328747"/>
          </a:xfrm>
          <a:prstGeom prst="rect">
            <a:avLst/>
          </a:prstGeom>
        </p:spPr>
      </p:pic>
    </p:spTree>
    <p:extLst>
      <p:ext uri="{BB962C8B-B14F-4D97-AF65-F5344CB8AC3E}">
        <p14:creationId xmlns:p14="http://schemas.microsoft.com/office/powerpoint/2010/main" val="2775228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3" ma:contentTypeDescription="Crée un document." ma:contentTypeScope="" ma:versionID="46b35aaa08c52807dfb346c9b5123096">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b78ee7e9995c7132adcfcf884f045e47"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bd27bf-f23a-4764-ba48-893866d47e01">
      <Terms xmlns="http://schemas.microsoft.com/office/infopath/2007/PartnerControls"/>
    </lcf76f155ced4ddcb4097134ff3c332f>
    <TaxCatchAll xmlns="cd7455a3-4a59-4a73-9e70-409757b3c8a1" xsi:nil="true"/>
  </documentManagement>
</p:properties>
</file>

<file path=customXml/itemProps1.xml><?xml version="1.0" encoding="utf-8"?>
<ds:datastoreItem xmlns:ds="http://schemas.openxmlformats.org/officeDocument/2006/customXml" ds:itemID="{7221AA54-4092-42F7-A768-0C6702286593}"/>
</file>

<file path=customXml/itemProps2.xml><?xml version="1.0" encoding="utf-8"?>
<ds:datastoreItem xmlns:ds="http://schemas.openxmlformats.org/officeDocument/2006/customXml" ds:itemID="{3C00FA32-593D-4D3A-BC33-56EB80CEA6BA}"/>
</file>

<file path=customXml/itemProps3.xml><?xml version="1.0" encoding="utf-8"?>
<ds:datastoreItem xmlns:ds="http://schemas.openxmlformats.org/officeDocument/2006/customXml" ds:itemID="{14CA41D5-88CE-4A81-A08F-497CC9361FD3}"/>
</file>

<file path=docProps/app.xml><?xml version="1.0" encoding="utf-8"?>
<Properties xmlns="http://schemas.openxmlformats.org/officeDocument/2006/extended-properties" xmlns:vt="http://schemas.openxmlformats.org/officeDocument/2006/docPropsVTypes">
  <TotalTime>0</TotalTime>
  <Words>721</Words>
  <Application>Microsoft Office PowerPoint</Application>
  <PresentationFormat>Widescreen</PresentationFormat>
  <Paragraphs>119</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Calibri</vt:lpstr>
      <vt:lpstr>Calibri Light</vt:lpstr>
      <vt:lpstr>Office Theme</vt:lpstr>
      <vt:lpstr>     Prof Fionnuala McAuliffe Chair Standing Committee for Training and Assessment Dr Anna Aabakke Prof Sam Mukhopadhyay  President EBCOG centraloffice@ebcog.eu </vt:lpstr>
      <vt:lpstr>PowerPoint Presentation</vt:lpstr>
      <vt:lpstr>EBCOG Education and Training </vt:lpstr>
      <vt:lpstr>European Training in O+G</vt:lpstr>
      <vt:lpstr>PowerPoint Presentation</vt:lpstr>
      <vt:lpstr>Aim</vt:lpstr>
      <vt:lpstr>Key Competencies (CanMeds)</vt:lpstr>
      <vt:lpstr>Structure</vt:lpstr>
      <vt:lpstr>PowerPoint Presentation</vt:lpstr>
      <vt:lpstr>PowerPoint Presentation</vt:lpstr>
      <vt:lpstr>PowerPoint Presentation</vt:lpstr>
      <vt:lpstr>PowerPoint Presentation</vt:lpstr>
      <vt:lpstr>PowerPoint Presentation</vt:lpstr>
      <vt:lpstr>Clinical Leadership</vt:lpstr>
      <vt:lpstr>PowerPoint Presentation</vt:lpstr>
      <vt:lpstr>PowerPoint Presentation</vt:lpstr>
      <vt:lpstr>Competency based training – Entrustment of Professional Activities</vt:lpstr>
      <vt:lpstr>Entrustment of Professional Activities (EPA)  Non-Technical Skills</vt:lpstr>
      <vt:lpstr>PowerPoint Presentation</vt:lpstr>
      <vt:lpstr>PowerPoint Presentation</vt:lpstr>
      <vt:lpstr>PowerPoint Presentation</vt:lpstr>
      <vt:lpstr>Challenges    Solutions</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SCTA Fionnuala McAuliffe</dc:title>
  <dc:creator>Fionnuala McAuliffe</dc:creator>
  <cp:lastModifiedBy>Fionnuala McAuliffe</cp:lastModifiedBy>
  <cp:revision>112</cp:revision>
  <dcterms:created xsi:type="dcterms:W3CDTF">2023-03-25T07:23:11Z</dcterms:created>
  <dcterms:modified xsi:type="dcterms:W3CDTF">2026-04-20T14:39:33Z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0x0101004194900BABD61B4BAC2F245EDF4ED39E</vt:lpwstr>
  </property>
  <property fmtid="{D5CDD505-2E9C-101B-9397-08002B2CF9AE}" pid="3" name="MediaServiceImageTags">
    <vt:lpwstr/>
  </property>
</Properties>
</file>