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8" r:id="rId6"/>
    <p:sldId id="269" r:id="rId7"/>
    <p:sldId id="270" r:id="rId8"/>
    <p:sldId id="271" r:id="rId9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8882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8167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6965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2516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9572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5564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7521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3015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18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1167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8133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AB02CBC-1385-41C8-B771-C17CF23134E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89840" y="6017778"/>
            <a:ext cx="3999323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2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007768" y="3177550"/>
            <a:ext cx="42481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Ferdinand Köckerling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Professor </a:t>
            </a:r>
            <a:r>
              <a:rPr kumimoji="0" lang="de-DE" alt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of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Surgery</a:t>
            </a:r>
            <a:b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Hernia Center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Vivantes Humboldt-Hospital, Berlin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Teaching Hospital of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Charité</a:t>
            </a: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University Medicine </a:t>
            </a: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5DDDFEF4-7E94-4ABC-A671-4040EFEE2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584" y="682626"/>
            <a:ext cx="936793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European Training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Requirement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for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the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Competency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in Abdominal Wall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Surgery</a:t>
            </a:r>
            <a:b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alt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Short </a:t>
            </a:r>
            <a:r>
              <a:rPr kumimoji="0" lang="de-DE" alt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Introduction</a:t>
            </a:r>
            <a:endParaRPr kumimoji="0" lang="de-DE" altLang="de-DE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52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6130513-3E16-4080-AF6E-E652FD458C00}"/>
              </a:ext>
            </a:extLst>
          </p:cNvPr>
          <p:cNvSpPr txBox="1"/>
          <p:nvPr/>
        </p:nvSpPr>
        <p:spPr>
          <a:xfrm>
            <a:off x="1408922" y="886408"/>
            <a:ext cx="9386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de-DE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Competency</a:t>
            </a:r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Abdominal Wall </a:t>
            </a:r>
            <a:r>
              <a:rPr lang="de-DE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endParaRPr lang="de-DE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1CF5D6B-069C-484F-8BB7-C1FBA22DFA8F}"/>
              </a:ext>
            </a:extLst>
          </p:cNvPr>
          <p:cNvSpPr txBox="1"/>
          <p:nvPr/>
        </p:nvSpPr>
        <p:spPr>
          <a:xfrm>
            <a:off x="1791478" y="1894115"/>
            <a:ext cx="86308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aging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obesity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epidemic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occupational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loads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abdominal wall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hernias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risen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dramatically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decades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open,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laparo-endoscopic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robotic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tailored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(open,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laparo-endoscopic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robotic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surgical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new techniques have a relevant learning curve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increasingly more patients with risk factors and diagnoses likely to impact outcomes are undergoing surgery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1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6130513-3E16-4080-AF6E-E652FD458C00}"/>
              </a:ext>
            </a:extLst>
          </p:cNvPr>
          <p:cNvSpPr txBox="1"/>
          <p:nvPr/>
        </p:nvSpPr>
        <p:spPr>
          <a:xfrm>
            <a:off x="1408922" y="531836"/>
            <a:ext cx="93865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Training </a:t>
            </a:r>
            <a:r>
              <a:rPr lang="de-DE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Abdominal Wall </a:t>
            </a:r>
            <a:r>
              <a:rPr lang="de-DE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Fellowship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1CF5D6B-069C-484F-8BB7-C1FBA22DFA8F}"/>
              </a:ext>
            </a:extLst>
          </p:cNvPr>
          <p:cNvSpPr txBox="1"/>
          <p:nvPr/>
        </p:nvSpPr>
        <p:spPr>
          <a:xfrm>
            <a:off x="1791478" y="1511561"/>
            <a:ext cx="863081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2019,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UEMS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European Board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qualification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„Fellow European Board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Abdominal Wall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(FEBS-AWS)“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concluded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European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Hernia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Society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theoretical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jointly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six-years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undertake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two-years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abdominal wall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trainer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de-DE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AWS Syllabus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comprehensively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mandatory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qualification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FEBS-AWS</a:t>
            </a:r>
          </a:p>
        </p:txBody>
      </p:sp>
    </p:spTree>
    <p:extLst>
      <p:ext uri="{BB962C8B-B14F-4D97-AF65-F5344CB8AC3E}">
        <p14:creationId xmlns:p14="http://schemas.microsoft.com/office/powerpoint/2010/main" val="118956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B6EF177-4105-4A34-9C1F-AED3410266B9}"/>
              </a:ext>
            </a:extLst>
          </p:cNvPr>
          <p:cNvSpPr txBox="1"/>
          <p:nvPr/>
        </p:nvSpPr>
        <p:spPr>
          <a:xfrm>
            <a:off x="1782146" y="1576873"/>
            <a:ext cx="86494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competency of Abdominal Wall Surgery requires documented and assessed knowledge in</a:t>
            </a:r>
            <a:r>
              <a:rPr lang="en-US" sz="1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1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30173CD-88B3-4DEE-A9EC-A87497A26464}"/>
              </a:ext>
            </a:extLst>
          </p:cNvPr>
          <p:cNvSpPr txBox="1"/>
          <p:nvPr/>
        </p:nvSpPr>
        <p:spPr>
          <a:xfrm>
            <a:off x="1091682" y="494522"/>
            <a:ext cx="1003973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Training Requirements in Abdominal Wall Surgery </a:t>
            </a:r>
            <a:b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endParaRPr lang="de-D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4AD20FA3-BDAA-4B4B-B2E1-73A3DF66F6BA}"/>
              </a:ext>
            </a:extLst>
          </p:cNvPr>
          <p:cNvGrpSpPr/>
          <p:nvPr/>
        </p:nvGrpSpPr>
        <p:grpSpPr>
          <a:xfrm>
            <a:off x="1306286" y="2093167"/>
            <a:ext cx="9750488" cy="3235139"/>
            <a:chOff x="1306286" y="1663959"/>
            <a:chExt cx="9750488" cy="3235139"/>
          </a:xfrm>
        </p:grpSpPr>
        <p:sp>
          <p:nvSpPr>
            <p:cNvPr id="2" name="Textfeld 1">
              <a:extLst>
                <a:ext uri="{FF2B5EF4-FFF2-40B4-BE49-F238E27FC236}">
                  <a16:creationId xmlns:a16="http://schemas.microsoft.com/office/drawing/2014/main" id="{4F99920A-8C2D-4839-83A7-E4D35D0BE536}"/>
                </a:ext>
              </a:extLst>
            </p:cNvPr>
            <p:cNvSpPr txBox="1"/>
            <p:nvPr/>
          </p:nvSpPr>
          <p:spPr>
            <a:xfrm>
              <a:off x="1306286" y="1856790"/>
              <a:ext cx="5141167" cy="30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>
                <a:lnSpc>
                  <a:spcPct val="107000"/>
                </a:lnSpc>
              </a:pP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Basic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knowledge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of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abdominal wall</a:t>
              </a:r>
              <a:b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Prevention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of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abdominal wall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hernias</a:t>
              </a: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r>
                <a:rPr lang="de-DE" sz="12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</a:p>
            <a:p>
              <a:pPr marL="457200">
                <a:lnSpc>
                  <a:spcPct val="107000"/>
                </a:lnSpc>
              </a:pP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Diagnostic</a:t>
              </a: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r>
                <a:rPr lang="de-DE" sz="12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</a:p>
            <a:p>
              <a:pPr marL="457200">
                <a:lnSpc>
                  <a:spcPct val="107000"/>
                </a:lnSpc>
              </a:pP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Indication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for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abdominal wall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surgery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and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choice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of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technique</a:t>
              </a:r>
              <a:endParaRPr lang="de-DE" sz="12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endParaRPr lang="de-DE" sz="1200" b="1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Preoperative</a:t>
              </a: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1" u="sng" dirty="0" err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management</a:t>
              </a:r>
              <a:endParaRPr lang="de-DE" sz="12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endParaRPr lang="de-DE" sz="12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r>
                <a:rPr lang="de-DE" sz="1200" b="1" u="sng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Intraoperative care</a:t>
              </a:r>
            </a:p>
            <a:p>
              <a:pPr marL="457200">
                <a:lnSpc>
                  <a:spcPct val="107000"/>
                </a:lnSpc>
              </a:pP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Postoperative management</a:t>
              </a: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endParaRPr lang="de-DE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53BA275E-3F02-4DC6-B614-566DF01367BB}"/>
                </a:ext>
              </a:extLst>
            </p:cNvPr>
            <p:cNvSpPr txBox="1"/>
            <p:nvPr/>
          </p:nvSpPr>
          <p:spPr>
            <a:xfrm>
              <a:off x="6170642" y="1663959"/>
              <a:ext cx="4886132" cy="2844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Basic abdominal wall surgical technique and technology</a:t>
              </a:r>
            </a:p>
            <a:p>
              <a:pPr marL="457200">
                <a:lnSpc>
                  <a:spcPct val="107000"/>
                </a:lnSpc>
              </a:pP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Abdominal wall anatomy</a:t>
              </a: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Abdominal wall hernia types</a:t>
              </a: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Procedures inguinal hernia</a:t>
              </a:r>
            </a:p>
            <a:p>
              <a:pPr marL="457200">
                <a:lnSpc>
                  <a:spcPct val="107000"/>
                </a:lnSpc>
              </a:pP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Procedures ventral hernia</a:t>
              </a:r>
            </a:p>
            <a:p>
              <a:pPr marL="457200">
                <a:lnSpc>
                  <a:spcPct val="107000"/>
                </a:lnSpc>
              </a:pPr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Evaluation &amp; Quality Control</a:t>
              </a:r>
            </a:p>
            <a:p>
              <a:pPr marL="457200">
                <a:lnSpc>
                  <a:spcPct val="107000"/>
                </a:lnSpc>
              </a:pPr>
              <a:endParaRPr lang="de-DE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457200">
                <a:lnSpc>
                  <a:spcPct val="107000"/>
                </a:lnSpc>
              </a:pPr>
              <a:endParaRPr lang="de-DE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645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B6EF177-4105-4A34-9C1F-AED3410266B9}"/>
              </a:ext>
            </a:extLst>
          </p:cNvPr>
          <p:cNvSpPr txBox="1"/>
          <p:nvPr/>
        </p:nvSpPr>
        <p:spPr>
          <a:xfrm>
            <a:off x="1091682" y="494522"/>
            <a:ext cx="1003973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Training Requirements in Abdominal Wall Surgery </a:t>
            </a:r>
            <a:b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Surgical Skills</a:t>
            </a:r>
            <a:endParaRPr lang="de-D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4A0DF61-2873-42F0-95EF-30AC58826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439326"/>
              </p:ext>
            </p:extLst>
          </p:nvPr>
        </p:nvGraphicFramePr>
        <p:xfrm>
          <a:off x="3466465" y="1492614"/>
          <a:ext cx="5259070" cy="1732981"/>
        </p:xfrm>
        <a:graphic>
          <a:graphicData uri="http://schemas.openxmlformats.org/drawingml/2006/table">
            <a:tbl>
              <a:tblPr/>
              <a:tblGrid>
                <a:gridCol w="4676775">
                  <a:extLst>
                    <a:ext uri="{9D8B030D-6E8A-4147-A177-3AD203B41FA5}">
                      <a16:colId xmlns:a16="http://schemas.microsoft.com/office/drawing/2014/main" val="743268343"/>
                    </a:ext>
                  </a:extLst>
                </a:gridCol>
                <a:gridCol w="582295">
                  <a:extLst>
                    <a:ext uri="{9D8B030D-6E8A-4147-A177-3AD203B41FA5}">
                      <a16:colId xmlns:a16="http://schemas.microsoft.com/office/drawing/2014/main" val="4165586855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Category A: Inguinal hernia repairs*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n=200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9196082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1. Primary inguinal hernia repair in    TAPP, TEP, Lichtenstein, open  preperitoneal repair or Shouldice technique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n=125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985116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2. Bilateral inguinal hernia repairs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n=20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9475840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3. Female groin hernia repair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n=20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377149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4. Recurrent inguinal hernia repair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n=20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5224238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5. Scrotal hernia repair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n=5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70482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6. Emergency inguinal hernia repair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n=5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2122624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7. Inguinal hernia repair following previous lower abdominal and pelvic surgery </a:t>
                      </a:r>
                      <a:endParaRPr lang="de-DE" sz="120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de-DE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Noto Serif" panose="02020600060500020200" pitchFamily="18" charset="0"/>
                        </a:rPr>
                        <a:t>n=5 </a:t>
                      </a:r>
                      <a:endParaRPr lang="de-DE" sz="1200" dirty="0">
                        <a:solidFill>
                          <a:schemeClr val="bg1"/>
                        </a:solidFill>
                        <a:effectLst/>
                        <a:latin typeface="Noto Serif" panose="02020600060500020200" pitchFamily="18" charset="0"/>
                        <a:ea typeface="Calibri" panose="020F0502020204030204" pitchFamily="34" charset="0"/>
                        <a:cs typeface="Noto Serif" panose="02020600060500020200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4667073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736F2B1-0706-4D0D-9750-2FAABF02D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166725"/>
              </p:ext>
            </p:extLst>
          </p:nvPr>
        </p:nvGraphicFramePr>
        <p:xfrm>
          <a:off x="3462655" y="3485673"/>
          <a:ext cx="5266690" cy="1031242"/>
        </p:xfrm>
        <a:graphic>
          <a:graphicData uri="http://schemas.openxmlformats.org/drawingml/2006/table">
            <a:tbl>
              <a:tblPr/>
              <a:tblGrid>
                <a:gridCol w="4749165">
                  <a:extLst>
                    <a:ext uri="{9D8B030D-6E8A-4147-A177-3AD203B41FA5}">
                      <a16:colId xmlns:a16="http://schemas.microsoft.com/office/drawing/2014/main" val="402130263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603066470"/>
                    </a:ext>
                  </a:extLst>
                </a:gridCol>
              </a:tblGrid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 B: Primary ventral hernia ± rectus diastasis repairs*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360796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Open suture, open mesh or laparoendoscopic umbilical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n=30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14720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Open suture, open mesh or laparoendoscopic epigastric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n=10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42127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Open mesh or laparoendoscopic umbilical and epigastric hernia plus rectus diastasis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912997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Emergency umbilical and epigastric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 </a:t>
                      </a:r>
                      <a:endParaRPr lang="de-D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825230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CFA4B35C-C762-4E80-8047-AE59F17FE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751399"/>
              </p:ext>
            </p:extLst>
          </p:nvPr>
        </p:nvGraphicFramePr>
        <p:xfrm>
          <a:off x="3440430" y="4717853"/>
          <a:ext cx="5311140" cy="1048831"/>
        </p:xfrm>
        <a:graphic>
          <a:graphicData uri="http://schemas.openxmlformats.org/drawingml/2006/table">
            <a:tbl>
              <a:tblPr/>
              <a:tblGrid>
                <a:gridCol w="4773930">
                  <a:extLst>
                    <a:ext uri="{9D8B030D-6E8A-4147-A177-3AD203B41FA5}">
                      <a16:colId xmlns:a16="http://schemas.microsoft.com/office/drawing/2014/main" val="4042907286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770195675"/>
                    </a:ext>
                  </a:extLst>
                </a:gridCol>
              </a:tblGrid>
              <a:tr h="187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 C: Incisional and complex hernia repairs*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715582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Incisional hernia repair in laparoscopic IPOM, open sublay, open onlay or component separation technique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n=40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084563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Open mesh or laparoendoscopic recurrent incisional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78255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Emergency incisional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n=3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30846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Parastomal hernia repair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n=2 </a:t>
                      </a:r>
                      <a:endParaRPr lang="de-D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417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91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B6EF177-4105-4A34-9C1F-AED3410266B9}"/>
              </a:ext>
            </a:extLst>
          </p:cNvPr>
          <p:cNvSpPr txBox="1"/>
          <p:nvPr/>
        </p:nvSpPr>
        <p:spPr>
          <a:xfrm>
            <a:off x="1091682" y="494522"/>
            <a:ext cx="1003973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Training Requirements in Abdominal Wall Surgery</a:t>
            </a:r>
            <a:b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Category D – Participation in Congress, Training Courses, Clinical Visits and Research activities</a:t>
            </a:r>
            <a:endParaRPr lang="de-D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61A5D111-41B4-4E35-BEDB-1D18459B8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188098"/>
              </p:ext>
            </p:extLst>
          </p:nvPr>
        </p:nvGraphicFramePr>
        <p:xfrm>
          <a:off x="3181350" y="1547239"/>
          <a:ext cx="5829300" cy="4143000"/>
        </p:xfrm>
        <a:graphic>
          <a:graphicData uri="http://schemas.openxmlformats.org/drawingml/2006/table">
            <a:tbl>
              <a:tblPr/>
              <a:tblGrid>
                <a:gridCol w="4860397">
                  <a:extLst>
                    <a:ext uri="{9D8B030D-6E8A-4147-A177-3AD203B41FA5}">
                      <a16:colId xmlns:a16="http://schemas.microsoft.com/office/drawing/2014/main" val="510446645"/>
                    </a:ext>
                  </a:extLst>
                </a:gridCol>
                <a:gridCol w="968903">
                  <a:extLst>
                    <a:ext uri="{9D8B030D-6E8A-4147-A177-3AD203B41FA5}">
                      <a16:colId xmlns:a16="http://schemas.microsoft.com/office/drawing/2014/main" val="1468665369"/>
                    </a:ext>
                  </a:extLst>
                </a:gridCol>
              </a:tblGrid>
              <a:tr h="1790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points for training, education and research in abdominal wall surgery Activity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Credit points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65097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in 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71198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Poster presentation (first author) at 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480643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Poster presentation (co-author) at 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58753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presentation (presenting author) at 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859248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presentation (co-authors) at 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0678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at recognized international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213715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Poster presentation (first author) at recognised international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552328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Poster presentation (co-author) at recognised international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477238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presentation (first author) at recognised international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42260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presentation (co-author) at recognised international AWS congresses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184014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AWS Publication (first/corresponding author) in peer reviewed national surgical journals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673598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AWS Publication (co-author ) in peer reviewed national surgical journals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21334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AWS Publication ( first/corresponding author ) in peer reviewed international surgical journals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21505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AWS Publication (co-author ) in peer reviewed international surgical journals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78730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in a recognized AWS postgraduate course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225877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in a hands-on AWS course under the leadership of a recognized expert in abdominal wall surgery 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312697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Clinical visits or participation in fellowship-programs at recognized abdominal wall surgery centres</a:t>
                      </a:r>
                      <a:endParaRPr lang="de-DE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per </a:t>
                      </a:r>
                      <a:r>
                        <a:rPr lang="de-DE" sz="11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day</a:t>
                      </a:r>
                      <a:endParaRPr lang="de-D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220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889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6130513-3E16-4080-AF6E-E652FD458C00}"/>
              </a:ext>
            </a:extLst>
          </p:cNvPr>
          <p:cNvSpPr txBox="1"/>
          <p:nvPr/>
        </p:nvSpPr>
        <p:spPr>
          <a:xfrm>
            <a:off x="1408922" y="531836"/>
            <a:ext cx="93865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European Training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Requirements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Abdominal Wall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Surgery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Eligibility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Examination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1CF5D6B-069C-484F-8BB7-C1FBA22DFA8F}"/>
              </a:ext>
            </a:extLst>
          </p:cNvPr>
          <p:cNvSpPr txBox="1"/>
          <p:nvPr/>
        </p:nvSpPr>
        <p:spPr>
          <a:xfrm>
            <a:off x="1791478" y="2174035"/>
            <a:ext cx="86308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Candidates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have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at least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six-years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training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general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surgery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undertake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two-years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abdominal wall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endParaRPr lang="de-DE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Training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should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taken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under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trainer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de-DE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Candidates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needs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800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credit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various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categories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600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B and C, 300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performed</a:t>
            </a:r>
            <a:endParaRPr lang="de-DE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gained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congress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training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courses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clinical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visits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activities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9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6130513-3E16-4080-AF6E-E652FD458C00}"/>
              </a:ext>
            </a:extLst>
          </p:cNvPr>
          <p:cNvSpPr txBox="1"/>
          <p:nvPr/>
        </p:nvSpPr>
        <p:spPr>
          <a:xfrm>
            <a:off x="1408922" y="531836"/>
            <a:ext cx="93865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European Training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Requirements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Abdominal Wall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Surgery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–Examination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1CF5D6B-069C-484F-8BB7-C1FBA22DFA8F}"/>
              </a:ext>
            </a:extLst>
          </p:cNvPr>
          <p:cNvSpPr txBox="1"/>
          <p:nvPr/>
        </p:nvSpPr>
        <p:spPr>
          <a:xfrm>
            <a:off x="1791478" y="2174035"/>
            <a:ext cx="863081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written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examination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consists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a MCQ-Test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minimum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100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(OSCE)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circuit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judgement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decision-making</a:t>
            </a:r>
            <a:endParaRPr lang="de-DE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total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600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achived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oard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Examination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MCQ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300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OSCE Circuit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gained</a:t>
            </a:r>
            <a:endParaRPr lang="de-DE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threshold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passing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examination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75 %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successful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awarded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title „Fellow European Board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Abdominal Wall </a:t>
            </a:r>
            <a:r>
              <a:rPr lang="de-DE" sz="1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de-DE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(FEBS-AWS)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727419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3708ED53-798C-4498-AD91-E0B49162110B}"/>
</file>

<file path=customXml/itemProps2.xml><?xml version="1.0" encoding="utf-8"?>
<ds:datastoreItem xmlns:ds="http://schemas.openxmlformats.org/officeDocument/2006/customXml" ds:itemID="{ED7566FF-8E37-4880-BA43-218ED3D48936}"/>
</file>

<file path=customXml/itemProps3.xml><?xml version="1.0" encoding="utf-8"?>
<ds:datastoreItem xmlns:ds="http://schemas.openxmlformats.org/officeDocument/2006/customXml" ds:itemID="{38129F82-FE4D-4B36-AB87-35B7A21101E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1026</Words>
  <Application>Microsoft Office PowerPoint</Application>
  <PresentationFormat>Breitbild</PresentationFormat>
  <Paragraphs>136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Noto Serif</vt:lpstr>
      <vt:lpstr>Wingdings</vt:lpstr>
      <vt:lpstr>1_Standarddesign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Paß, Michael</dc:creator>
  <cp:lastModifiedBy>Paß, Michael</cp:lastModifiedBy>
  <cp:revision>22</cp:revision>
  <cp:lastPrinted>2026-03-31T15:53:32Z</cp:lastPrinted>
  <dcterms:created xsi:type="dcterms:W3CDTF">2026-03-30T13:36:34Z</dcterms:created>
  <dcterms:modified xsi:type="dcterms:W3CDTF">2026-04-20T13:18:20Z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