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8" r:id="rId3"/>
    <p:sldId id="293" r:id="rId4"/>
    <p:sldId id="294" r:id="rId5"/>
    <p:sldId id="295" r:id="rId6"/>
    <p:sldId id="296" r:id="rId7"/>
    <p:sldId id="297" r:id="rId8"/>
    <p:sldId id="298" r:id="rId9"/>
    <p:sldId id="299" r:id="rId10"/>
    <p:sldId id="300" r:id="rId11"/>
    <p:sldId id="301" r:id="rId12"/>
    <p:sldId id="302" r:id="rId13"/>
    <p:sldId id="303" r:id="rId14"/>
    <p:sldId id="304" r:id="rId15"/>
  </p:sldIdLst>
  <p:sldSz cx="12192000" cy="6858000"/>
  <p:notesSz cx="6797675" cy="9928225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14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customXml" Target="../customXml/item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32471787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713862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7561219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4591194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8995014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4233846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2695740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9455282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81382599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2017045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27827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402548424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30095318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2979388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21328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81840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898529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4251080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4333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49105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969239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087981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81847"/>
            </a:gs>
            <a:gs pos="50000">
              <a:schemeClr val="accent2"/>
            </a:gs>
            <a:gs pos="100000">
              <a:srgbClr val="18184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6DCF07FE-11E5-455C-A2FF-C96316B547DD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8060285" y="5999339"/>
            <a:ext cx="399537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368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81847"/>
            </a:gs>
            <a:gs pos="50000">
              <a:schemeClr val="accent2"/>
            </a:gs>
            <a:gs pos="100000">
              <a:srgbClr val="18184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F8C1A600-1573-4535-BE7C-4F70337202A3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8094152" y="5999339"/>
            <a:ext cx="399537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4055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1427584" y="682626"/>
            <a:ext cx="9367934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2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charset="0"/>
                <a:ea typeface="+mn-ea"/>
                <a:cs typeface="+mn-cs"/>
              </a:rPr>
              <a:t>European Training </a:t>
            </a:r>
            <a:r>
              <a:rPr kumimoji="0" lang="de-DE" altLang="de-DE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charset="0"/>
                <a:ea typeface="+mn-ea"/>
                <a:cs typeface="+mn-cs"/>
              </a:rPr>
              <a:t>Requirement</a:t>
            </a:r>
            <a:r>
              <a:rPr kumimoji="0" lang="de-DE" altLang="de-DE" sz="2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charset="0"/>
                <a:ea typeface="+mn-ea"/>
                <a:cs typeface="+mn-cs"/>
              </a:rPr>
              <a:t> </a:t>
            </a:r>
            <a:r>
              <a:rPr kumimoji="0" lang="de-DE" altLang="de-DE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charset="0"/>
                <a:ea typeface="+mn-ea"/>
                <a:cs typeface="+mn-cs"/>
              </a:rPr>
              <a:t>for</a:t>
            </a:r>
            <a:r>
              <a:rPr kumimoji="0" lang="de-DE" altLang="de-DE" sz="2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charset="0"/>
                <a:ea typeface="+mn-ea"/>
                <a:cs typeface="+mn-cs"/>
              </a:rPr>
              <a:t> </a:t>
            </a:r>
            <a:r>
              <a:rPr kumimoji="0" lang="de-DE" altLang="de-DE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charset="0"/>
                <a:ea typeface="+mn-ea"/>
                <a:cs typeface="+mn-cs"/>
              </a:rPr>
              <a:t>the</a:t>
            </a:r>
            <a:r>
              <a:rPr kumimoji="0" lang="de-DE" altLang="de-DE" sz="2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charset="0"/>
                <a:ea typeface="+mn-ea"/>
                <a:cs typeface="+mn-cs"/>
              </a:rPr>
              <a:t> </a:t>
            </a:r>
            <a:r>
              <a:rPr kumimoji="0" lang="de-DE" altLang="de-DE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charset="0"/>
                <a:ea typeface="+mn-ea"/>
                <a:cs typeface="+mn-cs"/>
              </a:rPr>
              <a:t>Competency</a:t>
            </a:r>
            <a:r>
              <a:rPr kumimoji="0" lang="de-DE" altLang="de-DE" sz="2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charset="0"/>
                <a:ea typeface="+mn-ea"/>
                <a:cs typeface="+mn-cs"/>
              </a:rPr>
              <a:t> in Abdominal Wall </a:t>
            </a:r>
            <a:r>
              <a:rPr kumimoji="0" lang="de-DE" altLang="de-DE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charset="0"/>
                <a:ea typeface="+mn-ea"/>
                <a:cs typeface="+mn-cs"/>
              </a:rPr>
              <a:t>Surgery</a:t>
            </a:r>
            <a:br>
              <a:rPr kumimoji="0" lang="de-DE" altLang="de-DE" sz="2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charset="0"/>
                <a:ea typeface="+mn-ea"/>
                <a:cs typeface="+mn-cs"/>
              </a:rPr>
            </a:br>
            <a:r>
              <a:rPr kumimoji="0" lang="de-DE" altLang="de-DE" sz="2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charset="0"/>
                <a:ea typeface="+mn-ea"/>
                <a:cs typeface="+mn-cs"/>
              </a:rPr>
              <a:t>Comments and </a:t>
            </a:r>
            <a:r>
              <a:rPr kumimoji="0" lang="de-DE" altLang="de-DE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charset="0"/>
                <a:ea typeface="+mn-ea"/>
                <a:cs typeface="+mn-cs"/>
              </a:rPr>
              <a:t>Answers</a:t>
            </a:r>
            <a:endParaRPr kumimoji="0" lang="de-DE" altLang="de-DE" sz="24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4007768" y="3177550"/>
            <a:ext cx="4248150" cy="2123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de-D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2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charset="0"/>
                <a:ea typeface="+mn-ea"/>
                <a:cs typeface="+mn-cs"/>
              </a:rPr>
              <a:t>Ferdinand Köckerling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altLang="de-DE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Professor </a:t>
            </a:r>
            <a:r>
              <a:rPr kumimoji="0" lang="de-DE" altLang="de-DE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of</a:t>
            </a:r>
            <a:r>
              <a:rPr kumimoji="0" lang="de-DE" altLang="de-DE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Surgery</a:t>
            </a:r>
            <a:br>
              <a:rPr kumimoji="0" lang="de-DE" altLang="de-DE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</a:br>
            <a:r>
              <a:rPr kumimoji="0" lang="en-US" altLang="de-DE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Hernia Center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de-DE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Vivantes Humboldt-Hospital, Berlin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de-DE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Academic Teaching Hospital of 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de-DE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Charité</a:t>
            </a:r>
            <a:r>
              <a:rPr kumimoji="0" lang="en-US" altLang="de-DE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University Medicine </a:t>
            </a:r>
            <a:endParaRPr kumimoji="0" lang="de-DE" altLang="de-DE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475267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1922112" y="2237117"/>
            <a:ext cx="8621486" cy="24776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Comment</a:t>
            </a:r>
            <a:b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</a:br>
            <a:b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</a:b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Is laparoscopic IPOM technique still acceptable in abdominal wall hernia repair?</a:t>
            </a:r>
            <a:b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</a:br>
            <a:endParaRPr lang="en-US" sz="1400" b="1" dirty="0">
              <a:solidFill>
                <a:srgbClr val="FFFFFF"/>
              </a:solidFill>
              <a:latin typeface="Arial"/>
              <a:cs typeface="Arial" panose="020B0604020202020204" pitchFamily="34" charset="0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Answer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lang="en-US" sz="1400" dirty="0">
                <a:solidFill>
                  <a:srgbClr val="FFFFFF"/>
                </a:solidFill>
                <a:latin typeface="Arial"/>
                <a:cs typeface="Arial" panose="020B0604020202020204" pitchFamily="34" charset="0"/>
              </a:rPr>
            </a:br>
            <a:r>
              <a:rPr lang="en-US" sz="1400" dirty="0">
                <a:solidFill>
                  <a:srgbClr val="FFFFFF"/>
                </a:solidFill>
                <a:latin typeface="Arial"/>
                <a:cs typeface="Arial" panose="020B0604020202020204" pitchFamily="34" charset="0"/>
              </a:rPr>
              <a:t>Laparoscopic IPOM (intraperitoneal </a:t>
            </a:r>
            <a:r>
              <a:rPr lang="en-US" sz="1400" dirty="0" err="1">
                <a:solidFill>
                  <a:srgbClr val="FFFFFF"/>
                </a:solidFill>
                <a:latin typeface="Arial"/>
                <a:cs typeface="Arial" panose="020B0604020202020204" pitchFamily="34" charset="0"/>
              </a:rPr>
              <a:t>onlay</a:t>
            </a:r>
            <a:r>
              <a:rPr lang="en-US" sz="1400" dirty="0">
                <a:solidFill>
                  <a:srgbClr val="FFFFFF"/>
                </a:solidFill>
                <a:latin typeface="Arial"/>
                <a:cs typeface="Arial" panose="020B0604020202020204" pitchFamily="34" charset="0"/>
              </a:rPr>
              <a:t> mesh repair) is still acceptable in abdominal wall ventral/incisional hernia surgery in selected cases.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>
                <a:solidFill>
                  <a:srgbClr val="FFFFFF"/>
                </a:solidFill>
                <a:latin typeface="Arial"/>
                <a:cs typeface="Arial" panose="020B0604020202020204" pitchFamily="34" charset="0"/>
              </a:rPr>
              <a:t>Guidelines from societies such as the European Hernia Society and the International </a:t>
            </a:r>
            <a:r>
              <a:rPr lang="en-US" sz="1400" dirty="0" err="1">
                <a:solidFill>
                  <a:srgbClr val="FFFFFF"/>
                </a:solidFill>
                <a:latin typeface="Arial"/>
                <a:cs typeface="Arial" panose="020B0604020202020204" pitchFamily="34" charset="0"/>
              </a:rPr>
              <a:t>Endohernia</a:t>
            </a:r>
            <a:r>
              <a:rPr lang="en-US" sz="1400" dirty="0">
                <a:solidFill>
                  <a:srgbClr val="FFFFFF"/>
                </a:solidFill>
                <a:latin typeface="Arial"/>
                <a:cs typeface="Arial" panose="020B0604020202020204" pitchFamily="34" charset="0"/>
              </a:rPr>
              <a:t> Society recognize laparoscopic IPOM as an established technique.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178DED5A-6A80-4E94-BBC5-5C4F663E6C1F}"/>
              </a:ext>
            </a:extLst>
          </p:cNvPr>
          <p:cNvSpPr txBox="1"/>
          <p:nvPr/>
        </p:nvSpPr>
        <p:spPr>
          <a:xfrm>
            <a:off x="1931439" y="1145032"/>
            <a:ext cx="50385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dirty="0">
                <a:solidFill>
                  <a:schemeClr val="bg1"/>
                </a:solidFill>
              </a:rPr>
              <a:t>Els Nieveen van Dijkum</a:t>
            </a:r>
          </a:p>
          <a:p>
            <a:r>
              <a:rPr lang="nl-NL" sz="1400" dirty="0">
                <a:solidFill>
                  <a:schemeClr val="bg1"/>
                </a:solidFill>
              </a:rPr>
              <a:t>e.j.nieveenvandijkum@amsterdamumc.nl   Surgery</a:t>
            </a:r>
          </a:p>
        </p:txBody>
      </p:sp>
    </p:spTree>
    <p:extLst>
      <p:ext uri="{BB962C8B-B14F-4D97-AF65-F5344CB8AC3E}">
        <p14:creationId xmlns:p14="http://schemas.microsoft.com/office/powerpoint/2010/main" val="41253459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1922112" y="2293100"/>
            <a:ext cx="8621486" cy="1969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Comment</a:t>
            </a:r>
            <a:b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</a:br>
            <a:b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</a:b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What is a complex hernia repair?</a:t>
            </a:r>
            <a:b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</a:br>
            <a:endParaRPr lang="en-US" sz="1400" b="1" dirty="0">
              <a:solidFill>
                <a:srgbClr val="FFFFFF"/>
              </a:solidFill>
              <a:latin typeface="Arial"/>
              <a:cs typeface="Arial" panose="020B0604020202020204" pitchFamily="34" charset="0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Answer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lang="en-US" sz="1400" dirty="0">
                <a:solidFill>
                  <a:srgbClr val="FFFFFF"/>
                </a:solidFill>
                <a:latin typeface="Arial"/>
                <a:cs typeface="Arial" panose="020B0604020202020204" pitchFamily="34" charset="0"/>
              </a:rPr>
            </a:br>
            <a:r>
              <a:rPr lang="en-US" sz="1400" dirty="0">
                <a:solidFill>
                  <a:srgbClr val="FFFFFF"/>
                </a:solidFill>
                <a:latin typeface="Arial"/>
                <a:cs typeface="Arial" panose="020B0604020202020204" pitchFamily="34" charset="0"/>
              </a:rPr>
              <a:t>A complex hernia repair refers to the surgical treatment of a hernia that is technically demanding and associated with higher risk of complications, recurrence, or functional impairment.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178DED5A-6A80-4E94-BBC5-5C4F663E6C1F}"/>
              </a:ext>
            </a:extLst>
          </p:cNvPr>
          <p:cNvSpPr txBox="1"/>
          <p:nvPr/>
        </p:nvSpPr>
        <p:spPr>
          <a:xfrm>
            <a:off x="1931439" y="575865"/>
            <a:ext cx="50385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dirty="0">
                <a:solidFill>
                  <a:schemeClr val="bg1"/>
                </a:solidFill>
              </a:rPr>
              <a:t>Els Nieveen van Dijkum</a:t>
            </a:r>
          </a:p>
          <a:p>
            <a:r>
              <a:rPr lang="nl-NL" sz="1400" dirty="0">
                <a:solidFill>
                  <a:schemeClr val="bg1"/>
                </a:solidFill>
              </a:rPr>
              <a:t>e.j.nieveenvandijkum@amsterdamumc.nl   Surgery</a:t>
            </a:r>
          </a:p>
        </p:txBody>
      </p:sp>
    </p:spTree>
    <p:extLst>
      <p:ext uri="{BB962C8B-B14F-4D97-AF65-F5344CB8AC3E}">
        <p14:creationId xmlns:p14="http://schemas.microsoft.com/office/powerpoint/2010/main" val="26135931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1922112" y="2395736"/>
            <a:ext cx="862148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Comment</a:t>
            </a:r>
            <a:b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</a:br>
            <a:b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</a:b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Finally unclear why scientific activities are suggested in this way, could be more straightforward and less.</a:t>
            </a:r>
            <a:b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</a:br>
            <a:endParaRPr lang="en-US" sz="1400" b="1" dirty="0">
              <a:solidFill>
                <a:srgbClr val="FFFFFF"/>
              </a:solidFill>
              <a:latin typeface="Arial"/>
              <a:cs typeface="Arial" panose="020B0604020202020204" pitchFamily="34" charset="0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Answer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lang="en-US" sz="1400" dirty="0">
                <a:solidFill>
                  <a:srgbClr val="FFFFFF"/>
                </a:solidFill>
                <a:latin typeface="Arial"/>
                <a:cs typeface="Arial" panose="020B0604020202020204" pitchFamily="34" charset="0"/>
              </a:rPr>
            </a:br>
            <a:r>
              <a:rPr lang="en-US" sz="1400" dirty="0">
                <a:solidFill>
                  <a:srgbClr val="FFFFFF"/>
                </a:solidFill>
                <a:latin typeface="Arial"/>
                <a:cs typeface="Arial" panose="020B0604020202020204" pitchFamily="34" charset="0"/>
              </a:rPr>
              <a:t>This was a decision of the European Hernia Society together with the Surgery Section of the UEMS.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178DED5A-6A80-4E94-BBC5-5C4F663E6C1F}"/>
              </a:ext>
            </a:extLst>
          </p:cNvPr>
          <p:cNvSpPr txBox="1"/>
          <p:nvPr/>
        </p:nvSpPr>
        <p:spPr>
          <a:xfrm>
            <a:off x="1931439" y="1434281"/>
            <a:ext cx="50385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dirty="0">
                <a:solidFill>
                  <a:schemeClr val="bg1"/>
                </a:solidFill>
              </a:rPr>
              <a:t>Els Nieveen van Dijkum</a:t>
            </a:r>
          </a:p>
          <a:p>
            <a:r>
              <a:rPr lang="nl-NL" sz="1400" dirty="0">
                <a:solidFill>
                  <a:schemeClr val="bg1"/>
                </a:solidFill>
              </a:rPr>
              <a:t>e.j.nieveenvandijkum@amsterdamumc.nl   Surgery</a:t>
            </a:r>
          </a:p>
        </p:txBody>
      </p:sp>
    </p:spTree>
    <p:extLst>
      <p:ext uri="{BB962C8B-B14F-4D97-AF65-F5344CB8AC3E}">
        <p14:creationId xmlns:p14="http://schemas.microsoft.com/office/powerpoint/2010/main" val="14213546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1922112" y="1985187"/>
            <a:ext cx="8621486" cy="32162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Comment</a:t>
            </a:r>
            <a:b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</a:br>
            <a:b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</a:b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What is an honorary fellowship of the European Board of Surgery (EBS)?</a:t>
            </a:r>
            <a:b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</a:br>
            <a:endParaRPr lang="en-US" sz="1400" b="1" dirty="0">
              <a:solidFill>
                <a:srgbClr val="FFFFFF"/>
              </a:solidFill>
              <a:latin typeface="Arial"/>
              <a:cs typeface="Arial" panose="020B0604020202020204" pitchFamily="34" charset="0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Answer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sng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  <a:p>
            <a:pPr marR="0" lvl="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1400" dirty="0">
                <a:solidFill>
                  <a:srgbClr val="FFFFFF"/>
                </a:solidFill>
                <a:latin typeface="Arial"/>
                <a:cs typeface="Arial" panose="020B0604020202020204" pitchFamily="34" charset="0"/>
              </a:rPr>
              <a:t>An Honorary Fellowship is:</a:t>
            </a:r>
          </a:p>
          <a:p>
            <a:pPr marL="285750" marR="0" lvl="0" indent="-28575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dirty="0">
                <a:solidFill>
                  <a:srgbClr val="FFFFFF"/>
                </a:solidFill>
                <a:latin typeface="Arial"/>
                <a:cs typeface="Arial" panose="020B0604020202020204" pitchFamily="34" charset="0"/>
              </a:rPr>
              <a:t>A recognition of distinction</a:t>
            </a:r>
          </a:p>
          <a:p>
            <a:pPr marL="285750" marR="0" lvl="0" indent="-28575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dirty="0">
                <a:solidFill>
                  <a:srgbClr val="FFFFFF"/>
                </a:solidFill>
                <a:latin typeface="Arial"/>
                <a:cs typeface="Arial" panose="020B0604020202020204" pitchFamily="34" charset="0"/>
              </a:rPr>
              <a:t>Granted to surgeons with outstanding academic, educational, or professional achievement</a:t>
            </a:r>
          </a:p>
          <a:p>
            <a:pPr marL="285750" marR="0" lvl="0" indent="-28575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dirty="0">
                <a:solidFill>
                  <a:srgbClr val="FFFFFF"/>
                </a:solidFill>
                <a:latin typeface="Arial"/>
                <a:cs typeface="Arial" panose="020B0604020202020204" pitchFamily="34" charset="0"/>
              </a:rPr>
              <a:t>Often awarded to individuals who have significantly supported European surgical training or the work of the EBS.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400" dirty="0">
              <a:solidFill>
                <a:srgbClr val="FFFFFF"/>
              </a:solidFill>
              <a:latin typeface="Arial"/>
              <a:cs typeface="Arial" panose="020B0604020202020204" pitchFamily="34" charset="0"/>
            </a:endParaRP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178DED5A-6A80-4E94-BBC5-5C4F663E6C1F}"/>
              </a:ext>
            </a:extLst>
          </p:cNvPr>
          <p:cNvSpPr txBox="1"/>
          <p:nvPr/>
        </p:nvSpPr>
        <p:spPr>
          <a:xfrm>
            <a:off x="1931439" y="762474"/>
            <a:ext cx="50385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dirty="0">
                <a:solidFill>
                  <a:schemeClr val="bg1"/>
                </a:solidFill>
              </a:rPr>
              <a:t>Els Nieveen van Dijkum</a:t>
            </a:r>
          </a:p>
          <a:p>
            <a:r>
              <a:rPr lang="nl-NL" sz="1400" dirty="0">
                <a:solidFill>
                  <a:schemeClr val="bg1"/>
                </a:solidFill>
              </a:rPr>
              <a:t>e.j.nieveenvandijkum@amsterdamumc.nl   Surgery</a:t>
            </a:r>
          </a:p>
        </p:txBody>
      </p:sp>
    </p:spTree>
    <p:extLst>
      <p:ext uri="{BB962C8B-B14F-4D97-AF65-F5344CB8AC3E}">
        <p14:creationId xmlns:p14="http://schemas.microsoft.com/office/powerpoint/2010/main" val="1022662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1782147" y="1621293"/>
            <a:ext cx="8621486" cy="32778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Comment</a:t>
            </a:r>
            <a:b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</a:br>
            <a:br>
              <a:rPr kumimoji="0" lang="en-US" sz="16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</a:br>
            <a:r>
              <a:rPr kumimoji="0" lang="en-US" sz="16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Nevertheless, </a:t>
            </a:r>
            <a:r>
              <a:rPr kumimoji="0" lang="en-US" sz="16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CanMeds</a:t>
            </a:r>
            <a:r>
              <a:rPr kumimoji="0" lang="en-US" sz="16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 have had a significant impact on Medical Pedagogy, and the Abdominal Wall Surgery Working Group is making good use of this in its training requirements, linking </a:t>
            </a:r>
            <a:r>
              <a:rPr kumimoji="0" lang="en-US" sz="16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CanMeds</a:t>
            </a:r>
            <a:r>
              <a:rPr kumimoji="0" lang="en-US" sz="16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 Competency Framework, Levels of Competence and </a:t>
            </a:r>
            <a:r>
              <a:rPr kumimoji="0" lang="en-US" sz="16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Entrustable</a:t>
            </a:r>
            <a:r>
              <a:rPr kumimoji="0" lang="en-US" sz="16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 Professional Activity (EPA´s).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600" b="1" dirty="0">
              <a:solidFill>
                <a:srgbClr val="FFFFFF"/>
              </a:solidFill>
              <a:latin typeface="Arial"/>
              <a:cs typeface="Arial" panose="020B0604020202020204" pitchFamily="34" charset="0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Answer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lang="en-US" sz="1600" dirty="0">
                <a:solidFill>
                  <a:srgbClr val="FFFFFF"/>
                </a:solidFill>
                <a:latin typeface="Arial"/>
                <a:cs typeface="Arial" panose="020B0604020202020204" pitchFamily="34" charset="0"/>
              </a:rPr>
            </a:br>
            <a:r>
              <a:rPr lang="en-US" sz="1600" dirty="0">
                <a:solidFill>
                  <a:srgbClr val="FFFFFF"/>
                </a:solidFill>
                <a:latin typeface="Arial"/>
                <a:cs typeface="Arial" panose="020B0604020202020204" pitchFamily="34" charset="0"/>
              </a:rPr>
              <a:t>We have considered your comments and have respected your proposals to optimize the draft. We have added: List of authors (page 1), </a:t>
            </a:r>
            <a:r>
              <a:rPr lang="en-US" sz="1600" dirty="0" err="1">
                <a:solidFill>
                  <a:srgbClr val="FFFFFF"/>
                </a:solidFill>
                <a:latin typeface="Arial"/>
                <a:cs typeface="Arial" panose="020B0604020202020204" pitchFamily="34" charset="0"/>
              </a:rPr>
              <a:t>tabel</a:t>
            </a:r>
            <a:r>
              <a:rPr lang="en-US" sz="1600" dirty="0">
                <a:solidFill>
                  <a:srgbClr val="FFFFFF"/>
                </a:solidFill>
                <a:latin typeface="Arial"/>
                <a:cs typeface="Arial" panose="020B0604020202020204" pitchFamily="34" charset="0"/>
              </a:rPr>
              <a:t> of contents (2, 3), Reference to </a:t>
            </a:r>
            <a:r>
              <a:rPr lang="en-US" sz="1600" dirty="0" err="1">
                <a:solidFill>
                  <a:srgbClr val="FFFFFF"/>
                </a:solidFill>
                <a:latin typeface="Arial"/>
                <a:cs typeface="Arial" panose="020B0604020202020204" pitchFamily="34" charset="0"/>
              </a:rPr>
              <a:t>CanMeds</a:t>
            </a:r>
            <a:r>
              <a:rPr lang="en-US" sz="1600" dirty="0">
                <a:solidFill>
                  <a:srgbClr val="FFFFFF"/>
                </a:solidFill>
                <a:latin typeface="Arial"/>
                <a:cs typeface="Arial" panose="020B0604020202020204" pitchFamily="34" charset="0"/>
              </a:rPr>
              <a:t> Competency Framework (page 16) and EPAs (page 17).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178DED5A-6A80-4E94-BBC5-5C4F663E6C1F}"/>
              </a:ext>
            </a:extLst>
          </p:cNvPr>
          <p:cNvSpPr txBox="1"/>
          <p:nvPr/>
        </p:nvSpPr>
        <p:spPr>
          <a:xfrm>
            <a:off x="1847461" y="995740"/>
            <a:ext cx="28365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>
                <a:solidFill>
                  <a:schemeClr val="bg1"/>
                </a:solidFill>
              </a:rPr>
              <a:t>Arthur Felice</a:t>
            </a:r>
          </a:p>
          <a:p>
            <a:r>
              <a:rPr lang="en-US" sz="1400">
                <a:solidFill>
                  <a:schemeClr val="bg1"/>
                </a:solidFill>
              </a:rPr>
              <a:t>agfelice1@gmail.com</a:t>
            </a:r>
            <a:endParaRPr lang="en-US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30288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1782147" y="2059834"/>
            <a:ext cx="8621486" cy="2708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Comment</a:t>
            </a:r>
            <a:b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</a:br>
            <a:br>
              <a:rPr kumimoji="0" lang="en-US" sz="16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</a:br>
            <a:r>
              <a:rPr kumimoji="0" lang="en-US" sz="16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As there is no specialty of Abdominal Wall Surgery within Annex V of 2005/36, this should not be called an ETR as ETRs are restricted to specialties in Annex V (and should have the same name as they are listed at the top of the table in Annex V). It should be a competency or similar terminology</a:t>
            </a:r>
            <a:br>
              <a:rPr kumimoji="0" lang="en-US" sz="16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</a:br>
            <a:endParaRPr lang="en-US" sz="1600" b="1" dirty="0">
              <a:solidFill>
                <a:srgbClr val="FFFFFF"/>
              </a:solidFill>
              <a:latin typeface="Arial"/>
              <a:cs typeface="Arial" panose="020B0604020202020204" pitchFamily="34" charset="0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Answer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lang="en-US" sz="1600" dirty="0">
                <a:solidFill>
                  <a:srgbClr val="FFFFFF"/>
                </a:solidFill>
                <a:latin typeface="Arial"/>
                <a:cs typeface="Arial" panose="020B0604020202020204" pitchFamily="34" charset="0"/>
              </a:rPr>
            </a:br>
            <a:r>
              <a:rPr lang="en-US" sz="1600" dirty="0">
                <a:solidFill>
                  <a:srgbClr val="FFFFFF"/>
                </a:solidFill>
                <a:latin typeface="Arial"/>
                <a:cs typeface="Arial" panose="020B0604020202020204" pitchFamily="34" charset="0"/>
              </a:rPr>
              <a:t>We follow your advice and use the term competency.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178DED5A-6A80-4E94-BBC5-5C4F663E6C1F}"/>
              </a:ext>
            </a:extLst>
          </p:cNvPr>
          <p:cNvSpPr txBox="1"/>
          <p:nvPr/>
        </p:nvSpPr>
        <p:spPr>
          <a:xfrm>
            <a:off x="1847460" y="1434281"/>
            <a:ext cx="42485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Patrick Magennis</a:t>
            </a:r>
          </a:p>
          <a:p>
            <a:r>
              <a:rPr lang="en-US" sz="1400" dirty="0">
                <a:solidFill>
                  <a:schemeClr val="bg1"/>
                </a:solidFill>
              </a:rPr>
              <a:t>president@omfsuems.eu  Section of OMFS</a:t>
            </a:r>
          </a:p>
        </p:txBody>
      </p:sp>
    </p:spTree>
    <p:extLst>
      <p:ext uri="{BB962C8B-B14F-4D97-AF65-F5344CB8AC3E}">
        <p14:creationId xmlns:p14="http://schemas.microsoft.com/office/powerpoint/2010/main" val="21250387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1922112" y="1602615"/>
            <a:ext cx="8621486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Comment</a:t>
            </a:r>
            <a:b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</a:br>
            <a:br>
              <a:rPr kumimoji="0" lang="en-US" sz="16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</a:br>
            <a:r>
              <a:rPr kumimoji="0" lang="en-US" sz="16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Trainees must demonstrate understanding of interdisciplinary management in complex abdominal wall reconstruction, including appropriate collaboration with plastic and reconstructive surgeons. </a:t>
            </a:r>
            <a:br>
              <a:rPr kumimoji="0" lang="en-US" sz="16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</a:br>
            <a:endParaRPr kumimoji="0" lang="en-US" sz="160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600" dirty="0">
              <a:solidFill>
                <a:srgbClr val="FFFFFF"/>
              </a:solidFill>
              <a:latin typeface="Arial"/>
              <a:cs typeface="Arial" panose="020B0604020202020204" pitchFamily="34" charset="0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Trainees should understand the indications, limitations and risk profile of abdominoplasty-type skin incisions and soft-tissue management when combined with abdominal wall reconstruction.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en-US" sz="1600" b="1" i="0" u="sng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</a:br>
            <a:r>
              <a:rPr kumimoji="0" lang="en-US" sz="1600" b="1" i="0" u="sng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Answer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lang="en-US" sz="1600" dirty="0">
                <a:solidFill>
                  <a:srgbClr val="FFFFFF"/>
                </a:solidFill>
                <a:latin typeface="Arial"/>
                <a:cs typeface="Arial" panose="020B0604020202020204" pitchFamily="34" charset="0"/>
              </a:rPr>
            </a:br>
            <a:r>
              <a:rPr lang="en-US" sz="1400" dirty="0">
                <a:solidFill>
                  <a:srgbClr val="FFFFFF"/>
                </a:solidFill>
                <a:latin typeface="Arial"/>
                <a:cs typeface="Arial" panose="020B0604020202020204" pitchFamily="34" charset="0"/>
              </a:rPr>
              <a:t>We have considered your comments. (Page 22)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178DED5A-6A80-4E94-BBC5-5C4F663E6C1F}"/>
              </a:ext>
            </a:extLst>
          </p:cNvPr>
          <p:cNvSpPr txBox="1"/>
          <p:nvPr/>
        </p:nvSpPr>
        <p:spPr>
          <a:xfrm>
            <a:off x="1987425" y="827786"/>
            <a:ext cx="42485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Radu </a:t>
            </a:r>
            <a:r>
              <a:rPr lang="en-US" sz="1400" dirty="0" err="1">
                <a:solidFill>
                  <a:schemeClr val="bg1"/>
                </a:solidFill>
              </a:rPr>
              <a:t>Olariu</a:t>
            </a:r>
            <a:endParaRPr lang="en-US" sz="1400" dirty="0">
              <a:solidFill>
                <a:schemeClr val="bg1"/>
              </a:solidFill>
            </a:endParaRPr>
          </a:p>
          <a:p>
            <a:r>
              <a:rPr lang="en-US" sz="1400" dirty="0">
                <a:solidFill>
                  <a:schemeClr val="bg1"/>
                </a:solidFill>
              </a:rPr>
              <a:t>raduolariu@gmail.com   Section of PRAS</a:t>
            </a:r>
          </a:p>
        </p:txBody>
      </p:sp>
    </p:spTree>
    <p:extLst>
      <p:ext uri="{BB962C8B-B14F-4D97-AF65-F5344CB8AC3E}">
        <p14:creationId xmlns:p14="http://schemas.microsoft.com/office/powerpoint/2010/main" val="79603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1782147" y="2013178"/>
            <a:ext cx="8621486" cy="2708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Comment</a:t>
            </a:r>
            <a:b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</a:br>
            <a:br>
              <a:rPr kumimoji="0" lang="en-US" sz="16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</a:br>
            <a:r>
              <a:rPr kumimoji="0" lang="en-US" sz="16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Is this considered a subspecialty of General Surgery or Abdominal Surgery (recognized in some countries) or is this considered a special area of expertise. It should be stated who can enter training in the specialty, i.e. is the requirement certification in General Surgery.</a:t>
            </a:r>
            <a:br>
              <a:rPr kumimoji="0" lang="en-US" sz="16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</a:br>
            <a:endParaRPr lang="en-US" sz="1600" b="1" dirty="0">
              <a:solidFill>
                <a:srgbClr val="FFFFFF"/>
              </a:solidFill>
              <a:latin typeface="Arial"/>
              <a:cs typeface="Arial" panose="020B0604020202020204" pitchFamily="34" charset="0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Answer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lang="en-US" sz="1600" dirty="0">
                <a:solidFill>
                  <a:srgbClr val="FFFFFF"/>
                </a:solidFill>
                <a:latin typeface="Arial"/>
                <a:cs typeface="Arial" panose="020B0604020202020204" pitchFamily="34" charset="0"/>
              </a:rPr>
            </a:br>
            <a:r>
              <a:rPr lang="en-US" sz="1600" dirty="0">
                <a:solidFill>
                  <a:srgbClr val="FFFFFF"/>
                </a:solidFill>
                <a:latin typeface="Arial"/>
                <a:cs typeface="Arial" panose="020B0604020202020204" pitchFamily="34" charset="0"/>
              </a:rPr>
              <a:t>We have considered your proposal. A National Certificate of General/Visceral Surgery training completion must be proofed.  (Page 34)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178DED5A-6A80-4E94-BBC5-5C4F663E6C1F}"/>
              </a:ext>
            </a:extLst>
          </p:cNvPr>
          <p:cNvSpPr txBox="1"/>
          <p:nvPr/>
        </p:nvSpPr>
        <p:spPr>
          <a:xfrm>
            <a:off x="1847460" y="1173020"/>
            <a:ext cx="42485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dirty="0">
                <a:solidFill>
                  <a:schemeClr val="bg1"/>
                </a:solidFill>
              </a:rPr>
              <a:t>Runolfur Palsson</a:t>
            </a:r>
          </a:p>
          <a:p>
            <a:r>
              <a:rPr lang="sv-SE" sz="1400" dirty="0">
                <a:solidFill>
                  <a:schemeClr val="bg1"/>
                </a:solidFill>
              </a:rPr>
              <a:t>runolfur@landspitali.is   Internal Medicine</a:t>
            </a:r>
          </a:p>
        </p:txBody>
      </p:sp>
    </p:spTree>
    <p:extLst>
      <p:ext uri="{BB962C8B-B14F-4D97-AF65-F5344CB8AC3E}">
        <p14:creationId xmlns:p14="http://schemas.microsoft.com/office/powerpoint/2010/main" val="27556797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1782147" y="1938537"/>
            <a:ext cx="8621486" cy="2831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Comment</a:t>
            </a:r>
            <a:b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</a:br>
            <a:b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</a:b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The specialty of abdominal wall surgery is concerned with conditions in patients of all ages. In adolescents and young adults, communication, care, follow-up and treatment decisions require competence and skills that are specific for that age group, in order to obtain the best outcomes. </a:t>
            </a:r>
            <a:b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</a:br>
            <a:endParaRPr lang="en-US" sz="1400" b="1" dirty="0">
              <a:solidFill>
                <a:srgbClr val="FFFFFF"/>
              </a:solidFill>
              <a:latin typeface="Arial"/>
              <a:cs typeface="Arial" panose="020B0604020202020204" pitchFamily="34" charset="0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Answer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lang="en-US" sz="1400" dirty="0">
                <a:solidFill>
                  <a:srgbClr val="FFFFFF"/>
                </a:solidFill>
                <a:latin typeface="Arial"/>
                <a:cs typeface="Arial" panose="020B0604020202020204" pitchFamily="34" charset="0"/>
              </a:rPr>
            </a:br>
            <a:r>
              <a:rPr lang="en-US" sz="1400" dirty="0">
                <a:solidFill>
                  <a:srgbClr val="FFFFFF"/>
                </a:solidFill>
                <a:latin typeface="Arial"/>
                <a:cs typeface="Arial" panose="020B0604020202020204" pitchFamily="34" charset="0"/>
              </a:rPr>
              <a:t>We have considered your proposal. A National Certificate of General/Visceral Surgery training completion must be proofed.  (Page 34)</a:t>
            </a:r>
            <a:br>
              <a:rPr lang="en-US" sz="1400" dirty="0">
                <a:solidFill>
                  <a:srgbClr val="FFFFFF"/>
                </a:solidFill>
                <a:latin typeface="Arial"/>
                <a:cs typeface="Arial" panose="020B0604020202020204" pitchFamily="34" charset="0"/>
              </a:rPr>
            </a:br>
            <a:r>
              <a:rPr lang="en-US" sz="1400" dirty="0">
                <a:solidFill>
                  <a:srgbClr val="FFFFFF"/>
                </a:solidFill>
                <a:latin typeface="Arial"/>
                <a:cs typeface="Arial" panose="020B0604020202020204" pitchFamily="34" charset="0"/>
              </a:rPr>
              <a:t>In principle, children with inguinal hernia should be operated by pediatric surgeons. Adolescents can be treated by either specialty depending on maturity and expertise.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178DED5A-6A80-4E94-BBC5-5C4F663E6C1F}"/>
              </a:ext>
            </a:extLst>
          </p:cNvPr>
          <p:cNvSpPr txBox="1"/>
          <p:nvPr/>
        </p:nvSpPr>
        <p:spPr>
          <a:xfrm>
            <a:off x="1847460" y="1098379"/>
            <a:ext cx="42485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>
                <a:solidFill>
                  <a:schemeClr val="bg1"/>
                </a:solidFill>
              </a:rPr>
              <a:t>Anna </a:t>
            </a:r>
            <a:r>
              <a:rPr lang="it-IT" sz="1400" dirty="0" err="1">
                <a:solidFill>
                  <a:schemeClr val="bg1"/>
                </a:solidFill>
              </a:rPr>
              <a:t>Gutniak</a:t>
            </a:r>
            <a:endParaRPr lang="it-IT" sz="1400" dirty="0">
              <a:solidFill>
                <a:schemeClr val="bg1"/>
              </a:solidFill>
            </a:endParaRPr>
          </a:p>
          <a:p>
            <a:r>
              <a:rPr lang="it-IT" sz="1400" dirty="0">
                <a:solidFill>
                  <a:schemeClr val="bg1"/>
                </a:solidFill>
              </a:rPr>
              <a:t>agutniak@gmail.com   MJC </a:t>
            </a:r>
            <a:r>
              <a:rPr lang="it-IT" sz="1400" dirty="0" err="1">
                <a:solidFill>
                  <a:schemeClr val="bg1"/>
                </a:solidFill>
              </a:rPr>
              <a:t>Adolescent</a:t>
            </a:r>
            <a:r>
              <a:rPr lang="it-IT" sz="1400" dirty="0">
                <a:solidFill>
                  <a:schemeClr val="bg1"/>
                </a:solidFill>
              </a:rPr>
              <a:t> Medicine</a:t>
            </a:r>
          </a:p>
        </p:txBody>
      </p:sp>
    </p:spTree>
    <p:extLst>
      <p:ext uri="{BB962C8B-B14F-4D97-AF65-F5344CB8AC3E}">
        <p14:creationId xmlns:p14="http://schemas.microsoft.com/office/powerpoint/2010/main" val="18315813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1922112" y="2302428"/>
            <a:ext cx="8621486" cy="22621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Comment</a:t>
            </a:r>
            <a:b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</a:br>
            <a:b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</a:b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We suggest you add that it should be known that abdominal wall defects can be a sign of an underlying genetic syndrome, that may affect both the surgical approach and the future management of the patient.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</a:br>
            <a:endParaRPr lang="en-US" sz="1400" b="1" dirty="0">
              <a:solidFill>
                <a:srgbClr val="FFFFFF"/>
              </a:solidFill>
              <a:latin typeface="Arial"/>
              <a:cs typeface="Arial" panose="020B0604020202020204" pitchFamily="34" charset="0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Answer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lang="en-US" sz="1400" dirty="0">
                <a:solidFill>
                  <a:srgbClr val="FFFFFF"/>
                </a:solidFill>
                <a:latin typeface="Arial"/>
                <a:cs typeface="Arial" panose="020B0604020202020204" pitchFamily="34" charset="0"/>
              </a:rPr>
            </a:br>
            <a:r>
              <a:rPr lang="en-US" sz="1400" dirty="0">
                <a:solidFill>
                  <a:srgbClr val="FFFFFF"/>
                </a:solidFill>
                <a:latin typeface="Arial"/>
                <a:cs typeface="Arial" panose="020B0604020202020204" pitchFamily="34" charset="0"/>
              </a:rPr>
              <a:t>We have considered your proposal. (Page 18 - 19)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178DED5A-6A80-4E94-BBC5-5C4F663E6C1F}"/>
              </a:ext>
            </a:extLst>
          </p:cNvPr>
          <p:cNvSpPr txBox="1"/>
          <p:nvPr/>
        </p:nvSpPr>
        <p:spPr>
          <a:xfrm>
            <a:off x="1931439" y="743816"/>
            <a:ext cx="50385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Birgitte Rode </a:t>
            </a:r>
            <a:r>
              <a:rPr lang="en-US" sz="1400" dirty="0" err="1">
                <a:solidFill>
                  <a:schemeClr val="bg1"/>
                </a:solidFill>
              </a:rPr>
              <a:t>Diness</a:t>
            </a:r>
            <a:endParaRPr lang="en-US" sz="1400" dirty="0">
              <a:solidFill>
                <a:schemeClr val="bg1"/>
              </a:solidFill>
            </a:endParaRPr>
          </a:p>
          <a:p>
            <a:r>
              <a:rPr lang="en-US" sz="1400" dirty="0">
                <a:solidFill>
                  <a:schemeClr val="bg1"/>
                </a:solidFill>
              </a:rPr>
              <a:t>birgitte.rode.diness@regionh.dk   Section of Medical Genetics</a:t>
            </a:r>
          </a:p>
        </p:txBody>
      </p:sp>
    </p:spTree>
    <p:extLst>
      <p:ext uri="{BB962C8B-B14F-4D97-AF65-F5344CB8AC3E}">
        <p14:creationId xmlns:p14="http://schemas.microsoft.com/office/powerpoint/2010/main" val="11957606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1922112" y="2517032"/>
            <a:ext cx="862148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Comment</a:t>
            </a:r>
            <a:b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</a:br>
            <a:b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</a:b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The etiology of hernias, especially occupational manual handling of loads. </a:t>
            </a:r>
            <a:b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</a:br>
            <a:endParaRPr lang="en-US" sz="1400" b="1" dirty="0">
              <a:solidFill>
                <a:srgbClr val="FFFFFF"/>
              </a:solidFill>
              <a:latin typeface="Arial"/>
              <a:cs typeface="Arial" panose="020B0604020202020204" pitchFamily="34" charset="0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Answer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lang="en-US" sz="1400" dirty="0">
                <a:solidFill>
                  <a:srgbClr val="FFFFFF"/>
                </a:solidFill>
                <a:latin typeface="Arial"/>
                <a:cs typeface="Arial" panose="020B0604020202020204" pitchFamily="34" charset="0"/>
              </a:rPr>
            </a:br>
            <a:r>
              <a:rPr lang="en-US" sz="1400" dirty="0">
                <a:solidFill>
                  <a:srgbClr val="FFFFFF"/>
                </a:solidFill>
                <a:latin typeface="Arial"/>
                <a:cs typeface="Arial" panose="020B0604020202020204" pitchFamily="34" charset="0"/>
              </a:rPr>
              <a:t>We have considered your proposal. (Page 18 - 19)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178DED5A-6A80-4E94-BBC5-5C4F663E6C1F}"/>
              </a:ext>
            </a:extLst>
          </p:cNvPr>
          <p:cNvSpPr txBox="1"/>
          <p:nvPr/>
        </p:nvSpPr>
        <p:spPr>
          <a:xfrm>
            <a:off x="1931439" y="706493"/>
            <a:ext cx="50385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Ferenc </a:t>
            </a:r>
            <a:r>
              <a:rPr lang="en-US" sz="1400" dirty="0" err="1">
                <a:solidFill>
                  <a:schemeClr val="bg1"/>
                </a:solidFill>
              </a:rPr>
              <a:t>Kudász</a:t>
            </a:r>
            <a:endParaRPr lang="en-US" sz="1400" dirty="0">
              <a:solidFill>
                <a:schemeClr val="bg1"/>
              </a:solidFill>
            </a:endParaRPr>
          </a:p>
          <a:p>
            <a:r>
              <a:rPr lang="en-US" sz="1400" dirty="0">
                <a:solidFill>
                  <a:schemeClr val="bg1"/>
                </a:solidFill>
              </a:rPr>
              <a:t>kudasz.omfi@gmail.com   Occupational Medicine Section</a:t>
            </a:r>
          </a:p>
        </p:txBody>
      </p:sp>
    </p:spTree>
    <p:extLst>
      <p:ext uri="{BB962C8B-B14F-4D97-AF65-F5344CB8AC3E}">
        <p14:creationId xmlns:p14="http://schemas.microsoft.com/office/powerpoint/2010/main" val="20215464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1922112" y="2246448"/>
            <a:ext cx="8621486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Comment</a:t>
            </a:r>
            <a:b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</a:br>
            <a:b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</a:b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Is 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onlay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 technique still acceptable in abdominal wall hernia repair?</a:t>
            </a:r>
            <a:b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</a:br>
            <a:endParaRPr lang="en-US" sz="1400" b="1" dirty="0">
              <a:solidFill>
                <a:srgbClr val="FFFFFF"/>
              </a:solidFill>
              <a:latin typeface="Arial"/>
              <a:cs typeface="Arial" panose="020B0604020202020204" pitchFamily="34" charset="0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Answer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lang="en-US" sz="1400" dirty="0">
                <a:solidFill>
                  <a:srgbClr val="FFFFFF"/>
                </a:solidFill>
                <a:latin typeface="Arial"/>
                <a:cs typeface="Arial" panose="020B0604020202020204" pitchFamily="34" charset="0"/>
              </a:rPr>
            </a:br>
            <a:r>
              <a:rPr lang="en-US" sz="1400" dirty="0">
                <a:solidFill>
                  <a:srgbClr val="FFFFFF"/>
                </a:solidFill>
                <a:latin typeface="Arial"/>
                <a:cs typeface="Arial" panose="020B0604020202020204" pitchFamily="34" charset="0"/>
              </a:rPr>
              <a:t>The </a:t>
            </a:r>
            <a:r>
              <a:rPr lang="en-US" sz="1400" dirty="0" err="1">
                <a:solidFill>
                  <a:srgbClr val="FFFFFF"/>
                </a:solidFill>
                <a:latin typeface="Arial"/>
                <a:cs typeface="Arial" panose="020B0604020202020204" pitchFamily="34" charset="0"/>
              </a:rPr>
              <a:t>onlay</a:t>
            </a:r>
            <a:r>
              <a:rPr lang="en-US" sz="1400" dirty="0">
                <a:solidFill>
                  <a:srgbClr val="FFFFFF"/>
                </a:solidFill>
                <a:latin typeface="Arial"/>
                <a:cs typeface="Arial" panose="020B0604020202020204" pitchFamily="34" charset="0"/>
              </a:rPr>
              <a:t> mesh technique is still performed and can be considered acceptable in abdominal wall ventral hernia repair, but it generally is not the preferred first-line option in most current surgical practice and guidelines. The choice depends on patient factors, hernia characteristics, surgeon experience, and the intended balance between simplicity and risk of complications. 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178DED5A-6A80-4E94-BBC5-5C4F663E6C1F}"/>
              </a:ext>
            </a:extLst>
          </p:cNvPr>
          <p:cNvSpPr txBox="1"/>
          <p:nvPr/>
        </p:nvSpPr>
        <p:spPr>
          <a:xfrm>
            <a:off x="1931439" y="1434281"/>
            <a:ext cx="50385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dirty="0">
                <a:solidFill>
                  <a:schemeClr val="bg1"/>
                </a:solidFill>
              </a:rPr>
              <a:t>Els Nieveen van Dijkum</a:t>
            </a:r>
          </a:p>
          <a:p>
            <a:r>
              <a:rPr lang="nl-NL" sz="1400" dirty="0">
                <a:solidFill>
                  <a:schemeClr val="bg1"/>
                </a:solidFill>
              </a:rPr>
              <a:t>e.j.nieveenvandijkum@amsterdamumc.nl   Surgery</a:t>
            </a:r>
          </a:p>
        </p:txBody>
      </p:sp>
    </p:spTree>
    <p:extLst>
      <p:ext uri="{BB962C8B-B14F-4D97-AF65-F5344CB8AC3E}">
        <p14:creationId xmlns:p14="http://schemas.microsoft.com/office/powerpoint/2010/main" val="271386868"/>
      </p:ext>
    </p:extLst>
  </p:cSld>
  <p:clrMapOvr>
    <a:masterClrMapping/>
  </p:clrMapOvr>
</p:sld>
</file>

<file path=ppt/theme/theme1.xml><?xml version="1.0" encoding="utf-8"?>
<a:theme xmlns:a="http://schemas.openxmlformats.org/drawingml/2006/main" name="1_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194900BABD61B4BAC2F245EDF4ED39E" ma:contentTypeVersion="13" ma:contentTypeDescription="Crée un document." ma:contentTypeScope="" ma:versionID="46b35aaa08c52807dfb346c9b5123096">
  <xsd:schema xmlns:xsd="http://www.w3.org/2001/XMLSchema" xmlns:xs="http://www.w3.org/2001/XMLSchema" xmlns:p="http://schemas.microsoft.com/office/2006/metadata/properties" xmlns:ns2="83bd27bf-f23a-4764-ba48-893866d47e01" xmlns:ns3="cd7455a3-4a59-4a73-9e70-409757b3c8a1" targetNamespace="http://schemas.microsoft.com/office/2006/metadata/properties" ma:root="true" ma:fieldsID="b78ee7e9995c7132adcfcf884f045e47" ns2:_="" ns3:_="">
    <xsd:import namespace="83bd27bf-f23a-4764-ba48-893866d47e01"/>
    <xsd:import namespace="cd7455a3-4a59-4a73-9e70-409757b3c8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bd27bf-f23a-4764-ba48-893866d47e0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Balises d’images" ma:readOnly="false" ma:fieldId="{5cf76f15-5ced-4ddc-b409-7134ff3c332f}" ma:taxonomyMulti="true" ma:sspId="6de6d2fa-23a7-45f3-a64a-563df53bb5f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7455a3-4a59-4a73-9e70-409757b3c8a1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6ae12d60-d5a8-41ec-bed3-3136d3e9e081}" ma:internalName="TaxCatchAll" ma:showField="CatchAllData" ma:web="cd7455a3-4a59-4a73-9e70-409757b3c8a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3bd27bf-f23a-4764-ba48-893866d47e01">
      <Terms xmlns="http://schemas.microsoft.com/office/infopath/2007/PartnerControls"/>
    </lcf76f155ced4ddcb4097134ff3c332f>
    <TaxCatchAll xmlns="cd7455a3-4a59-4a73-9e70-409757b3c8a1" xsi:nil="true"/>
  </documentManagement>
</p:properties>
</file>

<file path=customXml/itemProps1.xml><?xml version="1.0" encoding="utf-8"?>
<ds:datastoreItem xmlns:ds="http://schemas.openxmlformats.org/officeDocument/2006/customXml" ds:itemID="{62F55916-6613-4754-8600-C3B7DDF9991E}"/>
</file>

<file path=customXml/itemProps2.xml><?xml version="1.0" encoding="utf-8"?>
<ds:datastoreItem xmlns:ds="http://schemas.openxmlformats.org/officeDocument/2006/customXml" ds:itemID="{FFC45FA7-DB8E-4E69-979C-FC4968863E11}"/>
</file>

<file path=customXml/itemProps3.xml><?xml version="1.0" encoding="utf-8"?>
<ds:datastoreItem xmlns:ds="http://schemas.openxmlformats.org/officeDocument/2006/customXml" ds:itemID="{557CC883-EFD4-465F-B0F9-4F56AAD65CA5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975</Words>
  <Application>Microsoft Office PowerPoint</Application>
  <PresentationFormat>Breitbild</PresentationFormat>
  <Paragraphs>76</Paragraphs>
  <Slides>13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13</vt:i4>
      </vt:variant>
    </vt:vector>
  </HeadingPairs>
  <TitlesOfParts>
    <vt:vector size="16" baseType="lpstr">
      <vt:lpstr>Arial</vt:lpstr>
      <vt:lpstr>1_Standarddesign</vt:lpstr>
      <vt:lpstr>2_Standarddesign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Paß, Michael</dc:creator>
  <cp:lastModifiedBy>Paß, Michael</cp:lastModifiedBy>
  <cp:revision>10</cp:revision>
  <cp:lastPrinted>2026-03-31T16:04:19Z</cp:lastPrinted>
  <dcterms:created xsi:type="dcterms:W3CDTF">2026-03-30T12:24:07Z</dcterms:created>
  <dcterms:modified xsi:type="dcterms:W3CDTF">2026-04-20T13:18:10Z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0x0101004194900BABD61B4BAC2F245EDF4ED39E</vt:lpwstr>
  </property>
</Properties>
</file>