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74" r:id="rId3"/>
    <p:sldId id="1261" r:id="rId4"/>
    <p:sldId id="2972" r:id="rId5"/>
    <p:sldId id="258" r:id="rId6"/>
    <p:sldId id="2993" r:id="rId7"/>
    <p:sldId id="2973" r:id="rId8"/>
    <p:sldId id="2975" r:id="rId9"/>
    <p:sldId id="2977" r:id="rId10"/>
    <p:sldId id="2981" r:id="rId11"/>
    <p:sldId id="2982" r:id="rId12"/>
    <p:sldId id="2984" r:id="rId13"/>
    <p:sldId id="2987" r:id="rId14"/>
    <p:sldId id="2985" r:id="rId15"/>
    <p:sldId id="2979" r:id="rId16"/>
    <p:sldId id="2980" r:id="rId17"/>
    <p:sldId id="2994" r:id="rId18"/>
    <p:sldId id="2988" r:id="rId19"/>
    <p:sldId id="2990" r:id="rId20"/>
    <p:sldId id="2989" r:id="rId21"/>
    <p:sldId id="2991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38D"/>
    <a:srgbClr val="4885A2"/>
    <a:srgbClr val="86AFC2"/>
    <a:srgbClr val="C7DAE3"/>
    <a:srgbClr val="8DAEC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5558" autoAdjust="0"/>
  </p:normalViewPr>
  <p:slideViewPr>
    <p:cSldViewPr snapToGrid="0">
      <p:cViewPr varScale="1">
        <p:scale>
          <a:sx n="76" d="100"/>
          <a:sy n="76" d="100"/>
        </p:scale>
        <p:origin x="9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C3304-CD83-4D5C-8DAD-E2B7FD0B3AFE}" type="doc">
      <dgm:prSet loTypeId="urn:microsoft.com/office/officeart/2005/8/layout/vList2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AA0D1F3-ECD0-4558-A390-256ABB31223E}">
      <dgm:prSet/>
      <dgm:spPr>
        <a:ln>
          <a:solidFill>
            <a:srgbClr val="8DAEC0"/>
          </a:solidFill>
        </a:ln>
      </dgm:spPr>
      <dgm:t>
        <a:bodyPr/>
        <a:lstStyle/>
        <a:p>
          <a:r>
            <a:rPr lang="en-US" dirty="0"/>
            <a:t>Competency-based education (</a:t>
          </a:r>
          <a:r>
            <a:rPr lang="hr-HR" dirty="0"/>
            <a:t>CBME - </a:t>
          </a:r>
          <a:r>
            <a:rPr lang="en-US" dirty="0" err="1"/>
            <a:t>CanMEDS</a:t>
          </a:r>
          <a:r>
            <a:rPr lang="en-US" dirty="0"/>
            <a:t>-aligned)</a:t>
          </a:r>
        </a:p>
      </dgm:t>
    </dgm:pt>
    <dgm:pt modelId="{67D69EF2-0E5E-4021-983B-2ED1A14EC7CE}" type="parTrans" cxnId="{538E29DB-933C-4EB9-9B25-A9929C47E09A}">
      <dgm:prSet/>
      <dgm:spPr/>
      <dgm:t>
        <a:bodyPr/>
        <a:lstStyle/>
        <a:p>
          <a:endParaRPr lang="en-US"/>
        </a:p>
      </dgm:t>
    </dgm:pt>
    <dgm:pt modelId="{B0E224C5-B44B-4C9B-88E9-24DB0B25E05D}" type="sibTrans" cxnId="{538E29DB-933C-4EB9-9B25-A9929C47E09A}">
      <dgm:prSet/>
      <dgm:spPr/>
      <dgm:t>
        <a:bodyPr/>
        <a:lstStyle/>
        <a:p>
          <a:endParaRPr lang="en-US"/>
        </a:p>
      </dgm:t>
    </dgm:pt>
    <dgm:pt modelId="{8984C633-7785-4E79-8F5D-8BF4152BE7CA}">
      <dgm:prSet/>
      <dgm:spPr>
        <a:solidFill>
          <a:srgbClr val="4885A2"/>
        </a:solidFill>
      </dgm:spPr>
      <dgm:t>
        <a:bodyPr/>
        <a:lstStyle/>
        <a:p>
          <a:r>
            <a:rPr lang="en-US" dirty="0"/>
            <a:t>Integration of EPAs</a:t>
          </a:r>
          <a:r>
            <a:rPr lang="hr-HR" dirty="0"/>
            <a:t> (</a:t>
          </a:r>
          <a:r>
            <a:rPr lang="hr-HR" dirty="0" err="1"/>
            <a:t>real</a:t>
          </a:r>
          <a:r>
            <a:rPr lang="hr-HR" dirty="0"/>
            <a:t> </a:t>
          </a:r>
          <a:r>
            <a:rPr lang="hr-HR" dirty="0" err="1"/>
            <a:t>clinical</a:t>
          </a:r>
          <a:r>
            <a:rPr lang="hr-HR" dirty="0"/>
            <a:t> </a:t>
          </a:r>
          <a:r>
            <a:rPr lang="hr-HR" dirty="0" err="1"/>
            <a:t>tasks</a:t>
          </a:r>
          <a:r>
            <a:rPr lang="hr-HR" dirty="0"/>
            <a:t>)</a:t>
          </a:r>
          <a:endParaRPr lang="en-US" dirty="0"/>
        </a:p>
      </dgm:t>
    </dgm:pt>
    <dgm:pt modelId="{5C18FF4A-A7D9-4870-B55A-99F65915ABBE}" type="parTrans" cxnId="{AF33FA67-C2A2-4FBB-82FA-F7212F7199BF}">
      <dgm:prSet/>
      <dgm:spPr/>
      <dgm:t>
        <a:bodyPr/>
        <a:lstStyle/>
        <a:p>
          <a:endParaRPr lang="en-US"/>
        </a:p>
      </dgm:t>
    </dgm:pt>
    <dgm:pt modelId="{37362FD2-DA0D-4130-AAAD-D070AC35A40E}" type="sibTrans" cxnId="{AF33FA67-C2A2-4FBB-82FA-F7212F7199BF}">
      <dgm:prSet/>
      <dgm:spPr/>
      <dgm:t>
        <a:bodyPr/>
        <a:lstStyle/>
        <a:p>
          <a:endParaRPr lang="en-US"/>
        </a:p>
      </dgm:t>
    </dgm:pt>
    <dgm:pt modelId="{A2DA36A2-A7DF-40D4-8473-7731E506B30C}">
      <dgm:prSet/>
      <dgm:spPr/>
      <dgm:t>
        <a:bodyPr/>
        <a:lstStyle/>
        <a:p>
          <a:r>
            <a:rPr lang="en-US" dirty="0"/>
            <a:t>Workplace-based assessment</a:t>
          </a:r>
          <a:r>
            <a:rPr lang="hr-HR" dirty="0"/>
            <a:t> (mini-CEX, DOPS, </a:t>
          </a:r>
          <a:r>
            <a:rPr lang="hr-HR" dirty="0" err="1"/>
            <a:t>case</a:t>
          </a:r>
          <a:r>
            <a:rPr lang="hr-HR" dirty="0"/>
            <a:t>-base </a:t>
          </a:r>
          <a:r>
            <a:rPr lang="hr-HR" dirty="0" err="1"/>
            <a:t>discussion</a:t>
          </a:r>
          <a:r>
            <a:rPr lang="hr-HR" dirty="0"/>
            <a:t>)</a:t>
          </a:r>
          <a:endParaRPr lang="en-US" dirty="0"/>
        </a:p>
      </dgm:t>
    </dgm:pt>
    <dgm:pt modelId="{D91B7355-0FCF-4EBD-A90C-47FEC34557F3}" type="parTrans" cxnId="{A6F4CE33-4E39-4215-84D1-05144CE96EB9}">
      <dgm:prSet/>
      <dgm:spPr/>
      <dgm:t>
        <a:bodyPr/>
        <a:lstStyle/>
        <a:p>
          <a:endParaRPr lang="en-US"/>
        </a:p>
      </dgm:t>
    </dgm:pt>
    <dgm:pt modelId="{FFE2F4C1-3FC2-452E-9EFB-28D7E29F2C44}" type="sibTrans" cxnId="{A6F4CE33-4E39-4215-84D1-05144CE96EB9}">
      <dgm:prSet/>
      <dgm:spPr/>
      <dgm:t>
        <a:bodyPr/>
        <a:lstStyle/>
        <a:p>
          <a:endParaRPr lang="en-US"/>
        </a:p>
      </dgm:t>
    </dgm:pt>
    <dgm:pt modelId="{93AA5314-B351-4863-B0E4-D5980270454C}">
      <dgm:prSet/>
      <dgm:spPr/>
      <dgm:t>
        <a:bodyPr/>
        <a:lstStyle/>
        <a:p>
          <a:r>
            <a:rPr lang="en-US" dirty="0"/>
            <a:t>Focus on non-technical skills</a:t>
          </a:r>
          <a:r>
            <a:rPr lang="hr-HR" dirty="0"/>
            <a:t> (</a:t>
          </a:r>
          <a:r>
            <a:rPr lang="hr-HR" dirty="0" err="1"/>
            <a:t>communication</a:t>
          </a:r>
          <a:r>
            <a:rPr lang="hr-HR" dirty="0"/>
            <a:t>, </a:t>
          </a:r>
          <a:r>
            <a:rPr lang="hr-HR" dirty="0" err="1"/>
            <a:t>teamwork</a:t>
          </a:r>
          <a:r>
            <a:rPr lang="hr-HR" dirty="0"/>
            <a:t>, </a:t>
          </a:r>
          <a:r>
            <a:rPr lang="hr-HR" dirty="0" err="1"/>
            <a:t>leadership</a:t>
          </a:r>
          <a:r>
            <a:rPr lang="hr-HR" dirty="0"/>
            <a:t>, </a:t>
          </a:r>
          <a:r>
            <a:rPr lang="hr-HR" dirty="0" err="1"/>
            <a:t>profesionalisam</a:t>
          </a:r>
          <a:r>
            <a:rPr lang="hr-HR" dirty="0"/>
            <a:t>)</a:t>
          </a:r>
          <a:endParaRPr lang="en-US" dirty="0"/>
        </a:p>
      </dgm:t>
    </dgm:pt>
    <dgm:pt modelId="{487A888C-413A-4E0B-8F35-069E6641E353}" type="parTrans" cxnId="{2198156D-2D48-4877-BC75-64699D557D86}">
      <dgm:prSet/>
      <dgm:spPr/>
      <dgm:t>
        <a:bodyPr/>
        <a:lstStyle/>
        <a:p>
          <a:endParaRPr lang="en-US"/>
        </a:p>
      </dgm:t>
    </dgm:pt>
    <dgm:pt modelId="{61A8565A-217F-4EE0-BB3F-35A05BC9E74D}" type="sibTrans" cxnId="{2198156D-2D48-4877-BC75-64699D557D86}">
      <dgm:prSet/>
      <dgm:spPr/>
      <dgm:t>
        <a:bodyPr/>
        <a:lstStyle/>
        <a:p>
          <a:endParaRPr lang="en-US"/>
        </a:p>
      </dgm:t>
    </dgm:pt>
    <dgm:pt modelId="{5DA7A637-177E-43EC-A3E1-065D02B151E7}">
      <dgm:prSet/>
      <dgm:spPr/>
      <dgm:t>
        <a:bodyPr/>
        <a:lstStyle/>
        <a:p>
          <a:r>
            <a:rPr lang="en-US" dirty="0"/>
            <a:t>Patient-</a:t>
          </a:r>
          <a:r>
            <a:rPr lang="en-US" dirty="0" err="1"/>
            <a:t>centred</a:t>
          </a:r>
          <a:r>
            <a:rPr lang="en-US" dirty="0"/>
            <a:t> care</a:t>
          </a:r>
          <a:r>
            <a:rPr lang="hr-HR" dirty="0"/>
            <a:t> (</a:t>
          </a:r>
          <a:r>
            <a:rPr lang="hr-HR" dirty="0" err="1"/>
            <a:t>shared</a:t>
          </a:r>
          <a:r>
            <a:rPr lang="hr-HR" dirty="0"/>
            <a:t> </a:t>
          </a:r>
          <a:r>
            <a:rPr lang="hr-HR" dirty="0" err="1"/>
            <a:t>decision-making</a:t>
          </a:r>
          <a:r>
            <a:rPr lang="hr-HR" dirty="0"/>
            <a:t>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communication</a:t>
          </a:r>
          <a:r>
            <a:rPr lang="hr-HR" dirty="0"/>
            <a:t>)</a:t>
          </a:r>
          <a:endParaRPr lang="en-US" dirty="0"/>
        </a:p>
      </dgm:t>
    </dgm:pt>
    <dgm:pt modelId="{CEDD3138-3AAE-41FD-AC72-694F5AF54A8E}" type="parTrans" cxnId="{516EDA82-0186-4693-8BAE-40ED436D3F27}">
      <dgm:prSet/>
      <dgm:spPr/>
      <dgm:t>
        <a:bodyPr/>
        <a:lstStyle/>
        <a:p>
          <a:endParaRPr lang="en-US"/>
        </a:p>
      </dgm:t>
    </dgm:pt>
    <dgm:pt modelId="{B3A8E931-CA43-479B-BA14-60075C67308E}" type="sibTrans" cxnId="{516EDA82-0186-4693-8BAE-40ED436D3F27}">
      <dgm:prSet/>
      <dgm:spPr/>
      <dgm:t>
        <a:bodyPr/>
        <a:lstStyle/>
        <a:p>
          <a:endParaRPr lang="en-US"/>
        </a:p>
      </dgm:t>
    </dgm:pt>
    <dgm:pt modelId="{30F12444-AB22-42C8-8D21-3AC35045B4EB}">
      <dgm:prSet/>
      <dgm:spPr/>
      <dgm:t>
        <a:bodyPr/>
        <a:lstStyle/>
        <a:p>
          <a:r>
            <a:rPr lang="en-US"/>
            <a:t>Multidisciplinary approach</a:t>
          </a:r>
        </a:p>
      </dgm:t>
    </dgm:pt>
    <dgm:pt modelId="{F4F54E49-F967-4DB4-8CC2-C69A23CD8166}" type="parTrans" cxnId="{4DACD3DF-79ED-4DC6-99FC-4A1A51ECACBC}">
      <dgm:prSet/>
      <dgm:spPr/>
      <dgm:t>
        <a:bodyPr/>
        <a:lstStyle/>
        <a:p>
          <a:endParaRPr lang="en-US"/>
        </a:p>
      </dgm:t>
    </dgm:pt>
    <dgm:pt modelId="{C724E5C2-D682-4E4D-BB66-12CAAF7136FA}" type="sibTrans" cxnId="{4DACD3DF-79ED-4DC6-99FC-4A1A51ECACBC}">
      <dgm:prSet/>
      <dgm:spPr/>
      <dgm:t>
        <a:bodyPr/>
        <a:lstStyle/>
        <a:p>
          <a:endParaRPr lang="en-US"/>
        </a:p>
      </dgm:t>
    </dgm:pt>
    <dgm:pt modelId="{B192EB23-2BE3-49A3-8329-6B77539320BA}">
      <dgm:prSet/>
      <dgm:spPr>
        <a:ln>
          <a:solidFill>
            <a:srgbClr val="86AFC2"/>
          </a:solidFill>
        </a:ln>
      </dgm:spPr>
      <dgm:t>
        <a:bodyPr/>
        <a:lstStyle/>
        <a:p>
          <a:r>
            <a:rPr lang="en-US" b="1" dirty="0"/>
            <a:t>Transition (AYA) medicine</a:t>
          </a:r>
        </a:p>
      </dgm:t>
    </dgm:pt>
    <dgm:pt modelId="{6C05AC94-E698-47A5-8EAB-3E45861C49B2}" type="parTrans" cxnId="{51DEDA0C-7020-4E96-96ED-42BDE0AC426C}">
      <dgm:prSet/>
      <dgm:spPr/>
      <dgm:t>
        <a:bodyPr/>
        <a:lstStyle/>
        <a:p>
          <a:endParaRPr lang="en-US"/>
        </a:p>
      </dgm:t>
    </dgm:pt>
    <dgm:pt modelId="{079FF751-13A8-4C6B-A32A-8314136E0C41}" type="sibTrans" cxnId="{51DEDA0C-7020-4E96-96ED-42BDE0AC426C}">
      <dgm:prSet/>
      <dgm:spPr/>
      <dgm:t>
        <a:bodyPr/>
        <a:lstStyle/>
        <a:p>
          <a:endParaRPr lang="en-US"/>
        </a:p>
      </dgm:t>
    </dgm:pt>
    <dgm:pt modelId="{FC01CB2B-31BE-4465-B039-A29785A4547F}">
      <dgm:prSet/>
      <dgm:spPr/>
      <dgm:t>
        <a:bodyPr/>
        <a:lstStyle/>
        <a:p>
          <a:r>
            <a:rPr lang="en-US" dirty="0"/>
            <a:t>Emphasis on lifelong learning</a:t>
          </a:r>
          <a:r>
            <a:rPr lang="hr-HR" dirty="0"/>
            <a:t> </a:t>
          </a:r>
          <a:r>
            <a:rPr lang="hr-HR" dirty="0" err="1"/>
            <a:t>and</a:t>
          </a:r>
          <a:r>
            <a:rPr lang="hr-HR" dirty="0"/>
            <a:t> </a:t>
          </a:r>
          <a:r>
            <a:rPr lang="hr-HR" dirty="0" err="1"/>
            <a:t>reflective</a:t>
          </a:r>
          <a:r>
            <a:rPr lang="hr-HR" dirty="0"/>
            <a:t> </a:t>
          </a:r>
          <a:r>
            <a:rPr lang="hr-HR" dirty="0" err="1"/>
            <a:t>practice</a:t>
          </a:r>
          <a:r>
            <a:rPr lang="hr-HR" dirty="0"/>
            <a:t> (</a:t>
          </a:r>
          <a:r>
            <a:rPr lang="hr-HR" dirty="0" err="1"/>
            <a:t>harmonisation</a:t>
          </a:r>
          <a:r>
            <a:rPr lang="hr-HR" dirty="0"/>
            <a:t> </a:t>
          </a:r>
          <a:r>
            <a:rPr lang="hr-HR" dirty="0" err="1"/>
            <a:t>across</a:t>
          </a:r>
          <a:r>
            <a:rPr lang="hr-HR" dirty="0"/>
            <a:t> Europe)</a:t>
          </a:r>
          <a:endParaRPr lang="en-US" dirty="0"/>
        </a:p>
      </dgm:t>
    </dgm:pt>
    <dgm:pt modelId="{6B678257-C29A-443F-9837-8D8DD5F6D9D7}" type="parTrans" cxnId="{9DA14E76-6013-43D4-ABDE-CD94EBAA54C9}">
      <dgm:prSet/>
      <dgm:spPr/>
      <dgm:t>
        <a:bodyPr/>
        <a:lstStyle/>
        <a:p>
          <a:endParaRPr lang="en-US"/>
        </a:p>
      </dgm:t>
    </dgm:pt>
    <dgm:pt modelId="{C8E18A4E-B55E-43E1-9BF6-3CA5B7E86EEF}" type="sibTrans" cxnId="{9DA14E76-6013-43D4-ABDE-CD94EBAA54C9}">
      <dgm:prSet/>
      <dgm:spPr/>
      <dgm:t>
        <a:bodyPr/>
        <a:lstStyle/>
        <a:p>
          <a:endParaRPr lang="en-US"/>
        </a:p>
      </dgm:t>
    </dgm:pt>
    <dgm:pt modelId="{201BC64B-495F-412E-9765-936C0B4DF813}" type="pres">
      <dgm:prSet presAssocID="{640C3304-CD83-4D5C-8DAD-E2B7FD0B3AFE}" presName="linear" presStyleCnt="0">
        <dgm:presLayoutVars>
          <dgm:animLvl val="lvl"/>
          <dgm:resizeHandles val="exact"/>
        </dgm:presLayoutVars>
      </dgm:prSet>
      <dgm:spPr/>
    </dgm:pt>
    <dgm:pt modelId="{B12C5DD5-7E26-467C-9AE4-24E5A274255B}" type="pres">
      <dgm:prSet presAssocID="{7AA0D1F3-ECD0-4558-A390-256ABB31223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44D89D2-06D3-4F45-8FAD-C1504674B6F9}" type="pres">
      <dgm:prSet presAssocID="{B0E224C5-B44B-4C9B-88E9-24DB0B25E05D}" presName="spacer" presStyleCnt="0"/>
      <dgm:spPr/>
    </dgm:pt>
    <dgm:pt modelId="{D7B3403E-ADE7-4F13-BF56-92691CA014B0}" type="pres">
      <dgm:prSet presAssocID="{8984C633-7785-4E79-8F5D-8BF4152BE7C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C3E44B3-4129-4B8A-8A09-08BA3747B6AF}" type="pres">
      <dgm:prSet presAssocID="{37362FD2-DA0D-4130-AAAD-D070AC35A40E}" presName="spacer" presStyleCnt="0"/>
      <dgm:spPr/>
    </dgm:pt>
    <dgm:pt modelId="{B6896787-8856-47CE-AE04-39E1B3F94BF5}" type="pres">
      <dgm:prSet presAssocID="{A2DA36A2-A7DF-40D4-8473-7731E506B30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5C7B959-82D0-4AED-B210-A5E96975E52A}" type="pres">
      <dgm:prSet presAssocID="{FFE2F4C1-3FC2-452E-9EFB-28D7E29F2C44}" presName="spacer" presStyleCnt="0"/>
      <dgm:spPr/>
    </dgm:pt>
    <dgm:pt modelId="{CFBD7981-0374-4808-9D3D-36B17A39F23E}" type="pres">
      <dgm:prSet presAssocID="{93AA5314-B351-4863-B0E4-D5980270454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FCCDFE8-17AF-416A-8349-4E8D9178BA8D}" type="pres">
      <dgm:prSet presAssocID="{61A8565A-217F-4EE0-BB3F-35A05BC9E74D}" presName="spacer" presStyleCnt="0"/>
      <dgm:spPr/>
    </dgm:pt>
    <dgm:pt modelId="{586D33AF-E5DA-49A9-9108-AF5C151A270C}" type="pres">
      <dgm:prSet presAssocID="{5DA7A637-177E-43EC-A3E1-065D02B151E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E355904-5C37-4D97-90FC-EF9988F763A7}" type="pres">
      <dgm:prSet presAssocID="{B3A8E931-CA43-479B-BA14-60075C67308E}" presName="spacer" presStyleCnt="0"/>
      <dgm:spPr/>
    </dgm:pt>
    <dgm:pt modelId="{819AF2CC-C6C9-4561-9BDB-88BA57EA8917}" type="pres">
      <dgm:prSet presAssocID="{30F12444-AB22-42C8-8D21-3AC35045B4E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47A51FA-4C15-4DD5-8D3B-FFE19BDD8525}" type="pres">
      <dgm:prSet presAssocID="{C724E5C2-D682-4E4D-BB66-12CAAF7136FA}" presName="spacer" presStyleCnt="0"/>
      <dgm:spPr/>
    </dgm:pt>
    <dgm:pt modelId="{5C0FC9AA-2022-4848-A4C7-D9553D7251B2}" type="pres">
      <dgm:prSet presAssocID="{B192EB23-2BE3-49A3-8329-6B77539320B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3693A11-14AD-4344-B343-03408E7F5FAB}" type="pres">
      <dgm:prSet presAssocID="{079FF751-13A8-4C6B-A32A-8314136E0C41}" presName="spacer" presStyleCnt="0"/>
      <dgm:spPr/>
    </dgm:pt>
    <dgm:pt modelId="{330F8A43-8B88-4837-9210-01943188FD90}" type="pres">
      <dgm:prSet presAssocID="{FC01CB2B-31BE-4465-B039-A29785A4547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1DEDA0C-7020-4E96-96ED-42BDE0AC426C}" srcId="{640C3304-CD83-4D5C-8DAD-E2B7FD0B3AFE}" destId="{B192EB23-2BE3-49A3-8329-6B77539320BA}" srcOrd="6" destOrd="0" parTransId="{6C05AC94-E698-47A5-8EAB-3E45861C49B2}" sibTransId="{079FF751-13A8-4C6B-A32A-8314136E0C41}"/>
    <dgm:cxn modelId="{6BB11B24-FBA2-4E0B-B2E2-5C468C86A0FF}" type="presOf" srcId="{93AA5314-B351-4863-B0E4-D5980270454C}" destId="{CFBD7981-0374-4808-9D3D-36B17A39F23E}" srcOrd="0" destOrd="0" presId="urn:microsoft.com/office/officeart/2005/8/layout/vList2"/>
    <dgm:cxn modelId="{A6F4CE33-4E39-4215-84D1-05144CE96EB9}" srcId="{640C3304-CD83-4D5C-8DAD-E2B7FD0B3AFE}" destId="{A2DA36A2-A7DF-40D4-8473-7731E506B30C}" srcOrd="2" destOrd="0" parTransId="{D91B7355-0FCF-4EBD-A90C-47FEC34557F3}" sibTransId="{FFE2F4C1-3FC2-452E-9EFB-28D7E29F2C44}"/>
    <dgm:cxn modelId="{AF33FA67-C2A2-4FBB-82FA-F7212F7199BF}" srcId="{640C3304-CD83-4D5C-8DAD-E2B7FD0B3AFE}" destId="{8984C633-7785-4E79-8F5D-8BF4152BE7CA}" srcOrd="1" destOrd="0" parTransId="{5C18FF4A-A7D9-4870-B55A-99F65915ABBE}" sibTransId="{37362FD2-DA0D-4130-AAAD-D070AC35A40E}"/>
    <dgm:cxn modelId="{2198156D-2D48-4877-BC75-64699D557D86}" srcId="{640C3304-CD83-4D5C-8DAD-E2B7FD0B3AFE}" destId="{93AA5314-B351-4863-B0E4-D5980270454C}" srcOrd="3" destOrd="0" parTransId="{487A888C-413A-4E0B-8F35-069E6641E353}" sibTransId="{61A8565A-217F-4EE0-BB3F-35A05BC9E74D}"/>
    <dgm:cxn modelId="{7FF78A71-4E1E-4223-9A03-6A65C4C8C561}" type="presOf" srcId="{8984C633-7785-4E79-8F5D-8BF4152BE7CA}" destId="{D7B3403E-ADE7-4F13-BF56-92691CA014B0}" srcOrd="0" destOrd="0" presId="urn:microsoft.com/office/officeart/2005/8/layout/vList2"/>
    <dgm:cxn modelId="{D0A39554-7048-4AE6-8DA9-D851A7104144}" type="presOf" srcId="{30F12444-AB22-42C8-8D21-3AC35045B4EB}" destId="{819AF2CC-C6C9-4561-9BDB-88BA57EA8917}" srcOrd="0" destOrd="0" presId="urn:microsoft.com/office/officeart/2005/8/layout/vList2"/>
    <dgm:cxn modelId="{9DA14E76-6013-43D4-ABDE-CD94EBAA54C9}" srcId="{640C3304-CD83-4D5C-8DAD-E2B7FD0B3AFE}" destId="{FC01CB2B-31BE-4465-B039-A29785A4547F}" srcOrd="7" destOrd="0" parTransId="{6B678257-C29A-443F-9837-8D8DD5F6D9D7}" sibTransId="{C8E18A4E-B55E-43E1-9BF6-3CA5B7E86EEF}"/>
    <dgm:cxn modelId="{516EDA82-0186-4693-8BAE-40ED436D3F27}" srcId="{640C3304-CD83-4D5C-8DAD-E2B7FD0B3AFE}" destId="{5DA7A637-177E-43EC-A3E1-065D02B151E7}" srcOrd="4" destOrd="0" parTransId="{CEDD3138-3AAE-41FD-AC72-694F5AF54A8E}" sibTransId="{B3A8E931-CA43-479B-BA14-60075C67308E}"/>
    <dgm:cxn modelId="{3E088986-9896-4B4D-B666-DA4457B21344}" type="presOf" srcId="{640C3304-CD83-4D5C-8DAD-E2B7FD0B3AFE}" destId="{201BC64B-495F-412E-9765-936C0B4DF813}" srcOrd="0" destOrd="0" presId="urn:microsoft.com/office/officeart/2005/8/layout/vList2"/>
    <dgm:cxn modelId="{1AA2378D-38A4-4032-8692-E98BF2AC321C}" type="presOf" srcId="{FC01CB2B-31BE-4465-B039-A29785A4547F}" destId="{330F8A43-8B88-4837-9210-01943188FD90}" srcOrd="0" destOrd="0" presId="urn:microsoft.com/office/officeart/2005/8/layout/vList2"/>
    <dgm:cxn modelId="{2AAE72AA-668A-4469-91CB-A7731B74C4BF}" type="presOf" srcId="{7AA0D1F3-ECD0-4558-A390-256ABB31223E}" destId="{B12C5DD5-7E26-467C-9AE4-24E5A274255B}" srcOrd="0" destOrd="0" presId="urn:microsoft.com/office/officeart/2005/8/layout/vList2"/>
    <dgm:cxn modelId="{3813E5B2-C25D-4C12-9FA3-56C9885485AB}" type="presOf" srcId="{B192EB23-2BE3-49A3-8329-6B77539320BA}" destId="{5C0FC9AA-2022-4848-A4C7-D9553D7251B2}" srcOrd="0" destOrd="0" presId="urn:microsoft.com/office/officeart/2005/8/layout/vList2"/>
    <dgm:cxn modelId="{8D748EC0-FFB0-41ED-9B09-EDA143C16924}" type="presOf" srcId="{A2DA36A2-A7DF-40D4-8473-7731E506B30C}" destId="{B6896787-8856-47CE-AE04-39E1B3F94BF5}" srcOrd="0" destOrd="0" presId="urn:microsoft.com/office/officeart/2005/8/layout/vList2"/>
    <dgm:cxn modelId="{538E29DB-933C-4EB9-9B25-A9929C47E09A}" srcId="{640C3304-CD83-4D5C-8DAD-E2B7FD0B3AFE}" destId="{7AA0D1F3-ECD0-4558-A390-256ABB31223E}" srcOrd="0" destOrd="0" parTransId="{67D69EF2-0E5E-4021-983B-2ED1A14EC7CE}" sibTransId="{B0E224C5-B44B-4C9B-88E9-24DB0B25E05D}"/>
    <dgm:cxn modelId="{948CE2DB-0FCA-43E7-A6E3-C58189BE36A1}" type="presOf" srcId="{5DA7A637-177E-43EC-A3E1-065D02B151E7}" destId="{586D33AF-E5DA-49A9-9108-AF5C151A270C}" srcOrd="0" destOrd="0" presId="urn:microsoft.com/office/officeart/2005/8/layout/vList2"/>
    <dgm:cxn modelId="{4DACD3DF-79ED-4DC6-99FC-4A1A51ECACBC}" srcId="{640C3304-CD83-4D5C-8DAD-E2B7FD0B3AFE}" destId="{30F12444-AB22-42C8-8D21-3AC35045B4EB}" srcOrd="5" destOrd="0" parTransId="{F4F54E49-F967-4DB4-8CC2-C69A23CD8166}" sibTransId="{C724E5C2-D682-4E4D-BB66-12CAAF7136FA}"/>
    <dgm:cxn modelId="{D0F9B560-6BC1-40ED-AB5D-476C979C32B3}" type="presParOf" srcId="{201BC64B-495F-412E-9765-936C0B4DF813}" destId="{B12C5DD5-7E26-467C-9AE4-24E5A274255B}" srcOrd="0" destOrd="0" presId="urn:microsoft.com/office/officeart/2005/8/layout/vList2"/>
    <dgm:cxn modelId="{1863E95E-350D-4116-B359-B357005370E0}" type="presParOf" srcId="{201BC64B-495F-412E-9765-936C0B4DF813}" destId="{D44D89D2-06D3-4F45-8FAD-C1504674B6F9}" srcOrd="1" destOrd="0" presId="urn:microsoft.com/office/officeart/2005/8/layout/vList2"/>
    <dgm:cxn modelId="{F3A4C713-CFB7-4977-96B2-C83F60236CA3}" type="presParOf" srcId="{201BC64B-495F-412E-9765-936C0B4DF813}" destId="{D7B3403E-ADE7-4F13-BF56-92691CA014B0}" srcOrd="2" destOrd="0" presId="urn:microsoft.com/office/officeart/2005/8/layout/vList2"/>
    <dgm:cxn modelId="{EB354B5C-1133-4301-B1E4-0222FD6639B6}" type="presParOf" srcId="{201BC64B-495F-412E-9765-936C0B4DF813}" destId="{EC3E44B3-4129-4B8A-8A09-08BA3747B6AF}" srcOrd="3" destOrd="0" presId="urn:microsoft.com/office/officeart/2005/8/layout/vList2"/>
    <dgm:cxn modelId="{204AB472-C567-4A75-97E3-E7AD1B4A4C14}" type="presParOf" srcId="{201BC64B-495F-412E-9765-936C0B4DF813}" destId="{B6896787-8856-47CE-AE04-39E1B3F94BF5}" srcOrd="4" destOrd="0" presId="urn:microsoft.com/office/officeart/2005/8/layout/vList2"/>
    <dgm:cxn modelId="{EF45C052-6545-49E3-880A-936BB9D2343B}" type="presParOf" srcId="{201BC64B-495F-412E-9765-936C0B4DF813}" destId="{E5C7B959-82D0-4AED-B210-A5E96975E52A}" srcOrd="5" destOrd="0" presId="urn:microsoft.com/office/officeart/2005/8/layout/vList2"/>
    <dgm:cxn modelId="{83BACA8A-22B1-4C6A-81BC-F73090E8BC71}" type="presParOf" srcId="{201BC64B-495F-412E-9765-936C0B4DF813}" destId="{CFBD7981-0374-4808-9D3D-36B17A39F23E}" srcOrd="6" destOrd="0" presId="urn:microsoft.com/office/officeart/2005/8/layout/vList2"/>
    <dgm:cxn modelId="{D2D548E4-7256-4473-B726-4F7D850783AF}" type="presParOf" srcId="{201BC64B-495F-412E-9765-936C0B4DF813}" destId="{6FCCDFE8-17AF-416A-8349-4E8D9178BA8D}" srcOrd="7" destOrd="0" presId="urn:microsoft.com/office/officeart/2005/8/layout/vList2"/>
    <dgm:cxn modelId="{105B98A4-6C83-4433-AA2C-6753CEAC373C}" type="presParOf" srcId="{201BC64B-495F-412E-9765-936C0B4DF813}" destId="{586D33AF-E5DA-49A9-9108-AF5C151A270C}" srcOrd="8" destOrd="0" presId="urn:microsoft.com/office/officeart/2005/8/layout/vList2"/>
    <dgm:cxn modelId="{AB592E6E-9906-4AFD-8173-DF524CFD8347}" type="presParOf" srcId="{201BC64B-495F-412E-9765-936C0B4DF813}" destId="{3E355904-5C37-4D97-90FC-EF9988F763A7}" srcOrd="9" destOrd="0" presId="urn:microsoft.com/office/officeart/2005/8/layout/vList2"/>
    <dgm:cxn modelId="{9DD27191-9049-408C-A8C2-76F1328B3899}" type="presParOf" srcId="{201BC64B-495F-412E-9765-936C0B4DF813}" destId="{819AF2CC-C6C9-4561-9BDB-88BA57EA8917}" srcOrd="10" destOrd="0" presId="urn:microsoft.com/office/officeart/2005/8/layout/vList2"/>
    <dgm:cxn modelId="{6B625EC3-E15E-4341-865C-29C7BBF335B9}" type="presParOf" srcId="{201BC64B-495F-412E-9765-936C0B4DF813}" destId="{747A51FA-4C15-4DD5-8D3B-FFE19BDD8525}" srcOrd="11" destOrd="0" presId="urn:microsoft.com/office/officeart/2005/8/layout/vList2"/>
    <dgm:cxn modelId="{407C7F9A-5852-424E-8219-28FA2E4CC198}" type="presParOf" srcId="{201BC64B-495F-412E-9765-936C0B4DF813}" destId="{5C0FC9AA-2022-4848-A4C7-D9553D7251B2}" srcOrd="12" destOrd="0" presId="urn:microsoft.com/office/officeart/2005/8/layout/vList2"/>
    <dgm:cxn modelId="{6ED351FF-E6AE-44EF-99B0-E54CFB22387C}" type="presParOf" srcId="{201BC64B-495F-412E-9765-936C0B4DF813}" destId="{C3693A11-14AD-4344-B343-03408E7F5FAB}" srcOrd="13" destOrd="0" presId="urn:microsoft.com/office/officeart/2005/8/layout/vList2"/>
    <dgm:cxn modelId="{4219D369-D2B2-4873-874E-465A87CEDF7A}" type="presParOf" srcId="{201BC64B-495F-412E-9765-936C0B4DF813}" destId="{330F8A43-8B88-4837-9210-01943188FD9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B79CBC-1B1C-4F44-90FC-063ED9CF7FBB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AE86A351-5C81-4FF6-95F0-315AE0508216}">
      <dgm:prSet/>
      <dgm:spPr/>
      <dgm:t>
        <a:bodyPr/>
        <a:lstStyle/>
        <a:p>
          <a:r>
            <a:rPr lang="hr-HR" b="0" i="0"/>
            <a:t>Conduct an AYA-appropriate rheumatology consultation</a:t>
          </a:r>
          <a:endParaRPr lang="en-US"/>
        </a:p>
      </dgm:t>
    </dgm:pt>
    <dgm:pt modelId="{2E092F0A-78D4-482B-92BC-C4EC6B99D49A}" type="parTrans" cxnId="{FAB48B6C-1762-459F-829F-C2822C1093DD}">
      <dgm:prSet/>
      <dgm:spPr/>
      <dgm:t>
        <a:bodyPr/>
        <a:lstStyle/>
        <a:p>
          <a:endParaRPr lang="en-US"/>
        </a:p>
      </dgm:t>
    </dgm:pt>
    <dgm:pt modelId="{8034E3F3-408B-4F0A-AA90-210A25B24A03}" type="sibTrans" cxnId="{FAB48B6C-1762-459F-829F-C2822C1093DD}">
      <dgm:prSet/>
      <dgm:spPr/>
      <dgm:t>
        <a:bodyPr/>
        <a:lstStyle/>
        <a:p>
          <a:endParaRPr lang="en-US"/>
        </a:p>
      </dgm:t>
    </dgm:pt>
    <dgm:pt modelId="{B95A1173-69A2-4F5A-B73D-85A69BFF068D}">
      <dgm:prSet/>
      <dgm:spPr/>
      <dgm:t>
        <a:bodyPr/>
        <a:lstStyle/>
        <a:p>
          <a:r>
            <a:rPr lang="hr-HR" b="0" i="0"/>
            <a:t>Manage confidentiality, autonomy &amp; consent</a:t>
          </a:r>
          <a:endParaRPr lang="en-US"/>
        </a:p>
      </dgm:t>
    </dgm:pt>
    <dgm:pt modelId="{86F3EBF7-1692-42EF-B527-72D3434AC459}" type="parTrans" cxnId="{B5B311AA-57B7-440E-AF8B-4F91B0D9D32C}">
      <dgm:prSet/>
      <dgm:spPr/>
      <dgm:t>
        <a:bodyPr/>
        <a:lstStyle/>
        <a:p>
          <a:endParaRPr lang="en-US"/>
        </a:p>
      </dgm:t>
    </dgm:pt>
    <dgm:pt modelId="{B6EB171F-393C-4556-B868-19980C073DEB}" type="sibTrans" cxnId="{B5B311AA-57B7-440E-AF8B-4F91B0D9D32C}">
      <dgm:prSet/>
      <dgm:spPr/>
      <dgm:t>
        <a:bodyPr/>
        <a:lstStyle/>
        <a:p>
          <a:endParaRPr lang="en-US"/>
        </a:p>
      </dgm:t>
    </dgm:pt>
    <dgm:pt modelId="{0B9FB7B7-E8EC-4718-A658-1E5FB1B6B36D}">
      <dgm:prSet/>
      <dgm:spPr/>
      <dgm:t>
        <a:bodyPr/>
        <a:lstStyle/>
        <a:p>
          <a:r>
            <a:rPr lang="hr-HR" b="0" i="0"/>
            <a:t>Coordinate paediatric–adult rheumatology transfer</a:t>
          </a:r>
          <a:endParaRPr lang="en-US"/>
        </a:p>
      </dgm:t>
    </dgm:pt>
    <dgm:pt modelId="{85E428F9-9C14-4319-9E86-EF587056F298}" type="parTrans" cxnId="{D8468225-7F20-4FFE-A827-25F1E01BCC9D}">
      <dgm:prSet/>
      <dgm:spPr/>
      <dgm:t>
        <a:bodyPr/>
        <a:lstStyle/>
        <a:p>
          <a:endParaRPr lang="en-US"/>
        </a:p>
      </dgm:t>
    </dgm:pt>
    <dgm:pt modelId="{83AB986D-C66E-4D34-BF7D-74FA6A9766D7}" type="sibTrans" cxnId="{D8468225-7F20-4FFE-A827-25F1E01BCC9D}">
      <dgm:prSet/>
      <dgm:spPr/>
      <dgm:t>
        <a:bodyPr/>
        <a:lstStyle/>
        <a:p>
          <a:endParaRPr lang="en-US"/>
        </a:p>
      </dgm:t>
    </dgm:pt>
    <dgm:pt modelId="{5BA1C555-75FA-4B74-834C-05EB1791F467}">
      <dgm:prSet/>
      <dgm:spPr/>
      <dgm:t>
        <a:bodyPr/>
        <a:lstStyle/>
        <a:p>
          <a:r>
            <a:rPr lang="hr-HR" b="0" i="0"/>
            <a:t>Perform musculoskeletal examination &amp; documentation</a:t>
          </a:r>
          <a:endParaRPr lang="en-US"/>
        </a:p>
      </dgm:t>
    </dgm:pt>
    <dgm:pt modelId="{46D93B39-F040-4167-A3EE-0435BA024B8B}" type="parTrans" cxnId="{489DB970-8173-42B4-BEB5-1A9B62F48C6B}">
      <dgm:prSet/>
      <dgm:spPr/>
      <dgm:t>
        <a:bodyPr/>
        <a:lstStyle/>
        <a:p>
          <a:endParaRPr lang="en-US"/>
        </a:p>
      </dgm:t>
    </dgm:pt>
    <dgm:pt modelId="{E7826E83-2DB9-4561-BE9F-54706EE16563}" type="sibTrans" cxnId="{489DB970-8173-42B4-BEB5-1A9B62F48C6B}">
      <dgm:prSet/>
      <dgm:spPr/>
      <dgm:t>
        <a:bodyPr/>
        <a:lstStyle/>
        <a:p>
          <a:endParaRPr lang="en-US"/>
        </a:p>
      </dgm:t>
    </dgm:pt>
    <dgm:pt modelId="{9F2246B3-FE75-41F8-BB77-5B06057234BC}">
      <dgm:prSet/>
      <dgm:spPr/>
      <dgm:t>
        <a:bodyPr/>
        <a:lstStyle/>
        <a:p>
          <a:r>
            <a:rPr lang="hr-HR" b="0" i="0"/>
            <a:t>Interpret imaging for transitional-age patients</a:t>
          </a:r>
          <a:endParaRPr lang="en-US"/>
        </a:p>
      </dgm:t>
    </dgm:pt>
    <dgm:pt modelId="{6076A758-FCB6-4629-B3B6-5EE08A73F484}" type="parTrans" cxnId="{1FD20E17-B9F3-4D5E-AFA2-849C80BF6E35}">
      <dgm:prSet/>
      <dgm:spPr/>
      <dgm:t>
        <a:bodyPr/>
        <a:lstStyle/>
        <a:p>
          <a:endParaRPr lang="en-US"/>
        </a:p>
      </dgm:t>
    </dgm:pt>
    <dgm:pt modelId="{80AEC7EF-BD64-4F40-B5DC-246BE7F5AEA2}" type="sibTrans" cxnId="{1FD20E17-B9F3-4D5E-AFA2-849C80BF6E35}">
      <dgm:prSet/>
      <dgm:spPr/>
      <dgm:t>
        <a:bodyPr/>
        <a:lstStyle/>
        <a:p>
          <a:endParaRPr lang="en-US"/>
        </a:p>
      </dgm:t>
    </dgm:pt>
    <dgm:pt modelId="{759664B4-C74D-47B5-80FC-C2FC62533F2B}">
      <dgm:prSet/>
      <dgm:spPr/>
      <dgm:t>
        <a:bodyPr/>
        <a:lstStyle/>
        <a:p>
          <a:r>
            <a:rPr lang="hr-HR" b="0" i="0"/>
            <a:t>Lead MDT care planning</a:t>
          </a:r>
          <a:endParaRPr lang="en-US"/>
        </a:p>
      </dgm:t>
    </dgm:pt>
    <dgm:pt modelId="{FAC25760-4C99-4316-B929-AE6EBD0B492B}" type="parTrans" cxnId="{ED4F40DF-8B2C-490B-9BE9-F2ACAE2D2DE0}">
      <dgm:prSet/>
      <dgm:spPr/>
      <dgm:t>
        <a:bodyPr/>
        <a:lstStyle/>
        <a:p>
          <a:endParaRPr lang="en-US"/>
        </a:p>
      </dgm:t>
    </dgm:pt>
    <dgm:pt modelId="{A3F3E172-527D-45ED-ACC0-F964544B6026}" type="sibTrans" cxnId="{ED4F40DF-8B2C-490B-9BE9-F2ACAE2D2DE0}">
      <dgm:prSet/>
      <dgm:spPr/>
      <dgm:t>
        <a:bodyPr/>
        <a:lstStyle/>
        <a:p>
          <a:endParaRPr lang="en-US"/>
        </a:p>
      </dgm:t>
    </dgm:pt>
    <dgm:pt modelId="{60BE0472-C3F0-425C-B555-D80CE3C515A7}">
      <dgm:prSet/>
      <dgm:spPr/>
      <dgm:t>
        <a:bodyPr/>
        <a:lstStyle/>
        <a:p>
          <a:r>
            <a:rPr lang="hr-HR" b="0" i="0"/>
            <a:t>Counsel AYAs &amp; caregivers; deliver difficult news</a:t>
          </a:r>
          <a:endParaRPr lang="en-US"/>
        </a:p>
      </dgm:t>
    </dgm:pt>
    <dgm:pt modelId="{DFDD10CA-7666-4007-B9AC-5555BAC96DDD}" type="parTrans" cxnId="{C7055092-2E9B-46D4-A56A-0FCCB629F438}">
      <dgm:prSet/>
      <dgm:spPr/>
      <dgm:t>
        <a:bodyPr/>
        <a:lstStyle/>
        <a:p>
          <a:endParaRPr lang="en-US"/>
        </a:p>
      </dgm:t>
    </dgm:pt>
    <dgm:pt modelId="{A02911EB-E946-45A0-BB89-8C7A391DCB9F}" type="sibTrans" cxnId="{C7055092-2E9B-46D4-A56A-0FCCB629F438}">
      <dgm:prSet/>
      <dgm:spPr/>
      <dgm:t>
        <a:bodyPr/>
        <a:lstStyle/>
        <a:p>
          <a:endParaRPr lang="en-US"/>
        </a:p>
      </dgm:t>
    </dgm:pt>
    <dgm:pt modelId="{AB702BAC-16C6-483B-8A6D-2827675FDCE9}">
      <dgm:prSet/>
      <dgm:spPr/>
      <dgm:t>
        <a:bodyPr/>
        <a:lstStyle/>
        <a:p>
          <a:r>
            <a:rPr lang="hr-HR" b="0" i="0"/>
            <a:t>Transition management for JIA</a:t>
          </a:r>
          <a:endParaRPr lang="en-US"/>
        </a:p>
      </dgm:t>
    </dgm:pt>
    <dgm:pt modelId="{8E8306E1-56AF-4E59-83FE-76C77E2B5F46}" type="parTrans" cxnId="{BE3DEA21-21D5-42E5-B468-D433F23E3D9E}">
      <dgm:prSet/>
      <dgm:spPr/>
      <dgm:t>
        <a:bodyPr/>
        <a:lstStyle/>
        <a:p>
          <a:endParaRPr lang="en-US"/>
        </a:p>
      </dgm:t>
    </dgm:pt>
    <dgm:pt modelId="{2366D74B-7E08-43C3-877F-8A9E9924BA2B}" type="sibTrans" cxnId="{BE3DEA21-21D5-42E5-B468-D433F23E3D9E}">
      <dgm:prSet/>
      <dgm:spPr/>
      <dgm:t>
        <a:bodyPr/>
        <a:lstStyle/>
        <a:p>
          <a:endParaRPr lang="en-US"/>
        </a:p>
      </dgm:t>
    </dgm:pt>
    <dgm:pt modelId="{736C59A9-7F5B-49B0-8773-EEE529DE3A69}">
      <dgm:prSet/>
      <dgm:spPr/>
      <dgm:t>
        <a:bodyPr/>
        <a:lstStyle/>
        <a:p>
          <a:r>
            <a:rPr lang="hr-HR" b="0" i="0"/>
            <a:t>Transition management for cSLE</a:t>
          </a:r>
          <a:endParaRPr lang="en-US"/>
        </a:p>
      </dgm:t>
    </dgm:pt>
    <dgm:pt modelId="{C8645958-CEC6-484F-918F-84B6C102B640}" type="parTrans" cxnId="{186DCB38-B4B0-4706-AE9F-8DF87E0A5766}">
      <dgm:prSet/>
      <dgm:spPr/>
      <dgm:t>
        <a:bodyPr/>
        <a:lstStyle/>
        <a:p>
          <a:endParaRPr lang="en-US"/>
        </a:p>
      </dgm:t>
    </dgm:pt>
    <dgm:pt modelId="{87638EEB-0BBB-43FD-83C8-18FE301A07FC}" type="sibTrans" cxnId="{186DCB38-B4B0-4706-AE9F-8DF87E0A5766}">
      <dgm:prSet/>
      <dgm:spPr/>
      <dgm:t>
        <a:bodyPr/>
        <a:lstStyle/>
        <a:p>
          <a:endParaRPr lang="en-US"/>
        </a:p>
      </dgm:t>
    </dgm:pt>
    <dgm:pt modelId="{3C92FC28-EA6F-4106-BBAB-2D0C716AA7C5}">
      <dgm:prSet/>
      <dgm:spPr/>
      <dgm:t>
        <a:bodyPr/>
        <a:lstStyle/>
        <a:p>
          <a:r>
            <a:rPr lang="hr-HR" b="0" i="0"/>
            <a:t>Transition management for JDM</a:t>
          </a:r>
          <a:endParaRPr lang="en-US"/>
        </a:p>
      </dgm:t>
    </dgm:pt>
    <dgm:pt modelId="{AE5D13EA-731F-485E-B104-2C7A92438ABB}" type="parTrans" cxnId="{DA037754-D56C-4AD3-A84C-8217FA239E58}">
      <dgm:prSet/>
      <dgm:spPr/>
      <dgm:t>
        <a:bodyPr/>
        <a:lstStyle/>
        <a:p>
          <a:endParaRPr lang="en-US"/>
        </a:p>
      </dgm:t>
    </dgm:pt>
    <dgm:pt modelId="{32EF601F-CC1F-4873-9BB4-3A02CD6C18E5}" type="sibTrans" cxnId="{DA037754-D56C-4AD3-A84C-8217FA239E58}">
      <dgm:prSet/>
      <dgm:spPr/>
      <dgm:t>
        <a:bodyPr/>
        <a:lstStyle/>
        <a:p>
          <a:endParaRPr lang="en-US"/>
        </a:p>
      </dgm:t>
    </dgm:pt>
    <dgm:pt modelId="{AA1EE58B-BE7E-4442-9C85-AEAB49F3C355}">
      <dgm:prSet/>
      <dgm:spPr/>
      <dgm:t>
        <a:bodyPr/>
        <a:lstStyle/>
        <a:p>
          <a:r>
            <a:rPr lang="hr-HR" b="0" i="0"/>
            <a:t>Transition management for vasculitides</a:t>
          </a:r>
          <a:endParaRPr lang="en-US"/>
        </a:p>
      </dgm:t>
    </dgm:pt>
    <dgm:pt modelId="{2DD04357-E08B-42F2-B977-24B0ED63FEBD}" type="parTrans" cxnId="{7E22CBBF-D77B-422B-AACE-ED7934A57A96}">
      <dgm:prSet/>
      <dgm:spPr/>
      <dgm:t>
        <a:bodyPr/>
        <a:lstStyle/>
        <a:p>
          <a:endParaRPr lang="en-US"/>
        </a:p>
      </dgm:t>
    </dgm:pt>
    <dgm:pt modelId="{903761C2-5AEA-495E-B18E-2A7486889565}" type="sibTrans" cxnId="{7E22CBBF-D77B-422B-AACE-ED7934A57A96}">
      <dgm:prSet/>
      <dgm:spPr/>
      <dgm:t>
        <a:bodyPr/>
        <a:lstStyle/>
        <a:p>
          <a:endParaRPr lang="en-US"/>
        </a:p>
      </dgm:t>
    </dgm:pt>
    <dgm:pt modelId="{B0592230-266C-4E05-8AE3-0CF6E6DCE61A}">
      <dgm:prSet/>
      <dgm:spPr/>
      <dgm:t>
        <a:bodyPr/>
        <a:lstStyle/>
        <a:p>
          <a:r>
            <a:rPr lang="hr-HR" b="0" i="0" dirty="0" err="1"/>
            <a:t>Transition</a:t>
          </a:r>
          <a:r>
            <a:rPr lang="hr-HR" b="0" i="0" dirty="0"/>
            <a:t> management for </a:t>
          </a:r>
          <a:r>
            <a:rPr lang="hr-HR" b="0" i="0" dirty="0" err="1"/>
            <a:t>autoinflammatory</a:t>
          </a:r>
          <a:r>
            <a:rPr lang="hr-HR" b="0" i="0" dirty="0"/>
            <a:t> </a:t>
          </a:r>
          <a:r>
            <a:rPr lang="hr-HR" b="0" i="0" dirty="0" err="1"/>
            <a:t>diseases</a:t>
          </a:r>
          <a:endParaRPr lang="en-US" dirty="0"/>
        </a:p>
      </dgm:t>
    </dgm:pt>
    <dgm:pt modelId="{C912A758-96F5-4651-A252-57BCB7E09D76}" type="parTrans" cxnId="{1279138D-4DBD-491A-B053-E36D7C8100C8}">
      <dgm:prSet/>
      <dgm:spPr/>
      <dgm:t>
        <a:bodyPr/>
        <a:lstStyle/>
        <a:p>
          <a:endParaRPr lang="en-US"/>
        </a:p>
      </dgm:t>
    </dgm:pt>
    <dgm:pt modelId="{071BD4C0-D538-4212-8D1A-E58AA50DE9C8}" type="sibTrans" cxnId="{1279138D-4DBD-491A-B053-E36D7C8100C8}">
      <dgm:prSet/>
      <dgm:spPr/>
      <dgm:t>
        <a:bodyPr/>
        <a:lstStyle/>
        <a:p>
          <a:endParaRPr lang="en-US"/>
        </a:p>
      </dgm:t>
    </dgm:pt>
    <dgm:pt modelId="{C78CC66A-FF61-4ED5-9C65-6E26B033FDF7}">
      <dgm:prSet/>
      <dgm:spPr/>
      <dgm:t>
        <a:bodyPr/>
        <a:lstStyle/>
        <a:p>
          <a:r>
            <a:rPr lang="hr-HR" b="0" i="0"/>
            <a:t>Medication safety &amp; biologic continuity</a:t>
          </a:r>
          <a:endParaRPr lang="en-US"/>
        </a:p>
      </dgm:t>
    </dgm:pt>
    <dgm:pt modelId="{2720B28A-C637-40B0-BC71-3EF72B1B3AFC}" type="parTrans" cxnId="{9343BD08-8A5E-4B3E-A18C-AE7FC5146455}">
      <dgm:prSet/>
      <dgm:spPr/>
      <dgm:t>
        <a:bodyPr/>
        <a:lstStyle/>
        <a:p>
          <a:endParaRPr lang="en-US"/>
        </a:p>
      </dgm:t>
    </dgm:pt>
    <dgm:pt modelId="{E54FED85-A78D-4413-92D4-72FAE15357E9}" type="sibTrans" cxnId="{9343BD08-8A5E-4B3E-A18C-AE7FC5146455}">
      <dgm:prSet/>
      <dgm:spPr/>
      <dgm:t>
        <a:bodyPr/>
        <a:lstStyle/>
        <a:p>
          <a:endParaRPr lang="en-US"/>
        </a:p>
      </dgm:t>
    </dgm:pt>
    <dgm:pt modelId="{3D7E8161-8D04-4944-B29E-CC3C6A82AFB0}">
      <dgm:prSet/>
      <dgm:spPr/>
      <dgm:t>
        <a:bodyPr/>
        <a:lstStyle/>
        <a:p>
          <a:r>
            <a:rPr lang="hr-HR" b="0" i="0"/>
            <a:t>Psychosocial &amp; functional assessment</a:t>
          </a:r>
          <a:endParaRPr lang="en-US"/>
        </a:p>
      </dgm:t>
    </dgm:pt>
    <dgm:pt modelId="{8EA6D49B-E100-4683-8FA3-E6DED21D03AD}" type="parTrans" cxnId="{A348CF4A-C14A-4399-90B5-782F61090A59}">
      <dgm:prSet/>
      <dgm:spPr/>
      <dgm:t>
        <a:bodyPr/>
        <a:lstStyle/>
        <a:p>
          <a:endParaRPr lang="en-US"/>
        </a:p>
      </dgm:t>
    </dgm:pt>
    <dgm:pt modelId="{2703F7F7-B6C9-4550-B973-E25A0975DFB4}" type="sibTrans" cxnId="{A348CF4A-C14A-4399-90B5-782F61090A59}">
      <dgm:prSet/>
      <dgm:spPr/>
      <dgm:t>
        <a:bodyPr/>
        <a:lstStyle/>
        <a:p>
          <a:endParaRPr lang="en-US"/>
        </a:p>
      </dgm:t>
    </dgm:pt>
    <dgm:pt modelId="{E7DB63BB-D67C-492B-AFE0-AD7649F8A550}" type="pres">
      <dgm:prSet presAssocID="{4DB79CBC-1B1C-4F44-90FC-063ED9CF7FBB}" presName="diagram" presStyleCnt="0">
        <dgm:presLayoutVars>
          <dgm:dir/>
          <dgm:resizeHandles val="exact"/>
        </dgm:presLayoutVars>
      </dgm:prSet>
      <dgm:spPr/>
    </dgm:pt>
    <dgm:pt modelId="{F5C7AD92-AA7D-4E98-BFA1-A5976F7FD685}" type="pres">
      <dgm:prSet presAssocID="{AE86A351-5C81-4FF6-95F0-315AE0508216}" presName="node" presStyleLbl="node1" presStyleIdx="0" presStyleCnt="14">
        <dgm:presLayoutVars>
          <dgm:bulletEnabled val="1"/>
        </dgm:presLayoutVars>
      </dgm:prSet>
      <dgm:spPr/>
    </dgm:pt>
    <dgm:pt modelId="{9E1DF998-9B24-4DF6-A175-9CD17D1103F4}" type="pres">
      <dgm:prSet presAssocID="{8034E3F3-408B-4F0A-AA90-210A25B24A03}" presName="sibTrans" presStyleCnt="0"/>
      <dgm:spPr/>
    </dgm:pt>
    <dgm:pt modelId="{DCBF8529-3F59-49A0-A811-72724481A417}" type="pres">
      <dgm:prSet presAssocID="{B95A1173-69A2-4F5A-B73D-85A69BFF068D}" presName="node" presStyleLbl="node1" presStyleIdx="1" presStyleCnt="14">
        <dgm:presLayoutVars>
          <dgm:bulletEnabled val="1"/>
        </dgm:presLayoutVars>
      </dgm:prSet>
      <dgm:spPr/>
    </dgm:pt>
    <dgm:pt modelId="{DC0719F7-EF79-4A45-9A6D-7809271886FC}" type="pres">
      <dgm:prSet presAssocID="{B6EB171F-393C-4556-B868-19980C073DEB}" presName="sibTrans" presStyleCnt="0"/>
      <dgm:spPr/>
    </dgm:pt>
    <dgm:pt modelId="{B1D96CBA-99A2-4EAB-9884-184E920F661A}" type="pres">
      <dgm:prSet presAssocID="{0B9FB7B7-E8EC-4718-A658-1E5FB1B6B36D}" presName="node" presStyleLbl="node1" presStyleIdx="2" presStyleCnt="14">
        <dgm:presLayoutVars>
          <dgm:bulletEnabled val="1"/>
        </dgm:presLayoutVars>
      </dgm:prSet>
      <dgm:spPr/>
    </dgm:pt>
    <dgm:pt modelId="{D1D42669-1A5C-468D-A12E-06AC44E0CD35}" type="pres">
      <dgm:prSet presAssocID="{83AB986D-C66E-4D34-BF7D-74FA6A9766D7}" presName="sibTrans" presStyleCnt="0"/>
      <dgm:spPr/>
    </dgm:pt>
    <dgm:pt modelId="{C68AC6B0-775E-41E0-8FB6-3F2E7ED6B928}" type="pres">
      <dgm:prSet presAssocID="{5BA1C555-75FA-4B74-834C-05EB1791F467}" presName="node" presStyleLbl="node1" presStyleIdx="3" presStyleCnt="14">
        <dgm:presLayoutVars>
          <dgm:bulletEnabled val="1"/>
        </dgm:presLayoutVars>
      </dgm:prSet>
      <dgm:spPr/>
    </dgm:pt>
    <dgm:pt modelId="{A68CB43E-0826-4CCC-8097-CE243E0687B0}" type="pres">
      <dgm:prSet presAssocID="{E7826E83-2DB9-4561-BE9F-54706EE16563}" presName="sibTrans" presStyleCnt="0"/>
      <dgm:spPr/>
    </dgm:pt>
    <dgm:pt modelId="{14FEF549-A5FF-47AF-9A24-E2BCA2BA3472}" type="pres">
      <dgm:prSet presAssocID="{9F2246B3-FE75-41F8-BB77-5B06057234BC}" presName="node" presStyleLbl="node1" presStyleIdx="4" presStyleCnt="14">
        <dgm:presLayoutVars>
          <dgm:bulletEnabled val="1"/>
        </dgm:presLayoutVars>
      </dgm:prSet>
      <dgm:spPr/>
    </dgm:pt>
    <dgm:pt modelId="{89C2DF66-7B94-4443-A84A-567831DF25F0}" type="pres">
      <dgm:prSet presAssocID="{80AEC7EF-BD64-4F40-B5DC-246BE7F5AEA2}" presName="sibTrans" presStyleCnt="0"/>
      <dgm:spPr/>
    </dgm:pt>
    <dgm:pt modelId="{780E646E-4AD3-4D51-8923-25B90C94ED89}" type="pres">
      <dgm:prSet presAssocID="{759664B4-C74D-47B5-80FC-C2FC62533F2B}" presName="node" presStyleLbl="node1" presStyleIdx="5" presStyleCnt="14">
        <dgm:presLayoutVars>
          <dgm:bulletEnabled val="1"/>
        </dgm:presLayoutVars>
      </dgm:prSet>
      <dgm:spPr/>
    </dgm:pt>
    <dgm:pt modelId="{169271ED-7C1E-4A57-A161-47BB597B54E6}" type="pres">
      <dgm:prSet presAssocID="{A3F3E172-527D-45ED-ACC0-F964544B6026}" presName="sibTrans" presStyleCnt="0"/>
      <dgm:spPr/>
    </dgm:pt>
    <dgm:pt modelId="{3A2F4A31-6A97-4D97-A96C-D50DB587550D}" type="pres">
      <dgm:prSet presAssocID="{60BE0472-C3F0-425C-B555-D80CE3C515A7}" presName="node" presStyleLbl="node1" presStyleIdx="6" presStyleCnt="14">
        <dgm:presLayoutVars>
          <dgm:bulletEnabled val="1"/>
        </dgm:presLayoutVars>
      </dgm:prSet>
      <dgm:spPr/>
    </dgm:pt>
    <dgm:pt modelId="{3C778A5C-BC1A-4A11-A72E-1490B66C43F7}" type="pres">
      <dgm:prSet presAssocID="{A02911EB-E946-45A0-BB89-8C7A391DCB9F}" presName="sibTrans" presStyleCnt="0"/>
      <dgm:spPr/>
    </dgm:pt>
    <dgm:pt modelId="{0ED8C4DE-F3C0-4888-B500-BA14EFEFCE4F}" type="pres">
      <dgm:prSet presAssocID="{AB702BAC-16C6-483B-8A6D-2827675FDCE9}" presName="node" presStyleLbl="node1" presStyleIdx="7" presStyleCnt="14">
        <dgm:presLayoutVars>
          <dgm:bulletEnabled val="1"/>
        </dgm:presLayoutVars>
      </dgm:prSet>
      <dgm:spPr/>
    </dgm:pt>
    <dgm:pt modelId="{59FC8069-23A6-4FBC-BA4F-710D66AD3611}" type="pres">
      <dgm:prSet presAssocID="{2366D74B-7E08-43C3-877F-8A9E9924BA2B}" presName="sibTrans" presStyleCnt="0"/>
      <dgm:spPr/>
    </dgm:pt>
    <dgm:pt modelId="{AD0928C3-2940-482F-ADDD-011356AB3CFE}" type="pres">
      <dgm:prSet presAssocID="{736C59A9-7F5B-49B0-8773-EEE529DE3A69}" presName="node" presStyleLbl="node1" presStyleIdx="8" presStyleCnt="14">
        <dgm:presLayoutVars>
          <dgm:bulletEnabled val="1"/>
        </dgm:presLayoutVars>
      </dgm:prSet>
      <dgm:spPr/>
    </dgm:pt>
    <dgm:pt modelId="{728B4EF3-4B22-4515-AF36-845D7997F5A7}" type="pres">
      <dgm:prSet presAssocID="{87638EEB-0BBB-43FD-83C8-18FE301A07FC}" presName="sibTrans" presStyleCnt="0"/>
      <dgm:spPr/>
    </dgm:pt>
    <dgm:pt modelId="{7EF141A8-1CCC-4E89-A1E7-6A6C28030786}" type="pres">
      <dgm:prSet presAssocID="{3C92FC28-EA6F-4106-BBAB-2D0C716AA7C5}" presName="node" presStyleLbl="node1" presStyleIdx="9" presStyleCnt="14">
        <dgm:presLayoutVars>
          <dgm:bulletEnabled val="1"/>
        </dgm:presLayoutVars>
      </dgm:prSet>
      <dgm:spPr/>
    </dgm:pt>
    <dgm:pt modelId="{531B2905-5E60-4371-AA7E-7648ED7F18AD}" type="pres">
      <dgm:prSet presAssocID="{32EF601F-CC1F-4873-9BB4-3A02CD6C18E5}" presName="sibTrans" presStyleCnt="0"/>
      <dgm:spPr/>
    </dgm:pt>
    <dgm:pt modelId="{0AE989AE-78B9-401E-B61A-8F74603AE447}" type="pres">
      <dgm:prSet presAssocID="{AA1EE58B-BE7E-4442-9C85-AEAB49F3C355}" presName="node" presStyleLbl="node1" presStyleIdx="10" presStyleCnt="14">
        <dgm:presLayoutVars>
          <dgm:bulletEnabled val="1"/>
        </dgm:presLayoutVars>
      </dgm:prSet>
      <dgm:spPr/>
    </dgm:pt>
    <dgm:pt modelId="{BCDEDB95-B3E3-4188-84A7-D74D1C36179D}" type="pres">
      <dgm:prSet presAssocID="{903761C2-5AEA-495E-B18E-2A7486889565}" presName="sibTrans" presStyleCnt="0"/>
      <dgm:spPr/>
    </dgm:pt>
    <dgm:pt modelId="{A737008D-B188-4B42-8875-498D114C728A}" type="pres">
      <dgm:prSet presAssocID="{B0592230-266C-4E05-8AE3-0CF6E6DCE61A}" presName="node" presStyleLbl="node1" presStyleIdx="11" presStyleCnt="14">
        <dgm:presLayoutVars>
          <dgm:bulletEnabled val="1"/>
        </dgm:presLayoutVars>
      </dgm:prSet>
      <dgm:spPr/>
    </dgm:pt>
    <dgm:pt modelId="{7651D581-A39B-408F-9DAA-E4A707353BCB}" type="pres">
      <dgm:prSet presAssocID="{071BD4C0-D538-4212-8D1A-E58AA50DE9C8}" presName="sibTrans" presStyleCnt="0"/>
      <dgm:spPr/>
    </dgm:pt>
    <dgm:pt modelId="{8804B632-590F-4F9A-89C3-E8C842BE0108}" type="pres">
      <dgm:prSet presAssocID="{C78CC66A-FF61-4ED5-9C65-6E26B033FDF7}" presName="node" presStyleLbl="node1" presStyleIdx="12" presStyleCnt="14">
        <dgm:presLayoutVars>
          <dgm:bulletEnabled val="1"/>
        </dgm:presLayoutVars>
      </dgm:prSet>
      <dgm:spPr/>
    </dgm:pt>
    <dgm:pt modelId="{30D4C86E-A84F-4190-966F-9642B0D07C18}" type="pres">
      <dgm:prSet presAssocID="{E54FED85-A78D-4413-92D4-72FAE15357E9}" presName="sibTrans" presStyleCnt="0"/>
      <dgm:spPr/>
    </dgm:pt>
    <dgm:pt modelId="{947D7143-D8A5-4C92-8FEE-0D30A4EC7CCE}" type="pres">
      <dgm:prSet presAssocID="{3D7E8161-8D04-4944-B29E-CC3C6A82AFB0}" presName="node" presStyleLbl="node1" presStyleIdx="13" presStyleCnt="14">
        <dgm:presLayoutVars>
          <dgm:bulletEnabled val="1"/>
        </dgm:presLayoutVars>
      </dgm:prSet>
      <dgm:spPr/>
    </dgm:pt>
  </dgm:ptLst>
  <dgm:cxnLst>
    <dgm:cxn modelId="{9343BD08-8A5E-4B3E-A18C-AE7FC5146455}" srcId="{4DB79CBC-1B1C-4F44-90FC-063ED9CF7FBB}" destId="{C78CC66A-FF61-4ED5-9C65-6E26B033FDF7}" srcOrd="12" destOrd="0" parTransId="{2720B28A-C637-40B0-BC71-3EF72B1B3AFC}" sibTransId="{E54FED85-A78D-4413-92D4-72FAE15357E9}"/>
    <dgm:cxn modelId="{C0AB130F-EB75-4655-9E86-F1594F1C6CE9}" type="presOf" srcId="{3D7E8161-8D04-4944-B29E-CC3C6A82AFB0}" destId="{947D7143-D8A5-4C92-8FEE-0D30A4EC7CCE}" srcOrd="0" destOrd="0" presId="urn:microsoft.com/office/officeart/2005/8/layout/default"/>
    <dgm:cxn modelId="{43A10916-8941-46F8-85E1-305B1BD2152D}" type="presOf" srcId="{C78CC66A-FF61-4ED5-9C65-6E26B033FDF7}" destId="{8804B632-590F-4F9A-89C3-E8C842BE0108}" srcOrd="0" destOrd="0" presId="urn:microsoft.com/office/officeart/2005/8/layout/default"/>
    <dgm:cxn modelId="{1FD20E17-B9F3-4D5E-AFA2-849C80BF6E35}" srcId="{4DB79CBC-1B1C-4F44-90FC-063ED9CF7FBB}" destId="{9F2246B3-FE75-41F8-BB77-5B06057234BC}" srcOrd="4" destOrd="0" parTransId="{6076A758-FCB6-4629-B3B6-5EE08A73F484}" sibTransId="{80AEC7EF-BD64-4F40-B5DC-246BE7F5AEA2}"/>
    <dgm:cxn modelId="{BE3DEA21-21D5-42E5-B468-D433F23E3D9E}" srcId="{4DB79CBC-1B1C-4F44-90FC-063ED9CF7FBB}" destId="{AB702BAC-16C6-483B-8A6D-2827675FDCE9}" srcOrd="7" destOrd="0" parTransId="{8E8306E1-56AF-4E59-83FE-76C77E2B5F46}" sibTransId="{2366D74B-7E08-43C3-877F-8A9E9924BA2B}"/>
    <dgm:cxn modelId="{D8468225-7F20-4FFE-A827-25F1E01BCC9D}" srcId="{4DB79CBC-1B1C-4F44-90FC-063ED9CF7FBB}" destId="{0B9FB7B7-E8EC-4718-A658-1E5FB1B6B36D}" srcOrd="2" destOrd="0" parTransId="{85E428F9-9C14-4319-9E86-EF587056F298}" sibTransId="{83AB986D-C66E-4D34-BF7D-74FA6A9766D7}"/>
    <dgm:cxn modelId="{186DCB38-B4B0-4706-AE9F-8DF87E0A5766}" srcId="{4DB79CBC-1B1C-4F44-90FC-063ED9CF7FBB}" destId="{736C59A9-7F5B-49B0-8773-EEE529DE3A69}" srcOrd="8" destOrd="0" parTransId="{C8645958-CEC6-484F-918F-84B6C102B640}" sibTransId="{87638EEB-0BBB-43FD-83C8-18FE301A07FC}"/>
    <dgm:cxn modelId="{E3B5345D-A944-4877-B854-FFD87ABE6A05}" type="presOf" srcId="{4DB79CBC-1B1C-4F44-90FC-063ED9CF7FBB}" destId="{E7DB63BB-D67C-492B-AFE0-AD7649F8A550}" srcOrd="0" destOrd="0" presId="urn:microsoft.com/office/officeart/2005/8/layout/default"/>
    <dgm:cxn modelId="{6C976362-D9B5-47AF-A6C0-7BBACAB3AC39}" type="presOf" srcId="{5BA1C555-75FA-4B74-834C-05EB1791F467}" destId="{C68AC6B0-775E-41E0-8FB6-3F2E7ED6B928}" srcOrd="0" destOrd="0" presId="urn:microsoft.com/office/officeart/2005/8/layout/default"/>
    <dgm:cxn modelId="{A348CF4A-C14A-4399-90B5-782F61090A59}" srcId="{4DB79CBC-1B1C-4F44-90FC-063ED9CF7FBB}" destId="{3D7E8161-8D04-4944-B29E-CC3C6A82AFB0}" srcOrd="13" destOrd="0" parTransId="{8EA6D49B-E100-4683-8FA3-E6DED21D03AD}" sibTransId="{2703F7F7-B6C9-4550-B973-E25A0975DFB4}"/>
    <dgm:cxn modelId="{FAB48B6C-1762-459F-829F-C2822C1093DD}" srcId="{4DB79CBC-1B1C-4F44-90FC-063ED9CF7FBB}" destId="{AE86A351-5C81-4FF6-95F0-315AE0508216}" srcOrd="0" destOrd="0" parTransId="{2E092F0A-78D4-482B-92BC-C4EC6B99D49A}" sibTransId="{8034E3F3-408B-4F0A-AA90-210A25B24A03}"/>
    <dgm:cxn modelId="{489DB970-8173-42B4-BEB5-1A9B62F48C6B}" srcId="{4DB79CBC-1B1C-4F44-90FC-063ED9CF7FBB}" destId="{5BA1C555-75FA-4B74-834C-05EB1791F467}" srcOrd="3" destOrd="0" parTransId="{46D93B39-F040-4167-A3EE-0435BA024B8B}" sibTransId="{E7826E83-2DB9-4561-BE9F-54706EE16563}"/>
    <dgm:cxn modelId="{DA037754-D56C-4AD3-A84C-8217FA239E58}" srcId="{4DB79CBC-1B1C-4F44-90FC-063ED9CF7FBB}" destId="{3C92FC28-EA6F-4106-BBAB-2D0C716AA7C5}" srcOrd="9" destOrd="0" parTransId="{AE5D13EA-731F-485E-B104-2C7A92438ABB}" sibTransId="{32EF601F-CC1F-4873-9BB4-3A02CD6C18E5}"/>
    <dgm:cxn modelId="{39E15F80-A378-4FB9-B871-B441E9A405DA}" type="presOf" srcId="{AE86A351-5C81-4FF6-95F0-315AE0508216}" destId="{F5C7AD92-AA7D-4E98-BFA1-A5976F7FD685}" srcOrd="0" destOrd="0" presId="urn:microsoft.com/office/officeart/2005/8/layout/default"/>
    <dgm:cxn modelId="{5D2EBF86-A6C6-4DD5-A372-CFD708D09E4A}" type="presOf" srcId="{AA1EE58B-BE7E-4442-9C85-AEAB49F3C355}" destId="{0AE989AE-78B9-401E-B61A-8F74603AE447}" srcOrd="0" destOrd="0" presId="urn:microsoft.com/office/officeart/2005/8/layout/default"/>
    <dgm:cxn modelId="{48B9778B-C1C6-4D16-9DFB-A64A95FCEE98}" type="presOf" srcId="{9F2246B3-FE75-41F8-BB77-5B06057234BC}" destId="{14FEF549-A5FF-47AF-9A24-E2BCA2BA3472}" srcOrd="0" destOrd="0" presId="urn:microsoft.com/office/officeart/2005/8/layout/default"/>
    <dgm:cxn modelId="{1279138D-4DBD-491A-B053-E36D7C8100C8}" srcId="{4DB79CBC-1B1C-4F44-90FC-063ED9CF7FBB}" destId="{B0592230-266C-4E05-8AE3-0CF6E6DCE61A}" srcOrd="11" destOrd="0" parTransId="{C912A758-96F5-4651-A252-57BCB7E09D76}" sibTransId="{071BD4C0-D538-4212-8D1A-E58AA50DE9C8}"/>
    <dgm:cxn modelId="{C7055092-2E9B-46D4-A56A-0FCCB629F438}" srcId="{4DB79CBC-1B1C-4F44-90FC-063ED9CF7FBB}" destId="{60BE0472-C3F0-425C-B555-D80CE3C515A7}" srcOrd="6" destOrd="0" parTransId="{DFDD10CA-7666-4007-B9AC-5555BAC96DDD}" sibTransId="{A02911EB-E946-45A0-BB89-8C7A391DCB9F}"/>
    <dgm:cxn modelId="{BB4FC4A4-5609-45BE-B035-CEC56A3BA469}" type="presOf" srcId="{736C59A9-7F5B-49B0-8773-EEE529DE3A69}" destId="{AD0928C3-2940-482F-ADDD-011356AB3CFE}" srcOrd="0" destOrd="0" presId="urn:microsoft.com/office/officeart/2005/8/layout/default"/>
    <dgm:cxn modelId="{B5B311AA-57B7-440E-AF8B-4F91B0D9D32C}" srcId="{4DB79CBC-1B1C-4F44-90FC-063ED9CF7FBB}" destId="{B95A1173-69A2-4F5A-B73D-85A69BFF068D}" srcOrd="1" destOrd="0" parTransId="{86F3EBF7-1692-42EF-B527-72D3434AC459}" sibTransId="{B6EB171F-393C-4556-B868-19980C073DEB}"/>
    <dgm:cxn modelId="{0D4536AB-8BD1-4B71-94D1-4C5ACAC730CA}" type="presOf" srcId="{3C92FC28-EA6F-4106-BBAB-2D0C716AA7C5}" destId="{7EF141A8-1CCC-4E89-A1E7-6A6C28030786}" srcOrd="0" destOrd="0" presId="urn:microsoft.com/office/officeart/2005/8/layout/default"/>
    <dgm:cxn modelId="{DAA0D8AD-DFB6-4BDD-8168-F968698D4E8F}" type="presOf" srcId="{AB702BAC-16C6-483B-8A6D-2827675FDCE9}" destId="{0ED8C4DE-F3C0-4888-B500-BA14EFEFCE4F}" srcOrd="0" destOrd="0" presId="urn:microsoft.com/office/officeart/2005/8/layout/default"/>
    <dgm:cxn modelId="{A0323AB2-73C8-4694-AB20-39A4065936E0}" type="presOf" srcId="{B0592230-266C-4E05-8AE3-0CF6E6DCE61A}" destId="{A737008D-B188-4B42-8875-498D114C728A}" srcOrd="0" destOrd="0" presId="urn:microsoft.com/office/officeart/2005/8/layout/default"/>
    <dgm:cxn modelId="{D501EEB8-4853-43F1-8EF2-2E851EBECE1F}" type="presOf" srcId="{B95A1173-69A2-4F5A-B73D-85A69BFF068D}" destId="{DCBF8529-3F59-49A0-A811-72724481A417}" srcOrd="0" destOrd="0" presId="urn:microsoft.com/office/officeart/2005/8/layout/default"/>
    <dgm:cxn modelId="{7E22CBBF-D77B-422B-AACE-ED7934A57A96}" srcId="{4DB79CBC-1B1C-4F44-90FC-063ED9CF7FBB}" destId="{AA1EE58B-BE7E-4442-9C85-AEAB49F3C355}" srcOrd="10" destOrd="0" parTransId="{2DD04357-E08B-42F2-B977-24B0ED63FEBD}" sibTransId="{903761C2-5AEA-495E-B18E-2A7486889565}"/>
    <dgm:cxn modelId="{593909C8-3AB5-4274-99BA-8F0A55382CB0}" type="presOf" srcId="{60BE0472-C3F0-425C-B555-D80CE3C515A7}" destId="{3A2F4A31-6A97-4D97-A96C-D50DB587550D}" srcOrd="0" destOrd="0" presId="urn:microsoft.com/office/officeart/2005/8/layout/default"/>
    <dgm:cxn modelId="{EC4CA7CF-A296-4975-9171-C78DB3396E76}" type="presOf" srcId="{0B9FB7B7-E8EC-4718-A658-1E5FB1B6B36D}" destId="{B1D96CBA-99A2-4EAB-9884-184E920F661A}" srcOrd="0" destOrd="0" presId="urn:microsoft.com/office/officeart/2005/8/layout/default"/>
    <dgm:cxn modelId="{E8F6D0DC-9836-493A-9BB1-2B59566F9049}" type="presOf" srcId="{759664B4-C74D-47B5-80FC-C2FC62533F2B}" destId="{780E646E-4AD3-4D51-8923-25B90C94ED89}" srcOrd="0" destOrd="0" presId="urn:microsoft.com/office/officeart/2005/8/layout/default"/>
    <dgm:cxn modelId="{ED4F40DF-8B2C-490B-9BE9-F2ACAE2D2DE0}" srcId="{4DB79CBC-1B1C-4F44-90FC-063ED9CF7FBB}" destId="{759664B4-C74D-47B5-80FC-C2FC62533F2B}" srcOrd="5" destOrd="0" parTransId="{FAC25760-4C99-4316-B929-AE6EBD0B492B}" sibTransId="{A3F3E172-527D-45ED-ACC0-F964544B6026}"/>
    <dgm:cxn modelId="{56B429B3-BB56-4A57-8CB4-585E8DDB9B73}" type="presParOf" srcId="{E7DB63BB-D67C-492B-AFE0-AD7649F8A550}" destId="{F5C7AD92-AA7D-4E98-BFA1-A5976F7FD685}" srcOrd="0" destOrd="0" presId="urn:microsoft.com/office/officeart/2005/8/layout/default"/>
    <dgm:cxn modelId="{93F7099C-7613-488D-BD15-F3D99C8AE703}" type="presParOf" srcId="{E7DB63BB-D67C-492B-AFE0-AD7649F8A550}" destId="{9E1DF998-9B24-4DF6-A175-9CD17D1103F4}" srcOrd="1" destOrd="0" presId="urn:microsoft.com/office/officeart/2005/8/layout/default"/>
    <dgm:cxn modelId="{F38C6C67-B7D6-4AAC-A709-4021F58F83FD}" type="presParOf" srcId="{E7DB63BB-D67C-492B-AFE0-AD7649F8A550}" destId="{DCBF8529-3F59-49A0-A811-72724481A417}" srcOrd="2" destOrd="0" presId="urn:microsoft.com/office/officeart/2005/8/layout/default"/>
    <dgm:cxn modelId="{0035BCFF-4BD8-47BD-9565-E8412C9A5B73}" type="presParOf" srcId="{E7DB63BB-D67C-492B-AFE0-AD7649F8A550}" destId="{DC0719F7-EF79-4A45-9A6D-7809271886FC}" srcOrd="3" destOrd="0" presId="urn:microsoft.com/office/officeart/2005/8/layout/default"/>
    <dgm:cxn modelId="{239FF7A8-F5FD-4A87-9C67-AA23098EF6B4}" type="presParOf" srcId="{E7DB63BB-D67C-492B-AFE0-AD7649F8A550}" destId="{B1D96CBA-99A2-4EAB-9884-184E920F661A}" srcOrd="4" destOrd="0" presId="urn:microsoft.com/office/officeart/2005/8/layout/default"/>
    <dgm:cxn modelId="{D10D6AAC-F78E-47FF-928A-26A413752085}" type="presParOf" srcId="{E7DB63BB-D67C-492B-AFE0-AD7649F8A550}" destId="{D1D42669-1A5C-468D-A12E-06AC44E0CD35}" srcOrd="5" destOrd="0" presId="urn:microsoft.com/office/officeart/2005/8/layout/default"/>
    <dgm:cxn modelId="{15A299A3-330C-4849-BE36-8E340BF4CD79}" type="presParOf" srcId="{E7DB63BB-D67C-492B-AFE0-AD7649F8A550}" destId="{C68AC6B0-775E-41E0-8FB6-3F2E7ED6B928}" srcOrd="6" destOrd="0" presId="urn:microsoft.com/office/officeart/2005/8/layout/default"/>
    <dgm:cxn modelId="{F74D17E2-D64B-412C-8501-F40D1FF1A0A2}" type="presParOf" srcId="{E7DB63BB-D67C-492B-AFE0-AD7649F8A550}" destId="{A68CB43E-0826-4CCC-8097-CE243E0687B0}" srcOrd="7" destOrd="0" presId="urn:microsoft.com/office/officeart/2005/8/layout/default"/>
    <dgm:cxn modelId="{56E4EDDF-F688-4994-A38C-07AA8D808EB5}" type="presParOf" srcId="{E7DB63BB-D67C-492B-AFE0-AD7649F8A550}" destId="{14FEF549-A5FF-47AF-9A24-E2BCA2BA3472}" srcOrd="8" destOrd="0" presId="urn:microsoft.com/office/officeart/2005/8/layout/default"/>
    <dgm:cxn modelId="{47738699-98CD-4002-A04D-E6955D315894}" type="presParOf" srcId="{E7DB63BB-D67C-492B-AFE0-AD7649F8A550}" destId="{89C2DF66-7B94-4443-A84A-567831DF25F0}" srcOrd="9" destOrd="0" presId="urn:microsoft.com/office/officeart/2005/8/layout/default"/>
    <dgm:cxn modelId="{5FE964F5-9919-4863-83AB-A9DBB8409146}" type="presParOf" srcId="{E7DB63BB-D67C-492B-AFE0-AD7649F8A550}" destId="{780E646E-4AD3-4D51-8923-25B90C94ED89}" srcOrd="10" destOrd="0" presId="urn:microsoft.com/office/officeart/2005/8/layout/default"/>
    <dgm:cxn modelId="{655F0DF7-ECDF-4B6B-A23A-254427197F2A}" type="presParOf" srcId="{E7DB63BB-D67C-492B-AFE0-AD7649F8A550}" destId="{169271ED-7C1E-4A57-A161-47BB597B54E6}" srcOrd="11" destOrd="0" presId="urn:microsoft.com/office/officeart/2005/8/layout/default"/>
    <dgm:cxn modelId="{7D251F24-5022-4BB2-A324-399B7D8A2955}" type="presParOf" srcId="{E7DB63BB-D67C-492B-AFE0-AD7649F8A550}" destId="{3A2F4A31-6A97-4D97-A96C-D50DB587550D}" srcOrd="12" destOrd="0" presId="urn:microsoft.com/office/officeart/2005/8/layout/default"/>
    <dgm:cxn modelId="{84127E48-72D9-4E66-88B5-717DA51F186D}" type="presParOf" srcId="{E7DB63BB-D67C-492B-AFE0-AD7649F8A550}" destId="{3C778A5C-BC1A-4A11-A72E-1490B66C43F7}" srcOrd="13" destOrd="0" presId="urn:microsoft.com/office/officeart/2005/8/layout/default"/>
    <dgm:cxn modelId="{6EC0F88D-A333-40D3-9AB9-D7A6429DC9FF}" type="presParOf" srcId="{E7DB63BB-D67C-492B-AFE0-AD7649F8A550}" destId="{0ED8C4DE-F3C0-4888-B500-BA14EFEFCE4F}" srcOrd="14" destOrd="0" presId="urn:microsoft.com/office/officeart/2005/8/layout/default"/>
    <dgm:cxn modelId="{DFCE4EA8-17BD-49A3-931B-C16C67DAEB0E}" type="presParOf" srcId="{E7DB63BB-D67C-492B-AFE0-AD7649F8A550}" destId="{59FC8069-23A6-4FBC-BA4F-710D66AD3611}" srcOrd="15" destOrd="0" presId="urn:microsoft.com/office/officeart/2005/8/layout/default"/>
    <dgm:cxn modelId="{B50898B9-77AB-427D-BC43-E3EFDDEE37E0}" type="presParOf" srcId="{E7DB63BB-D67C-492B-AFE0-AD7649F8A550}" destId="{AD0928C3-2940-482F-ADDD-011356AB3CFE}" srcOrd="16" destOrd="0" presId="urn:microsoft.com/office/officeart/2005/8/layout/default"/>
    <dgm:cxn modelId="{9CEB2835-3813-4596-8C46-BA93F28845BF}" type="presParOf" srcId="{E7DB63BB-D67C-492B-AFE0-AD7649F8A550}" destId="{728B4EF3-4B22-4515-AF36-845D7997F5A7}" srcOrd="17" destOrd="0" presId="urn:microsoft.com/office/officeart/2005/8/layout/default"/>
    <dgm:cxn modelId="{FCFD9688-D349-4EE6-A122-F00FE7BBD624}" type="presParOf" srcId="{E7DB63BB-D67C-492B-AFE0-AD7649F8A550}" destId="{7EF141A8-1CCC-4E89-A1E7-6A6C28030786}" srcOrd="18" destOrd="0" presId="urn:microsoft.com/office/officeart/2005/8/layout/default"/>
    <dgm:cxn modelId="{D81E941F-7AF7-4F84-B4A5-72623F6A639E}" type="presParOf" srcId="{E7DB63BB-D67C-492B-AFE0-AD7649F8A550}" destId="{531B2905-5E60-4371-AA7E-7648ED7F18AD}" srcOrd="19" destOrd="0" presId="urn:microsoft.com/office/officeart/2005/8/layout/default"/>
    <dgm:cxn modelId="{1CAF093F-41A8-4D60-B2D9-16223C711088}" type="presParOf" srcId="{E7DB63BB-D67C-492B-AFE0-AD7649F8A550}" destId="{0AE989AE-78B9-401E-B61A-8F74603AE447}" srcOrd="20" destOrd="0" presId="urn:microsoft.com/office/officeart/2005/8/layout/default"/>
    <dgm:cxn modelId="{7F62F652-6186-4F4C-9B7C-9A724304A70F}" type="presParOf" srcId="{E7DB63BB-D67C-492B-AFE0-AD7649F8A550}" destId="{BCDEDB95-B3E3-4188-84A7-D74D1C36179D}" srcOrd="21" destOrd="0" presId="urn:microsoft.com/office/officeart/2005/8/layout/default"/>
    <dgm:cxn modelId="{4492B721-7E2E-40C0-B0EC-D1E1A8949336}" type="presParOf" srcId="{E7DB63BB-D67C-492B-AFE0-AD7649F8A550}" destId="{A737008D-B188-4B42-8875-498D114C728A}" srcOrd="22" destOrd="0" presId="urn:microsoft.com/office/officeart/2005/8/layout/default"/>
    <dgm:cxn modelId="{2F804DE1-2608-4C75-8064-3562B4D5FD79}" type="presParOf" srcId="{E7DB63BB-D67C-492B-AFE0-AD7649F8A550}" destId="{7651D581-A39B-408F-9DAA-E4A707353BCB}" srcOrd="23" destOrd="0" presId="urn:microsoft.com/office/officeart/2005/8/layout/default"/>
    <dgm:cxn modelId="{20FEC099-17EB-4FD9-BFD2-7188A43F2EBB}" type="presParOf" srcId="{E7DB63BB-D67C-492B-AFE0-AD7649F8A550}" destId="{8804B632-590F-4F9A-89C3-E8C842BE0108}" srcOrd="24" destOrd="0" presId="urn:microsoft.com/office/officeart/2005/8/layout/default"/>
    <dgm:cxn modelId="{C44B8231-ED9F-402B-BFED-B722C83B4A67}" type="presParOf" srcId="{E7DB63BB-D67C-492B-AFE0-AD7649F8A550}" destId="{30D4C86E-A84F-4190-966F-9642B0D07C18}" srcOrd="25" destOrd="0" presId="urn:microsoft.com/office/officeart/2005/8/layout/default"/>
    <dgm:cxn modelId="{0B08C2AC-2BDF-47B2-A234-651EAC6BCC8C}" type="presParOf" srcId="{E7DB63BB-D67C-492B-AFE0-AD7649F8A550}" destId="{947D7143-D8A5-4C92-8FEE-0D30A4EC7CCE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C5DD5-7E26-467C-9AE4-24E5A274255B}">
      <dsp:nvSpPr>
        <dsp:cNvPr id="0" name=""/>
        <dsp:cNvSpPr/>
      </dsp:nvSpPr>
      <dsp:spPr>
        <a:xfrm>
          <a:off x="0" y="95947"/>
          <a:ext cx="9963778" cy="442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8DAEC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Competency-based education (</a:t>
          </a:r>
          <a:r>
            <a:rPr lang="hr-HR" sz="1800" kern="1200" dirty="0"/>
            <a:t>CBME - </a:t>
          </a:r>
          <a:r>
            <a:rPr lang="en-US" sz="1800" kern="1200" dirty="0" err="1"/>
            <a:t>CanMEDS</a:t>
          </a:r>
          <a:r>
            <a:rPr lang="en-US" sz="1800" kern="1200" dirty="0"/>
            <a:t>-aligned)</a:t>
          </a:r>
        </a:p>
      </dsp:txBody>
      <dsp:txXfrm>
        <a:off x="21589" y="117536"/>
        <a:ext cx="9920600" cy="399082"/>
      </dsp:txXfrm>
    </dsp:sp>
    <dsp:sp modelId="{D7B3403E-ADE7-4F13-BF56-92691CA014B0}">
      <dsp:nvSpPr>
        <dsp:cNvPr id="0" name=""/>
        <dsp:cNvSpPr/>
      </dsp:nvSpPr>
      <dsp:spPr>
        <a:xfrm>
          <a:off x="0" y="590047"/>
          <a:ext cx="9963778" cy="442260"/>
        </a:xfrm>
        <a:prstGeom prst="roundRect">
          <a:avLst/>
        </a:prstGeom>
        <a:solidFill>
          <a:srgbClr val="4885A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Integration of EPAs</a:t>
          </a:r>
          <a:r>
            <a:rPr lang="hr-HR" sz="1800" kern="1200" dirty="0"/>
            <a:t> (</a:t>
          </a:r>
          <a:r>
            <a:rPr lang="hr-HR" sz="1800" kern="1200" dirty="0" err="1"/>
            <a:t>real</a:t>
          </a:r>
          <a:r>
            <a:rPr lang="hr-HR" sz="1800" kern="1200" dirty="0"/>
            <a:t> </a:t>
          </a:r>
          <a:r>
            <a:rPr lang="hr-HR" sz="1800" kern="1200" dirty="0" err="1"/>
            <a:t>clinical</a:t>
          </a:r>
          <a:r>
            <a:rPr lang="hr-HR" sz="1800" kern="1200" dirty="0"/>
            <a:t> </a:t>
          </a:r>
          <a:r>
            <a:rPr lang="hr-HR" sz="1800" kern="1200" dirty="0" err="1"/>
            <a:t>tasks</a:t>
          </a:r>
          <a:r>
            <a:rPr lang="hr-HR" sz="1800" kern="1200" dirty="0"/>
            <a:t>)</a:t>
          </a:r>
          <a:endParaRPr lang="en-US" sz="1800" kern="1200" dirty="0"/>
        </a:p>
      </dsp:txBody>
      <dsp:txXfrm>
        <a:off x="21589" y="611636"/>
        <a:ext cx="9920600" cy="399082"/>
      </dsp:txXfrm>
    </dsp:sp>
    <dsp:sp modelId="{B6896787-8856-47CE-AE04-39E1B3F94BF5}">
      <dsp:nvSpPr>
        <dsp:cNvPr id="0" name=""/>
        <dsp:cNvSpPr/>
      </dsp:nvSpPr>
      <dsp:spPr>
        <a:xfrm>
          <a:off x="0" y="1084147"/>
          <a:ext cx="9963778" cy="442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Workplace-based assessment</a:t>
          </a:r>
          <a:r>
            <a:rPr lang="hr-HR" sz="1800" kern="1200" dirty="0"/>
            <a:t> (mini-CEX, DOPS, </a:t>
          </a:r>
          <a:r>
            <a:rPr lang="hr-HR" sz="1800" kern="1200" dirty="0" err="1"/>
            <a:t>case</a:t>
          </a:r>
          <a:r>
            <a:rPr lang="hr-HR" sz="1800" kern="1200" dirty="0"/>
            <a:t>-base </a:t>
          </a:r>
          <a:r>
            <a:rPr lang="hr-HR" sz="1800" kern="1200" dirty="0" err="1"/>
            <a:t>discussion</a:t>
          </a:r>
          <a:r>
            <a:rPr lang="hr-HR" sz="1800" kern="1200" dirty="0"/>
            <a:t>)</a:t>
          </a:r>
          <a:endParaRPr lang="en-US" sz="1800" kern="1200" dirty="0"/>
        </a:p>
      </dsp:txBody>
      <dsp:txXfrm>
        <a:off x="21589" y="1105736"/>
        <a:ext cx="9920600" cy="399082"/>
      </dsp:txXfrm>
    </dsp:sp>
    <dsp:sp modelId="{CFBD7981-0374-4808-9D3D-36B17A39F23E}">
      <dsp:nvSpPr>
        <dsp:cNvPr id="0" name=""/>
        <dsp:cNvSpPr/>
      </dsp:nvSpPr>
      <dsp:spPr>
        <a:xfrm>
          <a:off x="0" y="1578247"/>
          <a:ext cx="9963778" cy="442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14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714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Focus on non-technical skills</a:t>
          </a:r>
          <a:r>
            <a:rPr lang="hr-HR" sz="1800" kern="1200" dirty="0"/>
            <a:t> (</a:t>
          </a:r>
          <a:r>
            <a:rPr lang="hr-HR" sz="1800" kern="1200" dirty="0" err="1"/>
            <a:t>communication</a:t>
          </a:r>
          <a:r>
            <a:rPr lang="hr-HR" sz="1800" kern="1200" dirty="0"/>
            <a:t>, </a:t>
          </a:r>
          <a:r>
            <a:rPr lang="hr-HR" sz="1800" kern="1200" dirty="0" err="1"/>
            <a:t>teamwork</a:t>
          </a:r>
          <a:r>
            <a:rPr lang="hr-HR" sz="1800" kern="1200" dirty="0"/>
            <a:t>, </a:t>
          </a:r>
          <a:r>
            <a:rPr lang="hr-HR" sz="1800" kern="1200" dirty="0" err="1"/>
            <a:t>leadership</a:t>
          </a:r>
          <a:r>
            <a:rPr lang="hr-HR" sz="1800" kern="1200" dirty="0"/>
            <a:t>, </a:t>
          </a:r>
          <a:r>
            <a:rPr lang="hr-HR" sz="1800" kern="1200" dirty="0" err="1"/>
            <a:t>profesionalisam</a:t>
          </a:r>
          <a:r>
            <a:rPr lang="hr-HR" sz="1800" kern="1200" dirty="0"/>
            <a:t>)</a:t>
          </a:r>
          <a:endParaRPr lang="en-US" sz="1800" kern="1200" dirty="0"/>
        </a:p>
      </dsp:txBody>
      <dsp:txXfrm>
        <a:off x="21589" y="1599836"/>
        <a:ext cx="9920600" cy="399082"/>
      </dsp:txXfrm>
    </dsp:sp>
    <dsp:sp modelId="{586D33AF-E5DA-49A9-9108-AF5C151A270C}">
      <dsp:nvSpPr>
        <dsp:cNvPr id="0" name=""/>
        <dsp:cNvSpPr/>
      </dsp:nvSpPr>
      <dsp:spPr>
        <a:xfrm>
          <a:off x="0" y="2072347"/>
          <a:ext cx="9963778" cy="442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Patient-</a:t>
          </a:r>
          <a:r>
            <a:rPr lang="en-US" sz="1800" kern="1200" dirty="0" err="1"/>
            <a:t>centred</a:t>
          </a:r>
          <a:r>
            <a:rPr lang="en-US" sz="1800" kern="1200" dirty="0"/>
            <a:t> care</a:t>
          </a:r>
          <a:r>
            <a:rPr lang="hr-HR" sz="1800" kern="1200" dirty="0"/>
            <a:t> (</a:t>
          </a:r>
          <a:r>
            <a:rPr lang="hr-HR" sz="1800" kern="1200" dirty="0" err="1"/>
            <a:t>shared</a:t>
          </a:r>
          <a:r>
            <a:rPr lang="hr-HR" sz="1800" kern="1200" dirty="0"/>
            <a:t> </a:t>
          </a:r>
          <a:r>
            <a:rPr lang="hr-HR" sz="1800" kern="1200" dirty="0" err="1"/>
            <a:t>decision-making</a:t>
          </a:r>
          <a:r>
            <a:rPr lang="hr-HR" sz="1800" kern="1200" dirty="0"/>
            <a:t> </a:t>
          </a:r>
          <a:r>
            <a:rPr lang="hr-HR" sz="1800" kern="1200" dirty="0" err="1"/>
            <a:t>and</a:t>
          </a:r>
          <a:r>
            <a:rPr lang="hr-HR" sz="1800" kern="1200" dirty="0"/>
            <a:t> </a:t>
          </a:r>
          <a:r>
            <a:rPr lang="hr-HR" sz="1800" kern="1200" dirty="0" err="1"/>
            <a:t>communication</a:t>
          </a:r>
          <a:r>
            <a:rPr lang="hr-HR" sz="1800" kern="1200" dirty="0"/>
            <a:t>)</a:t>
          </a:r>
          <a:endParaRPr lang="en-US" sz="1800" kern="1200" dirty="0"/>
        </a:p>
      </dsp:txBody>
      <dsp:txXfrm>
        <a:off x="21589" y="2093936"/>
        <a:ext cx="9920600" cy="399082"/>
      </dsp:txXfrm>
    </dsp:sp>
    <dsp:sp modelId="{819AF2CC-C6C9-4561-9BDB-88BA57EA8917}">
      <dsp:nvSpPr>
        <dsp:cNvPr id="0" name=""/>
        <dsp:cNvSpPr/>
      </dsp:nvSpPr>
      <dsp:spPr>
        <a:xfrm>
          <a:off x="0" y="2566446"/>
          <a:ext cx="9963778" cy="442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571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8571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Multidisciplinary approach</a:t>
          </a:r>
        </a:p>
      </dsp:txBody>
      <dsp:txXfrm>
        <a:off x="21589" y="2588035"/>
        <a:ext cx="9920600" cy="399082"/>
      </dsp:txXfrm>
    </dsp:sp>
    <dsp:sp modelId="{5C0FC9AA-2022-4848-A4C7-D9553D7251B2}">
      <dsp:nvSpPr>
        <dsp:cNvPr id="0" name=""/>
        <dsp:cNvSpPr/>
      </dsp:nvSpPr>
      <dsp:spPr>
        <a:xfrm>
          <a:off x="0" y="3060546"/>
          <a:ext cx="9963778" cy="442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4286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4286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4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86AFC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Transition (AYA) medicine</a:t>
          </a:r>
        </a:p>
      </dsp:txBody>
      <dsp:txXfrm>
        <a:off x="21589" y="3082135"/>
        <a:ext cx="9920600" cy="399082"/>
      </dsp:txXfrm>
    </dsp:sp>
    <dsp:sp modelId="{330F8A43-8B88-4837-9210-01943188FD90}">
      <dsp:nvSpPr>
        <dsp:cNvPr id="0" name=""/>
        <dsp:cNvSpPr/>
      </dsp:nvSpPr>
      <dsp:spPr>
        <a:xfrm>
          <a:off x="0" y="3554646"/>
          <a:ext cx="9963778" cy="4422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Emphasis on lifelong learning</a:t>
          </a:r>
          <a:r>
            <a:rPr lang="hr-HR" sz="1800" kern="1200" dirty="0"/>
            <a:t> </a:t>
          </a:r>
          <a:r>
            <a:rPr lang="hr-HR" sz="1800" kern="1200" dirty="0" err="1"/>
            <a:t>and</a:t>
          </a:r>
          <a:r>
            <a:rPr lang="hr-HR" sz="1800" kern="1200" dirty="0"/>
            <a:t> </a:t>
          </a:r>
          <a:r>
            <a:rPr lang="hr-HR" sz="1800" kern="1200" dirty="0" err="1"/>
            <a:t>reflective</a:t>
          </a:r>
          <a:r>
            <a:rPr lang="hr-HR" sz="1800" kern="1200" dirty="0"/>
            <a:t> </a:t>
          </a:r>
          <a:r>
            <a:rPr lang="hr-HR" sz="1800" kern="1200" dirty="0" err="1"/>
            <a:t>practice</a:t>
          </a:r>
          <a:r>
            <a:rPr lang="hr-HR" sz="1800" kern="1200" dirty="0"/>
            <a:t> (</a:t>
          </a:r>
          <a:r>
            <a:rPr lang="hr-HR" sz="1800" kern="1200" dirty="0" err="1"/>
            <a:t>harmonisation</a:t>
          </a:r>
          <a:r>
            <a:rPr lang="hr-HR" sz="1800" kern="1200" dirty="0"/>
            <a:t> </a:t>
          </a:r>
          <a:r>
            <a:rPr lang="hr-HR" sz="1800" kern="1200" dirty="0" err="1"/>
            <a:t>across</a:t>
          </a:r>
          <a:r>
            <a:rPr lang="hr-HR" sz="1800" kern="1200" dirty="0"/>
            <a:t> Europe)</a:t>
          </a:r>
          <a:endParaRPr lang="en-US" sz="1800" kern="1200" dirty="0"/>
        </a:p>
      </dsp:txBody>
      <dsp:txXfrm>
        <a:off x="21589" y="3576235"/>
        <a:ext cx="9920600" cy="399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7AD92-AA7D-4E98-BFA1-A5976F7FD685}">
      <dsp:nvSpPr>
        <dsp:cNvPr id="0" name=""/>
        <dsp:cNvSpPr/>
      </dsp:nvSpPr>
      <dsp:spPr>
        <a:xfrm>
          <a:off x="3671" y="372310"/>
          <a:ext cx="1987798" cy="119267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Conduct an AYA-appropriate rheumatology consultation</a:t>
          </a:r>
          <a:endParaRPr lang="en-US" sz="1800" kern="1200"/>
        </a:p>
      </dsp:txBody>
      <dsp:txXfrm>
        <a:off x="3671" y="372310"/>
        <a:ext cx="1987798" cy="1192678"/>
      </dsp:txXfrm>
    </dsp:sp>
    <dsp:sp modelId="{DCBF8529-3F59-49A0-A811-72724481A417}">
      <dsp:nvSpPr>
        <dsp:cNvPr id="0" name=""/>
        <dsp:cNvSpPr/>
      </dsp:nvSpPr>
      <dsp:spPr>
        <a:xfrm>
          <a:off x="2190249" y="372310"/>
          <a:ext cx="1987798" cy="1192678"/>
        </a:xfrm>
        <a:prstGeom prst="rect">
          <a:avLst/>
        </a:prstGeom>
        <a:solidFill>
          <a:schemeClr val="accent1">
            <a:shade val="80000"/>
            <a:hueOff val="41969"/>
            <a:satOff val="-4376"/>
            <a:lumOff val="29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Manage confidentiality, autonomy &amp; consent</a:t>
          </a:r>
          <a:endParaRPr lang="en-US" sz="1800" kern="1200"/>
        </a:p>
      </dsp:txBody>
      <dsp:txXfrm>
        <a:off x="2190249" y="372310"/>
        <a:ext cx="1987798" cy="1192678"/>
      </dsp:txXfrm>
    </dsp:sp>
    <dsp:sp modelId="{B1D96CBA-99A2-4EAB-9884-184E920F661A}">
      <dsp:nvSpPr>
        <dsp:cNvPr id="0" name=""/>
        <dsp:cNvSpPr/>
      </dsp:nvSpPr>
      <dsp:spPr>
        <a:xfrm>
          <a:off x="4376826" y="372310"/>
          <a:ext cx="1987798" cy="1192678"/>
        </a:xfrm>
        <a:prstGeom prst="rect">
          <a:avLst/>
        </a:prstGeom>
        <a:solidFill>
          <a:schemeClr val="accent1">
            <a:shade val="80000"/>
            <a:hueOff val="83938"/>
            <a:satOff val="-8753"/>
            <a:lumOff val="58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Coordinate paediatric–adult rheumatology transfer</a:t>
          </a:r>
          <a:endParaRPr lang="en-US" sz="1800" kern="1200"/>
        </a:p>
      </dsp:txBody>
      <dsp:txXfrm>
        <a:off x="4376826" y="372310"/>
        <a:ext cx="1987798" cy="1192678"/>
      </dsp:txXfrm>
    </dsp:sp>
    <dsp:sp modelId="{C68AC6B0-775E-41E0-8FB6-3F2E7ED6B928}">
      <dsp:nvSpPr>
        <dsp:cNvPr id="0" name=""/>
        <dsp:cNvSpPr/>
      </dsp:nvSpPr>
      <dsp:spPr>
        <a:xfrm>
          <a:off x="6563404" y="372310"/>
          <a:ext cx="1987798" cy="1192678"/>
        </a:xfrm>
        <a:prstGeom prst="rect">
          <a:avLst/>
        </a:prstGeom>
        <a:solidFill>
          <a:schemeClr val="accent1">
            <a:shade val="80000"/>
            <a:hueOff val="125907"/>
            <a:satOff val="-13129"/>
            <a:lumOff val="88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Perform musculoskeletal examination &amp; documentation</a:t>
          </a:r>
          <a:endParaRPr lang="en-US" sz="1800" kern="1200"/>
        </a:p>
      </dsp:txBody>
      <dsp:txXfrm>
        <a:off x="6563404" y="372310"/>
        <a:ext cx="1987798" cy="1192678"/>
      </dsp:txXfrm>
    </dsp:sp>
    <dsp:sp modelId="{14FEF549-A5FF-47AF-9A24-E2BCA2BA3472}">
      <dsp:nvSpPr>
        <dsp:cNvPr id="0" name=""/>
        <dsp:cNvSpPr/>
      </dsp:nvSpPr>
      <dsp:spPr>
        <a:xfrm>
          <a:off x="8749982" y="372310"/>
          <a:ext cx="1987798" cy="1192678"/>
        </a:xfrm>
        <a:prstGeom prst="rect">
          <a:avLst/>
        </a:prstGeom>
        <a:solidFill>
          <a:schemeClr val="accent1">
            <a:shade val="80000"/>
            <a:hueOff val="167876"/>
            <a:satOff val="-17505"/>
            <a:lumOff val="117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Interpret imaging for transitional-age patients</a:t>
          </a:r>
          <a:endParaRPr lang="en-US" sz="1800" kern="1200"/>
        </a:p>
      </dsp:txBody>
      <dsp:txXfrm>
        <a:off x="8749982" y="372310"/>
        <a:ext cx="1987798" cy="1192678"/>
      </dsp:txXfrm>
    </dsp:sp>
    <dsp:sp modelId="{780E646E-4AD3-4D51-8923-25B90C94ED89}">
      <dsp:nvSpPr>
        <dsp:cNvPr id="0" name=""/>
        <dsp:cNvSpPr/>
      </dsp:nvSpPr>
      <dsp:spPr>
        <a:xfrm>
          <a:off x="3671" y="1763769"/>
          <a:ext cx="1987798" cy="1192678"/>
        </a:xfrm>
        <a:prstGeom prst="rect">
          <a:avLst/>
        </a:prstGeom>
        <a:solidFill>
          <a:schemeClr val="accent1">
            <a:shade val="80000"/>
            <a:hueOff val="209846"/>
            <a:satOff val="-21882"/>
            <a:lumOff val="147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Lead MDT care planning</a:t>
          </a:r>
          <a:endParaRPr lang="en-US" sz="1800" kern="1200"/>
        </a:p>
      </dsp:txBody>
      <dsp:txXfrm>
        <a:off x="3671" y="1763769"/>
        <a:ext cx="1987798" cy="1192678"/>
      </dsp:txXfrm>
    </dsp:sp>
    <dsp:sp modelId="{3A2F4A31-6A97-4D97-A96C-D50DB587550D}">
      <dsp:nvSpPr>
        <dsp:cNvPr id="0" name=""/>
        <dsp:cNvSpPr/>
      </dsp:nvSpPr>
      <dsp:spPr>
        <a:xfrm>
          <a:off x="2190249" y="1763769"/>
          <a:ext cx="1987798" cy="1192678"/>
        </a:xfrm>
        <a:prstGeom prst="rect">
          <a:avLst/>
        </a:prstGeom>
        <a:solidFill>
          <a:schemeClr val="accent1">
            <a:shade val="80000"/>
            <a:hueOff val="251815"/>
            <a:satOff val="-26258"/>
            <a:lumOff val="176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Counsel AYAs &amp; caregivers; deliver difficult news</a:t>
          </a:r>
          <a:endParaRPr lang="en-US" sz="1800" kern="1200"/>
        </a:p>
      </dsp:txBody>
      <dsp:txXfrm>
        <a:off x="2190249" y="1763769"/>
        <a:ext cx="1987798" cy="1192678"/>
      </dsp:txXfrm>
    </dsp:sp>
    <dsp:sp modelId="{0ED8C4DE-F3C0-4888-B500-BA14EFEFCE4F}">
      <dsp:nvSpPr>
        <dsp:cNvPr id="0" name=""/>
        <dsp:cNvSpPr/>
      </dsp:nvSpPr>
      <dsp:spPr>
        <a:xfrm>
          <a:off x="4376826" y="1763769"/>
          <a:ext cx="1987798" cy="1192678"/>
        </a:xfrm>
        <a:prstGeom prst="rect">
          <a:avLst/>
        </a:prstGeom>
        <a:solidFill>
          <a:schemeClr val="accent1">
            <a:shade val="80000"/>
            <a:hueOff val="293784"/>
            <a:satOff val="-30634"/>
            <a:lumOff val="205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Transition management for JIA</a:t>
          </a:r>
          <a:endParaRPr lang="en-US" sz="1800" kern="1200"/>
        </a:p>
      </dsp:txBody>
      <dsp:txXfrm>
        <a:off x="4376826" y="1763769"/>
        <a:ext cx="1987798" cy="1192678"/>
      </dsp:txXfrm>
    </dsp:sp>
    <dsp:sp modelId="{AD0928C3-2940-482F-ADDD-011356AB3CFE}">
      <dsp:nvSpPr>
        <dsp:cNvPr id="0" name=""/>
        <dsp:cNvSpPr/>
      </dsp:nvSpPr>
      <dsp:spPr>
        <a:xfrm>
          <a:off x="6563404" y="1763769"/>
          <a:ext cx="1987798" cy="1192678"/>
        </a:xfrm>
        <a:prstGeom prst="rect">
          <a:avLst/>
        </a:prstGeom>
        <a:solidFill>
          <a:schemeClr val="accent1">
            <a:shade val="80000"/>
            <a:hueOff val="335753"/>
            <a:satOff val="-35010"/>
            <a:lumOff val="235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Transition management for cSLE</a:t>
          </a:r>
          <a:endParaRPr lang="en-US" sz="1800" kern="1200"/>
        </a:p>
      </dsp:txBody>
      <dsp:txXfrm>
        <a:off x="6563404" y="1763769"/>
        <a:ext cx="1987798" cy="1192678"/>
      </dsp:txXfrm>
    </dsp:sp>
    <dsp:sp modelId="{7EF141A8-1CCC-4E89-A1E7-6A6C28030786}">
      <dsp:nvSpPr>
        <dsp:cNvPr id="0" name=""/>
        <dsp:cNvSpPr/>
      </dsp:nvSpPr>
      <dsp:spPr>
        <a:xfrm>
          <a:off x="8749982" y="1763769"/>
          <a:ext cx="1987798" cy="1192678"/>
        </a:xfrm>
        <a:prstGeom prst="rect">
          <a:avLst/>
        </a:prstGeom>
        <a:solidFill>
          <a:schemeClr val="accent1">
            <a:shade val="80000"/>
            <a:hueOff val="377722"/>
            <a:satOff val="-39387"/>
            <a:lumOff val="264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Transition management for JDM</a:t>
          </a:r>
          <a:endParaRPr lang="en-US" sz="1800" kern="1200"/>
        </a:p>
      </dsp:txBody>
      <dsp:txXfrm>
        <a:off x="8749982" y="1763769"/>
        <a:ext cx="1987798" cy="1192678"/>
      </dsp:txXfrm>
    </dsp:sp>
    <dsp:sp modelId="{0AE989AE-78B9-401E-B61A-8F74603AE447}">
      <dsp:nvSpPr>
        <dsp:cNvPr id="0" name=""/>
        <dsp:cNvSpPr/>
      </dsp:nvSpPr>
      <dsp:spPr>
        <a:xfrm>
          <a:off x="1096960" y="3155227"/>
          <a:ext cx="1987798" cy="1192678"/>
        </a:xfrm>
        <a:prstGeom prst="rect">
          <a:avLst/>
        </a:prstGeom>
        <a:solidFill>
          <a:schemeClr val="accent1">
            <a:shade val="80000"/>
            <a:hueOff val="419691"/>
            <a:satOff val="-43763"/>
            <a:lumOff val="29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Transition management for vasculitides</a:t>
          </a:r>
          <a:endParaRPr lang="en-US" sz="1800" kern="1200"/>
        </a:p>
      </dsp:txBody>
      <dsp:txXfrm>
        <a:off x="1096960" y="3155227"/>
        <a:ext cx="1987798" cy="1192678"/>
      </dsp:txXfrm>
    </dsp:sp>
    <dsp:sp modelId="{A737008D-B188-4B42-8875-498D114C728A}">
      <dsp:nvSpPr>
        <dsp:cNvPr id="0" name=""/>
        <dsp:cNvSpPr/>
      </dsp:nvSpPr>
      <dsp:spPr>
        <a:xfrm>
          <a:off x="3283538" y="3155227"/>
          <a:ext cx="1987798" cy="1192678"/>
        </a:xfrm>
        <a:prstGeom prst="rect">
          <a:avLst/>
        </a:prstGeom>
        <a:solidFill>
          <a:schemeClr val="accent1">
            <a:shade val="80000"/>
            <a:hueOff val="461660"/>
            <a:satOff val="-48139"/>
            <a:lumOff val="323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 dirty="0" err="1"/>
            <a:t>Transition</a:t>
          </a:r>
          <a:r>
            <a:rPr lang="hr-HR" sz="1800" b="0" i="0" kern="1200" dirty="0"/>
            <a:t> management for </a:t>
          </a:r>
          <a:r>
            <a:rPr lang="hr-HR" sz="1800" b="0" i="0" kern="1200" dirty="0" err="1"/>
            <a:t>autoinflammatory</a:t>
          </a:r>
          <a:r>
            <a:rPr lang="hr-HR" sz="1800" b="0" i="0" kern="1200" dirty="0"/>
            <a:t> </a:t>
          </a:r>
          <a:r>
            <a:rPr lang="hr-HR" sz="1800" b="0" i="0" kern="1200" dirty="0" err="1"/>
            <a:t>diseases</a:t>
          </a:r>
          <a:endParaRPr lang="en-US" sz="1800" kern="1200" dirty="0"/>
        </a:p>
      </dsp:txBody>
      <dsp:txXfrm>
        <a:off x="3283538" y="3155227"/>
        <a:ext cx="1987798" cy="1192678"/>
      </dsp:txXfrm>
    </dsp:sp>
    <dsp:sp modelId="{8804B632-590F-4F9A-89C3-E8C842BE0108}">
      <dsp:nvSpPr>
        <dsp:cNvPr id="0" name=""/>
        <dsp:cNvSpPr/>
      </dsp:nvSpPr>
      <dsp:spPr>
        <a:xfrm>
          <a:off x="5470115" y="3155227"/>
          <a:ext cx="1987798" cy="1192678"/>
        </a:xfrm>
        <a:prstGeom prst="rect">
          <a:avLst/>
        </a:prstGeom>
        <a:solidFill>
          <a:schemeClr val="accent1">
            <a:shade val="80000"/>
            <a:hueOff val="503629"/>
            <a:satOff val="-52516"/>
            <a:lumOff val="352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Medication safety &amp; biologic continuity</a:t>
          </a:r>
          <a:endParaRPr lang="en-US" sz="1800" kern="1200"/>
        </a:p>
      </dsp:txBody>
      <dsp:txXfrm>
        <a:off x="5470115" y="3155227"/>
        <a:ext cx="1987798" cy="1192678"/>
      </dsp:txXfrm>
    </dsp:sp>
    <dsp:sp modelId="{947D7143-D8A5-4C92-8FEE-0D30A4EC7CCE}">
      <dsp:nvSpPr>
        <dsp:cNvPr id="0" name=""/>
        <dsp:cNvSpPr/>
      </dsp:nvSpPr>
      <dsp:spPr>
        <a:xfrm>
          <a:off x="7656693" y="3155227"/>
          <a:ext cx="1987798" cy="1192678"/>
        </a:xfrm>
        <a:prstGeom prst="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Psychosocial &amp; functional assessment</a:t>
          </a:r>
          <a:endParaRPr lang="en-US" sz="1800" kern="1200"/>
        </a:p>
      </dsp:txBody>
      <dsp:txXfrm>
        <a:off x="7656693" y="3155227"/>
        <a:ext cx="1987798" cy="1192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F6339-8B83-40CD-A403-011BAEC4D3C8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45ACB-288A-4345-AE89-59DDA37409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98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really</a:t>
            </a:r>
            <a:r>
              <a:rPr lang="hr-HR" dirty="0"/>
              <a:t> time to </a:t>
            </a:r>
            <a:r>
              <a:rPr lang="hr-HR" dirty="0" err="1"/>
              <a:t>update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ETR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7934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460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r-HR" dirty="0"/>
              <a:t>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35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6579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3174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131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99DA0-0876-533E-9962-B3C2C6D54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885AC26-D066-EE7A-8D5D-F08EF3AFD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196A69F-94DF-64D6-483A-3BCBDF2C7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2DAFF94-F68A-EE55-06DB-5B08D97ED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92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5686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D8087-4A3D-10EE-854E-8A2058DF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C54AAA6-296D-D991-4F74-4FABBF47C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6AE0C58-BE2F-B1DB-8023-F94272511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C64BDB3-B91E-BF71-EDBE-9399F33D2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77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88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77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14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42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88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6519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468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45ACB-288A-4345-AE89-59DDA37409D9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46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8DBB60-B037-A9DE-AEF6-7A8296B20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971592-F361-35A3-B7E9-DBC96333C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AA26AA-005D-DF52-D074-C01F21C0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54F82A-65CB-43AE-8078-CDCD7A96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759D4A-19EA-C54A-12F2-442B0804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82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D4F312-8B1F-EFDB-3126-13ECC96B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FD6BC51-2104-17D2-79D6-FF716EBFF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E61A1E-83CD-172E-BCBA-4E6A6189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71FF098-DA90-56A2-B0BC-A01DF9FA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1F78D1-E6D2-8AC3-6113-C78F8E7D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669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7560DAD-BF64-646A-E495-7C44CEFEE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2D2ACCD-C344-F584-47FA-92E5D2956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313CB2-5945-D2EB-1857-DF4C8B4C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F842A3-48FC-423A-0428-4A895C28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2699B1D-4AF5-866A-F1D9-9CC75856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86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76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E2E68F-6ADB-1FCA-2D10-91321188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F98A93-7B58-A330-1E10-48A0899F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BD6189-4814-4973-4A46-0A03B341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390A51-A825-30B4-3F03-5846CDB9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9C9051-3DB0-6C3C-75EA-D35DF52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070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72CC50-7D50-CDF4-6FAD-81BFF9DB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D6AFC5-8116-1313-F862-54F5D7A47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BD21B7-FBA7-926C-BF58-AAEE2CFE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5EEE0A-7A72-946D-6839-90C43D5E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6BD7C4A-AA82-A24A-71D5-410DC2F7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79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9C1148-59C5-AAC9-075D-4CCEAA41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9B4121-52ED-96B9-1887-74D2CCA70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B5188F9-9824-2003-DC87-02D01E00E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A12F8D0-0EE4-25E4-0A20-7D887722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A1E2510-48C5-28B3-E015-69230EED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92869CC-3976-CBFC-0F37-EE6C1EF7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919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42A2EC-9E1C-FF5C-E749-1F524726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682170-F3FF-F265-251E-CA3AE3F05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28DBC4F-CE98-490E-CD57-545D386BD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206F726-7C1D-1DF9-3F80-B2EBF0D56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31AEE6D-4E3D-758C-8D61-EAADB9D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B12E516-1867-68E9-19A1-FF1E684B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E8F2828-5FE6-F008-D4E2-F014BD8D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45B2329-20D4-F871-EAF6-0631B9B9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00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8191A8-C9A0-54BD-A647-2A927C16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22FE6BB-768C-9007-3AF3-25B9002B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0462FBA-A188-4FEA-B0C7-854F012E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A30C068-15BF-760D-0DA9-A3D4040A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96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AA06F47-D6A0-FD4A-40B8-8339E40C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993F039-B415-4AE4-C106-7766ECEA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EF0C486-1177-60E4-D212-246FD606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5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F7E322-5154-A186-2411-32C00228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CEC868-8B2C-561B-B463-D7BA8DCF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CEF92C0-3EF6-384A-1E49-998975B07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727632F-9933-B559-2298-796414EC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462919B-B317-A2BD-CFD6-E65A105F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F6060EA-4756-4F73-D42E-1A144B23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690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11A4EE-A987-9BA8-EB84-607DEF6E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98C1F93-864A-00C7-6822-8C6B1F8C1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C158D86-4484-F324-1B50-95DE543F1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03ACCC9-4F4A-A218-B797-57487AB0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4B8B253-7A6B-E14D-00D2-3C81CE4B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7B849E6-9333-93C6-4D27-F68A2802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12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EC69935-E457-4F42-FA53-9CC126C5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BEBE57A-3514-BFE7-883F-D106A4454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DAF215-0FE5-7211-0375-350FFF11D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2D137F-9CDA-4374-BEF2-774E58228AAB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66F9C6-6D2A-FFB2-23E3-54CC59131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31948D-63A1-F429-6355-FCEF79EEF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7C853C-E1BF-48C9-9A5C-BC81148EA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308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13" Type="http://schemas.openxmlformats.org/officeDocument/2006/relationships/image" Target="../media/image3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3EFB5F-309C-DE73-26E7-E6481669C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73" y="1831654"/>
            <a:ext cx="11607281" cy="2138522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</a:t>
            </a:r>
            <a:r>
              <a:rPr lang="en-US" sz="4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European Framework </a:t>
            </a:r>
            <a:r>
              <a:rPr lang="en-US" sz="44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(ETR) for </a:t>
            </a:r>
            <a:br>
              <a:rPr lang="hr-HR" sz="44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44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Certification of </a:t>
            </a:r>
            <a:r>
              <a:rPr lang="hr-HR" sz="44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Paediatric</a:t>
            </a:r>
            <a:r>
              <a:rPr lang="hr-HR" sz="44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hr-HR" sz="44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Rheumatology</a:t>
            </a:r>
            <a:endParaRPr lang="hr-HR" sz="4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10E393-2C58-6034-AC31-5358353C1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748939"/>
            <a:ext cx="5492620" cy="167473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hr-H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Prof. </a:t>
            </a:r>
            <a:r>
              <a:rPr lang="fr-B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Marija Jelusi</a:t>
            </a: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</a:t>
            </a:r>
            <a:r>
              <a:rPr lang="hr-H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MD, </a:t>
            </a:r>
            <a:r>
              <a:rPr lang="hr-HR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PhD</a:t>
            </a:r>
            <a:r>
              <a:rPr lang="hr-H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Zagreb, </a:t>
            </a:r>
            <a:r>
              <a:rPr lang="fr-B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Croatia</a:t>
            </a:r>
            <a:endParaRPr lang="hr-HR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hr-HR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Chair</a:t>
            </a:r>
            <a:r>
              <a:rPr lang="hr-H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of</a:t>
            </a:r>
            <a:r>
              <a:rPr lang="hr-H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PReS</a:t>
            </a:r>
            <a:r>
              <a:rPr lang="hr-H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Education</a:t>
            </a:r>
            <a:r>
              <a:rPr lang="hr-H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and</a:t>
            </a:r>
            <a:r>
              <a:rPr lang="hr-H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Training </a:t>
            </a:r>
            <a:r>
              <a:rPr lang="hr-HR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Committee</a:t>
            </a:r>
            <a:r>
              <a:rPr lang="hr-H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ETR </a:t>
            </a:r>
            <a:r>
              <a:rPr lang="fr-B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Subcommittee</a:t>
            </a:r>
            <a:endParaRPr lang="hr-HR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hr-HR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  <a:endParaRPr lang="hr-HR" dirty="0"/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9E3DC4B6-0B4E-D734-C505-71EC7C43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59" y="105783"/>
            <a:ext cx="1958778" cy="19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001FBD2-B78B-2E62-596B-1AC84FF34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4" r="75801" b="8469"/>
          <a:stretch>
            <a:fillRect/>
          </a:stretch>
        </p:blipFill>
        <p:spPr bwMode="auto">
          <a:xfrm>
            <a:off x="4584830" y="105783"/>
            <a:ext cx="2167147" cy="1937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2CE5B91-B18D-8696-A789-2278C4FD99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511" b="-2661"/>
          <a:stretch>
            <a:fillRect/>
          </a:stretch>
        </p:blipFill>
        <p:spPr bwMode="auto">
          <a:xfrm>
            <a:off x="6952070" y="434327"/>
            <a:ext cx="2139950" cy="1167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084FA24-77F2-AAE2-7FAC-23FBCE7FA1EA}"/>
              </a:ext>
            </a:extLst>
          </p:cNvPr>
          <p:cNvSpPr txBox="1"/>
          <p:nvPr/>
        </p:nvSpPr>
        <p:spPr>
          <a:xfrm>
            <a:off x="603380" y="5170807"/>
            <a:ext cx="4853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400" dirty="0"/>
              <a:t>U</a:t>
            </a:r>
            <a:r>
              <a:rPr lang="en-US" sz="2400" dirty="0"/>
              <a:t>EMS Spring Council Meeting </a:t>
            </a:r>
            <a:endParaRPr lang="hr-HR" sz="2400" dirty="0"/>
          </a:p>
          <a:p>
            <a:pPr algn="l"/>
            <a:r>
              <a:rPr lang="en-US" sz="2400" dirty="0"/>
              <a:t>24-25th of April 2026</a:t>
            </a:r>
            <a:r>
              <a:rPr lang="hr-HR" sz="2400" dirty="0"/>
              <a:t>, </a:t>
            </a:r>
            <a:r>
              <a:rPr lang="hr-HR" sz="2400" dirty="0" err="1"/>
              <a:t>Tunisia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40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D245C8-AB69-D196-69F0-CFCBBC8A1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8414" y="357913"/>
            <a:ext cx="10324236" cy="1991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consistent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European Union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legislation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recognition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qualifications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Directives</a:t>
            </a:r>
            <a:r>
              <a:rPr lang="hr-H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2005/36/EC </a:t>
            </a:r>
            <a:r>
              <a:rPr lang="hr-HR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2013/55/EU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cross-border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healthcare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Directive</a:t>
            </a:r>
            <a:r>
              <a:rPr lang="hr-HR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2011/24/EU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0">
              <a:buNone/>
            </a:pP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Reflects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transparency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competency-based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Europe.</a:t>
            </a:r>
          </a:p>
          <a:p>
            <a:pPr marL="0" indent="0">
              <a:buNone/>
            </a:pP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Supports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harmonisation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mutual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recognizion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specialist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Europe. </a:t>
            </a:r>
          </a:p>
          <a:p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AD7929E-3577-B5F1-FC0B-0908EC327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1090" y="2774979"/>
            <a:ext cx="10775862" cy="1126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curriculum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follows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CanMEDS</a:t>
            </a:r>
            <a:r>
              <a:rPr lang="hr-HR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hr-HR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implemented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Entrustable</a:t>
            </a:r>
            <a:r>
              <a:rPr lang="hr-HR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Professional </a:t>
            </a:r>
            <a:r>
              <a:rPr lang="hr-HR" sz="2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hr-HR" sz="2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EPAs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stepwise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progression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hr-H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hr-H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7950162-5FC5-7C8D-F04A-6731DDD8F7F9}"/>
              </a:ext>
            </a:extLst>
          </p:cNvPr>
          <p:cNvSpPr txBox="1"/>
          <p:nvPr/>
        </p:nvSpPr>
        <p:spPr>
          <a:xfrm>
            <a:off x="1331089" y="4203058"/>
            <a:ext cx="10775862" cy="25491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ETR </a:t>
            </a:r>
            <a:r>
              <a:rPr lang="hr-H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devided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hr-H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appendixs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REQUI</a:t>
            </a: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EMENTS FOR TRAINEES</a:t>
            </a: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REQUIREMENTS FOR TRAINERS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REQUIREMENTS FOR TRAINING INSTITUTIONS</a:t>
            </a:r>
            <a:endParaRPr lang="hr-H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AutoNum type="arabicPeriod"/>
            </a:pPr>
            <a:endParaRPr lang="hr-H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Appendix</a:t>
            </a: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– 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Entrustable Professional Activities (EPAs) in Paediatric Rheumatology</a:t>
            </a:r>
            <a:endParaRPr lang="hr-H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Appendix</a:t>
            </a:r>
            <a:r>
              <a:rPr lang="hr-H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– </a:t>
            </a:r>
            <a:r>
              <a:rPr lang="fr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Transitional care for Adolescents and Young adults (AYA) in Pediatric Rheumatology</a:t>
            </a:r>
            <a:endParaRPr lang="hr-H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6FF1446B-BF95-A55F-FC6A-9C5EE31D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6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3F5FB-1D94-2261-8ABC-0BCEC26D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272" y="714295"/>
            <a:ext cx="10268943" cy="104711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Structure of ETR: modular, flexible, and interdisciplinary</a:t>
            </a:r>
            <a:br>
              <a:rPr lang="en-US" sz="3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r-HR" sz="3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B97BF7F7-A069-B234-98E6-B0935432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B9D5E2EB-EE9A-E1B1-A678-1D5C4BDCB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25400"/>
              </p:ext>
            </p:extLst>
          </p:nvPr>
        </p:nvGraphicFramePr>
        <p:xfrm>
          <a:off x="615820" y="1496222"/>
          <a:ext cx="11215395" cy="488448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83568">
                  <a:extLst>
                    <a:ext uri="{9D8B030D-6E8A-4147-A177-3AD203B41FA5}">
                      <a16:colId xmlns:a16="http://schemas.microsoft.com/office/drawing/2014/main" val="4285184673"/>
                    </a:ext>
                  </a:extLst>
                </a:gridCol>
                <a:gridCol w="9731827">
                  <a:extLst>
                    <a:ext uri="{9D8B030D-6E8A-4147-A177-3AD203B41FA5}">
                      <a16:colId xmlns:a16="http://schemas.microsoft.com/office/drawing/2014/main" val="6494986"/>
                    </a:ext>
                  </a:extLst>
                </a:gridCol>
              </a:tblGrid>
              <a:tr h="3043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 dirty="0" err="1">
                          <a:solidFill>
                            <a:schemeClr val="bg1"/>
                          </a:solidFill>
                        </a:rPr>
                        <a:t>Component</a:t>
                      </a:r>
                      <a:endParaRPr lang="hr-HR" sz="1600" dirty="0">
                        <a:solidFill>
                          <a:schemeClr val="bg1"/>
                        </a:solidFill>
                      </a:endParaRPr>
                    </a:p>
                  </a:txBody>
                  <a:tcPr marL="53720" marR="53720" marT="26860" marB="2686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 dirty="0" err="1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hr-HR" sz="1600" dirty="0">
                        <a:solidFill>
                          <a:schemeClr val="bg1"/>
                        </a:solidFill>
                      </a:endParaRPr>
                    </a:p>
                  </a:txBody>
                  <a:tcPr marL="53720" marR="53720" marT="26860" marB="2686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48072"/>
                  </a:ext>
                </a:extLst>
              </a:tr>
              <a:tr h="5189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 dirty="0" err="1">
                          <a:effectLst/>
                        </a:rPr>
                        <a:t>Duration</a:t>
                      </a:r>
                      <a:endParaRPr lang="hr-HR" sz="1600" dirty="0">
                        <a:effectLst/>
                      </a:endParaRPr>
                    </a:p>
                  </a:txBody>
                  <a:tcPr marL="53720" marR="53720" marT="26860" marB="2686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fr-B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equire a solid basic training in General Paediatrics, as set out by many National Training Authorities (NTAs), which should be a minimum of 3 years duration</a:t>
                      </a:r>
                      <a:r>
                        <a:rPr lang="hr-H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r-HR" sz="16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hr-HR" sz="1600" dirty="0" err="1">
                          <a:effectLst/>
                        </a:rPr>
                        <a:t>After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that</a:t>
                      </a:r>
                      <a:r>
                        <a:rPr lang="hr-HR" sz="1600" dirty="0">
                          <a:effectLst/>
                        </a:rPr>
                        <a:t>, m</a:t>
                      </a:r>
                      <a:r>
                        <a:rPr lang="en-US" sz="1600" dirty="0" err="1">
                          <a:effectLst/>
                        </a:rPr>
                        <a:t>inimum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of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 months full-time equivalent training </a:t>
                      </a:r>
                      <a:r>
                        <a:rPr lang="en-US" sz="1600" dirty="0">
                          <a:effectLst/>
                        </a:rPr>
                        <a:t>in </a:t>
                      </a:r>
                      <a:r>
                        <a:rPr lang="en-US" sz="1600" dirty="0" err="1">
                          <a:effectLst/>
                        </a:rPr>
                        <a:t>paediatric</a:t>
                      </a:r>
                      <a:r>
                        <a:rPr lang="en-US" sz="1600" dirty="0">
                          <a:effectLst/>
                        </a:rPr>
                        <a:t> rheumatology</a:t>
                      </a:r>
                    </a:p>
                  </a:txBody>
                  <a:tcPr marL="53720" marR="53720" marT="26860" marB="26860" anchor="ctr"/>
                </a:tc>
                <a:extLst>
                  <a:ext uri="{0D108BD9-81ED-4DB2-BD59-A6C34878D82A}">
                    <a16:rowId xmlns:a16="http://schemas.microsoft.com/office/drawing/2014/main" val="4127135997"/>
                  </a:ext>
                </a:extLst>
              </a:tr>
              <a:tr h="8133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 dirty="0">
                          <a:effectLst/>
                        </a:rPr>
                        <a:t>Format</a:t>
                      </a:r>
                    </a:p>
                  </a:txBody>
                  <a:tcPr marL="53720" marR="53720" marT="26860" marB="2686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Competency-based, modular training integrating clinical practice with theoretical learning. Includes workplace-based learning, case-based discussions, and structured educational activities.</a:t>
                      </a:r>
                    </a:p>
                  </a:txBody>
                  <a:tcPr marL="53720" marR="53720" marT="26860" marB="26860" anchor="ctr"/>
                </a:tc>
                <a:extLst>
                  <a:ext uri="{0D108BD9-81ED-4DB2-BD59-A6C34878D82A}">
                    <a16:rowId xmlns:a16="http://schemas.microsoft.com/office/drawing/2014/main" val="2735654038"/>
                  </a:ext>
                </a:extLst>
              </a:tr>
              <a:tr h="8133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>
                          <a:effectLst/>
                        </a:rPr>
                        <a:t>Settings</a:t>
                      </a:r>
                    </a:p>
                  </a:txBody>
                  <a:tcPr marL="53720" marR="53720" marT="26860" marB="2686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Accredited </a:t>
                      </a:r>
                      <a:r>
                        <a:rPr lang="en-US" sz="1600" dirty="0" err="1">
                          <a:effectLst/>
                        </a:rPr>
                        <a:t>paediatric</a:t>
                      </a:r>
                      <a:r>
                        <a:rPr lang="en-US" sz="1600" dirty="0">
                          <a:effectLst/>
                        </a:rPr>
                        <a:t> rheumatology training </a:t>
                      </a:r>
                      <a:r>
                        <a:rPr lang="en-US" sz="1600" dirty="0" err="1">
                          <a:effectLst/>
                        </a:rPr>
                        <a:t>centres</a:t>
                      </a:r>
                      <a:r>
                        <a:rPr lang="en-US" sz="1600" dirty="0">
                          <a:effectLst/>
                        </a:rPr>
                        <a:t>, including inpatient and outpatient care. Exposure to multidisciplinary management and collaboration with related specialties is required.</a:t>
                      </a:r>
                    </a:p>
                  </a:txBody>
                  <a:tcPr marL="53720" marR="53720" marT="26860" marB="26860" anchor="ctr"/>
                </a:tc>
                <a:extLst>
                  <a:ext uri="{0D108BD9-81ED-4DB2-BD59-A6C34878D82A}">
                    <a16:rowId xmlns:a16="http://schemas.microsoft.com/office/drawing/2014/main" val="2767023293"/>
                  </a:ext>
                </a:extLst>
              </a:tr>
              <a:tr h="5417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>
                          <a:effectLst/>
                        </a:rPr>
                        <a:t>Supervision</a:t>
                      </a:r>
                    </a:p>
                  </a:txBody>
                  <a:tcPr marL="53720" marR="53720" marT="26860" marB="2686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Supervised training under qualified </a:t>
                      </a:r>
                      <a:r>
                        <a:rPr lang="en-US" sz="1600" dirty="0" err="1">
                          <a:effectLst/>
                        </a:rPr>
                        <a:t>paediatric</a:t>
                      </a:r>
                      <a:r>
                        <a:rPr lang="en-US" sz="1600" dirty="0">
                          <a:effectLst/>
                        </a:rPr>
                        <a:t> rheumatology specialists. Ongoing feedback based on workplace-based assessments (including EPAs) and structured mentoring.</a:t>
                      </a:r>
                    </a:p>
                  </a:txBody>
                  <a:tcPr marL="53720" marR="53720" marT="26860" marB="26860" anchor="ctr"/>
                </a:tc>
                <a:extLst>
                  <a:ext uri="{0D108BD9-81ED-4DB2-BD59-A6C34878D82A}">
                    <a16:rowId xmlns:a16="http://schemas.microsoft.com/office/drawing/2014/main" val="1473436875"/>
                  </a:ext>
                </a:extLst>
              </a:tr>
              <a:tr h="8133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>
                          <a:effectLst/>
                        </a:rPr>
                        <a:t>Evaluation</a:t>
                      </a:r>
                    </a:p>
                  </a:txBody>
                  <a:tcPr marL="53720" marR="53720" marT="26860" marB="2686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 dirty="0" err="1">
                          <a:effectLst/>
                        </a:rPr>
                        <a:t>Continuous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formative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assessment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with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documented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progress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in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competencies</a:t>
                      </a:r>
                      <a:r>
                        <a:rPr lang="hr-HR" sz="1600" dirty="0">
                          <a:effectLst/>
                        </a:rPr>
                        <a:t>. </a:t>
                      </a:r>
                      <a:r>
                        <a:rPr lang="hr-HR" sz="1600" dirty="0" err="1">
                          <a:effectLst/>
                        </a:rPr>
                        <a:t>Summative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evaluation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based</a:t>
                      </a:r>
                      <a:r>
                        <a:rPr lang="hr-HR" sz="1600" dirty="0">
                          <a:effectLst/>
                        </a:rPr>
                        <a:t> on </a:t>
                      </a:r>
                      <a:r>
                        <a:rPr lang="hr-HR" sz="1600" dirty="0" err="1">
                          <a:effectLst/>
                        </a:rPr>
                        <a:t>Entrustable</a:t>
                      </a:r>
                      <a:r>
                        <a:rPr lang="hr-HR" sz="1600" dirty="0">
                          <a:effectLst/>
                        </a:rPr>
                        <a:t> Professional </a:t>
                      </a:r>
                      <a:r>
                        <a:rPr lang="hr-HR" sz="1600" dirty="0" err="1">
                          <a:effectLst/>
                        </a:rPr>
                        <a:t>Activities</a:t>
                      </a:r>
                      <a:r>
                        <a:rPr lang="hr-HR" sz="1600" dirty="0">
                          <a:effectLst/>
                        </a:rPr>
                        <a:t> (</a:t>
                      </a:r>
                      <a:r>
                        <a:rPr lang="hr-HR" sz="1600" dirty="0" err="1">
                          <a:effectLst/>
                        </a:rPr>
                        <a:t>EPAs</a:t>
                      </a:r>
                      <a:r>
                        <a:rPr lang="hr-HR" sz="1600" dirty="0">
                          <a:effectLst/>
                        </a:rPr>
                        <a:t>), portfolio </a:t>
                      </a:r>
                      <a:r>
                        <a:rPr lang="hr-HR" sz="1600" dirty="0" err="1">
                          <a:effectLst/>
                        </a:rPr>
                        <a:t>review</a:t>
                      </a:r>
                      <a:r>
                        <a:rPr lang="hr-HR" sz="1600" dirty="0">
                          <a:effectLst/>
                        </a:rPr>
                        <a:t>, </a:t>
                      </a:r>
                      <a:r>
                        <a:rPr lang="hr-HR" sz="1600" dirty="0" err="1">
                          <a:effectLst/>
                        </a:rPr>
                        <a:t>and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certification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according</a:t>
                      </a:r>
                      <a:r>
                        <a:rPr lang="hr-HR" sz="1600" dirty="0">
                          <a:effectLst/>
                        </a:rPr>
                        <a:t> to </a:t>
                      </a:r>
                      <a:r>
                        <a:rPr lang="hr-HR" sz="1600" dirty="0" err="1">
                          <a:effectLst/>
                        </a:rPr>
                        <a:t>national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frameworks</a:t>
                      </a:r>
                      <a:r>
                        <a:rPr lang="hr-HR" sz="1600" dirty="0">
                          <a:effectLst/>
                        </a:rPr>
                        <a:t> (</a:t>
                      </a:r>
                      <a:r>
                        <a:rPr lang="hr-HR" sz="1600" dirty="0" err="1">
                          <a:effectLst/>
                        </a:rPr>
                        <a:t>e.g</a:t>
                      </a:r>
                      <a:r>
                        <a:rPr lang="hr-HR" sz="1600" dirty="0">
                          <a:effectLst/>
                        </a:rPr>
                        <a:t>. CAQ </a:t>
                      </a:r>
                      <a:r>
                        <a:rPr lang="hr-HR" sz="1600" dirty="0" err="1">
                          <a:effectLst/>
                        </a:rPr>
                        <a:t>where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applicable</a:t>
                      </a:r>
                      <a:r>
                        <a:rPr lang="hr-HR" sz="1600" dirty="0">
                          <a:effectLst/>
                        </a:rPr>
                        <a:t>).</a:t>
                      </a:r>
                    </a:p>
                  </a:txBody>
                  <a:tcPr marL="53720" marR="53720" marT="26860" marB="26860" anchor="ctr"/>
                </a:tc>
                <a:extLst>
                  <a:ext uri="{0D108BD9-81ED-4DB2-BD59-A6C34878D82A}">
                    <a16:rowId xmlns:a16="http://schemas.microsoft.com/office/drawing/2014/main" val="1683664426"/>
                  </a:ext>
                </a:extLst>
              </a:tr>
              <a:tr h="8133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 dirty="0" err="1">
                          <a:effectLst/>
                        </a:rPr>
                        <a:t>End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of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 err="1">
                          <a:effectLst/>
                        </a:rPr>
                        <a:t>training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</a:p>
                  </a:txBody>
                  <a:tcPr marL="53720" marR="53720" marT="26860" marB="26860" anchor="ctr"/>
                </a:tc>
                <a:tc>
                  <a:txBody>
                    <a:bodyPr/>
                    <a:lstStyle/>
                    <a:p>
                      <a:r>
                        <a:rPr lang="hr-H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fr-B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nder the responsibility of NTAs</a:t>
                      </a:r>
                      <a:r>
                        <a:rPr lang="hr-H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a</a:t>
                      </a:r>
                      <a:r>
                        <a:rPr lang="fr-B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final examination at the end of training that covers the entire curriculum</a:t>
                      </a:r>
                      <a:r>
                        <a:rPr lang="hr-H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hr-H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hr-H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2023. </a:t>
                      </a:r>
                      <a:r>
                        <a:rPr lang="fr-B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 has established a </a:t>
                      </a:r>
                      <a:r>
                        <a:rPr lang="fr-BE" sz="16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paediatric rheumatology knowledge-based exam (KBE)</a:t>
                      </a:r>
                      <a:endParaRPr lang="hr-HR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53720" marR="53720" marT="26860" marB="26860" anchor="ctr"/>
                </a:tc>
                <a:extLst>
                  <a:ext uri="{0D108BD9-81ED-4DB2-BD59-A6C34878D82A}">
                    <a16:rowId xmlns:a16="http://schemas.microsoft.com/office/drawing/2014/main" val="2586495218"/>
                  </a:ext>
                </a:extLst>
              </a:tr>
            </a:tbl>
          </a:graphicData>
        </a:graphic>
      </p:graphicFrame>
      <p:sp>
        <p:nvSpPr>
          <p:cNvPr id="6" name="Naslov 1">
            <a:extLst>
              <a:ext uri="{FF2B5EF4-FFF2-40B4-BE49-F238E27FC236}">
                <a16:creationId xmlns:a16="http://schemas.microsoft.com/office/drawing/2014/main" id="{4F6E41C8-CF21-ABDA-6396-E870B13024CE}"/>
              </a:ext>
            </a:extLst>
          </p:cNvPr>
          <p:cNvSpPr txBox="1">
            <a:spLocks/>
          </p:cNvSpPr>
          <p:nvPr/>
        </p:nvSpPr>
        <p:spPr>
          <a:xfrm>
            <a:off x="1595463" y="92896"/>
            <a:ext cx="10515600" cy="72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bg1">
                    <a:lumMod val="75000"/>
                  </a:schemeClr>
                </a:solidFill>
              </a:rPr>
              <a:t>TRAINING REQUIREMENTS FOR TRAINEES</a:t>
            </a:r>
            <a:endParaRPr lang="hr-HR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8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FEA5C-6B77-3651-1AB9-09F7D8F4E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7DEF64-1947-415E-DEFC-C48F3FD5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63" y="619175"/>
            <a:ext cx="10670696" cy="1047115"/>
          </a:xfrm>
        </p:spPr>
        <p:txBody>
          <a:bodyPr>
            <a:noAutofit/>
          </a:bodyPr>
          <a:lstStyle/>
          <a:p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Domains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outcomes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paediatric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rheumatology</a:t>
            </a: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r-H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16622D33-09CA-DED8-5203-2C573C53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354887" cy="133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FC0950E3-83F0-0CA4-049A-AE3F8E8E211B}"/>
              </a:ext>
            </a:extLst>
          </p:cNvPr>
          <p:cNvSpPr txBox="1">
            <a:spLocks/>
          </p:cNvSpPr>
          <p:nvPr/>
        </p:nvSpPr>
        <p:spPr>
          <a:xfrm>
            <a:off x="1595463" y="92896"/>
            <a:ext cx="10515600" cy="72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bg1">
                    <a:lumMod val="75000"/>
                  </a:schemeClr>
                </a:solidFill>
              </a:rPr>
              <a:t>TRAINING REQUIREMENTS FOR TRAINEES</a:t>
            </a:r>
            <a:endParaRPr lang="hr-HR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2" name="Rezervirano mjesto sadržaja 11">
            <a:extLst>
              <a:ext uri="{FF2B5EF4-FFF2-40B4-BE49-F238E27FC236}">
                <a16:creationId xmlns:a16="http://schemas.microsoft.com/office/drawing/2014/main" id="{A1D15275-7A42-B628-BB3C-D3E04DB6C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87463"/>
              </p:ext>
            </p:extLst>
          </p:nvPr>
        </p:nvGraphicFramePr>
        <p:xfrm>
          <a:off x="796793" y="1437472"/>
          <a:ext cx="10515600" cy="533088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921760">
                  <a:extLst>
                    <a:ext uri="{9D8B030D-6E8A-4147-A177-3AD203B41FA5}">
                      <a16:colId xmlns:a16="http://schemas.microsoft.com/office/drawing/2014/main" val="3525506947"/>
                    </a:ext>
                  </a:extLst>
                </a:gridCol>
                <a:gridCol w="6593840">
                  <a:extLst>
                    <a:ext uri="{9D8B030D-6E8A-4147-A177-3AD203B41FA5}">
                      <a16:colId xmlns:a16="http://schemas.microsoft.com/office/drawing/2014/main" val="2416101404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 dirty="0" err="1">
                          <a:solidFill>
                            <a:schemeClr val="bg1"/>
                          </a:solidFill>
                        </a:rPr>
                        <a:t>Domain</a:t>
                      </a:r>
                      <a:endParaRPr lang="hr-HR" sz="1600" dirty="0">
                        <a:solidFill>
                          <a:schemeClr val="bg1"/>
                        </a:solidFill>
                      </a:endParaRPr>
                    </a:p>
                  </a:txBody>
                  <a:tcPr marL="47297" marR="47297" marT="23649" marB="23649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 dirty="0" err="1">
                          <a:solidFill>
                            <a:schemeClr val="bg1"/>
                          </a:solidFill>
                        </a:rPr>
                        <a:t>Learning</a:t>
                      </a:r>
                      <a:r>
                        <a:rPr lang="hr-HR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r-HR" sz="1600" dirty="0" err="1">
                          <a:solidFill>
                            <a:schemeClr val="bg1"/>
                          </a:solidFill>
                        </a:rPr>
                        <a:t>Outcomes</a:t>
                      </a:r>
                      <a:endParaRPr lang="hr-HR" sz="1600" dirty="0">
                        <a:solidFill>
                          <a:schemeClr val="bg1"/>
                        </a:solidFill>
                      </a:endParaRPr>
                    </a:p>
                  </a:txBody>
                  <a:tcPr marL="47297" marR="47297" marT="23649" marB="23649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58466"/>
                  </a:ext>
                </a:extLst>
              </a:tr>
              <a:tr h="4729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Clinical</a:t>
                      </a:r>
                      <a:r>
                        <a:rPr lang="hr-HR" sz="1600" b="1" dirty="0">
                          <a:effectLst/>
                        </a:rPr>
                        <a:t> </a:t>
                      </a:r>
                      <a:r>
                        <a:rPr lang="hr-HR" sz="1600" b="1" dirty="0" err="1">
                          <a:effectLst/>
                        </a:rPr>
                        <a:t>Immunology</a:t>
                      </a:r>
                      <a:r>
                        <a:rPr lang="hr-HR" sz="1600" b="1" dirty="0">
                          <a:effectLst/>
                        </a:rPr>
                        <a:t> &amp; </a:t>
                      </a:r>
                      <a:r>
                        <a:rPr lang="hr-HR" sz="1600" b="1" dirty="0" err="1">
                          <a:effectLst/>
                        </a:rPr>
                        <a:t>Autoimmunity</a:t>
                      </a:r>
                      <a:endParaRPr lang="hr-HR" sz="1600" b="1" dirty="0">
                        <a:effectLst/>
                      </a:endParaRP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Understand immunopathogenesis of paediatric rheumatic diseases; apply biomarkers and genetic tools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1373746728"/>
                  </a:ext>
                </a:extLst>
              </a:tr>
              <a:tr h="331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>
                          <a:effectLst/>
                        </a:rPr>
                        <a:t>Paediatric Musculoskeletal Medicine</a:t>
                      </a: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>
                          <a:effectLst/>
                        </a:rPr>
                        <a:t>Perform MSK examination, identify abnormalities, recognise developmental variants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1391041971"/>
                  </a:ext>
                </a:extLst>
              </a:tr>
              <a:tr h="331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Disease-Specific</a:t>
                      </a:r>
                      <a:r>
                        <a:rPr lang="hr-HR" sz="1600" b="1" dirty="0">
                          <a:effectLst/>
                        </a:rPr>
                        <a:t> Management</a:t>
                      </a: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>
                          <a:effectLst/>
                        </a:rPr>
                        <a:t>Manage JIA, SLE, JDM, vasculitis, systemic sclerosis, autoinflammatory diseases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293145903"/>
                  </a:ext>
                </a:extLst>
              </a:tr>
              <a:tr h="331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Emergency</a:t>
                      </a:r>
                      <a:r>
                        <a:rPr lang="hr-HR" sz="1600" b="1" dirty="0">
                          <a:effectLst/>
                        </a:rPr>
                        <a:t> </a:t>
                      </a:r>
                      <a:r>
                        <a:rPr lang="hr-HR" sz="1600" b="1" dirty="0" err="1">
                          <a:effectLst/>
                        </a:rPr>
                        <a:t>Rheumatology</a:t>
                      </a:r>
                      <a:endParaRPr lang="hr-HR" sz="1600" b="1" dirty="0">
                        <a:effectLst/>
                      </a:endParaRP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>
                          <a:effectLst/>
                        </a:rPr>
                        <a:t>Recognise and manage MAS, acute vasculitis, SLE flare, pulmonary haemorrhage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2056790792"/>
                  </a:ext>
                </a:extLst>
              </a:tr>
              <a:tr h="331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>
                          <a:effectLst/>
                        </a:rPr>
                        <a:t>Pharmacology &amp; Therapeutics</a:t>
                      </a: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Use DMARDs, biologics, JAK inhibitors; apply steroid stewardship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887337618"/>
                  </a:ext>
                </a:extLst>
              </a:tr>
              <a:tr h="331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Imaging</a:t>
                      </a:r>
                      <a:endParaRPr lang="hr-HR" sz="1600" b="1" dirty="0">
                        <a:effectLst/>
                      </a:endParaRP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>
                          <a:effectLst/>
                        </a:rPr>
                        <a:t>Interpret X-ray, ultrasound, MRI in paediatric rheumatology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2567083826"/>
                  </a:ext>
                </a:extLst>
              </a:tr>
              <a:tr h="331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Procedural</a:t>
                      </a:r>
                      <a:r>
                        <a:rPr lang="hr-HR" sz="1600" b="1" dirty="0">
                          <a:effectLst/>
                        </a:rPr>
                        <a:t> </a:t>
                      </a:r>
                      <a:r>
                        <a:rPr lang="hr-HR" sz="1600" b="1" dirty="0" err="1">
                          <a:effectLst/>
                        </a:rPr>
                        <a:t>Skills</a:t>
                      </a:r>
                      <a:endParaRPr lang="hr-HR" sz="1600" b="1" dirty="0">
                        <a:effectLst/>
                      </a:endParaRP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600">
                          <a:effectLst/>
                        </a:rPr>
                        <a:t>Perform intra-articular injections, aspiration, US-guided techniques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407602719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Rehabilitation</a:t>
                      </a:r>
                      <a:r>
                        <a:rPr lang="hr-HR" sz="1600" b="1" dirty="0">
                          <a:effectLst/>
                        </a:rPr>
                        <a:t> &amp; ICF Model</a:t>
                      </a: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Collaborate with PRM; optimise patient functioning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3999398266"/>
                  </a:ext>
                </a:extLst>
              </a:tr>
              <a:tr h="1891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Transition</a:t>
                      </a:r>
                      <a:endParaRPr lang="hr-HR" sz="1600" b="1" dirty="0">
                        <a:effectLst/>
                      </a:endParaRP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Prepare adolescents for transition to adult care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2837817830"/>
                  </a:ext>
                </a:extLst>
              </a:tr>
              <a:tr h="331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Ethics</a:t>
                      </a:r>
                      <a:r>
                        <a:rPr lang="hr-HR" sz="1600" b="1" dirty="0">
                          <a:effectLst/>
                        </a:rPr>
                        <a:t> &amp; </a:t>
                      </a:r>
                      <a:r>
                        <a:rPr lang="hr-HR" sz="1600" b="1" dirty="0" err="1">
                          <a:effectLst/>
                        </a:rPr>
                        <a:t>Professionalism</a:t>
                      </a:r>
                      <a:endParaRPr lang="hr-HR" sz="1600" b="1" dirty="0">
                        <a:effectLst/>
                      </a:endParaRP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Apply consent/assent, confidentiality, cultural competence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3159922220"/>
                  </a:ext>
                </a:extLst>
              </a:tr>
              <a:tr h="331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Communication</a:t>
                      </a:r>
                      <a:endParaRPr lang="hr-HR" sz="1600" b="1" dirty="0">
                        <a:effectLst/>
                      </a:endParaRP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Deliver difficult news; enable shared decision-making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4222488780"/>
                  </a:ext>
                </a:extLst>
              </a:tr>
              <a:tr h="331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>
                          <a:effectLst/>
                        </a:rPr>
                        <a:t>Health </a:t>
                      </a:r>
                      <a:r>
                        <a:rPr lang="hr-HR" sz="1600" b="1" dirty="0" err="1">
                          <a:effectLst/>
                        </a:rPr>
                        <a:t>Advocacy</a:t>
                      </a:r>
                      <a:endParaRPr lang="hr-HR" sz="1600" b="1" dirty="0">
                        <a:effectLst/>
                      </a:endParaRP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Address social determinants of health; support vulnerable populations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3872405003"/>
                  </a:ext>
                </a:extLst>
              </a:tr>
              <a:tr h="331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Scholarship</a:t>
                      </a:r>
                      <a:endParaRPr lang="hr-HR" sz="1600" b="1" dirty="0">
                        <a:effectLst/>
                      </a:endParaRPr>
                    </a:p>
                  </a:txBody>
                  <a:tcPr marL="47297" marR="47297" marT="23649" marB="2364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Apply research literacy, quality improvement, and critical appraisal</a:t>
                      </a:r>
                    </a:p>
                  </a:txBody>
                  <a:tcPr marL="47297" marR="47297" marT="23649" marB="23649" anchor="ctr"/>
                </a:tc>
                <a:extLst>
                  <a:ext uri="{0D108BD9-81ED-4DB2-BD59-A6C34878D82A}">
                    <a16:rowId xmlns:a16="http://schemas.microsoft.com/office/drawing/2014/main" val="2963738129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A3CC2CDB-E78A-C86C-4607-8A3AF72D0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0255" y="-323165"/>
            <a:ext cx="235709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0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61EC-75AB-1CAD-52FE-BE18E2D19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D93E03-5B19-D995-AA70-4BDC3AE0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223" y="814891"/>
            <a:ext cx="9596119" cy="601321"/>
          </a:xfrm>
        </p:spPr>
        <p:txBody>
          <a:bodyPr>
            <a:noAutofit/>
          </a:bodyPr>
          <a:lstStyle/>
          <a:p>
            <a:r>
              <a:rPr lang="hr-HR" sz="36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CanMed</a:t>
            </a:r>
            <a:r>
              <a:rPr lang="hr-HR" sz="3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6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framework</a:t>
            </a:r>
            <a:endParaRPr lang="hr-HR" sz="3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B1317E55-56D1-4AE7-EF80-285646966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8304B4CF-ACBB-C6F9-1613-6C8617665148}"/>
              </a:ext>
            </a:extLst>
          </p:cNvPr>
          <p:cNvSpPr txBox="1">
            <a:spLocks/>
          </p:cNvSpPr>
          <p:nvPr/>
        </p:nvSpPr>
        <p:spPr>
          <a:xfrm>
            <a:off x="1595463" y="92896"/>
            <a:ext cx="10515600" cy="72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bg1">
                    <a:lumMod val="75000"/>
                  </a:schemeClr>
                </a:solidFill>
              </a:rPr>
              <a:t>TRAINING REQUIREMENTS FOR TRAINEES</a:t>
            </a:r>
            <a:endParaRPr lang="hr-HR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B9908A13-D800-1702-9EC8-C0B8ABD20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76643"/>
              </p:ext>
            </p:extLst>
          </p:nvPr>
        </p:nvGraphicFramePr>
        <p:xfrm>
          <a:off x="840811" y="1496624"/>
          <a:ext cx="10515600" cy="47131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1216824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4057774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64059462"/>
                    </a:ext>
                  </a:extLst>
                </a:gridCol>
              </a:tblGrid>
              <a:tr h="2763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500" dirty="0">
                          <a:solidFill>
                            <a:schemeClr val="bg1"/>
                          </a:solidFill>
                        </a:rPr>
                        <a:t>Role</a:t>
                      </a:r>
                    </a:p>
                  </a:txBody>
                  <a:tcPr marL="73751" marR="73751" marT="36876" marB="36876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500" dirty="0" err="1">
                          <a:solidFill>
                            <a:schemeClr val="bg1"/>
                          </a:solidFill>
                        </a:rPr>
                        <a:t>Competency</a:t>
                      </a:r>
                      <a:endParaRPr lang="hr-HR" sz="1500" dirty="0">
                        <a:solidFill>
                          <a:schemeClr val="bg1"/>
                        </a:solidFill>
                      </a:endParaRPr>
                    </a:p>
                  </a:txBody>
                  <a:tcPr marL="73751" marR="73751" marT="36876" marB="36876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500" dirty="0" err="1">
                          <a:solidFill>
                            <a:schemeClr val="bg1"/>
                          </a:solidFill>
                        </a:rPr>
                        <a:t>Examples</a:t>
                      </a:r>
                      <a:endParaRPr lang="hr-HR" sz="1500" dirty="0">
                        <a:solidFill>
                          <a:schemeClr val="bg1"/>
                        </a:solidFill>
                      </a:endParaRPr>
                    </a:p>
                  </a:txBody>
                  <a:tcPr marL="73751" marR="73751" marT="36876" marB="36876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51423"/>
                  </a:ext>
                </a:extLst>
              </a:tr>
              <a:tr h="6942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Medical</a:t>
                      </a:r>
                      <a:r>
                        <a:rPr lang="hr-HR" sz="16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r-HR" sz="1600" b="1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Expert</a:t>
                      </a:r>
                      <a:endParaRPr lang="hr-HR" sz="16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500" dirty="0">
                          <a:effectLst/>
                        </a:rPr>
                        <a:t>Core </a:t>
                      </a:r>
                      <a:r>
                        <a:rPr lang="hr-HR" sz="1500" dirty="0" err="1">
                          <a:effectLst/>
                        </a:rPr>
                        <a:t>clinical</a:t>
                      </a:r>
                      <a:r>
                        <a:rPr lang="hr-HR" sz="1500" dirty="0">
                          <a:effectLst/>
                        </a:rPr>
                        <a:t> </a:t>
                      </a:r>
                      <a:r>
                        <a:rPr lang="hr-HR" sz="1500" dirty="0" err="1">
                          <a:effectLst/>
                        </a:rPr>
                        <a:t>expertise</a:t>
                      </a:r>
                      <a:r>
                        <a:rPr lang="hr-HR" sz="1500" dirty="0">
                          <a:effectLst/>
                        </a:rPr>
                        <a:t> </a:t>
                      </a:r>
                      <a:r>
                        <a:rPr lang="hr-HR" sz="1500" dirty="0" err="1">
                          <a:effectLst/>
                        </a:rPr>
                        <a:t>in</a:t>
                      </a:r>
                      <a:r>
                        <a:rPr lang="hr-HR" sz="1500" dirty="0">
                          <a:effectLst/>
                        </a:rPr>
                        <a:t> </a:t>
                      </a:r>
                      <a:r>
                        <a:rPr lang="hr-HR" sz="1500" dirty="0" err="1">
                          <a:effectLst/>
                        </a:rPr>
                        <a:t>paediatric</a:t>
                      </a:r>
                      <a:r>
                        <a:rPr lang="hr-HR" sz="1500" dirty="0">
                          <a:effectLst/>
                        </a:rPr>
                        <a:t> </a:t>
                      </a:r>
                      <a:r>
                        <a:rPr lang="hr-HR" sz="1500" dirty="0" err="1">
                          <a:effectLst/>
                        </a:rPr>
                        <a:t>rheumatology</a:t>
                      </a:r>
                      <a:r>
                        <a:rPr lang="hr-HR" sz="1500" dirty="0">
                          <a:effectLst/>
                        </a:rPr>
                        <a:t>.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dirty="0">
                          <a:effectLst/>
                        </a:rPr>
                        <a:t>JIA, SLE, vasculitis; MSK exam; imaging; DMARDs/biologics; injections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1174649537"/>
                  </a:ext>
                </a:extLst>
              </a:tr>
              <a:tr h="6942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Communicator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Effective, age-appropriate communication and shared decisions.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Explain disease; difficult conversations; care plans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261133594"/>
                  </a:ext>
                </a:extLst>
              </a:tr>
              <a:tr h="4852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Collaborator</a:t>
                      </a:r>
                      <a:endParaRPr lang="hr-HR" sz="16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500">
                          <a:effectLst/>
                        </a:rPr>
                        <a:t>Multidisciplinary, coordinated care.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dirty="0">
                          <a:effectLst/>
                        </a:rPr>
                        <a:t>MDT work; transition care</a:t>
                      </a:r>
                      <a:r>
                        <a:rPr lang="hr-HR" sz="1500" dirty="0">
                          <a:effectLst/>
                        </a:rPr>
                        <a:t> </a:t>
                      </a:r>
                      <a:r>
                        <a:rPr lang="hr-HR" sz="1400" dirty="0">
                          <a:effectLst/>
                        </a:rPr>
                        <a:t>(</a:t>
                      </a:r>
                      <a:r>
                        <a:rPr lang="hr-HR" sz="1400" dirty="0" err="1">
                          <a:effectLst/>
                        </a:rPr>
                        <a:t>f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acilitate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structured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transition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rheumatology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en-US" sz="1500" dirty="0">
                          <a:effectLst/>
                        </a:rPr>
                        <a:t>; cross-specialty collaboration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4036965412"/>
                  </a:ext>
                </a:extLst>
              </a:tr>
              <a:tr h="4852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Leader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Quality care and system improvement.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QI projects; clinical pathways; resource use</a:t>
                      </a: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3738375513"/>
                  </a:ext>
                </a:extLst>
              </a:tr>
              <a:tr h="4852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Health </a:t>
                      </a:r>
                      <a:r>
                        <a:rPr lang="hr-HR" sz="1600" b="1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Advocate</a:t>
                      </a:r>
                      <a:endParaRPr lang="hr-HR" sz="16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Equity and access to care.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dirty="0">
                          <a:effectLst/>
                        </a:rPr>
                        <a:t>Access to therapy; school support; vaccination</a:t>
                      </a:r>
                      <a:r>
                        <a:rPr lang="hr-HR" sz="1500" dirty="0">
                          <a:effectLst/>
                        </a:rPr>
                        <a:t>, </a:t>
                      </a:r>
                      <a:r>
                        <a:rPr lang="hr-HR" sz="1500" dirty="0" err="1">
                          <a:effectLst/>
                        </a:rPr>
                        <a:t>r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aising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awareness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paediatric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rheumatic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diseases</a:t>
                      </a: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434172955"/>
                  </a:ext>
                </a:extLst>
              </a:tr>
              <a:tr h="4718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Scholar</a:t>
                      </a:r>
                      <a:endParaRPr lang="hr-HR" sz="16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500">
                          <a:effectLst/>
                        </a:rPr>
                        <a:t>Lifelong learning and research.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500" dirty="0" err="1">
                          <a:effectLst/>
                        </a:rPr>
                        <a:t>Teaching</a:t>
                      </a:r>
                      <a:r>
                        <a:rPr lang="hr-HR" sz="1500" dirty="0">
                          <a:effectLst/>
                        </a:rPr>
                        <a:t>; </a:t>
                      </a:r>
                      <a:r>
                        <a:rPr lang="hr-HR" sz="1500" dirty="0" err="1">
                          <a:effectLst/>
                        </a:rPr>
                        <a:t>research</a:t>
                      </a:r>
                      <a:r>
                        <a:rPr lang="hr-HR" sz="1500" dirty="0">
                          <a:effectLst/>
                        </a:rPr>
                        <a:t>; </a:t>
                      </a:r>
                      <a:r>
                        <a:rPr lang="hr-HR" sz="1500" dirty="0" err="1">
                          <a:effectLst/>
                        </a:rPr>
                        <a:t>critical</a:t>
                      </a:r>
                      <a:r>
                        <a:rPr lang="hr-HR" sz="1500" dirty="0">
                          <a:effectLst/>
                        </a:rPr>
                        <a:t> </a:t>
                      </a:r>
                      <a:r>
                        <a:rPr lang="hr-HR" sz="1500" dirty="0" err="1">
                          <a:effectLst/>
                        </a:rPr>
                        <a:t>appraisal</a:t>
                      </a:r>
                      <a:endParaRPr lang="hr-HR" sz="1500" dirty="0">
                        <a:effectLst/>
                      </a:endParaRP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990184431"/>
                  </a:ext>
                </a:extLst>
              </a:tr>
              <a:tr h="4852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Professional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500">
                          <a:effectLst/>
                        </a:rPr>
                        <a:t>Ethics, accountability, professionalism.</a:t>
                      </a:r>
                    </a:p>
                  </a:txBody>
                  <a:tcPr marL="73751" marR="73751" marT="36876" marB="3687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sz="1500" dirty="0" err="1">
                          <a:effectLst/>
                        </a:rPr>
                        <a:t>Consent</a:t>
                      </a:r>
                      <a:r>
                        <a:rPr lang="hr-HR" sz="1500" dirty="0">
                          <a:effectLst/>
                        </a:rPr>
                        <a:t>; </a:t>
                      </a:r>
                      <a:r>
                        <a:rPr lang="hr-HR" sz="1500" dirty="0" err="1">
                          <a:effectLst/>
                        </a:rPr>
                        <a:t>confidentiality</a:t>
                      </a:r>
                      <a:r>
                        <a:rPr lang="hr-HR" sz="1500" dirty="0">
                          <a:effectLst/>
                        </a:rPr>
                        <a:t>; </a:t>
                      </a:r>
                      <a:r>
                        <a:rPr lang="hr-HR" sz="1500" dirty="0" err="1">
                          <a:effectLst/>
                        </a:rPr>
                        <a:t>reflective</a:t>
                      </a:r>
                      <a:r>
                        <a:rPr lang="hr-HR" sz="1500" dirty="0">
                          <a:effectLst/>
                        </a:rPr>
                        <a:t> </a:t>
                      </a:r>
                      <a:r>
                        <a:rPr lang="hr-HR" sz="1500" dirty="0" err="1">
                          <a:effectLst/>
                        </a:rPr>
                        <a:t>practice</a:t>
                      </a:r>
                      <a:endParaRPr lang="hr-HR" sz="1500" dirty="0">
                        <a:effectLst/>
                      </a:endParaRPr>
                    </a:p>
                  </a:txBody>
                  <a:tcPr marL="73751" marR="73751" marT="36876" marB="36876" anchor="ctr"/>
                </a:tc>
                <a:extLst>
                  <a:ext uri="{0D108BD9-81ED-4DB2-BD59-A6C34878D82A}">
                    <a16:rowId xmlns:a16="http://schemas.microsoft.com/office/drawing/2014/main" val="948132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39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64BCA-37DC-DC2B-A2AA-E8F928D0A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CD7A9F-18E1-C12D-942F-8A600FE9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994" y="482443"/>
            <a:ext cx="10596537" cy="1047113"/>
          </a:xfrm>
        </p:spPr>
        <p:txBody>
          <a:bodyPr>
            <a:noAutofit/>
          </a:bodyPr>
          <a:lstStyle/>
          <a:p>
            <a:r>
              <a:rPr lang="hr-HR" sz="40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Entrustable</a:t>
            </a:r>
            <a:r>
              <a:rPr lang="hr-HR" sz="4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Professional </a:t>
            </a:r>
            <a:r>
              <a:rPr lang="hr-HR" sz="40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hr-HR" sz="4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40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EPAs</a:t>
            </a:r>
            <a:r>
              <a:rPr lang="hr-HR" sz="4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r-HR" sz="2000" dirty="0">
              <a:solidFill>
                <a:schemeClr val="tx2">
                  <a:lumMod val="25000"/>
                  <a:lumOff val="7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ADFD58D4-5F31-744C-DE63-80C5670A4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354887" cy="133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D5ED59AB-3656-1927-2086-F4D56CFFEF69}"/>
              </a:ext>
            </a:extLst>
          </p:cNvPr>
          <p:cNvSpPr txBox="1">
            <a:spLocks/>
          </p:cNvSpPr>
          <p:nvPr/>
        </p:nvSpPr>
        <p:spPr>
          <a:xfrm>
            <a:off x="1595463" y="92896"/>
            <a:ext cx="10515600" cy="72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bg1">
                    <a:lumMod val="75000"/>
                  </a:schemeClr>
                </a:solidFill>
              </a:rPr>
              <a:t>TRAINING REQUIREMENTS FOR TRAINEES</a:t>
            </a:r>
            <a:endParaRPr lang="hr-HR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0BCE4F5A-0A6A-E807-8675-D5D308F54498}"/>
              </a:ext>
            </a:extLst>
          </p:cNvPr>
          <p:cNvGrpSpPr/>
          <p:nvPr/>
        </p:nvGrpSpPr>
        <p:grpSpPr>
          <a:xfrm>
            <a:off x="194387" y="1666290"/>
            <a:ext cx="11803225" cy="4879910"/>
            <a:chOff x="233265" y="1548882"/>
            <a:chExt cx="11803225" cy="4879910"/>
          </a:xfrm>
        </p:grpSpPr>
        <p:sp>
          <p:nvSpPr>
            <p:cNvPr id="10" name="Pravokutnik 9">
              <a:extLst>
                <a:ext uri="{FF2B5EF4-FFF2-40B4-BE49-F238E27FC236}">
                  <a16:creationId xmlns:a16="http://schemas.microsoft.com/office/drawing/2014/main" id="{D45788BB-2402-B45B-2EC6-FDB2AEADEA99}"/>
                </a:ext>
              </a:extLst>
            </p:cNvPr>
            <p:cNvSpPr/>
            <p:nvPr/>
          </p:nvSpPr>
          <p:spPr>
            <a:xfrm>
              <a:off x="233265" y="1548882"/>
              <a:ext cx="11803225" cy="4879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1" name="Prostoručno: oblik 10">
              <a:extLst>
                <a:ext uri="{FF2B5EF4-FFF2-40B4-BE49-F238E27FC236}">
                  <a16:creationId xmlns:a16="http://schemas.microsoft.com/office/drawing/2014/main" id="{C3ECCCC9-1479-1C18-CB39-534549560E0D}"/>
                </a:ext>
              </a:extLst>
            </p:cNvPr>
            <p:cNvSpPr/>
            <p:nvPr/>
          </p:nvSpPr>
          <p:spPr>
            <a:xfrm>
              <a:off x="237299" y="1804548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Assessment and long-term management of Juvenile Idiopathic Arthritis</a:t>
              </a:r>
            </a:p>
          </p:txBody>
        </p:sp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ECCB32DC-5842-20CB-8C56-4D17A514499B}"/>
                </a:ext>
              </a:extLst>
            </p:cNvPr>
            <p:cNvSpPr/>
            <p:nvPr/>
          </p:nvSpPr>
          <p:spPr>
            <a:xfrm>
              <a:off x="2640016" y="1804548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8971"/>
                <a:satOff val="-4064"/>
                <a:lumOff val="2730"/>
                <a:alphaOff val="0"/>
              </a:schemeClr>
            </a:fillRef>
            <a:effectRef idx="0">
              <a:schemeClr val="accent1">
                <a:shade val="80000"/>
                <a:hueOff val="38971"/>
                <a:satOff val="-4064"/>
                <a:lumOff val="27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Early recognition and acute management of Macrophage Activation Syndrome</a:t>
              </a:r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17BB265C-BDFB-7CC6-8AC2-09794DBD7F16}"/>
                </a:ext>
              </a:extLst>
            </p:cNvPr>
            <p:cNvSpPr/>
            <p:nvPr/>
          </p:nvSpPr>
          <p:spPr>
            <a:xfrm>
              <a:off x="5042733" y="1804548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77943"/>
                <a:satOff val="-8127"/>
                <a:lumOff val="5460"/>
                <a:alphaOff val="0"/>
              </a:schemeClr>
            </a:fillRef>
            <a:effectRef idx="0">
              <a:schemeClr val="accent1">
                <a:shade val="80000"/>
                <a:hueOff val="77943"/>
                <a:satOff val="-8127"/>
                <a:lumOff val="54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Care of paediatric connective tissue and overlap diseases</a:t>
              </a:r>
            </a:p>
          </p:txBody>
        </p:sp>
        <p:sp>
          <p:nvSpPr>
            <p:cNvPr id="14" name="Prostoručno: oblik 13">
              <a:extLst>
                <a:ext uri="{FF2B5EF4-FFF2-40B4-BE49-F238E27FC236}">
                  <a16:creationId xmlns:a16="http://schemas.microsoft.com/office/drawing/2014/main" id="{BC4CC0AC-63CA-A6A7-F138-48BBBA46C239}"/>
                </a:ext>
              </a:extLst>
            </p:cNvPr>
            <p:cNvSpPr/>
            <p:nvPr/>
          </p:nvSpPr>
          <p:spPr>
            <a:xfrm>
              <a:off x="7445450" y="1804548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16914"/>
                <a:satOff val="-12191"/>
                <a:lumOff val="8190"/>
                <a:alphaOff val="0"/>
              </a:schemeClr>
            </a:fillRef>
            <a:effectRef idx="0">
              <a:schemeClr val="accent1">
                <a:shade val="80000"/>
                <a:hueOff val="116914"/>
                <a:satOff val="-12191"/>
                <a:lumOff val="81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Evaluation and treatment of childhood vasculitic disorders</a:t>
              </a:r>
            </a:p>
          </p:txBody>
        </p:sp>
        <p:sp>
          <p:nvSpPr>
            <p:cNvPr id="15" name="Prostoručno: oblik 14">
              <a:extLst>
                <a:ext uri="{FF2B5EF4-FFF2-40B4-BE49-F238E27FC236}">
                  <a16:creationId xmlns:a16="http://schemas.microsoft.com/office/drawing/2014/main" id="{F55AAE86-7128-919D-B798-86CE2519B785}"/>
                </a:ext>
              </a:extLst>
            </p:cNvPr>
            <p:cNvSpPr/>
            <p:nvPr/>
          </p:nvSpPr>
          <p:spPr>
            <a:xfrm>
              <a:off x="9848167" y="1804548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55885"/>
                <a:satOff val="-16255"/>
                <a:lumOff val="10920"/>
                <a:alphaOff val="0"/>
              </a:schemeClr>
            </a:fillRef>
            <a:effectRef idx="0">
              <a:schemeClr val="accent1">
                <a:shade val="80000"/>
                <a:hueOff val="155885"/>
                <a:satOff val="-16255"/>
                <a:lumOff val="109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Management of autoinflammatory and periodic fever syndromes</a:t>
              </a:r>
            </a:p>
          </p:txBody>
        </p:sp>
        <p:sp>
          <p:nvSpPr>
            <p:cNvPr id="16" name="Prostoručno: oblik 15">
              <a:extLst>
                <a:ext uri="{FF2B5EF4-FFF2-40B4-BE49-F238E27FC236}">
                  <a16:creationId xmlns:a16="http://schemas.microsoft.com/office/drawing/2014/main" id="{8C33EA01-2345-1166-8AD0-2C6FDA6E5E64}"/>
                </a:ext>
              </a:extLst>
            </p:cNvPr>
            <p:cNvSpPr/>
            <p:nvPr/>
          </p:nvSpPr>
          <p:spPr>
            <a:xfrm>
              <a:off x="237299" y="3333550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94857"/>
                <a:satOff val="-20319"/>
                <a:lumOff val="13650"/>
                <a:alphaOff val="0"/>
              </a:schemeClr>
            </a:fillRef>
            <a:effectRef idx="0">
              <a:schemeClr val="accent1">
                <a:shade val="80000"/>
                <a:hueOff val="194857"/>
                <a:satOff val="-20319"/>
                <a:lumOff val="136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Comprehensive </a:t>
              </a:r>
              <a:r>
                <a:rPr lang="en-US" sz="1600" kern="1200" dirty="0" err="1"/>
                <a:t>paediatric</a:t>
              </a:r>
              <a:r>
                <a:rPr lang="en-US" sz="1600" kern="1200" dirty="0"/>
                <a:t> musculoskeletal examination</a:t>
              </a:r>
            </a:p>
          </p:txBody>
        </p:sp>
        <p:sp>
          <p:nvSpPr>
            <p:cNvPr id="17" name="Prostoručno: oblik 16">
              <a:extLst>
                <a:ext uri="{FF2B5EF4-FFF2-40B4-BE49-F238E27FC236}">
                  <a16:creationId xmlns:a16="http://schemas.microsoft.com/office/drawing/2014/main" id="{9EF65126-F243-9B8D-769A-7AD0D3A22A9A}"/>
                </a:ext>
              </a:extLst>
            </p:cNvPr>
            <p:cNvSpPr/>
            <p:nvPr/>
          </p:nvSpPr>
          <p:spPr>
            <a:xfrm>
              <a:off x="2640016" y="3333550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33828"/>
                <a:satOff val="-24382"/>
                <a:lumOff val="16380"/>
                <a:alphaOff val="0"/>
              </a:schemeClr>
            </a:fillRef>
            <a:effectRef idx="0">
              <a:schemeClr val="accent1">
                <a:shade val="80000"/>
                <a:hueOff val="233828"/>
                <a:satOff val="-24382"/>
                <a:lumOff val="163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Delivery of intraarticular steroid therapy in children</a:t>
              </a:r>
            </a:p>
          </p:txBody>
        </p:sp>
        <p:sp>
          <p:nvSpPr>
            <p:cNvPr id="18" name="Prostoručno: oblik 17">
              <a:extLst>
                <a:ext uri="{FF2B5EF4-FFF2-40B4-BE49-F238E27FC236}">
                  <a16:creationId xmlns:a16="http://schemas.microsoft.com/office/drawing/2014/main" id="{44DEA919-F074-68C9-3599-2C6F6B195383}"/>
                </a:ext>
              </a:extLst>
            </p:cNvPr>
            <p:cNvSpPr/>
            <p:nvPr/>
          </p:nvSpPr>
          <p:spPr>
            <a:xfrm>
              <a:off x="5042733" y="3333550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72799"/>
                <a:satOff val="-28446"/>
                <a:lumOff val="19110"/>
                <a:alphaOff val="0"/>
              </a:schemeClr>
            </a:fillRef>
            <a:effectRef idx="0">
              <a:schemeClr val="accent1">
                <a:shade val="80000"/>
                <a:hueOff val="272799"/>
                <a:satOff val="-28446"/>
                <a:lumOff val="191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Clinical interpretation of laboratory and imaging findings</a:t>
              </a:r>
            </a:p>
          </p:txBody>
        </p:sp>
        <p:sp>
          <p:nvSpPr>
            <p:cNvPr id="19" name="Prostoručno: oblik 18">
              <a:extLst>
                <a:ext uri="{FF2B5EF4-FFF2-40B4-BE49-F238E27FC236}">
                  <a16:creationId xmlns:a16="http://schemas.microsoft.com/office/drawing/2014/main" id="{75BEE79B-FD1E-502C-7798-EC1C9499DC78}"/>
                </a:ext>
              </a:extLst>
            </p:cNvPr>
            <p:cNvSpPr/>
            <p:nvPr/>
          </p:nvSpPr>
          <p:spPr>
            <a:xfrm>
              <a:off x="7445450" y="3333550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11771"/>
                <a:satOff val="-32510"/>
                <a:lumOff val="21841"/>
                <a:alphaOff val="0"/>
              </a:schemeClr>
            </a:fillRef>
            <a:effectRef idx="0">
              <a:schemeClr val="accent1">
                <a:shade val="80000"/>
                <a:hueOff val="311771"/>
                <a:satOff val="-32510"/>
                <a:lumOff val="218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Individualised therapeutic planning and monitoring</a:t>
              </a:r>
            </a:p>
          </p:txBody>
        </p:sp>
        <p:sp>
          <p:nvSpPr>
            <p:cNvPr id="20" name="Prostoručno: oblik 19">
              <a:extLst>
                <a:ext uri="{FF2B5EF4-FFF2-40B4-BE49-F238E27FC236}">
                  <a16:creationId xmlns:a16="http://schemas.microsoft.com/office/drawing/2014/main" id="{90C86D37-0D50-A40D-1DD3-496F5CD4772E}"/>
                </a:ext>
              </a:extLst>
            </p:cNvPr>
            <p:cNvSpPr/>
            <p:nvPr/>
          </p:nvSpPr>
          <p:spPr>
            <a:xfrm>
              <a:off x="9848167" y="3333550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50742"/>
                <a:satOff val="-36573"/>
                <a:lumOff val="24571"/>
                <a:alphaOff val="0"/>
              </a:schemeClr>
            </a:fillRef>
            <a:effectRef idx="0">
              <a:schemeClr val="accent1">
                <a:shade val="80000"/>
                <a:hueOff val="350742"/>
                <a:satOff val="-36573"/>
                <a:lumOff val="245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Prevention and management of treatment-related risks</a:t>
              </a:r>
            </a:p>
          </p:txBody>
        </p:sp>
        <p:sp>
          <p:nvSpPr>
            <p:cNvPr id="21" name="Prostoručno: oblik 20">
              <a:extLst>
                <a:ext uri="{FF2B5EF4-FFF2-40B4-BE49-F238E27FC236}">
                  <a16:creationId xmlns:a16="http://schemas.microsoft.com/office/drawing/2014/main" id="{71D19BDC-396C-97A2-8518-593A61ED14BB}"/>
                </a:ext>
              </a:extLst>
            </p:cNvPr>
            <p:cNvSpPr/>
            <p:nvPr/>
          </p:nvSpPr>
          <p:spPr>
            <a:xfrm>
              <a:off x="237299" y="4862552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89713"/>
                <a:satOff val="-40637"/>
                <a:lumOff val="27301"/>
                <a:alphaOff val="0"/>
              </a:schemeClr>
            </a:fillRef>
            <a:effectRef idx="0">
              <a:schemeClr val="accent1">
                <a:shade val="80000"/>
                <a:hueOff val="389713"/>
                <a:satOff val="-40637"/>
                <a:lumOff val="273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Leadership and coordination of multidisciplinary care</a:t>
              </a:r>
            </a:p>
          </p:txBody>
        </p:sp>
        <p:sp>
          <p:nvSpPr>
            <p:cNvPr id="22" name="Prostoručno: oblik 21">
              <a:extLst>
                <a:ext uri="{FF2B5EF4-FFF2-40B4-BE49-F238E27FC236}">
                  <a16:creationId xmlns:a16="http://schemas.microsoft.com/office/drawing/2014/main" id="{6BD2E93B-3C4C-B7B1-0371-62CAE34F5458}"/>
                </a:ext>
              </a:extLst>
            </p:cNvPr>
            <p:cNvSpPr/>
            <p:nvPr/>
          </p:nvSpPr>
          <p:spPr>
            <a:xfrm>
              <a:off x="2640016" y="4862552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428684"/>
                <a:satOff val="-44701"/>
                <a:lumOff val="30031"/>
                <a:alphaOff val="0"/>
              </a:schemeClr>
            </a:fillRef>
            <a:effectRef idx="0">
              <a:schemeClr val="accent1">
                <a:shade val="80000"/>
                <a:hueOff val="428684"/>
                <a:satOff val="-44701"/>
                <a:lumOff val="3003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Advanced communication with children and families</a:t>
              </a:r>
            </a:p>
          </p:txBody>
        </p:sp>
        <p:sp>
          <p:nvSpPr>
            <p:cNvPr id="23" name="Prostoručno: oblik 22">
              <a:extLst>
                <a:ext uri="{FF2B5EF4-FFF2-40B4-BE49-F238E27FC236}">
                  <a16:creationId xmlns:a16="http://schemas.microsoft.com/office/drawing/2014/main" id="{D0748817-BF99-4A97-81A5-2B87408E929D}"/>
                </a:ext>
              </a:extLst>
            </p:cNvPr>
            <p:cNvSpPr/>
            <p:nvPr/>
          </p:nvSpPr>
          <p:spPr>
            <a:xfrm>
              <a:off x="5042733" y="4862552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467656"/>
                <a:satOff val="-48765"/>
                <a:lumOff val="32761"/>
                <a:alphaOff val="0"/>
              </a:schemeClr>
            </a:fillRef>
            <a:effectRef idx="0">
              <a:schemeClr val="accent1">
                <a:shade val="80000"/>
                <a:hueOff val="467656"/>
                <a:satOff val="-48765"/>
                <a:lumOff val="327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Structured transition to adult rheumatology services</a:t>
              </a:r>
            </a:p>
          </p:txBody>
        </p:sp>
        <p:sp>
          <p:nvSpPr>
            <p:cNvPr id="24" name="Prostoručno: oblik 23">
              <a:extLst>
                <a:ext uri="{FF2B5EF4-FFF2-40B4-BE49-F238E27FC236}">
                  <a16:creationId xmlns:a16="http://schemas.microsoft.com/office/drawing/2014/main" id="{EEAF0555-8A49-8402-825E-99481ADB2BBA}"/>
                </a:ext>
              </a:extLst>
            </p:cNvPr>
            <p:cNvSpPr/>
            <p:nvPr/>
          </p:nvSpPr>
          <p:spPr>
            <a:xfrm>
              <a:off x="7445450" y="4862552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506627"/>
                <a:satOff val="-52828"/>
                <a:lumOff val="35491"/>
                <a:alphaOff val="0"/>
              </a:schemeClr>
            </a:fillRef>
            <a:effectRef idx="0">
              <a:schemeClr val="accent1">
                <a:shade val="80000"/>
                <a:hueOff val="506627"/>
                <a:satOff val="-52828"/>
                <a:lumOff val="3549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Engagement in research, audit, and service improvement</a:t>
              </a:r>
            </a:p>
          </p:txBody>
        </p:sp>
        <p:sp>
          <p:nvSpPr>
            <p:cNvPr id="25" name="Prostoručno: oblik 24">
              <a:extLst>
                <a:ext uri="{FF2B5EF4-FFF2-40B4-BE49-F238E27FC236}">
                  <a16:creationId xmlns:a16="http://schemas.microsoft.com/office/drawing/2014/main" id="{808F505E-FF57-4AAE-A999-FEED4C9FB62A}"/>
                </a:ext>
              </a:extLst>
            </p:cNvPr>
            <p:cNvSpPr/>
            <p:nvPr/>
          </p:nvSpPr>
          <p:spPr>
            <a:xfrm>
              <a:off x="9848167" y="4862552"/>
              <a:ext cx="2184288" cy="1310572"/>
            </a:xfrm>
            <a:custGeom>
              <a:avLst/>
              <a:gdLst>
                <a:gd name="csX0" fmla="*/ 0 w 2184288"/>
                <a:gd name="csY0" fmla="*/ 0 h 1310572"/>
                <a:gd name="csX1" fmla="*/ 2184288 w 2184288"/>
                <a:gd name="csY1" fmla="*/ 0 h 1310572"/>
                <a:gd name="csX2" fmla="*/ 2184288 w 2184288"/>
                <a:gd name="csY2" fmla="*/ 1310572 h 1310572"/>
                <a:gd name="csX3" fmla="*/ 0 w 2184288"/>
                <a:gd name="csY3" fmla="*/ 1310572 h 1310572"/>
                <a:gd name="csX4" fmla="*/ 0 w 2184288"/>
                <a:gd name="csY4" fmla="*/ 0 h 131057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84288" h="1310572">
                  <a:moveTo>
                    <a:pt x="0" y="0"/>
                  </a:moveTo>
                  <a:lnTo>
                    <a:pt x="2184288" y="0"/>
                  </a:lnTo>
                  <a:lnTo>
                    <a:pt x="2184288" y="1310572"/>
                  </a:lnTo>
                  <a:lnTo>
                    <a:pt x="0" y="13105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545598"/>
                <a:satOff val="-56892"/>
                <a:lumOff val="38221"/>
                <a:alphaOff val="0"/>
              </a:schemeClr>
            </a:fillRef>
            <a:effectRef idx="0">
              <a:schemeClr val="accent1">
                <a:shade val="80000"/>
                <a:hueOff val="545598"/>
                <a:satOff val="-56892"/>
                <a:lumOff val="3822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Professionalism, ethics, safeguarding, and advocacy</a:t>
              </a:r>
            </a:p>
          </p:txBody>
        </p:sp>
      </p:grp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10B879BD-FEF3-4633-8033-6516F25C3835}"/>
              </a:ext>
            </a:extLst>
          </p:cNvPr>
          <p:cNvSpPr txBox="1"/>
          <p:nvPr/>
        </p:nvSpPr>
        <p:spPr>
          <a:xfrm>
            <a:off x="1554994" y="1286321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hr-HR" sz="2400" dirty="0" err="1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Appendix</a:t>
            </a:r>
            <a:r>
              <a:rPr lang="hr-HR" sz="2400" dirty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 -  </a:t>
            </a:r>
            <a:endParaRPr lang="hr-HR" sz="2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ED280-B9E5-0BF0-AFE5-F6E13630A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B4109D-AF7C-BCCB-48F5-A1B3120F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0" y="681037"/>
            <a:ext cx="10515600" cy="721995"/>
          </a:xfrm>
        </p:spPr>
        <p:txBody>
          <a:bodyPr>
            <a:normAutofit/>
          </a:bodyPr>
          <a:lstStyle/>
          <a:p>
            <a:r>
              <a:rPr lang="fr-BE" sz="4000" b="1" dirty="0">
                <a:solidFill>
                  <a:schemeClr val="bg1">
                    <a:lumMod val="75000"/>
                  </a:schemeClr>
                </a:solidFill>
              </a:rPr>
              <a:t>TRAINING REQUIREMENTS FOR TRAIN</a:t>
            </a:r>
            <a:r>
              <a:rPr lang="hr-HR" sz="4000" b="1" dirty="0">
                <a:solidFill>
                  <a:schemeClr val="bg1">
                    <a:lumMod val="75000"/>
                  </a:schemeClr>
                </a:solidFill>
              </a:rPr>
              <a:t>ERS</a:t>
            </a:r>
            <a:endParaRPr lang="hr-HR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29D93974-C4AC-8857-92D9-86A5530F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02C9DD97-7600-7D06-83BF-6CB8B564D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92" y="1689602"/>
            <a:ext cx="10890772" cy="36008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BE" sz="1900" dirty="0"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BE" sz="1900" b="1" dirty="0">
                <a:ea typeface="Calibri" panose="020F0502020204030204" pitchFamily="34" charset="0"/>
                <a:cs typeface="Calibri" panose="020F0502020204030204" pitchFamily="34" charset="0"/>
              </a:rPr>
              <a:t>Training Programme Director </a:t>
            </a:r>
            <a:r>
              <a:rPr lang="fr-BE" sz="1900" dirty="0">
                <a:ea typeface="Calibri" panose="020F0502020204030204" pitchFamily="34" charset="0"/>
                <a:cs typeface="Calibri" panose="020F0502020204030204" pitchFamily="34" charset="0"/>
              </a:rPr>
              <a:t>(TPD) must have been</a:t>
            </a:r>
            <a:r>
              <a:rPr lang="hr-HR" sz="19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900" b="1" dirty="0"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BE" sz="1900" b="1" dirty="0">
                <a:ea typeface="Calibri" panose="020F0502020204030204" pitchFamily="34" charset="0"/>
                <a:cs typeface="Calibri" panose="020F0502020204030204" pitchFamily="34" charset="0"/>
              </a:rPr>
              <a:t>aediatricians </a:t>
            </a:r>
            <a:r>
              <a:rPr lang="fr-BE" sz="1900" dirty="0">
                <a:ea typeface="Calibri" panose="020F0502020204030204" pitchFamily="34" charset="0"/>
                <a:cs typeface="Calibri" panose="020F0502020204030204" pitchFamily="34" charset="0"/>
              </a:rPr>
              <a:t>and  practising </a:t>
            </a:r>
            <a:r>
              <a:rPr lang="hr-HR" sz="1900" b="1" dirty="0"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BE" sz="1900" b="1" dirty="0">
                <a:ea typeface="Calibri" panose="020F0502020204030204" pitchFamily="34" charset="0"/>
                <a:cs typeface="Calibri" panose="020F0502020204030204" pitchFamily="34" charset="0"/>
              </a:rPr>
              <a:t>aediatric </a:t>
            </a:r>
            <a:r>
              <a:rPr lang="hr-HR" sz="1900" b="1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BE" sz="1900" b="1" dirty="0">
                <a:ea typeface="Calibri" panose="020F0502020204030204" pitchFamily="34" charset="0"/>
                <a:cs typeface="Calibri" panose="020F0502020204030204" pitchFamily="34" charset="0"/>
              </a:rPr>
              <a:t>heumatology for at </a:t>
            </a:r>
            <a:r>
              <a:rPr lang="fr-BE" sz="1900" b="1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least five years</a:t>
            </a:r>
            <a:r>
              <a:rPr lang="fr-BE" sz="1900" b="1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19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Calibri" panose="020F0502020204030204" pitchFamily="34" charset="0"/>
              </a:rPr>
              <a:t>Trainers must have strong </a:t>
            </a:r>
            <a:r>
              <a:rPr lang="en-US" sz="1900" i="1" dirty="0">
                <a:ea typeface="Calibri" panose="020F0502020204030204" pitchFamily="34" charset="0"/>
                <a:cs typeface="Calibri" panose="020F0502020204030204" pitchFamily="34" charset="0"/>
              </a:rPr>
              <a:t>clinical expertise and formal training in medical education</a:t>
            </a:r>
            <a:r>
              <a:rPr lang="en-US" sz="1900" dirty="0">
                <a:ea typeface="Calibri" panose="020F0502020204030204" pitchFamily="34" charset="0"/>
                <a:cs typeface="Calibri" panose="020F0502020204030204" pitchFamily="34" charset="0"/>
              </a:rPr>
              <a:t>, including supervision and assessment.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Calibri" panose="020F0502020204030204" pitchFamily="34" charset="0"/>
              </a:rPr>
              <a:t>High-quality training requires </a:t>
            </a:r>
            <a:r>
              <a:rPr lang="en-US" sz="1900" u="sng" dirty="0">
                <a:ea typeface="Calibri" panose="020F0502020204030204" pitchFamily="34" charset="0"/>
                <a:cs typeface="Calibri" panose="020F0502020204030204" pitchFamily="34" charset="0"/>
              </a:rPr>
              <a:t>structured mentorship, regular feedback, and </a:t>
            </a:r>
            <a:r>
              <a:rPr lang="en-US" sz="1900" u="sng" dirty="0" err="1">
                <a:ea typeface="Calibri" panose="020F0502020204030204" pitchFamily="34" charset="0"/>
                <a:cs typeface="Calibri" panose="020F0502020204030204" pitchFamily="34" charset="0"/>
              </a:rPr>
              <a:t>individualised</a:t>
            </a:r>
            <a:r>
              <a:rPr lang="en-US" sz="1900" u="sng" dirty="0">
                <a:ea typeface="Calibri" panose="020F0502020204030204" pitchFamily="34" charset="0"/>
                <a:cs typeface="Calibri" panose="020F0502020204030204" pitchFamily="34" charset="0"/>
              </a:rPr>
              <a:t> learning plans (PDP).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Calibri" panose="020F0502020204030204" pitchFamily="34" charset="0"/>
              </a:rPr>
              <a:t>They are </a:t>
            </a:r>
            <a:r>
              <a:rPr lang="en-US" sz="1900" u="sng" dirty="0">
                <a:ea typeface="Calibri" panose="020F0502020204030204" pitchFamily="34" charset="0"/>
                <a:cs typeface="Calibri" panose="020F0502020204030204" pitchFamily="34" charset="0"/>
              </a:rPr>
              <a:t>responsible for monitoring progress, assessing competencies, and guiding professional development.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Calibri" panose="020F0502020204030204" pitchFamily="34" charset="0"/>
              </a:rPr>
              <a:t>Continuous professional development and engagement in teaching, research, and quality improvement are essential.</a:t>
            </a:r>
          </a:p>
          <a:p>
            <a:pPr>
              <a:spcBef>
                <a:spcPts val="0"/>
              </a:spcBef>
            </a:pPr>
            <a:endParaRPr lang="hr-HR" sz="19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hr-HR" sz="19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B14FFA1-A87E-D05D-D9CD-C080DFC8070F}"/>
              </a:ext>
            </a:extLst>
          </p:cNvPr>
          <p:cNvSpPr txBox="1"/>
          <p:nvPr/>
        </p:nvSpPr>
        <p:spPr>
          <a:xfrm>
            <a:off x="3775310" y="6007686"/>
            <a:ext cx="8710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“ 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Excellence in training depends not only on curriculum, but on the quality of mentorship</a:t>
            </a:r>
            <a:r>
              <a:rPr lang="hr-HR" sz="1600" i="1" dirty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”</a:t>
            </a:r>
            <a:endParaRPr lang="en-US" sz="1600" b="0" i="1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3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2602E-004E-311C-414C-805B9EC8A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90BE14-65F1-858E-9C88-20C1D20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0" y="681037"/>
            <a:ext cx="11184812" cy="721995"/>
          </a:xfrm>
        </p:spPr>
        <p:txBody>
          <a:bodyPr>
            <a:noAutofit/>
          </a:bodyPr>
          <a:lstStyle/>
          <a:p>
            <a:r>
              <a:rPr lang="fr-BE" sz="3200" b="1" dirty="0">
                <a:solidFill>
                  <a:schemeClr val="bg1">
                    <a:lumMod val="75000"/>
                  </a:schemeClr>
                </a:solidFill>
              </a:rPr>
              <a:t>TRAINING REQUIREMENTS FOR </a:t>
            </a:r>
            <a:r>
              <a:rPr lang="en-GB" sz="3200" b="1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INSTITUTIONS</a:t>
            </a:r>
            <a:br>
              <a:rPr lang="hr-HR" sz="3200" b="1" dirty="0">
                <a:solidFill>
                  <a:schemeClr val="bg1">
                    <a:lumMod val="75000"/>
                  </a:schemeClr>
                </a:solidFill>
              </a:rPr>
            </a:br>
            <a:endParaRPr lang="hr-HR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B5AAC63B-4FA0-B4C2-5EFD-B20205F2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401447C-7653-2F04-C8AC-137A57237E61}"/>
              </a:ext>
            </a:extLst>
          </p:cNvPr>
          <p:cNvSpPr txBox="1"/>
          <p:nvPr/>
        </p:nvSpPr>
        <p:spPr>
          <a:xfrm>
            <a:off x="513183" y="1939823"/>
            <a:ext cx="11364686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Training </a:t>
            </a:r>
            <a:r>
              <a:rPr lang="en-US" sz="2000" b="0" i="0" dirty="0" err="1">
                <a:solidFill>
                  <a:srgbClr val="222222"/>
                </a:solidFill>
                <a:effectLst/>
              </a:rPr>
              <a:t>centres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 must provide comprehensive clinical exposure with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access to multidisciplinary specialties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(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ophthalmology, nephrology, dermatology, immunology, </a:t>
            </a:r>
            <a:r>
              <a:rPr lang="en-US" sz="2000" b="0" i="0" dirty="0" err="1">
                <a:solidFill>
                  <a:schemeClr val="accent1"/>
                </a:solidFill>
                <a:effectLst/>
              </a:rPr>
              <a:t>orthopaedics</a:t>
            </a:r>
            <a:r>
              <a:rPr lang="en-US" sz="2000" b="0" i="0" dirty="0">
                <a:solidFill>
                  <a:schemeClr val="accent1"/>
                </a:solidFill>
                <a:effectLst/>
              </a:rPr>
              <a:t>, rehabilitation, psychology, physiotherapy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They should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ensure advanced diagnostics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and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facilities,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 including imaging (US, MRI, CT), laboratory services, and emergency/ICU care.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A high-quality environment includes structured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education,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 modern equipment, and access to scientific literature and digital resources.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222222"/>
                </a:solidFill>
                <a:effectLst/>
              </a:rPr>
              <a:t>Centres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 must support 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research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, audit, and collaboration across national and international networks.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Accreditation and governance ensure quality, </a:t>
            </a:r>
            <a:r>
              <a:rPr lang="en-US" sz="2000" b="0" i="0" dirty="0" err="1">
                <a:solidFill>
                  <a:srgbClr val="222222"/>
                </a:solidFill>
                <a:effectLst/>
              </a:rPr>
              <a:t>standardisation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, and continuous improvement of training </a:t>
            </a:r>
            <a:r>
              <a:rPr lang="en-US" sz="2000" b="0" i="0" dirty="0" err="1">
                <a:solidFill>
                  <a:srgbClr val="222222"/>
                </a:solidFill>
                <a:effectLst/>
              </a:rPr>
              <a:t>programmes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687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A6E75-A45C-FE9D-0B78-B6E40A387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679FD6-0F68-84A7-55C5-C7902175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47" y="189625"/>
            <a:ext cx="10009155" cy="1334375"/>
          </a:xfrm>
        </p:spPr>
        <p:txBody>
          <a:bodyPr>
            <a:noAutofit/>
          </a:bodyPr>
          <a:lstStyle/>
          <a:p>
            <a:r>
              <a:rPr lang="fi-FI" sz="3600">
                <a:solidFill>
                  <a:schemeClr val="tx2">
                    <a:lumMod val="75000"/>
                    <a:lumOff val="25000"/>
                  </a:schemeClr>
                </a:solidFill>
              </a:rPr>
              <a:t>APPENDIX 2 – </a:t>
            </a:r>
            <a:r>
              <a:rPr lang="fi-FI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Transitional care for Adolescents and Young adults (AYA) in Pediatric Rheumatology</a:t>
            </a:r>
            <a:endParaRPr lang="hr-HR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2F1EE431-53C8-F79B-CB63-498C873B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3D5011C-CE74-AC4A-65FB-1E45A81E2F4F}"/>
              </a:ext>
            </a:extLst>
          </p:cNvPr>
          <p:cNvSpPr txBox="1"/>
          <p:nvPr/>
        </p:nvSpPr>
        <p:spPr>
          <a:xfrm>
            <a:off x="439839" y="2186324"/>
            <a:ext cx="114242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000" dirty="0">
                <a:effectLst/>
                <a:ea typeface="Calibri" panose="020F0502020204030204" pitchFamily="34" charset="0"/>
              </a:rPr>
              <a:t>structured, goal-oriented process that prepares and supports adolescents and young adults (AYAs) with rheumatic and autoinflammatory diseases as they move from paediatric to adult healthcare systems</a:t>
            </a:r>
            <a:endParaRPr lang="hr-HR" sz="2000" dirty="0">
              <a:effectLst/>
              <a:ea typeface="Calibri" panose="020F0502020204030204" pitchFamily="34" charset="0"/>
            </a:endParaRPr>
          </a:p>
          <a:p>
            <a:endParaRPr lang="hr-HR" sz="2000" dirty="0"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2000" b="0" i="0" kern="1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+mn-cs"/>
              </a:rPr>
              <a:t>t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ransitional</a:t>
            </a:r>
            <a:r>
              <a:rPr lang="en-US" sz="20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care in 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paediatric</a:t>
            </a:r>
            <a:r>
              <a:rPr lang="en-US" sz="20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rheumatology goes far beyond disease management — it integrates developmental, psychosocial, and self-management aspects to prepare young people for independent adult care</a:t>
            </a:r>
            <a:endParaRPr lang="hr-HR" sz="20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endParaRPr lang="hr-HR" sz="20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en-US" sz="20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focus is on structured, patient-</a:t>
            </a:r>
            <a:r>
              <a:rPr lang="en-US" sz="20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centred</a:t>
            </a:r>
            <a:r>
              <a:rPr lang="en-US" sz="20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transition, ensuring continuity, autonomy, and safe long-term outcomes.</a:t>
            </a:r>
          </a:p>
        </p:txBody>
      </p:sp>
    </p:spTree>
    <p:extLst>
      <p:ext uri="{BB962C8B-B14F-4D97-AF65-F5344CB8AC3E}">
        <p14:creationId xmlns:p14="http://schemas.microsoft.com/office/powerpoint/2010/main" val="232414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9C280-E6FA-C5EE-BE42-8E369E9B7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206E13-64E6-A9ED-96CA-AAC1D538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47" y="189625"/>
            <a:ext cx="10009155" cy="1334375"/>
          </a:xfrm>
        </p:spPr>
        <p:txBody>
          <a:bodyPr>
            <a:noAutofit/>
          </a:bodyPr>
          <a:lstStyle/>
          <a:p>
            <a:r>
              <a:rPr lang="fi-FI" sz="3600">
                <a:solidFill>
                  <a:schemeClr val="tx2">
                    <a:lumMod val="75000"/>
                    <a:lumOff val="25000"/>
                  </a:schemeClr>
                </a:solidFill>
              </a:rPr>
              <a:t>APPENDIX 2 – </a:t>
            </a:r>
            <a:r>
              <a:rPr lang="fi-FI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Transitional care for Adolescents and Young adults (AYA) in Pediatric Rheumatology</a:t>
            </a:r>
            <a:endParaRPr lang="hr-HR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720D8BBE-A9E2-5238-4C88-7E964A63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4E5A60FF-34A2-F08E-572E-B398C44B5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60030"/>
              </p:ext>
            </p:extLst>
          </p:nvPr>
        </p:nvGraphicFramePr>
        <p:xfrm>
          <a:off x="350675" y="1949501"/>
          <a:ext cx="10816512" cy="423937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48693">
                  <a:extLst>
                    <a:ext uri="{9D8B030D-6E8A-4147-A177-3AD203B41FA5}">
                      <a16:colId xmlns:a16="http://schemas.microsoft.com/office/drawing/2014/main" val="1045088644"/>
                    </a:ext>
                  </a:extLst>
                </a:gridCol>
                <a:gridCol w="7167819">
                  <a:extLst>
                    <a:ext uri="{9D8B030D-6E8A-4147-A177-3AD203B41FA5}">
                      <a16:colId xmlns:a16="http://schemas.microsoft.com/office/drawing/2014/main" val="3668152281"/>
                    </a:ext>
                  </a:extLst>
                </a:gridCol>
              </a:tblGrid>
              <a:tr h="25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 dirty="0">
                          <a:effectLst/>
                        </a:rPr>
                        <a:t>Domain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 dirty="0">
                          <a:effectLst/>
                        </a:rPr>
                        <a:t>Expected Competencies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8230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 dirty="0">
                          <a:effectLst/>
                        </a:rPr>
                        <a:t>Biopsychosocial Development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>
                          <a:effectLst/>
                        </a:rPr>
                        <a:t>Understand developmental stages, impact of chronic inflammation, functional limitations, and medication effects.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2623378"/>
                  </a:ext>
                </a:extLst>
              </a:tr>
              <a:tr h="694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 dirty="0">
                          <a:effectLst/>
                        </a:rPr>
                        <a:t>Disease-Specific Transition Needs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>
                          <a:effectLst/>
                        </a:rPr>
                        <a:t>Integrate knowledge of JIA, cSLE, JDM, vasculitis, autoinflammatory syndromes into transition planning; anticipate flares and adherence issues.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7819517"/>
                  </a:ext>
                </a:extLst>
              </a:tr>
              <a:tr h="459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>
                          <a:effectLst/>
                        </a:rPr>
                        <a:t>Readiness Assessment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 dirty="0">
                          <a:effectLst/>
                        </a:rPr>
                        <a:t>Use validated tools; evaluate autonomy, health literacy, and self-management skills.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6010516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 dirty="0">
                          <a:effectLst/>
                        </a:rPr>
                        <a:t>Communication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>
                          <a:effectLst/>
                        </a:rPr>
                        <a:t>Deliver adolescent-centred, culturally sensitive communication; address confidentiality, consent, and caregiver roles.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812261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>
                          <a:effectLst/>
                        </a:rPr>
                        <a:t>Coordination of Care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>
                          <a:effectLst/>
                        </a:rPr>
                        <a:t>Organize joint clinics, MDT meetings, school/social support engagement, and continuity with adult rheumatology.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4145026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>
                          <a:effectLst/>
                        </a:rPr>
                        <a:t>Self-Management Promotion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 dirty="0">
                          <a:effectLst/>
                        </a:rPr>
                        <a:t>Guide AYAs in shared decision-making, treatment understanding, goal setting, and long-term health planning.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947791"/>
                  </a:ext>
                </a:extLst>
              </a:tr>
              <a:tr h="53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>
                          <a:effectLst/>
                        </a:rPr>
                        <a:t>Professionalism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fr-BE" sz="1600" dirty="0">
                          <a:effectLst/>
                        </a:rPr>
                        <a:t>Uphold ethical practice, manage risk behaviours and sensitive disclosures, maintain boundaries, demonstrate reflective practice.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7646738"/>
                  </a:ext>
                </a:extLst>
              </a:tr>
            </a:tbl>
          </a:graphicData>
        </a:graphic>
      </p:graphicFrame>
      <p:sp>
        <p:nvSpPr>
          <p:cNvPr id="9" name="TekstniOkvir 8">
            <a:extLst>
              <a:ext uri="{FF2B5EF4-FFF2-40B4-BE49-F238E27FC236}">
                <a16:creationId xmlns:a16="http://schemas.microsoft.com/office/drawing/2014/main" id="{53B31E0F-DC60-8331-2C96-495660225380}"/>
              </a:ext>
            </a:extLst>
          </p:cNvPr>
          <p:cNvSpPr txBox="1"/>
          <p:nvPr/>
        </p:nvSpPr>
        <p:spPr>
          <a:xfrm>
            <a:off x="350675" y="1524000"/>
            <a:ext cx="10816512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BE" sz="20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Core Competencies in AYA Transitional Care for Paediatric Rheumatology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4B0B1E6-36AC-7E1D-F8F0-905CEE9BB0B5}"/>
              </a:ext>
            </a:extLst>
          </p:cNvPr>
          <p:cNvSpPr txBox="1"/>
          <p:nvPr/>
        </p:nvSpPr>
        <p:spPr>
          <a:xfrm>
            <a:off x="2341266" y="6275827"/>
            <a:ext cx="84908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sz="160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600" b="0" i="1" kern="120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ransition</a:t>
            </a:r>
            <a:r>
              <a:rPr lang="en-US" sz="160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is a multidimensional process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5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83E8E-1BED-2D0C-A3B2-AD2ADFFE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B3990D-CE8F-5CD3-25D6-84113882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47" y="189625"/>
            <a:ext cx="10009155" cy="1334375"/>
          </a:xfrm>
        </p:spPr>
        <p:txBody>
          <a:bodyPr>
            <a:noAutofit/>
          </a:bodyPr>
          <a:lstStyle/>
          <a:p>
            <a:r>
              <a:rPr lang="fi-FI" sz="3600">
                <a:solidFill>
                  <a:schemeClr val="tx2">
                    <a:lumMod val="75000"/>
                    <a:lumOff val="25000"/>
                  </a:schemeClr>
                </a:solidFill>
              </a:rPr>
              <a:t>APPENDIX 2 – </a:t>
            </a:r>
            <a:r>
              <a:rPr lang="fi-FI" sz="3600" b="1">
                <a:solidFill>
                  <a:schemeClr val="tx2">
                    <a:lumMod val="75000"/>
                    <a:lumOff val="25000"/>
                  </a:schemeClr>
                </a:solidFill>
              </a:rPr>
              <a:t>Transitional care for Adolescents and Young adults (AYA) in Pediatric Rheumatology</a:t>
            </a:r>
            <a:endParaRPr lang="hr-HR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79D34F5B-C67B-C33F-E0CF-0DDB358CD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5B6341D-693D-E2EF-08B4-E5BEEAA845C3}"/>
              </a:ext>
            </a:extLst>
          </p:cNvPr>
          <p:cNvSpPr txBox="1"/>
          <p:nvPr/>
        </p:nvSpPr>
        <p:spPr>
          <a:xfrm>
            <a:off x="426098" y="1524000"/>
            <a:ext cx="10816512" cy="39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BE" b="1" dirty="0"/>
              <a:t>Learning Outcomes by Transitional Care Domain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9E2184C7-32F0-7563-C43E-6C7F81720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78514"/>
              </p:ext>
            </p:extLst>
          </p:nvPr>
        </p:nvGraphicFramePr>
        <p:xfrm>
          <a:off x="339650" y="1918467"/>
          <a:ext cx="11145520" cy="453759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348480">
                  <a:extLst>
                    <a:ext uri="{9D8B030D-6E8A-4147-A177-3AD203B41FA5}">
                      <a16:colId xmlns:a16="http://schemas.microsoft.com/office/drawing/2014/main" val="4134816232"/>
                    </a:ext>
                  </a:extLst>
                </a:gridCol>
                <a:gridCol w="6797040">
                  <a:extLst>
                    <a:ext uri="{9D8B030D-6E8A-4147-A177-3AD203B41FA5}">
                      <a16:colId xmlns:a16="http://schemas.microsoft.com/office/drawing/2014/main" val="1296579174"/>
                    </a:ext>
                  </a:extLst>
                </a:gridCol>
              </a:tblGrid>
              <a:tr h="223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solidFill>
                            <a:schemeClr val="bg1"/>
                          </a:solidFill>
                        </a:rPr>
                        <a:t>Domain</a:t>
                      </a:r>
                      <a:endParaRPr lang="hr-H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4945" marR="64945" marT="32473" marB="32473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solidFill>
                            <a:schemeClr val="bg1"/>
                          </a:solidFill>
                        </a:rPr>
                        <a:t>Knowledge</a:t>
                      </a:r>
                      <a:r>
                        <a:rPr lang="hr-HR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64945" marR="64945" marT="32473" marB="32473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505162"/>
                  </a:ext>
                </a:extLst>
              </a:tr>
              <a:tr h="3912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Adolescent development &amp; chronic rheumatic disease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Adolescent development, autonomy, risk-taking, and disease-specific challenges in JIA, cSLE, JDM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3244333025"/>
                  </a:ext>
                </a:extLst>
              </a:tr>
              <a:tr h="5508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Transitional</a:t>
                      </a:r>
                      <a:r>
                        <a:rPr lang="hr-HR" sz="1600" b="1" dirty="0">
                          <a:effectLst/>
                        </a:rPr>
                        <a:t> care </a:t>
                      </a:r>
                      <a:r>
                        <a:rPr lang="hr-HR" sz="1600" b="1" dirty="0" err="1">
                          <a:effectLst/>
                        </a:rPr>
                        <a:t>frameworks</a:t>
                      </a:r>
                      <a:endParaRPr lang="hr-HR" sz="1600" b="1" dirty="0">
                        <a:effectLst/>
                      </a:endParaRP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Structured transition models (EULAR, Got Transition), readiness assessment, transfer planning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2309697694"/>
                  </a:ext>
                </a:extLst>
              </a:tr>
              <a:tr h="3912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Chronic disease activity &amp; AYA monitoring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Disease activity monitoring (JIA indices, nephritis, muscle strength, vasculitis, AID)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188143387"/>
                  </a:ext>
                </a:extLst>
              </a:tr>
              <a:tr h="3856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>
                          <a:effectLst/>
                        </a:rPr>
                        <a:t>Medication safety &amp; adherence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DMARDs/biologics, risks, teratogenicity, vaccination principles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3610673122"/>
                  </a:ext>
                </a:extLst>
              </a:tr>
              <a:tr h="3856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Psychosocial &amp; mental health / school-work needs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Mental health, school/work challenges, pain and fatigue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2612644627"/>
                  </a:ext>
                </a:extLst>
              </a:tr>
              <a:tr h="3856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Reproductive</a:t>
                      </a:r>
                      <a:r>
                        <a:rPr lang="hr-HR" sz="1600" b="1" dirty="0">
                          <a:effectLst/>
                        </a:rPr>
                        <a:t> </a:t>
                      </a:r>
                      <a:r>
                        <a:rPr lang="hr-HR" sz="1600" b="1" dirty="0" err="1">
                          <a:effectLst/>
                        </a:rPr>
                        <a:t>and</a:t>
                      </a:r>
                      <a:r>
                        <a:rPr lang="hr-HR" sz="1600" b="1" dirty="0">
                          <a:effectLst/>
                        </a:rPr>
                        <a:t> </a:t>
                      </a:r>
                      <a:r>
                        <a:rPr lang="hr-HR" sz="1600" b="1" dirty="0" err="1">
                          <a:effectLst/>
                        </a:rPr>
                        <a:t>sexual</a:t>
                      </a:r>
                      <a:r>
                        <a:rPr lang="hr-HR" sz="1600" b="1" dirty="0">
                          <a:effectLst/>
                        </a:rPr>
                        <a:t> </a:t>
                      </a:r>
                      <a:r>
                        <a:rPr lang="hr-HR" sz="1600" b="1" dirty="0" err="1">
                          <a:effectLst/>
                        </a:rPr>
                        <a:t>health</a:t>
                      </a:r>
                      <a:endParaRPr lang="hr-HR" sz="1600" b="1" dirty="0">
                        <a:effectLst/>
                      </a:endParaRP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Pregnancy risks, contraception, therapy-related considerations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130557069"/>
                  </a:ext>
                </a:extLst>
              </a:tr>
              <a:tr h="3912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Interdisciplinary</a:t>
                      </a:r>
                      <a:r>
                        <a:rPr lang="hr-HR" sz="1600" b="1" dirty="0">
                          <a:effectLst/>
                        </a:rPr>
                        <a:t> </a:t>
                      </a:r>
                      <a:r>
                        <a:rPr lang="hr-HR" sz="1600" b="1" dirty="0" err="1">
                          <a:effectLst/>
                        </a:rPr>
                        <a:t>coordination</a:t>
                      </a:r>
                      <a:endParaRPr lang="hr-HR" sz="1600" b="1" dirty="0">
                        <a:effectLst/>
                      </a:endParaRP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Roles of MDT (ophthalmology, nephrology, dermatology, PT/OT, psychology, social care)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3519483420"/>
                  </a:ext>
                </a:extLst>
              </a:tr>
              <a:tr h="3856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 err="1">
                          <a:effectLst/>
                        </a:rPr>
                        <a:t>Self</a:t>
                      </a:r>
                      <a:r>
                        <a:rPr lang="hr-HR" sz="1600" b="1" dirty="0">
                          <a:effectLst/>
                        </a:rPr>
                        <a:t>-management &amp; </a:t>
                      </a:r>
                      <a:r>
                        <a:rPr lang="hr-HR" sz="1600" b="1" dirty="0" err="1">
                          <a:effectLst/>
                        </a:rPr>
                        <a:t>empowerment</a:t>
                      </a:r>
                      <a:endParaRPr lang="hr-HR" sz="1600" b="1" dirty="0">
                        <a:effectLst/>
                      </a:endParaRP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Health literacy, behaviour change, shared decision-making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2212051259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r-HR" sz="1600" b="1" dirty="0">
                          <a:effectLst/>
                        </a:rPr>
                        <a:t>Digital </a:t>
                      </a:r>
                      <a:r>
                        <a:rPr lang="hr-HR" sz="1600" b="1" dirty="0" err="1">
                          <a:effectLst/>
                        </a:rPr>
                        <a:t>health</a:t>
                      </a:r>
                      <a:r>
                        <a:rPr lang="hr-HR" sz="1600" b="1" dirty="0">
                          <a:effectLst/>
                        </a:rPr>
                        <a:t> &amp; </a:t>
                      </a:r>
                      <a:r>
                        <a:rPr lang="hr-HR" sz="1600" b="1" dirty="0" err="1">
                          <a:effectLst/>
                        </a:rPr>
                        <a:t>remote</a:t>
                      </a:r>
                      <a:r>
                        <a:rPr lang="hr-HR" sz="1600" b="1" dirty="0">
                          <a:effectLst/>
                        </a:rPr>
                        <a:t> care</a:t>
                      </a:r>
                    </a:p>
                  </a:txBody>
                  <a:tcPr marL="64945" marR="64945" marT="32473" marB="3247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eHealth, telemedicine, data protection (GDPR)</a:t>
                      </a:r>
                    </a:p>
                  </a:txBody>
                  <a:tcPr marL="64945" marR="64945" marT="32473" marB="32473" anchor="ctr"/>
                </a:tc>
                <a:extLst>
                  <a:ext uri="{0D108BD9-81ED-4DB2-BD59-A6C34878D82A}">
                    <a16:rowId xmlns:a16="http://schemas.microsoft.com/office/drawing/2014/main" val="1698497648"/>
                  </a:ext>
                </a:extLst>
              </a:tr>
            </a:tbl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E5BBB9B7-58C3-F66D-6A7E-00685861FB48}"/>
              </a:ext>
            </a:extLst>
          </p:cNvPr>
          <p:cNvSpPr txBox="1"/>
          <p:nvPr/>
        </p:nvSpPr>
        <p:spPr>
          <a:xfrm>
            <a:off x="4614707" y="6456059"/>
            <a:ext cx="7151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600" b="0" i="1" kern="120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hese</a:t>
            </a:r>
            <a:r>
              <a:rPr lang="en-US" sz="160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domains ensure a holistic and patient-</a:t>
            </a:r>
            <a:r>
              <a:rPr lang="en-US" sz="1600" b="0" i="1" kern="1200" dirty="0" err="1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centred</a:t>
            </a:r>
            <a:r>
              <a:rPr lang="en-US" sz="160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transition to adult services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1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46">
            <a:extLst>
              <a:ext uri="{FF2B5EF4-FFF2-40B4-BE49-F238E27FC236}">
                <a16:creationId xmlns:a16="http://schemas.microsoft.com/office/drawing/2014/main" id="{50416A83-F4E8-96CB-F4D0-8298860209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0237" y="315277"/>
            <a:ext cx="4973216" cy="5943600"/>
          </a:xfrm>
          <a:prstGeom prst="rect">
            <a:avLst/>
          </a:prstGeom>
        </p:spPr>
      </p:pic>
      <p:pic>
        <p:nvPicPr>
          <p:cNvPr id="9" name="Picture 1348">
            <a:extLst>
              <a:ext uri="{FF2B5EF4-FFF2-40B4-BE49-F238E27FC236}">
                <a16:creationId xmlns:a16="http://schemas.microsoft.com/office/drawing/2014/main" id="{BA6CCF99-F9C7-50F0-2D92-C03065643123}"/>
              </a:ext>
            </a:extLst>
          </p:cNvPr>
          <p:cNvPicPr/>
          <p:nvPr/>
        </p:nvPicPr>
        <p:blipFill>
          <a:blip r:embed="rId4"/>
          <a:srcRect l="19495" t="64457" r="16286" b="6404"/>
          <a:stretch>
            <a:fillRect/>
          </a:stretch>
        </p:blipFill>
        <p:spPr>
          <a:xfrm>
            <a:off x="5852160" y="315277"/>
            <a:ext cx="6035040" cy="202183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DDD5EE8-FAA8-9B5E-1C36-ECAF34A3DE77}"/>
              </a:ext>
            </a:extLst>
          </p:cNvPr>
          <p:cNvSpPr txBox="1"/>
          <p:nvPr/>
        </p:nvSpPr>
        <p:spPr>
          <a:xfrm>
            <a:off x="5965579" y="3183602"/>
            <a:ext cx="59216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i="0" dirty="0">
                <a:solidFill>
                  <a:schemeClr val="tx1"/>
                </a:solidFill>
                <a:effectLst/>
              </a:rPr>
              <a:t>A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ccording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to the new European requirements</a:t>
            </a:r>
            <a:r>
              <a:rPr lang="hr-HR" sz="1600" b="1" i="0" dirty="0">
                <a:solidFill>
                  <a:schemeClr val="tx1"/>
                </a:solidFill>
                <a:effectLst/>
              </a:rPr>
              <a:t> - UEMS, </a:t>
            </a:r>
            <a:r>
              <a:rPr lang="hr-HR" sz="1600" b="1" i="0" dirty="0" err="1">
                <a:solidFill>
                  <a:schemeClr val="tx1"/>
                </a:solidFill>
                <a:effectLst/>
              </a:rPr>
              <a:t>the</a:t>
            </a:r>
            <a:r>
              <a:rPr lang="hr-HR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hr-HR" sz="1600" b="1" i="0" dirty="0" err="1">
                <a:solidFill>
                  <a:schemeClr val="tx1"/>
                </a:solidFill>
                <a:effectLst/>
              </a:rPr>
              <a:t>Syllabus</a:t>
            </a:r>
            <a:r>
              <a:rPr lang="hr-HR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hr-HR" sz="1600" b="1" i="0" dirty="0" err="1">
                <a:solidFill>
                  <a:schemeClr val="tx1"/>
                </a:solidFill>
                <a:effectLst/>
              </a:rPr>
              <a:t>or</a:t>
            </a:r>
            <a:r>
              <a:rPr lang="hr-HR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European Training Requirements (ETR)</a:t>
            </a:r>
            <a:r>
              <a:rPr lang="hr-HR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hr-HR" sz="16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should</a:t>
            </a:r>
            <a:r>
              <a:rPr lang="hr-HR" sz="1600" b="1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sz="16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be</a:t>
            </a:r>
            <a:r>
              <a:rPr lang="hr-HR" sz="1600" b="1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sz="16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updated</a:t>
            </a:r>
            <a:r>
              <a:rPr lang="hr-HR" sz="1600" b="1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hr-HR" sz="16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every</a:t>
            </a:r>
            <a:r>
              <a:rPr lang="hr-HR" sz="1600" b="1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 3 </a:t>
            </a:r>
            <a:r>
              <a:rPr lang="hr-HR" sz="16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years</a:t>
            </a:r>
            <a:r>
              <a:rPr lang="en-US" sz="1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.</a:t>
            </a:r>
            <a:endParaRPr lang="hr-HR" sz="18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3D2BBE89-3810-D906-9CEA-28B2BDC1D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8689" y="5426463"/>
            <a:ext cx="1277530" cy="12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9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66E33-5EEC-F915-16C7-ABA65DCC8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45A8FD-94C5-BB8E-3D01-731FAC1B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47" y="189625"/>
            <a:ext cx="10009155" cy="1334375"/>
          </a:xfrm>
        </p:spPr>
        <p:txBody>
          <a:bodyPr>
            <a:noAutofit/>
          </a:bodyPr>
          <a:lstStyle/>
          <a:p>
            <a:r>
              <a:rPr lang="fi-FI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APPENDIX 2 – </a:t>
            </a:r>
            <a:r>
              <a:rPr lang="fi-FI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Transitional care for Adolescents and Young adults (AYA) in Pediatric Rheumatology</a:t>
            </a:r>
            <a:endParaRPr lang="hr-HR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0B7AF568-6987-0C6C-5FC5-EA7DF1FA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6C23315-E71E-EAC3-0A96-B2315A2CA93D}"/>
              </a:ext>
            </a:extLst>
          </p:cNvPr>
          <p:cNvSpPr txBox="1"/>
          <p:nvPr/>
        </p:nvSpPr>
        <p:spPr>
          <a:xfrm>
            <a:off x="463420" y="1729273"/>
            <a:ext cx="10816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b="1" dirty="0"/>
              <a:t>EPAs for Transitional Care in Paediatric Rheumatology</a:t>
            </a:r>
            <a:endParaRPr lang="hr-HR" sz="2000" dirty="0"/>
          </a:p>
        </p:txBody>
      </p:sp>
      <p:graphicFrame>
        <p:nvGraphicFramePr>
          <p:cNvPr id="13" name="TekstniOkvir 5">
            <a:extLst>
              <a:ext uri="{FF2B5EF4-FFF2-40B4-BE49-F238E27FC236}">
                <a16:creationId xmlns:a16="http://schemas.microsoft.com/office/drawing/2014/main" id="{6D5F3AAA-029C-6438-E2E6-B55BB1921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394077"/>
              </p:ext>
            </p:extLst>
          </p:nvPr>
        </p:nvGraphicFramePr>
        <p:xfrm>
          <a:off x="912068" y="2031999"/>
          <a:ext cx="10741452" cy="4720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2625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FBB71D-362B-875C-4CCA-C86702B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492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Heartfelt gratitude to all contributors</a:t>
            </a:r>
            <a:b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hr-H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86B34F-6207-6084-54ED-67B5F5057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PReS</a:t>
            </a:r>
            <a:r>
              <a:rPr lang="hr-HR" sz="2400" dirty="0"/>
              <a:t> ETR </a:t>
            </a:r>
            <a:r>
              <a:rPr lang="hr-HR" sz="2400" dirty="0" err="1"/>
              <a:t>Working</a:t>
            </a:r>
            <a:r>
              <a:rPr lang="hr-HR" sz="2400" dirty="0"/>
              <a:t> </a:t>
            </a:r>
            <a:r>
              <a:rPr lang="hr-HR" sz="2400" dirty="0" err="1"/>
              <a:t>group</a:t>
            </a:r>
            <a:r>
              <a:rPr lang="hr-HR" sz="2400" dirty="0"/>
              <a:t> </a:t>
            </a:r>
            <a:r>
              <a:rPr lang="hr-HR" sz="2400" dirty="0" err="1"/>
              <a:t>members</a:t>
            </a:r>
            <a:r>
              <a:rPr lang="hr-HR" sz="2400" dirty="0"/>
              <a:t>  / </a:t>
            </a:r>
            <a:r>
              <a:rPr lang="en-GB" sz="2400" dirty="0"/>
              <a:t>Composition of the syllabus subcommittee</a:t>
            </a:r>
            <a:endParaRPr lang="hr-HR" sz="2400" dirty="0"/>
          </a:p>
          <a:p>
            <a:r>
              <a:rPr lang="hr-HR" sz="2400" dirty="0"/>
              <a:t>Prof. Nada </a:t>
            </a:r>
            <a:r>
              <a:rPr lang="hr-HR" sz="2400" dirty="0" err="1"/>
              <a:t>Cikes</a:t>
            </a:r>
            <a:r>
              <a:rPr lang="hr-HR" sz="2400" dirty="0"/>
              <a:t>, prof. </a:t>
            </a:r>
            <a:r>
              <a:rPr lang="hr-HR" sz="2400" dirty="0" err="1"/>
              <a:t>Paollo</a:t>
            </a:r>
            <a:r>
              <a:rPr lang="hr-HR" sz="2400" dirty="0"/>
              <a:t> </a:t>
            </a:r>
            <a:r>
              <a:rPr lang="hr-HR" sz="2400" dirty="0" err="1"/>
              <a:t>Ricciand</a:t>
            </a:r>
            <a:r>
              <a:rPr lang="hr-HR" sz="2400" dirty="0"/>
              <a:t>, UEMS ETR </a:t>
            </a:r>
            <a:r>
              <a:rPr lang="hr-HR" sz="2400" dirty="0" err="1"/>
              <a:t>Review</a:t>
            </a:r>
            <a:r>
              <a:rPr lang="hr-HR" sz="2400" dirty="0"/>
              <a:t> Bord</a:t>
            </a:r>
          </a:p>
          <a:p>
            <a:r>
              <a:rPr lang="en-US" sz="2400" dirty="0"/>
              <a:t>UEMS Adolescent Medicine and Health Multidisciplinary Joint Committee</a:t>
            </a:r>
            <a:endParaRPr lang="hr-HR" sz="2400" dirty="0"/>
          </a:p>
          <a:p>
            <a:r>
              <a:rPr lang="en-US" sz="2400" dirty="0"/>
              <a:t>European Academy of </a:t>
            </a:r>
            <a:r>
              <a:rPr lang="en-US" sz="2400" dirty="0" err="1"/>
              <a:t>Paediatrics</a:t>
            </a:r>
            <a:r>
              <a:rPr lang="en-US" sz="2400" dirty="0"/>
              <a:t> (EAP)</a:t>
            </a:r>
          </a:p>
          <a:p>
            <a:r>
              <a:rPr lang="en-US" sz="2400" dirty="0"/>
              <a:t>UEMS coordination team</a:t>
            </a:r>
            <a:endParaRPr lang="hr-HR" sz="2400" dirty="0"/>
          </a:p>
        </p:txBody>
      </p:sp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B4208E01-E2C4-D076-97FD-030023D6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5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71" y="123232"/>
            <a:ext cx="8652823" cy="65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95517" y="150126"/>
            <a:ext cx="3239504" cy="136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PReS">
            <a:extLst>
              <a:ext uri="{FF2B5EF4-FFF2-40B4-BE49-F238E27FC236}">
                <a16:creationId xmlns:a16="http://schemas.microsoft.com/office/drawing/2014/main" id="{65B54A92-2A1C-4A1D-A85F-98A7B4CFD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66" y="198264"/>
            <a:ext cx="30988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 Rectángulo">
            <a:extLst>
              <a:ext uri="{FF2B5EF4-FFF2-40B4-BE49-F238E27FC236}">
                <a16:creationId xmlns:a16="http://schemas.microsoft.com/office/drawing/2014/main" id="{8F8205FF-0975-4069-AF2B-A1B172348CD8}"/>
              </a:ext>
            </a:extLst>
          </p:cNvPr>
          <p:cNvSpPr/>
          <p:nvPr/>
        </p:nvSpPr>
        <p:spPr>
          <a:xfrm>
            <a:off x="9486844" y="279782"/>
            <a:ext cx="240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and Training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8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susie\Documents.SYS\ORGANISATION\photoBBMDEF.PNG">
            <a:extLst>
              <a:ext uri="{FF2B5EF4-FFF2-40B4-BE49-F238E27FC236}">
                <a16:creationId xmlns:a16="http://schemas.microsoft.com/office/drawing/2014/main" id="{C7F40BE6-9F34-DE58-96DE-8A131275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184" y="321736"/>
            <a:ext cx="1609691" cy="207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Slika na kojoj se prikazuje osoba, Ljudsko lice, čovjek, odijevanje&#10;&#10;Opis je automatski generiran">
            <a:extLst>
              <a:ext uri="{FF2B5EF4-FFF2-40B4-BE49-F238E27FC236}">
                <a16:creationId xmlns:a16="http://schemas.microsoft.com/office/drawing/2014/main" id="{760F2C64-B53B-0E10-7C9F-EBB7BB430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69" y="313922"/>
            <a:ext cx="1212007" cy="2624399"/>
          </a:xfrm>
          <a:prstGeom prst="rect">
            <a:avLst/>
          </a:prstGeom>
        </p:spPr>
      </p:pic>
      <p:pic>
        <p:nvPicPr>
          <p:cNvPr id="6" name="Slika 5" descr="Slika na kojoj se prikazuje Ljudsko lice, osoba, odijevanje, u dvorani&#10;&#10;Opis je automatski generiran">
            <a:extLst>
              <a:ext uri="{FF2B5EF4-FFF2-40B4-BE49-F238E27FC236}">
                <a16:creationId xmlns:a16="http://schemas.microsoft.com/office/drawing/2014/main" id="{B0E646B5-C1A8-7BEB-AAFD-E989D8541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58" y="402166"/>
            <a:ext cx="2102115" cy="1401410"/>
          </a:xfrm>
          <a:prstGeom prst="rect">
            <a:avLst/>
          </a:prstGeom>
        </p:spPr>
      </p:pic>
      <p:pic>
        <p:nvPicPr>
          <p:cNvPr id="8" name="Slika 7" descr="Slika na kojoj se prikazuje Ljudsko lice, osoba, odijevanje, osmijeh&#10;&#10;Opis je automatski generiran">
            <a:extLst>
              <a:ext uri="{FF2B5EF4-FFF2-40B4-BE49-F238E27FC236}">
                <a16:creationId xmlns:a16="http://schemas.microsoft.com/office/drawing/2014/main" id="{4CAA3FF3-22C3-BF82-AC71-E06642F0E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87" y="3783845"/>
            <a:ext cx="1428089" cy="2140461"/>
          </a:xfrm>
          <a:prstGeom prst="rect">
            <a:avLst/>
          </a:prstGeom>
        </p:spPr>
      </p:pic>
      <p:pic>
        <p:nvPicPr>
          <p:cNvPr id="10" name="Slika 9" descr="Slika na kojoj se prikazuje Ljudsko lice, osoba, odijevanje, osmijeh&#10;&#10;Opis je automatski generiran">
            <a:extLst>
              <a:ext uri="{FF2B5EF4-FFF2-40B4-BE49-F238E27FC236}">
                <a16:creationId xmlns:a16="http://schemas.microsoft.com/office/drawing/2014/main" id="{F3D0F64F-788B-55FC-2D76-EDC5201E8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1" y="3864254"/>
            <a:ext cx="1609691" cy="2070165"/>
          </a:xfrm>
          <a:prstGeom prst="rect">
            <a:avLst/>
          </a:prstGeom>
        </p:spPr>
      </p:pic>
      <p:pic>
        <p:nvPicPr>
          <p:cNvPr id="12" name="Slika 11" descr="Slika na kojoj se prikazuje odijevanje, kaput, osoba, Ljudsko lice&#10;&#10;Opis je automatski generiran">
            <a:extLst>
              <a:ext uri="{FF2B5EF4-FFF2-40B4-BE49-F238E27FC236}">
                <a16:creationId xmlns:a16="http://schemas.microsoft.com/office/drawing/2014/main" id="{663CA452-2A03-7FEE-E39A-093D71589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98" y="385961"/>
            <a:ext cx="1573703" cy="158072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9F4B2452-79B8-178B-0A9E-F598F527C2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5"/>
          <a:stretch>
            <a:fillRect/>
          </a:stretch>
        </p:blipFill>
        <p:spPr bwMode="auto">
          <a:xfrm>
            <a:off x="637231" y="352056"/>
            <a:ext cx="1319586" cy="257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2 Rectángulo">
            <a:extLst>
              <a:ext uri="{FF2B5EF4-FFF2-40B4-BE49-F238E27FC236}">
                <a16:creationId xmlns:a16="http://schemas.microsoft.com/office/drawing/2014/main" id="{E9C760A4-9157-C969-3AE7-3C5AE06E8082}"/>
              </a:ext>
            </a:extLst>
          </p:cNvPr>
          <p:cNvSpPr/>
          <p:nvPr/>
        </p:nvSpPr>
        <p:spPr>
          <a:xfrm>
            <a:off x="4476697" y="2600909"/>
            <a:ext cx="2564485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Training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hr-HR" alt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hr-HR" alt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Group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B103ECA-2603-89A4-6153-3D9CB0BB55DE}"/>
              </a:ext>
            </a:extLst>
          </p:cNvPr>
          <p:cNvSpPr txBox="1"/>
          <p:nvPr/>
        </p:nvSpPr>
        <p:spPr>
          <a:xfrm>
            <a:off x="4205802" y="644054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1" dirty="0">
                <a:solidFill>
                  <a:schemeClr val="bg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„ A</a:t>
            </a:r>
            <a:r>
              <a:rPr lang="en-US" b="0" i="1" dirty="0">
                <a:solidFill>
                  <a:schemeClr val="bg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picture is worth a thousand words</a:t>
            </a:r>
            <a:r>
              <a:rPr lang="hr-HR" b="0" i="1" dirty="0">
                <a:solidFill>
                  <a:schemeClr val="bg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”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5AAA610-7A0B-E5C5-ACD6-2021B619B6B9}"/>
              </a:ext>
            </a:extLst>
          </p:cNvPr>
          <p:cNvSpPr txBox="1"/>
          <p:nvPr/>
        </p:nvSpPr>
        <p:spPr>
          <a:xfrm>
            <a:off x="555503" y="2926276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Marija Jelusic</a:t>
            </a: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/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Zagreb, Croatia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1E8F816-5B37-0003-DDE1-200C69F5F5B3}"/>
              </a:ext>
            </a:extLst>
          </p:cNvPr>
          <p:cNvSpPr txBox="1"/>
          <p:nvPr/>
        </p:nvSpPr>
        <p:spPr>
          <a:xfrm>
            <a:off x="2495257" y="2908966"/>
            <a:ext cx="6094476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Jordi Antón López,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Barcelona, Spain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AD14BFFD-61FB-05C3-7070-E2C30E0D2677}"/>
              </a:ext>
            </a:extLst>
          </p:cNvPr>
          <p:cNvSpPr txBox="1"/>
          <p:nvPr/>
        </p:nvSpPr>
        <p:spPr>
          <a:xfrm>
            <a:off x="9118017" y="2439813"/>
            <a:ext cx="2364521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Brigitte Bader-Meunier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Paris, France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6C6DB10-A6C7-4B4B-A9FE-BDE714ECD799}"/>
              </a:ext>
            </a:extLst>
          </p:cNvPr>
          <p:cNvSpPr txBox="1"/>
          <p:nvPr/>
        </p:nvSpPr>
        <p:spPr>
          <a:xfrm>
            <a:off x="6635277" y="5805772"/>
            <a:ext cx="2468382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Erdal Sağ,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Ankara, Turkey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6E4BA049-B9EE-1EC8-6DF1-C8CB5DF0A554}"/>
              </a:ext>
            </a:extLst>
          </p:cNvPr>
          <p:cNvSpPr txBox="1"/>
          <p:nvPr/>
        </p:nvSpPr>
        <p:spPr>
          <a:xfrm>
            <a:off x="4414986" y="1860710"/>
            <a:ext cx="6094476" cy="644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Natasa Toplak,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Ljubljana, Slovenia</a:t>
            </a:r>
            <a:endParaRPr lang="en-US" sz="1600" dirty="0"/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86F79522-57EE-BA63-6F10-91564D77A23D}"/>
              </a:ext>
            </a:extLst>
          </p:cNvPr>
          <p:cNvSpPr txBox="1"/>
          <p:nvPr/>
        </p:nvSpPr>
        <p:spPr>
          <a:xfrm>
            <a:off x="7094099" y="1945267"/>
            <a:ext cx="3801618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Edoardo Marrani,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Florence, Italy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74A6BD5A-BB84-C864-F828-745DA55F5BA7}"/>
              </a:ext>
            </a:extLst>
          </p:cNvPr>
          <p:cNvSpPr txBox="1"/>
          <p:nvPr/>
        </p:nvSpPr>
        <p:spPr>
          <a:xfrm>
            <a:off x="2399759" y="5959307"/>
            <a:ext cx="2002536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Joost F Swart,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Utrecht, Netherlands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Slika 31" descr="Slika na kojoj se prikazuje Ljudsko lice, osoba, odijevanje, majica haljina&#10;&#10;Opis je automatski generiran">
            <a:extLst>
              <a:ext uri="{FF2B5EF4-FFF2-40B4-BE49-F238E27FC236}">
                <a16:creationId xmlns:a16="http://schemas.microsoft.com/office/drawing/2014/main" id="{CD82B932-4F00-DA2D-B0CD-D24006A3D5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60" y="3936335"/>
            <a:ext cx="1718750" cy="1876640"/>
          </a:xfrm>
          <a:prstGeom prst="rect">
            <a:avLst/>
          </a:prstGeom>
        </p:spPr>
      </p:pic>
      <p:pic>
        <p:nvPicPr>
          <p:cNvPr id="5" name="Slika 4" descr="Slika na kojoj se prikazuje Ljudsko lice, osoba, osmijeh, odijevanje&#10;&#10;Opis je automatski generiran">
            <a:extLst>
              <a:ext uri="{FF2B5EF4-FFF2-40B4-BE49-F238E27FC236}">
                <a16:creationId xmlns:a16="http://schemas.microsoft.com/office/drawing/2014/main" id="{275F99E3-A96A-86CA-2E15-F480440DF1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37" y="3875815"/>
            <a:ext cx="1524762" cy="199330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D720C2E-BA9E-C816-DAB8-B3E65663369E}"/>
              </a:ext>
            </a:extLst>
          </p:cNvPr>
          <p:cNvSpPr txBox="1"/>
          <p:nvPr/>
        </p:nvSpPr>
        <p:spPr>
          <a:xfrm>
            <a:off x="4403049" y="5874831"/>
            <a:ext cx="2129972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Petra Hissink Muller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Leiden, Netherlands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D07B3DA-2D1F-63BB-5865-55ADDA2F14AF}"/>
              </a:ext>
            </a:extLst>
          </p:cNvPr>
          <p:cNvSpPr txBox="1"/>
          <p:nvPr/>
        </p:nvSpPr>
        <p:spPr>
          <a:xfrm>
            <a:off x="544897" y="5969420"/>
            <a:ext cx="2129972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Ezgi Deniz Batu,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Ankara, Turkey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A3B18A79-D1DC-4F68-1081-1B2485056F43}"/>
              </a:ext>
            </a:extLst>
          </p:cNvPr>
          <p:cNvSpPr txBox="1"/>
          <p:nvPr/>
        </p:nvSpPr>
        <p:spPr>
          <a:xfrm>
            <a:off x="9044506" y="5883411"/>
            <a:ext cx="1879045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Sónia Melo Gomes,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fr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London, U</a:t>
            </a:r>
            <a:r>
              <a:rPr lang="hr-H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Slika 33" descr="Slika na kojoj se prikazuje Ljudsko lice, osoba, osmijeh, odijevanje&#10;&#10;Opis je automatski generiran">
            <a:extLst>
              <a:ext uri="{FF2B5EF4-FFF2-40B4-BE49-F238E27FC236}">
                <a16:creationId xmlns:a16="http://schemas.microsoft.com/office/drawing/2014/main" id="{7DC1DF2C-6D8A-432E-4A70-2103E12685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184" y="3511051"/>
            <a:ext cx="1195446" cy="228751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E32011E-D997-C626-67F0-D6C7D6768F0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2511" b="-2661"/>
          <a:stretch>
            <a:fillRect/>
          </a:stretch>
        </p:blipFill>
        <p:spPr bwMode="auto">
          <a:xfrm>
            <a:off x="7208684" y="2722335"/>
            <a:ext cx="1741831" cy="949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567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435294" y="1243963"/>
            <a:ext cx="5460208" cy="3450591"/>
          </a:xfrm>
          <a:custGeom>
            <a:avLst/>
            <a:gdLst/>
            <a:ahLst/>
            <a:cxnLst/>
            <a:rect l="l" t="t" r="r" b="b"/>
            <a:pathLst>
              <a:path w="6200775" h="3027680">
                <a:moveTo>
                  <a:pt x="35560" y="0"/>
                </a:moveTo>
                <a:lnTo>
                  <a:pt x="6165215" y="0"/>
                </a:lnTo>
                <a:cubicBezTo>
                  <a:pt x="6184854" y="0"/>
                  <a:pt x="6200775" y="15921"/>
                  <a:pt x="6200775" y="35560"/>
                </a:cubicBezTo>
                <a:lnTo>
                  <a:pt x="6200775" y="2951473"/>
                </a:lnTo>
                <a:cubicBezTo>
                  <a:pt x="6200775" y="2993561"/>
                  <a:pt x="6166656" y="3027680"/>
                  <a:pt x="6124568" y="3027680"/>
                </a:cubicBezTo>
                <a:lnTo>
                  <a:pt x="76207" y="3027680"/>
                </a:lnTo>
                <a:cubicBezTo>
                  <a:pt x="34119" y="3027680"/>
                  <a:pt x="0" y="2993561"/>
                  <a:pt x="0" y="2951473"/>
                </a:cubicBezTo>
                <a:lnTo>
                  <a:pt x="0" y="35560"/>
                </a:lnTo>
                <a:cubicBezTo>
                  <a:pt x="0" y="15934"/>
                  <a:pt x="15934" y="0"/>
                  <a:pt x="3556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81000" y="1313180"/>
            <a:ext cx="6200775" cy="35560"/>
          </a:xfrm>
          <a:custGeom>
            <a:avLst/>
            <a:gdLst/>
            <a:ahLst/>
            <a:cxnLst/>
            <a:rect l="l" t="t" r="r" b="b"/>
            <a:pathLst>
              <a:path w="6200775" h="35560">
                <a:moveTo>
                  <a:pt x="35560" y="0"/>
                </a:moveTo>
                <a:lnTo>
                  <a:pt x="6165215" y="0"/>
                </a:lnTo>
                <a:cubicBezTo>
                  <a:pt x="6184854" y="0"/>
                  <a:pt x="6200775" y="15921"/>
                  <a:pt x="6200775" y="35560"/>
                </a:cubicBezTo>
                <a:lnTo>
                  <a:pt x="6200775" y="35560"/>
                </a:lnTo>
                <a:lnTo>
                  <a:pt x="0" y="35560"/>
                </a:lnTo>
                <a:lnTo>
                  <a:pt x="0" y="35560"/>
                </a:lnTo>
                <a:cubicBezTo>
                  <a:pt x="0" y="15934"/>
                  <a:pt x="15934" y="0"/>
                  <a:pt x="35560" y="0"/>
                </a:cubicBezTo>
                <a:close/>
              </a:path>
            </a:pathLst>
          </a:custGeom>
          <a:solidFill>
            <a:srgbClr val="1A3A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54356" y="1526222"/>
            <a:ext cx="5314950" cy="723900"/>
          </a:xfrm>
          <a:custGeom>
            <a:avLst/>
            <a:gdLst/>
            <a:ahLst/>
            <a:cxnLst/>
            <a:rect l="l" t="t" r="r" b="b"/>
            <a:pathLst>
              <a:path w="5895975" h="723900">
                <a:moveTo>
                  <a:pt x="76198" y="0"/>
                </a:moveTo>
                <a:lnTo>
                  <a:pt x="5819777" y="0"/>
                </a:lnTo>
                <a:cubicBezTo>
                  <a:pt x="5861832" y="0"/>
                  <a:pt x="5895975" y="34143"/>
                  <a:pt x="5895975" y="76198"/>
                </a:cubicBezTo>
                <a:lnTo>
                  <a:pt x="5895975" y="647702"/>
                </a:lnTo>
                <a:cubicBezTo>
                  <a:pt x="5895975" y="689757"/>
                  <a:pt x="5861832" y="723900"/>
                  <a:pt x="5819777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1A3A5C">
              <a:alpha val="5098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17972" y="1634686"/>
            <a:ext cx="5324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hr-HR" b="1" dirty="0" err="1">
                <a:solidFill>
                  <a:srgbClr val="1A3A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PReS</a:t>
            </a:r>
            <a:r>
              <a:rPr lang="hr-HR" b="1" dirty="0">
                <a:solidFill>
                  <a:srgbClr val="1A3A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ETR WORKING GROUP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927497" y="1971750"/>
            <a:ext cx="5314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hr-HR" dirty="0">
                <a:solidFill>
                  <a:srgbClr val="212529"/>
                </a:solidFill>
                <a:latin typeface="Liter" panose="020B0604020202020204" charset="0"/>
                <a:ea typeface="Quattrocento Sans" pitchFamily="34" charset="-122"/>
                <a:cs typeface="Quattrocento Sans" pitchFamily="34" charset="-120"/>
              </a:rPr>
              <a:t>Prof. Marija </a:t>
            </a:r>
            <a:r>
              <a:rPr lang="hr-HR" dirty="0" err="1">
                <a:solidFill>
                  <a:srgbClr val="212529"/>
                </a:solidFill>
                <a:latin typeface="Liter" panose="020B0604020202020204" charset="0"/>
                <a:ea typeface="Quattrocento Sans" pitchFamily="34" charset="-122"/>
                <a:cs typeface="Quattrocento Sans" pitchFamily="34" charset="-120"/>
              </a:rPr>
              <a:t>Jelusic</a:t>
            </a:r>
            <a:r>
              <a:rPr lang="hr-HR" dirty="0">
                <a:solidFill>
                  <a:srgbClr val="212529"/>
                </a:solidFill>
                <a:latin typeface="Liter" panose="020B0604020202020204" charset="0"/>
                <a:ea typeface="Quattrocento Sans" pitchFamily="34" charset="-122"/>
                <a:cs typeface="Quattrocento Sans" pitchFamily="34" charset="-120"/>
              </a:rPr>
              <a:t> (</a:t>
            </a:r>
            <a:r>
              <a:rPr lang="hr-HR" dirty="0" err="1">
                <a:solidFill>
                  <a:srgbClr val="212529"/>
                </a:solidFill>
                <a:latin typeface="Liter" panose="020B0604020202020204" charset="0"/>
                <a:ea typeface="Quattrocento Sans" pitchFamily="34" charset="-122"/>
                <a:cs typeface="Quattrocento Sans" pitchFamily="34" charset="-120"/>
              </a:rPr>
              <a:t>Chair</a:t>
            </a:r>
            <a:r>
              <a:rPr lang="hr-HR" dirty="0">
                <a:solidFill>
                  <a:srgbClr val="212529"/>
                </a:solidFill>
                <a:latin typeface="Liter" panose="020B0604020202020204" charset="0"/>
                <a:ea typeface="Quattrocento Sans" pitchFamily="34" charset="-122"/>
                <a:cs typeface="Quattrocento Sans" pitchFamily="34" charset="-120"/>
              </a:rPr>
              <a:t>) </a:t>
            </a:r>
            <a:r>
              <a:rPr lang="hr-HR" dirty="0" err="1">
                <a:solidFill>
                  <a:srgbClr val="212529"/>
                </a:solidFill>
                <a:latin typeface="Liter" panose="020B0604020202020204" charset="0"/>
                <a:ea typeface="Quattrocento Sans" pitchFamily="34" charset="-122"/>
                <a:cs typeface="Quattrocento Sans" pitchFamily="34" charset="-120"/>
              </a:rPr>
              <a:t>and</a:t>
            </a:r>
            <a:r>
              <a:rPr lang="hr-HR" dirty="0">
                <a:solidFill>
                  <a:srgbClr val="212529"/>
                </a:solidFill>
                <a:latin typeface="Liter" panose="020B0604020202020204" charset="0"/>
                <a:ea typeface="Quattrocento Sans" pitchFamily="34" charset="-122"/>
                <a:cs typeface="Quattrocento Sans" pitchFamily="34" charset="-120"/>
              </a:rPr>
              <a:t> ETR WG </a:t>
            </a:r>
            <a:r>
              <a:rPr lang="hr-HR" dirty="0" err="1">
                <a:solidFill>
                  <a:srgbClr val="212529"/>
                </a:solidFill>
                <a:latin typeface="Liter" panose="020B0604020202020204" charset="0"/>
                <a:ea typeface="Quattrocento Sans" pitchFamily="34" charset="-122"/>
                <a:cs typeface="Quattrocento Sans" pitchFamily="34" charset="-120"/>
              </a:rPr>
              <a:t>members</a:t>
            </a:r>
            <a:endParaRPr lang="en-US" dirty="0">
              <a:latin typeface="Liter" panose="020B060402020202020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533400" y="2571238"/>
            <a:ext cx="5335906" cy="723900"/>
          </a:xfrm>
          <a:custGeom>
            <a:avLst/>
            <a:gdLst/>
            <a:ahLst/>
            <a:cxnLst/>
            <a:rect l="l" t="t" r="r" b="b"/>
            <a:pathLst>
              <a:path w="5895975" h="723900">
                <a:moveTo>
                  <a:pt x="76198" y="0"/>
                </a:moveTo>
                <a:lnTo>
                  <a:pt x="5819777" y="0"/>
                </a:lnTo>
                <a:cubicBezTo>
                  <a:pt x="5861832" y="0"/>
                  <a:pt x="5895975" y="34143"/>
                  <a:pt x="5895975" y="76198"/>
                </a:cubicBezTo>
                <a:lnTo>
                  <a:pt x="5895975" y="647702"/>
                </a:lnTo>
                <a:cubicBezTo>
                  <a:pt x="5895975" y="689757"/>
                  <a:pt x="5861832" y="723900"/>
                  <a:pt x="5819777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  <a:alpha val="5098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716756" y="284543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47316"/>
                </a:moveTo>
                <a:lnTo>
                  <a:pt x="85725" y="150889"/>
                </a:lnTo>
                <a:lnTo>
                  <a:pt x="85892" y="150822"/>
                </a:lnTo>
                <a:cubicBezTo>
                  <a:pt x="104176" y="143221"/>
                  <a:pt x="123799" y="139303"/>
                  <a:pt x="143589" y="139303"/>
                </a:cubicBezTo>
                <a:lnTo>
                  <a:pt x="150019" y="139303"/>
                </a:lnTo>
                <a:lnTo>
                  <a:pt x="150019" y="32147"/>
                </a:lnTo>
                <a:lnTo>
                  <a:pt x="143589" y="32147"/>
                </a:lnTo>
                <a:cubicBezTo>
                  <a:pt x="129458" y="32147"/>
                  <a:pt x="115427" y="34960"/>
                  <a:pt x="102368" y="40385"/>
                </a:cubicBezTo>
                <a:cubicBezTo>
                  <a:pt x="96742" y="42729"/>
                  <a:pt x="91183" y="45039"/>
                  <a:pt x="85725" y="47316"/>
                </a:cubicBezTo>
                <a:close/>
                <a:moveTo>
                  <a:pt x="77320" y="20594"/>
                </a:moveTo>
                <a:lnTo>
                  <a:pt x="85725" y="24110"/>
                </a:lnTo>
                <a:lnTo>
                  <a:pt x="94130" y="20594"/>
                </a:lnTo>
                <a:cubicBezTo>
                  <a:pt x="109802" y="14064"/>
                  <a:pt x="126612" y="10716"/>
                  <a:pt x="143589" y="10716"/>
                </a:cubicBezTo>
                <a:lnTo>
                  <a:pt x="155377" y="10716"/>
                </a:lnTo>
                <a:cubicBezTo>
                  <a:pt x="164250" y="10716"/>
                  <a:pt x="171450" y="17915"/>
                  <a:pt x="171450" y="26789"/>
                </a:cubicBezTo>
                <a:lnTo>
                  <a:pt x="171450" y="144661"/>
                </a:lnTo>
                <a:cubicBezTo>
                  <a:pt x="171450" y="153535"/>
                  <a:pt x="164250" y="160734"/>
                  <a:pt x="155377" y="160734"/>
                </a:cubicBezTo>
                <a:lnTo>
                  <a:pt x="143589" y="160734"/>
                </a:lnTo>
                <a:cubicBezTo>
                  <a:pt x="126612" y="160734"/>
                  <a:pt x="109802" y="164083"/>
                  <a:pt x="94130" y="170613"/>
                </a:cubicBezTo>
                <a:lnTo>
                  <a:pt x="89844" y="172388"/>
                </a:lnTo>
                <a:cubicBezTo>
                  <a:pt x="87198" y="173493"/>
                  <a:pt x="84252" y="173493"/>
                  <a:pt x="81606" y="172388"/>
                </a:cubicBezTo>
                <a:lnTo>
                  <a:pt x="77320" y="170613"/>
                </a:lnTo>
                <a:cubicBezTo>
                  <a:pt x="61648" y="164083"/>
                  <a:pt x="44838" y="160734"/>
                  <a:pt x="27861" y="160734"/>
                </a:cubicBezTo>
                <a:lnTo>
                  <a:pt x="16073" y="160734"/>
                </a:lnTo>
                <a:cubicBezTo>
                  <a:pt x="7200" y="160734"/>
                  <a:pt x="0" y="153535"/>
                  <a:pt x="0" y="144661"/>
                </a:cubicBezTo>
                <a:lnTo>
                  <a:pt x="0" y="26789"/>
                </a:lnTo>
                <a:cubicBezTo>
                  <a:pt x="0" y="17915"/>
                  <a:pt x="7200" y="10716"/>
                  <a:pt x="16073" y="10716"/>
                </a:cubicBezTo>
                <a:lnTo>
                  <a:pt x="27861" y="10716"/>
                </a:lnTo>
                <a:cubicBezTo>
                  <a:pt x="44838" y="10716"/>
                  <a:pt x="61648" y="14064"/>
                  <a:pt x="77320" y="20594"/>
                </a:cubicBezTo>
                <a:close/>
              </a:path>
            </a:pathLst>
          </a:cu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927497" y="2566352"/>
            <a:ext cx="5324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hr-HR" b="1" dirty="0" err="1">
                <a:solidFill>
                  <a:srgbClr val="1A3A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PReS</a:t>
            </a:r>
            <a:r>
              <a:rPr lang="hr-HR" b="1" dirty="0">
                <a:solidFill>
                  <a:srgbClr val="1A3A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COUNCIL – REVISION </a:t>
            </a:r>
            <a:r>
              <a:rPr lang="hr-HR" b="1" dirty="0" err="1">
                <a:solidFill>
                  <a:srgbClr val="1A3A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of</a:t>
            </a:r>
            <a:r>
              <a:rPr lang="hr-HR" b="1" dirty="0">
                <a:solidFill>
                  <a:srgbClr val="1A3A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</a:t>
            </a:r>
            <a:r>
              <a:rPr lang="hr-HR" b="1" dirty="0" err="1">
                <a:solidFill>
                  <a:srgbClr val="1A3A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</a:t>
            </a:r>
            <a:r>
              <a:rPr lang="hr-HR" b="1" dirty="0">
                <a:solidFill>
                  <a:srgbClr val="1A3A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ETR</a:t>
            </a: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889929" y="3014852"/>
            <a:ext cx="5314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212529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 </a:t>
            </a:r>
            <a:r>
              <a:rPr lang="hr-BA" altLang="en-US" dirty="0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hr-BA" altLang="en-US" dirty="0" err="1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representatives</a:t>
            </a:r>
            <a:r>
              <a:rPr lang="hr-BA" altLang="en-US" dirty="0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BA" altLang="en-US" dirty="0" err="1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BA" altLang="en-US" dirty="0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BA" altLang="en-US" dirty="0" err="1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BA" altLang="en-US" dirty="0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BA" altLang="en-US" dirty="0" err="1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hr-BA" altLang="en-US" dirty="0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BA" altLang="en-US" dirty="0" err="1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BA" altLang="en-US" dirty="0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Training </a:t>
            </a:r>
            <a:r>
              <a:rPr lang="hr-BA" altLang="en-US" dirty="0" err="1">
                <a:latin typeface="Liter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Committee</a:t>
            </a:r>
            <a:endParaRPr lang="en-US" dirty="0">
              <a:latin typeface="Liter" panose="020B060402020202020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533401" y="3464559"/>
            <a:ext cx="5305426" cy="723900"/>
          </a:xfrm>
          <a:custGeom>
            <a:avLst/>
            <a:gdLst/>
            <a:ahLst/>
            <a:cxnLst/>
            <a:rect l="l" t="t" r="r" b="b"/>
            <a:pathLst>
              <a:path w="5895975" h="723900">
                <a:moveTo>
                  <a:pt x="76198" y="0"/>
                </a:moveTo>
                <a:lnTo>
                  <a:pt x="5819777" y="0"/>
                </a:lnTo>
                <a:cubicBezTo>
                  <a:pt x="5861832" y="0"/>
                  <a:pt x="5895975" y="34143"/>
                  <a:pt x="5895975" y="76198"/>
                </a:cubicBezTo>
                <a:lnTo>
                  <a:pt x="5895975" y="647702"/>
                </a:lnTo>
                <a:cubicBezTo>
                  <a:pt x="5895975" y="689757"/>
                  <a:pt x="5861832" y="723900"/>
                  <a:pt x="5819777" y="723900"/>
                </a:cubicBezTo>
                <a:lnTo>
                  <a:pt x="76198" y="723900"/>
                </a:lnTo>
                <a:cubicBezTo>
                  <a:pt x="34143" y="723900"/>
                  <a:pt x="0" y="689757"/>
                  <a:pt x="0" y="6477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  <a:alpha val="10196"/>
            </a:scheme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927497" y="3507964"/>
            <a:ext cx="5324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hr-HR" b="1" dirty="0" err="1">
                <a:solidFill>
                  <a:srgbClr val="1A3A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PReS</a:t>
            </a:r>
            <a:r>
              <a:rPr lang="hr-HR" b="1" dirty="0">
                <a:solidFill>
                  <a:srgbClr val="1A3A5C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EXECUTIVE   </a:t>
            </a: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937022" y="3866638"/>
            <a:ext cx="53054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dirty="0">
                <a:latin typeface="Liter" panose="020B0604020202020204" charset="0"/>
                <a:ea typeface="Quattrocento Sans" pitchFamily="34" charset="-122"/>
                <a:cs typeface="Quattrocento Sans" pitchFamily="34" charset="-120"/>
              </a:rPr>
              <a:t>Reviewed and approved</a:t>
            </a:r>
            <a:endParaRPr lang="en-US" dirty="0">
              <a:latin typeface="Liter" panose="020B0604020202020204" charset="0"/>
            </a:endParaRPr>
          </a:p>
        </p:txBody>
      </p:sp>
      <p:sp>
        <p:nvSpPr>
          <p:cNvPr id="38" name="Shape 36"/>
          <p:cNvSpPr/>
          <p:nvPr/>
        </p:nvSpPr>
        <p:spPr>
          <a:xfrm>
            <a:off x="6204880" y="2215277"/>
            <a:ext cx="5863828" cy="4028321"/>
          </a:xfrm>
          <a:custGeom>
            <a:avLst/>
            <a:gdLst/>
            <a:ahLst/>
            <a:cxnLst/>
            <a:rect l="l" t="t" r="r" b="b"/>
            <a:pathLst>
              <a:path w="5076825" h="2762250">
                <a:moveTo>
                  <a:pt x="76210" y="0"/>
                </a:moveTo>
                <a:lnTo>
                  <a:pt x="5000615" y="0"/>
                </a:lnTo>
                <a:cubicBezTo>
                  <a:pt x="5042704" y="0"/>
                  <a:pt x="5076825" y="34121"/>
                  <a:pt x="5076825" y="76210"/>
                </a:cubicBezTo>
                <a:lnTo>
                  <a:pt x="5076825" y="2686040"/>
                </a:lnTo>
                <a:cubicBezTo>
                  <a:pt x="5076825" y="2728129"/>
                  <a:pt x="5042704" y="2762250"/>
                  <a:pt x="5000615" y="2762250"/>
                </a:cubicBezTo>
                <a:lnTo>
                  <a:pt x="76210" y="2762250"/>
                </a:lnTo>
                <a:cubicBezTo>
                  <a:pt x="34121" y="2762250"/>
                  <a:pt x="0" y="2728129"/>
                  <a:pt x="0" y="2686040"/>
                </a:cubicBezTo>
                <a:lnTo>
                  <a:pt x="0" y="76210"/>
                </a:lnTo>
                <a:cubicBezTo>
                  <a:pt x="0" y="34121"/>
                  <a:pt x="34121" y="0"/>
                  <a:pt x="76210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hr-HR" dirty="0"/>
          </a:p>
        </p:txBody>
      </p:sp>
      <p:sp>
        <p:nvSpPr>
          <p:cNvPr id="40" name="Text 38"/>
          <p:cNvSpPr/>
          <p:nvPr/>
        </p:nvSpPr>
        <p:spPr>
          <a:xfrm>
            <a:off x="6870812" y="2849407"/>
            <a:ext cx="4629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hr-HR" sz="1500" b="1" dirty="0">
                <a:solidFill>
                  <a:srgbClr val="F8F9FA"/>
                </a:solidFill>
                <a:latin typeface="Liter" pitchFamily="34" charset="0"/>
              </a:rPr>
              <a:t>Development </a:t>
            </a:r>
            <a:r>
              <a:rPr lang="hr-HR" sz="1500" b="1" dirty="0" err="1">
                <a:solidFill>
                  <a:srgbClr val="F8F9FA"/>
                </a:solidFill>
                <a:latin typeface="Liter" pitchFamily="34" charset="0"/>
              </a:rPr>
              <a:t>Process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898003" y="3355145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38100" y="0"/>
                </a:moveTo>
                <a:lnTo>
                  <a:pt x="571500" y="0"/>
                </a:lnTo>
                <a:cubicBezTo>
                  <a:pt x="592528" y="0"/>
                  <a:pt x="609600" y="17072"/>
                  <a:pt x="609600" y="38100"/>
                </a:cubicBezTo>
                <a:lnTo>
                  <a:pt x="609600" y="342900"/>
                </a:lnTo>
                <a:cubicBezTo>
                  <a:pt x="609600" y="363928"/>
                  <a:pt x="592528" y="381000"/>
                  <a:pt x="571500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6752344" y="3332305"/>
            <a:ext cx="920592" cy="3810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 algn="ctr">
              <a:lnSpc>
                <a:spcPct val="110000"/>
              </a:lnSpc>
            </a:pPr>
            <a:r>
              <a:rPr lang="hr-HR" sz="900" b="1" dirty="0">
                <a:solidFill>
                  <a:srgbClr val="1A3A5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JAN</a:t>
            </a:r>
          </a:p>
          <a:p>
            <a:pPr algn="ctr">
              <a:lnSpc>
                <a:spcPct val="110000"/>
              </a:lnSpc>
            </a:pPr>
            <a:r>
              <a:rPr lang="hr-HR" sz="900" b="1" dirty="0">
                <a:solidFill>
                  <a:srgbClr val="1A3A5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01-08.</a:t>
            </a:r>
            <a:r>
              <a:rPr lang="en-US" sz="900" b="1" dirty="0">
                <a:solidFill>
                  <a:srgbClr val="1A3A5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</a:t>
            </a:r>
            <a:r>
              <a:rPr lang="hr-HR" sz="900" b="1" dirty="0">
                <a:solidFill>
                  <a:srgbClr val="1A3A5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7603641" y="5566929"/>
            <a:ext cx="4048125" cy="5080"/>
          </a:xfrm>
          <a:custGeom>
            <a:avLst/>
            <a:gdLst/>
            <a:ahLst/>
            <a:cxnLst/>
            <a:rect l="l" t="t" r="r" b="b"/>
            <a:pathLst>
              <a:path w="4048125" h="5080">
                <a:moveTo>
                  <a:pt x="0" y="0"/>
                </a:moveTo>
                <a:lnTo>
                  <a:pt x="4048125" y="0"/>
                </a:lnTo>
                <a:lnTo>
                  <a:pt x="4048125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F8F9FA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Text 43"/>
          <p:cNvSpPr/>
          <p:nvPr/>
        </p:nvSpPr>
        <p:spPr>
          <a:xfrm>
            <a:off x="7637892" y="3542687"/>
            <a:ext cx="41052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ETR WG</a:t>
            </a:r>
            <a:endParaRPr lang="en-US" sz="1200" dirty="0"/>
          </a:p>
        </p:txBody>
      </p:sp>
      <p:sp>
        <p:nvSpPr>
          <p:cNvPr id="46" name="Shape 44"/>
          <p:cNvSpPr/>
          <p:nvPr/>
        </p:nvSpPr>
        <p:spPr>
          <a:xfrm>
            <a:off x="6917137" y="3949590"/>
            <a:ext cx="609600" cy="35306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38101" y="0"/>
                </a:moveTo>
                <a:lnTo>
                  <a:pt x="571499" y="0"/>
                </a:lnTo>
                <a:cubicBezTo>
                  <a:pt x="592542" y="0"/>
                  <a:pt x="609600" y="17058"/>
                  <a:pt x="609600" y="38101"/>
                </a:cubicBezTo>
                <a:lnTo>
                  <a:pt x="609600" y="190499"/>
                </a:lnTo>
                <a:cubicBezTo>
                  <a:pt x="609600" y="211542"/>
                  <a:pt x="592542" y="228600"/>
                  <a:pt x="5714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C5A5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Text 45"/>
          <p:cNvSpPr/>
          <p:nvPr/>
        </p:nvSpPr>
        <p:spPr>
          <a:xfrm>
            <a:off x="6863432" y="4000838"/>
            <a:ext cx="6667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 algn="ctr">
              <a:lnSpc>
                <a:spcPct val="110000"/>
              </a:lnSpc>
            </a:pPr>
            <a:r>
              <a:rPr lang="hr-HR" sz="900" b="1" dirty="0">
                <a:solidFill>
                  <a:srgbClr val="1A3A5C"/>
                </a:solidFill>
                <a:latin typeface="Quattrocento Sans" pitchFamily="34" charset="0"/>
              </a:rPr>
              <a:t>SEP</a:t>
            </a:r>
          </a:p>
          <a:p>
            <a:pPr algn="ctr">
              <a:lnSpc>
                <a:spcPct val="110000"/>
              </a:lnSpc>
            </a:pPr>
            <a:r>
              <a:rPr lang="hr-HR" sz="900" b="1" dirty="0">
                <a:solidFill>
                  <a:srgbClr val="1A3A5C"/>
                </a:solidFill>
                <a:latin typeface="Quattrocento Sans" pitchFamily="34" charset="0"/>
              </a:rPr>
              <a:t>2024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7612380" y="2636520"/>
            <a:ext cx="4048125" cy="5080"/>
          </a:xfrm>
          <a:custGeom>
            <a:avLst/>
            <a:gdLst/>
            <a:ahLst/>
            <a:cxnLst/>
            <a:rect l="l" t="t" r="r" b="b"/>
            <a:pathLst>
              <a:path w="4048125" h="5080">
                <a:moveTo>
                  <a:pt x="0" y="0"/>
                </a:moveTo>
                <a:lnTo>
                  <a:pt x="4048125" y="0"/>
                </a:lnTo>
                <a:lnTo>
                  <a:pt x="4048125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F8F9FA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Text 47"/>
          <p:cNvSpPr/>
          <p:nvPr/>
        </p:nvSpPr>
        <p:spPr>
          <a:xfrm>
            <a:off x="7659975" y="3913681"/>
            <a:ext cx="4114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hr-HR" sz="1600" b="1" dirty="0" err="1">
                <a:solidFill>
                  <a:srgbClr val="F8F9FA"/>
                </a:solidFill>
                <a:latin typeface="Quattrocento Sans" pitchFamily="34" charset="0"/>
              </a:rPr>
              <a:t>PReS</a:t>
            </a:r>
            <a:r>
              <a:rPr lang="hr-HR" sz="1600" b="1" dirty="0">
                <a:solidFill>
                  <a:srgbClr val="F8F9FA"/>
                </a:solidFill>
                <a:latin typeface="Quattrocento Sans" pitchFamily="34" charset="0"/>
              </a:rPr>
              <a:t> Council </a:t>
            </a:r>
            <a:r>
              <a:rPr lang="hr-HR" sz="1600" b="1" dirty="0" err="1">
                <a:solidFill>
                  <a:srgbClr val="F8F9FA"/>
                </a:solidFill>
                <a:latin typeface="Quattrocento Sans" pitchFamily="34" charset="0"/>
              </a:rPr>
              <a:t>Approved</a:t>
            </a:r>
            <a:r>
              <a:rPr lang="hr-HR" sz="1600" b="1" dirty="0">
                <a:solidFill>
                  <a:srgbClr val="F8F9FA"/>
                </a:solidFill>
                <a:latin typeface="Quattrocento Sans" pitchFamily="34" charset="0"/>
              </a:rPr>
              <a:t> </a:t>
            </a:r>
            <a:r>
              <a:rPr lang="hr-HR" sz="1600" b="1" dirty="0" err="1">
                <a:solidFill>
                  <a:srgbClr val="F8F9FA"/>
                </a:solidFill>
                <a:latin typeface="Quattrocento Sans" pitchFamily="34" charset="0"/>
              </a:rPr>
              <a:t>Revised</a:t>
            </a:r>
            <a:r>
              <a:rPr lang="hr-HR" sz="1600" b="1" dirty="0">
                <a:solidFill>
                  <a:srgbClr val="F8F9FA"/>
                </a:solidFill>
                <a:latin typeface="Quattrocento Sans" pitchFamily="34" charset="0"/>
              </a:rPr>
              <a:t> ETR- GA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651432" y="4173652"/>
            <a:ext cx="41052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UEMS </a:t>
            </a: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national</a:t>
            </a: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 </a:t>
            </a: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representatives</a:t>
            </a: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 </a:t>
            </a: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and</a:t>
            </a: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 </a:t>
            </a: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PReS</a:t>
            </a: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 </a:t>
            </a: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Executive</a:t>
            </a: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 </a:t>
            </a: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consented</a:t>
            </a: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 </a:t>
            </a: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and</a:t>
            </a: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 </a:t>
            </a: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approved</a:t>
            </a: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 </a:t>
            </a:r>
            <a:endParaRPr lang="en-US" sz="1200" dirty="0"/>
          </a:p>
        </p:txBody>
      </p:sp>
      <p:sp>
        <p:nvSpPr>
          <p:cNvPr id="51" name="Shape 49"/>
          <p:cNvSpPr/>
          <p:nvPr/>
        </p:nvSpPr>
        <p:spPr>
          <a:xfrm>
            <a:off x="6898003" y="4553103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38100" y="0"/>
                </a:moveTo>
                <a:lnTo>
                  <a:pt x="571500" y="0"/>
                </a:lnTo>
                <a:cubicBezTo>
                  <a:pt x="592528" y="0"/>
                  <a:pt x="609600" y="17072"/>
                  <a:pt x="609600" y="38100"/>
                </a:cubicBezTo>
                <a:lnTo>
                  <a:pt x="609600" y="342900"/>
                </a:lnTo>
                <a:cubicBezTo>
                  <a:pt x="609600" y="363928"/>
                  <a:pt x="592528" y="381000"/>
                  <a:pt x="571500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50"/>
          <p:cNvSpPr/>
          <p:nvPr/>
        </p:nvSpPr>
        <p:spPr>
          <a:xfrm>
            <a:off x="6821639" y="4577576"/>
            <a:ext cx="782002" cy="3810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1A3A5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OCT</a:t>
            </a:r>
            <a:r>
              <a:rPr lang="hr-HR" sz="900" b="1" dirty="0">
                <a:solidFill>
                  <a:srgbClr val="1A3A5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2024</a:t>
            </a:r>
          </a:p>
          <a:p>
            <a:pPr algn="ctr">
              <a:lnSpc>
                <a:spcPct val="110000"/>
              </a:lnSpc>
            </a:pPr>
            <a:r>
              <a:rPr lang="hr-HR" sz="900" b="1" dirty="0">
                <a:solidFill>
                  <a:srgbClr val="1A3A5C"/>
                </a:solidFill>
                <a:latin typeface="Quattrocento Sans" pitchFamily="34" charset="0"/>
              </a:rPr>
              <a:t>JAN 2025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7588976" y="3736681"/>
            <a:ext cx="4048125" cy="5080"/>
          </a:xfrm>
          <a:custGeom>
            <a:avLst/>
            <a:gdLst/>
            <a:ahLst/>
            <a:cxnLst/>
            <a:rect l="l" t="t" r="r" b="b"/>
            <a:pathLst>
              <a:path w="4048125" h="5080">
                <a:moveTo>
                  <a:pt x="0" y="0"/>
                </a:moveTo>
                <a:lnTo>
                  <a:pt x="4048125" y="0"/>
                </a:lnTo>
                <a:lnTo>
                  <a:pt x="4048125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F8F9FA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Text 52"/>
          <p:cNvSpPr/>
          <p:nvPr/>
        </p:nvSpPr>
        <p:spPr>
          <a:xfrm>
            <a:off x="7680005" y="4519583"/>
            <a:ext cx="4114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hr-HR" sz="1600" b="1" dirty="0" err="1">
                <a:solidFill>
                  <a:srgbClr val="F8F9FA"/>
                </a:solidFill>
                <a:latin typeface="Quattrocento Sans" pitchFamily="34" charset="0"/>
              </a:rPr>
              <a:t>Evaluation</a:t>
            </a:r>
            <a:r>
              <a:rPr lang="hr-HR" sz="1600" b="1" dirty="0">
                <a:solidFill>
                  <a:srgbClr val="F8F9FA"/>
                </a:solidFill>
                <a:latin typeface="Quattrocento Sans" pitchFamily="34" charset="0"/>
              </a:rPr>
              <a:t> </a:t>
            </a:r>
            <a:r>
              <a:rPr lang="hr-HR" sz="1600" b="1" dirty="0" err="1">
                <a:solidFill>
                  <a:srgbClr val="F8F9FA"/>
                </a:solidFill>
                <a:latin typeface="Quattrocento Sans" pitchFamily="34" charset="0"/>
              </a:rPr>
              <a:t>by</a:t>
            </a:r>
            <a:r>
              <a:rPr lang="hr-HR" sz="1600" b="1" dirty="0">
                <a:solidFill>
                  <a:srgbClr val="F8F9FA"/>
                </a:solidFill>
                <a:latin typeface="Quattrocento Sans" pitchFamily="34" charset="0"/>
              </a:rPr>
              <a:t> </a:t>
            </a:r>
            <a:r>
              <a:rPr lang="hr-HR" sz="1600" b="1" dirty="0" err="1">
                <a:solidFill>
                  <a:srgbClr val="F8F9FA"/>
                </a:solidFill>
                <a:latin typeface="Quattrocento Sans" pitchFamily="34" charset="0"/>
              </a:rPr>
              <a:t>the</a:t>
            </a:r>
            <a:r>
              <a:rPr lang="hr-HR" sz="1600" b="1" dirty="0">
                <a:solidFill>
                  <a:srgbClr val="F8F9FA"/>
                </a:solidFill>
                <a:latin typeface="Quattrocento Sans" pitchFamily="34" charset="0"/>
              </a:rPr>
              <a:t> EAP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7685252" y="4729995"/>
            <a:ext cx="41052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Approved</a:t>
            </a: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 </a:t>
            </a: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with</a:t>
            </a: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 </a:t>
            </a: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minor</a:t>
            </a:r>
            <a:r>
              <a:rPr lang="hr-HR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 </a:t>
            </a:r>
            <a:r>
              <a:rPr lang="hr-HR" sz="1200" dirty="0" err="1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</a:rPr>
              <a:t>comments</a:t>
            </a:r>
            <a:endParaRPr lang="en-US" sz="1200" dirty="0"/>
          </a:p>
        </p:txBody>
      </p:sp>
      <p:sp>
        <p:nvSpPr>
          <p:cNvPr id="56" name="Shape 54"/>
          <p:cNvSpPr/>
          <p:nvPr/>
        </p:nvSpPr>
        <p:spPr>
          <a:xfrm>
            <a:off x="6907612" y="5105298"/>
            <a:ext cx="628651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38100" y="0"/>
                </a:moveTo>
                <a:lnTo>
                  <a:pt x="571500" y="0"/>
                </a:lnTo>
                <a:cubicBezTo>
                  <a:pt x="592528" y="0"/>
                  <a:pt x="609600" y="17072"/>
                  <a:pt x="609600" y="38100"/>
                </a:cubicBezTo>
                <a:lnTo>
                  <a:pt x="609600" y="342900"/>
                </a:lnTo>
                <a:cubicBezTo>
                  <a:pt x="609600" y="363928"/>
                  <a:pt x="592528" y="381000"/>
                  <a:pt x="571500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7" name="Text 55"/>
          <p:cNvSpPr/>
          <p:nvPr/>
        </p:nvSpPr>
        <p:spPr>
          <a:xfrm>
            <a:off x="6821101" y="5126227"/>
            <a:ext cx="801675" cy="3810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1A3A5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</a:t>
            </a:r>
            <a:r>
              <a:rPr lang="hr-HR" sz="900" b="1" dirty="0">
                <a:solidFill>
                  <a:srgbClr val="1A3A5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</a:t>
            </a:r>
            <a:endParaRPr lang="en-US" sz="900" b="1" dirty="0">
              <a:solidFill>
                <a:srgbClr val="1A3A5C"/>
              </a:solidFill>
              <a:latin typeface="Quattrocento Sans" pitchFamily="34" charset="0"/>
              <a:ea typeface="Quattrocento Sans" pitchFamily="34" charset="-122"/>
              <a:cs typeface="Quattrocento Sans" pitchFamily="34" charset="-120"/>
            </a:endParaRPr>
          </a:p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1A3A5C"/>
                </a:solidFill>
                <a:latin typeface="Quattrocento Sans" pitchFamily="34" charset="0"/>
              </a:rPr>
              <a:t>0</a:t>
            </a:r>
            <a:r>
              <a:rPr lang="hr-HR" sz="900" b="1" dirty="0">
                <a:solidFill>
                  <a:srgbClr val="1A3A5C"/>
                </a:solidFill>
                <a:latin typeface="Quattrocento Sans" pitchFamily="34" charset="0"/>
              </a:rPr>
              <a:t>6-07</a:t>
            </a:r>
            <a:r>
              <a:rPr lang="en-US" sz="900" b="1" dirty="0">
                <a:solidFill>
                  <a:srgbClr val="1A3A5C"/>
                </a:solidFill>
                <a:latin typeface="Quattrocento Sans" pitchFamily="34" charset="0"/>
              </a:rPr>
              <a:t>.202</a:t>
            </a:r>
            <a:r>
              <a:rPr lang="hr-HR" sz="900" b="1" dirty="0">
                <a:solidFill>
                  <a:srgbClr val="1A3A5C"/>
                </a:solidFill>
                <a:latin typeface="Quattrocento Sans" pitchFamily="34" charset="0"/>
              </a:rPr>
              <a:t>5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7588975" y="4985009"/>
            <a:ext cx="4048125" cy="5080"/>
          </a:xfrm>
          <a:custGeom>
            <a:avLst/>
            <a:gdLst/>
            <a:ahLst/>
            <a:cxnLst/>
            <a:rect l="l" t="t" r="r" b="b"/>
            <a:pathLst>
              <a:path w="4048125" h="5080">
                <a:moveTo>
                  <a:pt x="0" y="0"/>
                </a:moveTo>
                <a:lnTo>
                  <a:pt x="4048125" y="0"/>
                </a:lnTo>
                <a:lnTo>
                  <a:pt x="4048125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F8F9FA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9" name="Text 57"/>
          <p:cNvSpPr/>
          <p:nvPr/>
        </p:nvSpPr>
        <p:spPr>
          <a:xfrm>
            <a:off x="7699648" y="5038537"/>
            <a:ext cx="4105275" cy="2209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UEMS ETR Committee Review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7699648" y="5280536"/>
            <a:ext cx="407512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Comments &amp; recommendations</a:t>
            </a:r>
            <a:endParaRPr lang="en-US" sz="1200" dirty="0"/>
          </a:p>
        </p:txBody>
      </p:sp>
      <p:sp>
        <p:nvSpPr>
          <p:cNvPr id="61" name="Shape 59"/>
          <p:cNvSpPr/>
          <p:nvPr/>
        </p:nvSpPr>
        <p:spPr>
          <a:xfrm>
            <a:off x="6923743" y="5723425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38100" y="0"/>
                </a:moveTo>
                <a:lnTo>
                  <a:pt x="571500" y="0"/>
                </a:lnTo>
                <a:cubicBezTo>
                  <a:pt x="592528" y="0"/>
                  <a:pt x="609600" y="17072"/>
                  <a:pt x="609600" y="38100"/>
                </a:cubicBezTo>
                <a:lnTo>
                  <a:pt x="609600" y="342900"/>
                </a:lnTo>
                <a:cubicBezTo>
                  <a:pt x="609600" y="363928"/>
                  <a:pt x="592528" y="381000"/>
                  <a:pt x="571500" y="381000"/>
                </a:cubicBezTo>
                <a:lnTo>
                  <a:pt x="38100" y="381000"/>
                </a:lnTo>
                <a:cubicBezTo>
                  <a:pt x="17072" y="381000"/>
                  <a:pt x="0" y="363928"/>
                  <a:pt x="0" y="342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5A5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2" name="Text 60"/>
          <p:cNvSpPr/>
          <p:nvPr/>
        </p:nvSpPr>
        <p:spPr>
          <a:xfrm>
            <a:off x="6870812" y="5734023"/>
            <a:ext cx="666750" cy="3810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 algn="ctr">
              <a:lnSpc>
                <a:spcPct val="110000"/>
              </a:lnSpc>
            </a:pPr>
            <a:r>
              <a:rPr lang="hr-HR" sz="900" b="1" dirty="0" err="1">
                <a:solidFill>
                  <a:srgbClr val="1A3A5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March</a:t>
            </a:r>
            <a:endParaRPr lang="hr-HR" sz="900" b="1" dirty="0">
              <a:solidFill>
                <a:srgbClr val="1A3A5C"/>
              </a:solidFill>
              <a:latin typeface="Quattrocento Sans" pitchFamily="34" charset="0"/>
              <a:ea typeface="Quattrocento Sans" pitchFamily="34" charset="-122"/>
              <a:cs typeface="Quattrocento Sans" pitchFamily="34" charset="-120"/>
            </a:endParaRPr>
          </a:p>
          <a:p>
            <a:pPr algn="ctr">
              <a:lnSpc>
                <a:spcPct val="110000"/>
              </a:lnSpc>
            </a:pPr>
            <a:r>
              <a:rPr lang="en-US" sz="900" b="1" dirty="0">
                <a:solidFill>
                  <a:srgbClr val="1A3A5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</a:t>
            </a:r>
            <a:r>
              <a:rPr lang="hr-HR" sz="900" b="1" dirty="0">
                <a:solidFill>
                  <a:srgbClr val="1A3A5C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7675727" y="5723425"/>
            <a:ext cx="4114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Final Revisions Complete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7675727" y="5950483"/>
            <a:ext cx="410527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F8F9FA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Ready for UEMS Council Approval</a:t>
            </a:r>
            <a:endParaRPr lang="en-US" sz="1200" dirty="0"/>
          </a:p>
        </p:txBody>
      </p:sp>
      <p:sp>
        <p:nvSpPr>
          <p:cNvPr id="79" name="Text 77"/>
          <p:cNvSpPr/>
          <p:nvPr/>
        </p:nvSpPr>
        <p:spPr>
          <a:xfrm>
            <a:off x="6895465" y="5659121"/>
            <a:ext cx="285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id="{BDEF2A06-DDE6-4C68-B2FB-AA07CE0F3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1111"/>
            <a:ext cx="8683171" cy="462225"/>
          </a:xfrm>
          <a:prstGeom prst="rect">
            <a:avLst/>
          </a:prstGeom>
          <a:noFill/>
          <a:ln w="28575" cap="sq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hr-HR" alt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DEVELOPMENT PROCESS </a:t>
            </a:r>
            <a:r>
              <a:rPr lang="hr-HR" alt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alt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alt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ETR for </a:t>
            </a:r>
            <a:r>
              <a:rPr lang="hr-HR" alt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Pediatric</a:t>
            </a:r>
            <a:r>
              <a:rPr lang="hr-HR" alt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Rheumatology</a:t>
            </a:r>
            <a:endParaRPr lang="hr-HR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3" name="Picture 3">
            <a:extLst>
              <a:ext uri="{FF2B5EF4-FFF2-40B4-BE49-F238E27FC236}">
                <a16:creationId xmlns:a16="http://schemas.microsoft.com/office/drawing/2014/main" id="{BF3E62A4-C7A5-45D4-A8B7-EE724B064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11" b="-2661"/>
          <a:stretch>
            <a:fillRect/>
          </a:stretch>
        </p:blipFill>
        <p:spPr bwMode="auto">
          <a:xfrm>
            <a:off x="7178721" y="1214633"/>
            <a:ext cx="945421" cy="515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" name="Text 42">
            <a:extLst>
              <a:ext uri="{FF2B5EF4-FFF2-40B4-BE49-F238E27FC236}">
                <a16:creationId xmlns:a16="http://schemas.microsoft.com/office/drawing/2014/main" id="{D8CB6F8C-3857-4195-B9E5-AF871E794A6F}"/>
              </a:ext>
            </a:extLst>
          </p:cNvPr>
          <p:cNvSpPr/>
          <p:nvPr/>
        </p:nvSpPr>
        <p:spPr>
          <a:xfrm>
            <a:off x="7630409" y="3318699"/>
            <a:ext cx="4114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hr-HR" sz="1600" b="1" dirty="0" err="1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Working</a:t>
            </a:r>
            <a:r>
              <a:rPr lang="hr-HR" sz="1600" b="1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Group </a:t>
            </a:r>
            <a:r>
              <a:rPr lang="hr-HR" sz="1600" b="1" dirty="0" err="1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Upadated</a:t>
            </a:r>
            <a:r>
              <a:rPr lang="hr-HR" sz="1600" b="1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Original ETR </a:t>
            </a:r>
            <a:r>
              <a:rPr lang="en-US" sz="1600" b="1" dirty="0">
                <a:solidFill>
                  <a:srgbClr val="F8F9F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</a:t>
            </a:r>
            <a:endParaRPr lang="en-US" sz="1600" dirty="0"/>
          </a:p>
        </p:txBody>
      </p:sp>
      <p:sp>
        <p:nvSpPr>
          <p:cNvPr id="84" name="Shape 41">
            <a:extLst>
              <a:ext uri="{FF2B5EF4-FFF2-40B4-BE49-F238E27FC236}">
                <a16:creationId xmlns:a16="http://schemas.microsoft.com/office/drawing/2014/main" id="{87BA0A86-05F7-4BD9-BB89-5908FBA35772}"/>
              </a:ext>
            </a:extLst>
          </p:cNvPr>
          <p:cNvSpPr/>
          <p:nvPr/>
        </p:nvSpPr>
        <p:spPr>
          <a:xfrm>
            <a:off x="7575741" y="4368991"/>
            <a:ext cx="4048125" cy="5080"/>
          </a:xfrm>
          <a:custGeom>
            <a:avLst/>
            <a:gdLst/>
            <a:ahLst/>
            <a:cxnLst/>
            <a:rect l="l" t="t" r="r" b="b"/>
            <a:pathLst>
              <a:path w="4048125" h="5080">
                <a:moveTo>
                  <a:pt x="0" y="0"/>
                </a:moveTo>
                <a:lnTo>
                  <a:pt x="4048125" y="0"/>
                </a:lnTo>
                <a:lnTo>
                  <a:pt x="4048125" y="5080"/>
                </a:lnTo>
                <a:lnTo>
                  <a:pt x="0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F8F9FA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5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16013886-57AF-4B36-A163-0CB725B8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809" y="1088262"/>
            <a:ext cx="933209" cy="9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>
            <a:extLst>
              <a:ext uri="{FF2B5EF4-FFF2-40B4-BE49-F238E27FC236}">
                <a16:creationId xmlns:a16="http://schemas.microsoft.com/office/drawing/2014/main" id="{3A9A3521-69FF-4489-962F-19E07D66FB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84" r="75801" b="8469"/>
          <a:stretch>
            <a:fillRect/>
          </a:stretch>
        </p:blipFill>
        <p:spPr bwMode="auto">
          <a:xfrm>
            <a:off x="8258127" y="1046522"/>
            <a:ext cx="1062760" cy="95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01980F-C21E-DB8B-59A0-767DAC80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86185"/>
            <a:ext cx="10396250" cy="835653"/>
          </a:xfrm>
        </p:spPr>
        <p:txBody>
          <a:bodyPr>
            <a:normAutofit/>
          </a:bodyPr>
          <a:lstStyle/>
          <a:p>
            <a:r>
              <a:rPr lang="en-US" sz="3200" dirty="0"/>
              <a:t>Key innovations in updated ETR</a:t>
            </a:r>
            <a:r>
              <a:rPr lang="hr-HR" sz="3200" dirty="0"/>
              <a:t> for </a:t>
            </a:r>
            <a:r>
              <a:rPr lang="hr-HR" sz="3200" dirty="0" err="1"/>
              <a:t>Paediatric</a:t>
            </a:r>
            <a:r>
              <a:rPr lang="hr-HR" sz="3200" dirty="0"/>
              <a:t> </a:t>
            </a:r>
            <a:r>
              <a:rPr lang="hr-HR" sz="3200" dirty="0" err="1"/>
              <a:t>Rheumatology</a:t>
            </a:r>
            <a:r>
              <a:rPr lang="hr-HR" sz="3200" dirty="0"/>
              <a:t>:</a:t>
            </a:r>
          </a:p>
        </p:txBody>
      </p:sp>
      <p:graphicFrame>
        <p:nvGraphicFramePr>
          <p:cNvPr id="9" name="Rezervirano mjesto sadržaja 2">
            <a:extLst>
              <a:ext uri="{FF2B5EF4-FFF2-40B4-BE49-F238E27FC236}">
                <a16:creationId xmlns:a16="http://schemas.microsoft.com/office/drawing/2014/main" id="{59055D6B-52FE-E1DC-D031-5660B50FE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605155"/>
              </p:ext>
            </p:extLst>
          </p:nvPr>
        </p:nvGraphicFramePr>
        <p:xfrm>
          <a:off x="436154" y="1620049"/>
          <a:ext cx="9963778" cy="409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E2811AA8-049B-9585-7CE8-DE6723B52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4F6D23-FAB4-447C-8BEC-6AA656407A7F}"/>
              </a:ext>
            </a:extLst>
          </p:cNvPr>
          <p:cNvSpPr txBox="1"/>
          <p:nvPr/>
        </p:nvSpPr>
        <p:spPr>
          <a:xfrm>
            <a:off x="436154" y="5915973"/>
            <a:ext cx="11059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The updated ETR reflects a shift from time-based training to competency-based education, integrating EPAs and focusing on real-world clinical practice and patient-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centred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care</a:t>
            </a:r>
          </a:p>
        </p:txBody>
      </p:sp>
    </p:spTree>
    <p:extLst>
      <p:ext uri="{BB962C8B-B14F-4D97-AF65-F5344CB8AC3E}">
        <p14:creationId xmlns:p14="http://schemas.microsoft.com/office/powerpoint/2010/main" val="165333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3E55C63-BA5E-BFCA-B3A6-763CB6DBDA75}"/>
              </a:ext>
            </a:extLst>
          </p:cNvPr>
          <p:cNvSpPr txBox="1"/>
          <p:nvPr/>
        </p:nvSpPr>
        <p:spPr>
          <a:xfrm>
            <a:off x="6320718" y="652012"/>
            <a:ext cx="5743764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Core </a:t>
            </a:r>
            <a:r>
              <a:rPr lang="hr-H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competencies</a:t>
            </a:r>
            <a:r>
              <a:rPr lang="hr-H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</a:t>
            </a:r>
            <a:r>
              <a:rPr lang="hr-H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pediatric</a:t>
            </a:r>
            <a:r>
              <a:rPr lang="hr-H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rheumatology</a:t>
            </a:r>
            <a:r>
              <a:rPr lang="hr-HR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 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b="1" dirty="0">
                <a:ea typeface="Calibri" panose="020F0502020204030204" pitchFamily="34" charset="0"/>
                <a:cs typeface="Calibri" panose="020F0502020204030204" pitchFamily="34" charset="0"/>
              </a:rPr>
              <a:t>clinical expert </a:t>
            </a:r>
            <a:r>
              <a:rPr lang="fr-BE" sz="2000" dirty="0">
                <a:ea typeface="Calibri" panose="020F0502020204030204" pitchFamily="34" charset="0"/>
                <a:cs typeface="Calibri" panose="020F0502020204030204" pitchFamily="34" charset="0"/>
              </a:rPr>
              <a:t>with the ability to diagnose, manage, and prevent a wide spectrum of inflammatory and non-inflammatory conditions affecting the joints, muscles, and connective tissues in children and adolescence</a:t>
            </a:r>
            <a:endParaRPr lang="hr-HR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expertise in clinical immunology, genetics, imaging, and the long-term </a:t>
            </a:r>
            <a:r>
              <a:rPr lang="fr-BE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multidisciplinary management</a:t>
            </a:r>
            <a:r>
              <a:rPr lang="fr-BE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of chronic conditions</a:t>
            </a:r>
            <a:endParaRPr lang="hr-HR" sz="2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err="1">
                <a:ea typeface="Calibri" panose="020F0502020204030204" pitchFamily="34" charset="0"/>
                <a:cs typeface="Calibri" panose="020F0502020204030204" pitchFamily="34" charset="0"/>
              </a:rPr>
              <a:t>holistic</a:t>
            </a:r>
            <a:r>
              <a:rPr lang="hr-HR" sz="2000" b="1" dirty="0"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hr-HR" sz="2000" dirty="0"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BE" sz="2000" dirty="0">
                <a:ea typeface="Calibri" panose="020F0502020204030204" pitchFamily="34" charset="0"/>
                <a:cs typeface="Calibri" panose="020F0502020204030204" pitchFamily="34" charset="0"/>
              </a:rPr>
              <a:t>physiotherapy, occupational therapy and psychological support</a:t>
            </a:r>
            <a:endParaRPr lang="hr-HR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 err="1">
                <a:ea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fr-BE" sz="2000" b="1" dirty="0">
                <a:ea typeface="Calibri" panose="020F0502020204030204" pitchFamily="34" charset="0"/>
                <a:cs typeface="Calibri" panose="020F0502020204030204" pitchFamily="34" charset="0"/>
              </a:rPr>
              <a:t>ansitional care</a:t>
            </a:r>
            <a:r>
              <a:rPr lang="hr-HR" sz="20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BE" sz="2000" dirty="0">
                <a:ea typeface="Calibri" panose="020F0502020204030204" pitchFamily="34" charset="0"/>
                <a:cs typeface="Calibri" panose="020F0502020204030204" pitchFamily="34" charset="0"/>
              </a:rPr>
              <a:t>collaboration with adult rheumatologists to address developmental, psychological, and logistical challenges</a:t>
            </a:r>
            <a:endParaRPr lang="hr-HR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F6557B5A-5C23-410A-7243-84D62EF47E8B}"/>
              </a:ext>
            </a:extLst>
          </p:cNvPr>
          <p:cNvSpPr/>
          <p:nvPr/>
        </p:nvSpPr>
        <p:spPr>
          <a:xfrm>
            <a:off x="127518" y="2421195"/>
            <a:ext cx="3144416" cy="3051110"/>
          </a:xfrm>
          <a:prstGeom prst="ellips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˝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Children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with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rheumatic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diseases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have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distinct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clinical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presentation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and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treatment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needs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that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reguire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specialised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expertise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.˝</a:t>
            </a:r>
          </a:p>
          <a:p>
            <a:pPr algn="ctr"/>
            <a:r>
              <a:rPr lang="hr-HR" sz="16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EULAR/SHARE, 2015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31CE0A28-5390-5E14-A3D6-B9B5D3AD8C9C}"/>
              </a:ext>
            </a:extLst>
          </p:cNvPr>
          <p:cNvSpPr/>
          <p:nvPr/>
        </p:nvSpPr>
        <p:spPr>
          <a:xfrm>
            <a:off x="2643667" y="1005840"/>
            <a:ext cx="3278933" cy="3051110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hr-HR" sz="1600" i="1" dirty="0"/>
              <a:t>˝</a:t>
            </a:r>
            <a:r>
              <a:rPr lang="hr-HR" sz="1600" i="1" dirty="0" err="1"/>
              <a:t>Pediatric</a:t>
            </a:r>
            <a:r>
              <a:rPr lang="hr-HR" sz="1600" i="1" dirty="0"/>
              <a:t> </a:t>
            </a:r>
            <a:r>
              <a:rPr lang="hr-HR" sz="1600" i="1" dirty="0" err="1"/>
              <a:t>rheumatic</a:t>
            </a:r>
            <a:r>
              <a:rPr lang="hr-HR" sz="1600" i="1" dirty="0"/>
              <a:t> </a:t>
            </a:r>
            <a:r>
              <a:rPr lang="hr-HR" sz="1600" i="1" dirty="0" err="1"/>
              <a:t>disease</a:t>
            </a:r>
            <a:r>
              <a:rPr lang="hr-HR" sz="1600" i="1" dirty="0"/>
              <a:t> </a:t>
            </a:r>
            <a:r>
              <a:rPr lang="hr-HR" sz="1600" i="1" dirty="0" err="1"/>
              <a:t>require</a:t>
            </a:r>
            <a:r>
              <a:rPr lang="hr-HR" sz="1600" i="1" dirty="0"/>
              <a:t> </a:t>
            </a:r>
            <a:r>
              <a:rPr lang="hr-HR" sz="1600" i="1" dirty="0" err="1"/>
              <a:t>dedicated</a:t>
            </a:r>
            <a:r>
              <a:rPr lang="hr-HR" sz="1600" i="1" dirty="0"/>
              <a:t> </a:t>
            </a:r>
            <a:r>
              <a:rPr lang="hr-HR" sz="1600" i="1" dirty="0" err="1"/>
              <a:t>expertise</a:t>
            </a:r>
            <a:r>
              <a:rPr lang="hr-HR" sz="1600" i="1" dirty="0"/>
              <a:t> to </a:t>
            </a:r>
            <a:r>
              <a:rPr lang="hr-HR" sz="1600" i="1" dirty="0" err="1"/>
              <a:t>ensure</a:t>
            </a:r>
            <a:r>
              <a:rPr lang="hr-HR" sz="1600" i="1" dirty="0"/>
              <a:t> </a:t>
            </a:r>
            <a:r>
              <a:rPr lang="hr-HR" sz="1600" i="1" dirty="0" err="1"/>
              <a:t>timely</a:t>
            </a:r>
            <a:r>
              <a:rPr lang="hr-HR" sz="1600" i="1" dirty="0"/>
              <a:t> </a:t>
            </a:r>
            <a:r>
              <a:rPr lang="hr-HR" sz="1600" i="1" dirty="0" err="1"/>
              <a:t>diagnosis</a:t>
            </a:r>
            <a:r>
              <a:rPr lang="hr-HR" sz="1600" i="1" dirty="0"/>
              <a:t>, </a:t>
            </a:r>
            <a:r>
              <a:rPr lang="hr-HR" sz="1600" i="1" dirty="0" err="1"/>
              <a:t>apropriate</a:t>
            </a:r>
            <a:r>
              <a:rPr lang="hr-HR" sz="1600" i="1" dirty="0"/>
              <a:t> </a:t>
            </a:r>
            <a:r>
              <a:rPr lang="hr-HR" sz="1600" i="1" dirty="0" err="1"/>
              <a:t>treatment</a:t>
            </a:r>
            <a:r>
              <a:rPr lang="hr-HR" sz="1600" i="1" dirty="0"/>
              <a:t> </a:t>
            </a:r>
            <a:r>
              <a:rPr lang="hr-HR" sz="1600" i="1" dirty="0" err="1"/>
              <a:t>and</a:t>
            </a:r>
            <a:r>
              <a:rPr lang="hr-HR" sz="1600" i="1" dirty="0"/>
              <a:t> </a:t>
            </a:r>
            <a:r>
              <a:rPr lang="hr-HR" sz="1600" i="1" dirty="0" err="1"/>
              <a:t>optimal</a:t>
            </a:r>
            <a:r>
              <a:rPr lang="hr-HR" sz="1600" i="1" dirty="0"/>
              <a:t> </a:t>
            </a:r>
            <a:r>
              <a:rPr lang="hr-HR" sz="1600" i="1" dirty="0" err="1"/>
              <a:t>long-term</a:t>
            </a:r>
            <a:r>
              <a:rPr lang="hr-HR" sz="1600" i="1" dirty="0"/>
              <a:t> </a:t>
            </a:r>
            <a:r>
              <a:rPr lang="hr-HR" sz="1600" i="1" dirty="0" err="1"/>
              <a:t>outcomes</a:t>
            </a:r>
            <a:r>
              <a:rPr lang="hr-HR" sz="1600" i="1" dirty="0"/>
              <a:t>.˝</a:t>
            </a:r>
          </a:p>
          <a:p>
            <a:pPr algn="ctr"/>
            <a:r>
              <a:rPr lang="hr-HR" sz="1600" dirty="0"/>
              <a:t>- EULAR/SHARE, 2015-2019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3E03E0C8-19F0-00B8-0000-1B0A24F597F3}"/>
              </a:ext>
            </a:extLst>
          </p:cNvPr>
          <p:cNvSpPr/>
          <p:nvPr/>
        </p:nvSpPr>
        <p:spPr>
          <a:xfrm>
            <a:off x="2694986" y="3853756"/>
            <a:ext cx="3176297" cy="2687217"/>
          </a:xfrm>
          <a:prstGeom prst="ellips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˝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Optimal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care for 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children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rheumatic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diseases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requires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multidisciplinary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ecpertise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structured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transition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to </a:t>
            </a:r>
            <a:r>
              <a:rPr lang="hr-HR" sz="1600" dirty="0" err="1">
                <a:solidFill>
                  <a:schemeClr val="bg2">
                    <a:lumMod val="50000"/>
                  </a:schemeClr>
                </a:solidFill>
              </a:rPr>
              <a:t>adult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care.˝</a:t>
            </a:r>
          </a:p>
          <a:p>
            <a:pPr algn="ctr"/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- EULAR, 2019, </a:t>
            </a:r>
          </a:p>
        </p:txBody>
      </p: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BEE01980-E41B-53BC-B40F-DECA1C65722F}"/>
              </a:ext>
            </a:extLst>
          </p:cNvPr>
          <p:cNvCxnSpPr/>
          <p:nvPr/>
        </p:nvCxnSpPr>
        <p:spPr>
          <a:xfrm>
            <a:off x="6419461" y="1539551"/>
            <a:ext cx="57725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639D78B6-64B1-D81A-8724-11ECF4D4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58744" cy="14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9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3648B6F-B084-1492-0E3A-DECDBA22A0C2}"/>
              </a:ext>
            </a:extLst>
          </p:cNvPr>
          <p:cNvSpPr txBox="1"/>
          <p:nvPr/>
        </p:nvSpPr>
        <p:spPr>
          <a:xfrm>
            <a:off x="531844" y="2986504"/>
            <a:ext cx="10702213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Defines core competencies across Europe (clinical, immunological, multidisciplinary care)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Strengthens training in rare and complex diseases (JIA, vasculitis, autoinflammatory diseases)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Embeds </a:t>
            </a:r>
            <a:r>
              <a:rPr lang="en-US" sz="2000" i="0" dirty="0">
                <a:solidFill>
                  <a:srgbClr val="222222"/>
                </a:solidFill>
                <a:effectLst/>
              </a:rPr>
              <a:t>transitional care and AYA medicine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as essential competencies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Promotes cross-border consistency while respecting national systems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Supports lifelong learning and subspecialty recognition</a:t>
            </a:r>
            <a:endParaRPr lang="en-US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02C7F9A-CE69-725B-E452-7A061D31A912}"/>
              </a:ext>
            </a:extLst>
          </p:cNvPr>
          <p:cNvSpPr txBox="1"/>
          <p:nvPr/>
        </p:nvSpPr>
        <p:spPr>
          <a:xfrm>
            <a:off x="531844" y="1799651"/>
            <a:ext cx="1070221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b="0" i="1" dirty="0">
                <a:solidFill>
                  <a:srgbClr val="222222"/>
                </a:solidFill>
                <a:effectLst/>
              </a:rPr>
              <a:t>The </a:t>
            </a:r>
            <a:r>
              <a:rPr lang="hr-HR" sz="2400" b="0" i="1" dirty="0" err="1">
                <a:solidFill>
                  <a:srgbClr val="222222"/>
                </a:solidFill>
                <a:effectLst/>
              </a:rPr>
              <a:t>aim</a:t>
            </a:r>
            <a:r>
              <a:rPr lang="hr-HR" sz="2400" b="0" i="1" dirty="0">
                <a:solidFill>
                  <a:srgbClr val="222222"/>
                </a:solidFill>
                <a:effectLst/>
              </a:rPr>
              <a:t> </a:t>
            </a:r>
            <a:r>
              <a:rPr lang="hr-HR" sz="2400" b="0" i="1" dirty="0" err="1">
                <a:solidFill>
                  <a:srgbClr val="222222"/>
                </a:solidFill>
                <a:effectLst/>
              </a:rPr>
              <a:t>of</a:t>
            </a:r>
            <a:r>
              <a:rPr lang="hr-HR" sz="2400" b="0" i="1" dirty="0">
                <a:solidFill>
                  <a:srgbClr val="222222"/>
                </a:solidFill>
                <a:effectLst/>
              </a:rPr>
              <a:t> ETR for </a:t>
            </a:r>
            <a:r>
              <a:rPr lang="hr-HR" sz="2400" b="0" i="1" dirty="0" err="1">
                <a:solidFill>
                  <a:srgbClr val="222222"/>
                </a:solidFill>
                <a:effectLst/>
              </a:rPr>
              <a:t>Paediatric</a:t>
            </a:r>
            <a:r>
              <a:rPr lang="hr-HR" sz="2400" b="0" i="1" dirty="0">
                <a:solidFill>
                  <a:srgbClr val="222222"/>
                </a:solidFill>
                <a:effectLst/>
              </a:rPr>
              <a:t> </a:t>
            </a:r>
            <a:r>
              <a:rPr lang="hr-HR" sz="2400" b="0" i="1" dirty="0" err="1">
                <a:solidFill>
                  <a:srgbClr val="222222"/>
                </a:solidFill>
                <a:effectLst/>
              </a:rPr>
              <a:t>Rheumatology</a:t>
            </a:r>
            <a:r>
              <a:rPr lang="hr-HR" sz="2400" b="0" i="0" dirty="0">
                <a:solidFill>
                  <a:srgbClr val="222222"/>
                </a:solidFill>
                <a:effectLst/>
              </a:rPr>
              <a:t>: 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to ensure every child and young person with rheumatic disease in Europe receives equitable, high-quality, and continuous care.</a:t>
            </a:r>
            <a:endParaRPr lang="en-US" sz="20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055364A-2235-D971-A68F-BFA63ACDE652}"/>
              </a:ext>
            </a:extLst>
          </p:cNvPr>
          <p:cNvSpPr txBox="1"/>
          <p:nvPr/>
        </p:nvSpPr>
        <p:spPr>
          <a:xfrm>
            <a:off x="4512491" y="5512185"/>
            <a:ext cx="6347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en-US" sz="1600" i="1" dirty="0" err="1">
                <a:solidFill>
                  <a:schemeClr val="bg2">
                    <a:lumMod val="75000"/>
                  </a:schemeClr>
                </a:solidFill>
              </a:rPr>
              <a:t>Standardising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 training is not about uniformity — it is about guaranteeing quality for every child, everywhere.”</a:t>
            </a:r>
            <a:endParaRPr lang="en-US" sz="1600" b="0" i="1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85F54E54-4FF3-9B55-A196-337109AC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58744" cy="14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9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315F95-787F-8F5B-F667-DB6D26A2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692" y="0"/>
            <a:ext cx="7132009" cy="1325563"/>
          </a:xfrm>
        </p:spPr>
        <p:txBody>
          <a:bodyPr>
            <a:normAutofit/>
          </a:bodyPr>
          <a:lstStyle/>
          <a:p>
            <a:r>
              <a:rPr lang="hr-HR" sz="3600" dirty="0" err="1"/>
              <a:t>Impact</a:t>
            </a:r>
            <a:r>
              <a:rPr lang="hr-HR" sz="3600" dirty="0"/>
              <a:t> </a:t>
            </a:r>
            <a:r>
              <a:rPr lang="hr-HR" sz="3600" dirty="0" err="1"/>
              <a:t>of</a:t>
            </a:r>
            <a:r>
              <a:rPr lang="hr-HR" sz="3600" dirty="0"/>
              <a:t> ETR </a:t>
            </a:r>
            <a:r>
              <a:rPr lang="hr-HR" sz="3600" dirty="0" err="1"/>
              <a:t>acros</a:t>
            </a:r>
            <a:r>
              <a:rPr lang="hr-HR" sz="3600" dirty="0"/>
              <a:t> </a:t>
            </a:r>
            <a:r>
              <a:rPr lang="hr-HR" sz="3600" dirty="0" err="1"/>
              <a:t>stakeholders</a:t>
            </a:r>
            <a:r>
              <a:rPr lang="hr-HR" sz="3600" dirty="0"/>
              <a:t>: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A804A345-2702-BD70-CAF5-EBCCF30D621E}"/>
              </a:ext>
            </a:extLst>
          </p:cNvPr>
          <p:cNvSpPr/>
          <p:nvPr/>
        </p:nvSpPr>
        <p:spPr>
          <a:xfrm>
            <a:off x="1012955" y="1397204"/>
            <a:ext cx="3385871" cy="3219060"/>
          </a:xfrm>
          <a:prstGeom prst="roundRect">
            <a:avLst/>
          </a:prstGeom>
          <a:solidFill>
            <a:srgbClr val="C7DAE3"/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PATIENTS</a:t>
            </a:r>
          </a:p>
          <a:p>
            <a:pPr algn="ctr"/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Earlier and more accurate diagnosis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</a:t>
            </a:r>
            <a:r>
              <a:rPr lang="en-US" dirty="0" err="1"/>
              <a:t>specialised</a:t>
            </a:r>
            <a:r>
              <a:rPr lang="en-US" dirty="0"/>
              <a:t>, evidence-based care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Multidisciplinary and holistic management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long-term outcomes and quality of life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75EA79A-F517-ED54-E6A0-DE0065210585}"/>
              </a:ext>
            </a:extLst>
          </p:cNvPr>
          <p:cNvSpPr/>
          <p:nvPr/>
        </p:nvSpPr>
        <p:spPr>
          <a:xfrm>
            <a:off x="4576536" y="1433024"/>
            <a:ext cx="3385871" cy="3219061"/>
          </a:xfrm>
          <a:prstGeom prst="roundRect">
            <a:avLst/>
          </a:prstGeom>
          <a:solidFill>
            <a:srgbClr val="86AFC2"/>
          </a:solidFill>
          <a:ln>
            <a:solidFill>
              <a:srgbClr val="C7DAE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TRAINEES (SUBSPECIALISTS) </a:t>
            </a:r>
          </a:p>
          <a:p>
            <a:pPr algn="ctr"/>
            <a:endParaRPr lang="hr-H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Clear, </a:t>
            </a:r>
            <a:r>
              <a:rPr lang="en-US" dirty="0" err="1"/>
              <a:t>harmonised</a:t>
            </a:r>
            <a:r>
              <a:rPr lang="en-US" dirty="0"/>
              <a:t> competency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Structured training in rare and complex 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Exposure to multidisciplinary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Recognition of expertise across Europe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5B9C579E-1B21-A059-4A00-5DAF532FDD4B}"/>
              </a:ext>
            </a:extLst>
          </p:cNvPr>
          <p:cNvSpPr/>
          <p:nvPr/>
        </p:nvSpPr>
        <p:spPr>
          <a:xfrm>
            <a:off x="8338147" y="1433024"/>
            <a:ext cx="3308115" cy="3219061"/>
          </a:xfrm>
          <a:prstGeom prst="roundRect">
            <a:avLst/>
          </a:prstGeom>
          <a:solidFill>
            <a:srgbClr val="3F738D"/>
          </a:solidFill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TRAINERS </a:t>
            </a:r>
            <a:r>
              <a:rPr lang="en-US" b="1" dirty="0"/>
              <a:t>&amp; I</a:t>
            </a:r>
            <a:r>
              <a:rPr lang="hr-HR" b="1" dirty="0"/>
              <a:t>NSTITUTIONS</a:t>
            </a:r>
          </a:p>
          <a:p>
            <a:pPr algn="ctr"/>
            <a:r>
              <a:rPr lang="hr-HR" b="1" dirty="0"/>
              <a:t>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Standardised</a:t>
            </a:r>
            <a:r>
              <a:rPr lang="en-US" dirty="0"/>
              <a:t> training and supervision framework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assurance and measurable outcomes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Strengthened academic and clinical excellence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Alignment with European standards (UEMS/EULAR)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A8DCA7D-1496-7C56-63D6-87E8E29C7DC3}"/>
              </a:ext>
            </a:extLst>
          </p:cNvPr>
          <p:cNvSpPr txBox="1"/>
          <p:nvPr/>
        </p:nvSpPr>
        <p:spPr>
          <a:xfrm>
            <a:off x="6020759" y="5424976"/>
            <a:ext cx="5380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hr-HR" sz="1600" i="1" dirty="0">
                <a:solidFill>
                  <a:schemeClr val="bg2">
                    <a:lumMod val="75000"/>
                  </a:schemeClr>
                </a:solidFill>
              </a:rPr>
              <a:t>ETR </a:t>
            </a:r>
            <a:r>
              <a:rPr lang="hr-HR" sz="1600" i="1" dirty="0" err="1">
                <a:solidFill>
                  <a:schemeClr val="bg2">
                    <a:lumMod val="75000"/>
                  </a:schemeClr>
                </a:solidFill>
              </a:rPr>
              <a:t>ensures</a:t>
            </a:r>
            <a:r>
              <a:rPr lang="hr-HR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r-HR" sz="1600" i="1" dirty="0" err="1">
                <a:solidFill>
                  <a:schemeClr val="bg2">
                    <a:lumMod val="75000"/>
                  </a:schemeClr>
                </a:solidFill>
              </a:rPr>
              <a:t>that</a:t>
            </a:r>
            <a:r>
              <a:rPr lang="hr-HR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r-HR" sz="1600" i="1" dirty="0" err="1">
                <a:solidFill>
                  <a:schemeClr val="bg2">
                    <a:lumMod val="75000"/>
                  </a:schemeClr>
                </a:solidFill>
              </a:rPr>
              <a:t>expertise</a:t>
            </a:r>
            <a:r>
              <a:rPr lang="hr-HR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r-HR" sz="1600" i="1" dirty="0" err="1">
                <a:solidFill>
                  <a:schemeClr val="bg2">
                    <a:lumMod val="75000"/>
                  </a:schemeClr>
                </a:solidFill>
              </a:rPr>
              <a:t>is</a:t>
            </a:r>
            <a:r>
              <a:rPr lang="hr-HR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r-HR" sz="1600" i="1" dirty="0" err="1">
                <a:solidFill>
                  <a:schemeClr val="bg2">
                    <a:lumMod val="75000"/>
                  </a:schemeClr>
                </a:solidFill>
              </a:rPr>
              <a:t>not</a:t>
            </a:r>
            <a:r>
              <a:rPr lang="hr-HR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r-HR" sz="1600" i="1" dirty="0" err="1">
                <a:solidFill>
                  <a:schemeClr val="bg2">
                    <a:lumMod val="75000"/>
                  </a:schemeClr>
                </a:solidFill>
              </a:rPr>
              <a:t>dependet</a:t>
            </a:r>
            <a:r>
              <a:rPr lang="hr-HR" sz="1600" i="1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hr-HR" sz="1600" i="1" dirty="0" err="1">
                <a:solidFill>
                  <a:schemeClr val="bg2">
                    <a:lumMod val="75000"/>
                  </a:schemeClr>
                </a:solidFill>
              </a:rPr>
              <a:t>geography</a:t>
            </a:r>
            <a:r>
              <a:rPr lang="hr-HR" sz="1600" i="1" dirty="0">
                <a:solidFill>
                  <a:schemeClr val="bg2">
                    <a:lumMod val="75000"/>
                  </a:schemeClr>
                </a:solidFill>
              </a:rPr>
              <a:t>, but </a:t>
            </a:r>
            <a:r>
              <a:rPr lang="hr-HR" sz="1600" i="1" dirty="0" err="1">
                <a:solidFill>
                  <a:schemeClr val="bg2">
                    <a:lumMod val="75000"/>
                  </a:schemeClr>
                </a:solidFill>
              </a:rPr>
              <a:t>guaranteed</a:t>
            </a:r>
            <a:r>
              <a:rPr lang="hr-HR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r-HR" sz="1600" i="1" dirty="0" err="1">
                <a:solidFill>
                  <a:schemeClr val="bg2">
                    <a:lumMod val="75000"/>
                  </a:schemeClr>
                </a:solidFill>
              </a:rPr>
              <a:t>by</a:t>
            </a:r>
            <a:r>
              <a:rPr lang="hr-HR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r-HR" sz="1600" i="1" dirty="0" err="1">
                <a:solidFill>
                  <a:schemeClr val="bg2">
                    <a:lumMod val="75000"/>
                  </a:schemeClr>
                </a:solidFill>
              </a:rPr>
              <a:t>standards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.”</a:t>
            </a:r>
            <a:endParaRPr lang="en-US" sz="1600" b="0" i="1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3" descr="Description: Description: Description: C:\Users\User\AppData\Local\Microsoft\Windows\Temporary Internet Files\Content.Word\uems.gif">
            <a:extLst>
              <a:ext uri="{FF2B5EF4-FFF2-40B4-BE49-F238E27FC236}">
                <a16:creationId xmlns:a16="http://schemas.microsoft.com/office/drawing/2014/main" id="{7D1486E0-DC67-3A46-1EE5-78B0D96D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0" y="105783"/>
            <a:ext cx="1442922" cy="14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76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46b35aaa08c52807dfb346c9b5123096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b78ee7e9995c7132adcfcf884f045e47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5F0A9599-9ABE-4FF5-A2F3-4C2485D79474}"/>
</file>

<file path=customXml/itemProps2.xml><?xml version="1.0" encoding="utf-8"?>
<ds:datastoreItem xmlns:ds="http://schemas.openxmlformats.org/officeDocument/2006/customXml" ds:itemID="{8679FED8-49E4-4E29-827F-64ABD61BFC40}"/>
</file>

<file path=customXml/itemProps3.xml><?xml version="1.0" encoding="utf-8"?>
<ds:datastoreItem xmlns:ds="http://schemas.openxmlformats.org/officeDocument/2006/customXml" ds:itemID="{1DCF1D8E-4EA1-4331-932E-7D7465114865}"/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2345</Words>
  <Application>Microsoft Office PowerPoint</Application>
  <PresentationFormat>Široki zaslon</PresentationFormat>
  <Paragraphs>316</Paragraphs>
  <Slides>21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Liter</vt:lpstr>
      <vt:lpstr>Quattrocento Sans</vt:lpstr>
      <vt:lpstr>Tema sustava Office</vt:lpstr>
      <vt:lpstr>A European Framework (ETR) for  Certification of Paediatric Rheumatology</vt:lpstr>
      <vt:lpstr>PowerPoint prezentacija</vt:lpstr>
      <vt:lpstr>PowerPoint prezentacija</vt:lpstr>
      <vt:lpstr>PowerPoint prezentacija</vt:lpstr>
      <vt:lpstr>PowerPoint prezentacija</vt:lpstr>
      <vt:lpstr>Key innovations in updated ETR for Paediatric Rheumatology:</vt:lpstr>
      <vt:lpstr>PowerPoint prezentacija</vt:lpstr>
      <vt:lpstr>PowerPoint prezentacija</vt:lpstr>
      <vt:lpstr>Impact of ETR acros stakeholders:</vt:lpstr>
      <vt:lpstr>PowerPoint prezentacija</vt:lpstr>
      <vt:lpstr>Structure of ETR: modular, flexible, and interdisciplinary </vt:lpstr>
      <vt:lpstr>Domains and learning outcomes in paediatric rheumatology  </vt:lpstr>
      <vt:lpstr>CanMed framework</vt:lpstr>
      <vt:lpstr>Entrustable Professional Activities (EPAs)</vt:lpstr>
      <vt:lpstr>TRAINING REQUIREMENTS FOR TRAINERS</vt:lpstr>
      <vt:lpstr>TRAINING REQUIREMENTS FOR TRAINING INSTITUTIONS </vt:lpstr>
      <vt:lpstr>APPENDIX 2 – Transitional care for Adolescents and Young adults (AYA) in Pediatric Rheumatology</vt:lpstr>
      <vt:lpstr>APPENDIX 2 – Transitional care for Adolescents and Young adults (AYA) in Pediatric Rheumatology</vt:lpstr>
      <vt:lpstr>APPENDIX 2 – Transitional care for Adolescents and Young adults (AYA) in Pediatric Rheumatology</vt:lpstr>
      <vt:lpstr>APPENDIX 2 – Transitional care for Adolescents and Young adults (AYA) in Pediatric Rheumatology</vt:lpstr>
      <vt:lpstr>Heartfelt gratitude to all contributors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European Framework (ETR) for  Certification of Pediatric Rheumatology</dc:title>
  <dc:creator>Saša Palček</dc:creator>
  <cp:lastModifiedBy>Marija Jelušić</cp:lastModifiedBy>
  <cp:revision>51</cp:revision>
  <dcterms:created xsi:type="dcterms:W3CDTF">2026-04-09T08:37:03Z</dcterms:created>
  <dcterms:modified xsi:type="dcterms:W3CDTF">2026-04-20T14:29:41Z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