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13"/>
  </p:notesMasterIdLst>
  <p:sldIdLst>
    <p:sldId id="256" r:id="rId2"/>
    <p:sldId id="343" r:id="rId3"/>
    <p:sldId id="261" r:id="rId4"/>
    <p:sldId id="258" r:id="rId5"/>
    <p:sldId id="338" r:id="rId6"/>
    <p:sldId id="344" r:id="rId7"/>
    <p:sldId id="345" r:id="rId8"/>
    <p:sldId id="346" r:id="rId9"/>
    <p:sldId id="339" r:id="rId10"/>
    <p:sldId id="281" r:id="rId11"/>
    <p:sldId id="30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A88CE-5767-493D-A5D0-8A2D748ED37E}" type="datetimeFigureOut">
              <a:rPr lang="en-GB" smtClean="0"/>
              <a:t>16/04/2026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EA9E0D-75E8-4CAB-84AD-E6C12054C8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543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10072922" cy="197834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10072922" cy="1747837"/>
          </a:xfrm>
        </p:spPr>
        <p:txBody>
          <a:bodyPr>
            <a:normAutofit/>
          </a:bodyPr>
          <a:lstStyle>
            <a:lvl1pPr marL="0" indent="0" algn="l">
              <a:buNone/>
              <a:defRPr sz="20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24C6359-9BB8-4148-8114-537E698DA205}" type="datetime1">
              <a:rPr lang="en-US" smtClean="0"/>
              <a:t>4/16/2026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73322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/>
          <a:p>
            <a:fld id="{9376191F-481E-48E9-BB9A-369A67A7362D}" type="datetime1">
              <a:rPr lang="en-US" smtClean="0"/>
              <a:t>4/16/2026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AC552FEA-472E-4E74-B31D-531852C1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059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41DF3078-C636-4776-A616-D5BF3BC280C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0D1A27FA-1310-4BC3-A071-1566746B2FB1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99ACB9EB-84FE-4B33-9EF9-4EC7DAC25DD5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826E5EFB-0EF9-4DB8-99CB-5DD72009DB2C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86238E12-0689-4123-8B2E-E1CCFCC4C88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8538CF67-A00E-4955-A447-001BE02E771A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62421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10072922" cy="231364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3509963"/>
            <a:ext cx="10072922" cy="25796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7DE-DD04-48CC-9C18-7BE9FF2DEB6B}" type="datetime1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37B4CDD2-E09A-418A-9131-FBDEE440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8852E5FB-B268-4CCA-8E55-803038F7A00D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A1C9CBB3-97C0-4A35-9088-C69233F5CEE7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1610871-AEE9-46EB-9D27-BA1D9D688124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27478059-2A11-484D-A2D7-199F74778E50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0EC0886-DDB9-47F1-9414-C121C1D3F954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66A10427-DF20-4284-B215-EABA4D366E20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60590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2521885"/>
            <a:ext cx="4645152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136" y="2521885"/>
            <a:ext cx="4611138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55ED-7101-4D18-A8AE-3B5E4CB87EA5}" type="datetime1">
              <a:rPr lang="en-US" smtClean="0"/>
              <a:t>4/16/2026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0CB61A83-9419-49FC-8074-2AB3D34FA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963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BCD12E57-97FB-48D8-81CC-7C37E8947CB4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E487641C-E83B-4134-88C9-1D23D5FA1836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B99AB7A6-A88C-44E1-A9DE-4126B957F88A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FF0D518-1D17-44C7-BF73-7C980481DB5B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A7A3E12-61E8-41A0-A459-15BF375FA945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9E5E4A56-9100-4D60-8A34-0FE116F41FF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43647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7"/>
            <a:ext cx="100729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521884"/>
            <a:ext cx="4845387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52" y="3366390"/>
            <a:ext cx="4845387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4025" y="2521884"/>
            <a:ext cx="4869249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4025" y="3366390"/>
            <a:ext cx="4869249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23D-51F6-4C94-8CD5-B9ABBF67EE23}" type="datetime1">
              <a:rPr lang="en-US" smtClean="0"/>
              <a:t>4/16/2026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717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87068"/>
            <a:ext cx="1007755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702F-6367-4FD1-89A8-3744BE6BA9A2}" type="datetime1">
              <a:rPr lang="en-US" smtClean="0"/>
              <a:t>4/16/2026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6" name="Graphic 78">
            <a:extLst>
              <a:ext uri="{FF2B5EF4-FFF2-40B4-BE49-F238E27FC236}">
                <a16:creationId xmlns:a16="http://schemas.microsoft.com/office/drawing/2014/main" id="{AC45ECC6-E29C-40EF-A7C9-5A17DAFD4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5233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" name="Graphic 78">
              <a:extLst>
                <a:ext uri="{FF2B5EF4-FFF2-40B4-BE49-F238E27FC236}">
                  <a16:creationId xmlns:a16="http://schemas.microsoft.com/office/drawing/2014/main" id="{8DA0D497-8E8F-426A-8172-894BE03F70F6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aphic 78">
              <a:extLst>
                <a:ext uri="{FF2B5EF4-FFF2-40B4-BE49-F238E27FC236}">
                  <a16:creationId xmlns:a16="http://schemas.microsoft.com/office/drawing/2014/main" id="{8C0459EF-3B70-4083-8845-3A9AF847E805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" name="Graphic 78">
                <a:extLst>
                  <a:ext uri="{FF2B5EF4-FFF2-40B4-BE49-F238E27FC236}">
                    <a16:creationId xmlns:a16="http://schemas.microsoft.com/office/drawing/2014/main" id="{53BF2B58-70F8-4288-85AB-CBDA723CDFCC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569E551-A5A0-4A8F-B999-3A6D104814A2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0FB69EB5-D9AC-46E7-934E-32999C39B2E6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6EABC49A-B4ED-44E4-ADB7-E432734A7C9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7369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99BD-4B4F-4460-B452-0E8146ACCF8F}" type="datetime1">
              <a:rPr lang="en-US" smtClean="0"/>
              <a:t>4/16/2026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452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4315386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420086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4315386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34C-1867-42A9-AC54-D15ADD8A65E7}" type="datetime1">
              <a:rPr lang="en-US" smtClean="0"/>
              <a:t>4/16/2026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839DB371-B90D-44CB-A4AF-C7BDBFD0A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0C845011-2FC2-40F7-B0C6-49CBBA72B9C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2BC78B8-5139-436F-AD47-3CC03903FDD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F9DC17BA-1278-45C9-B1BF-B9F1518E1F29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9637B9F-CC26-4669-81F0-A942B4F72D61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2BB8F115-0030-47B4-BAF4-C15D1EA27B11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662F9949-4F1A-4708-824B-E876E9BEDA1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23170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3932237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4200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3E9-A654-4C17-8C3C-DDCAC83D6EBF}" type="datetime1">
              <a:rPr lang="en-US" smtClean="0"/>
              <a:t>4/16/2026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7627CBC2-9DC2-4EE8-A2D5-849E30F22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9FB4AEFC-63AB-4831-8EC1-E8145604D8D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11E1337-D5DA-408D-91F3-A6A35FCDD0B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1E473FA4-FD80-4D04-AAC5-63B9A4D80778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FCB457B9-48DE-4921-8C3F-996598075B1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53C9DB95-9A61-4553-8D82-D2BE26FCBC6E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0EAE371F-24C9-4738-834F-FAF5A5C9ACE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66593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9BD0-10DB-43E7-8F22-40B3D51B8FC3}" type="datetime1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12EF7969-DB38-4989-A65C-9D190A245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33456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2145BE25-C437-45FE-A3D3-BBAAF108CC9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4A9D0FA0-682C-4076-B779-D865AEEFC66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B60163C-1A2D-4F00-BC61-8A3C11E2D2BE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3FF8D873-9CF9-4A0A-A7B8-875C0B8233D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2B645470-F624-4417-A8A4-FC242E43C9DB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ECC7EFEF-6B2A-4210-9275-0077ACF2827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32424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974374" y="787067"/>
            <a:ext cx="2628900" cy="53898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5719" y="787067"/>
            <a:ext cx="7039402" cy="53898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C79C-F566-427A-93F6-434A4E613134}" type="datetime1">
              <a:rPr lang="en-US" smtClean="0"/>
              <a:t>4/16/2026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88F505F-2957-41FC-9AAA-962853A6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7283627" y="125032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091A36EB-8545-4EFE-B619-165D36D644D1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8D075D29-6706-486B-A55A-13866882BA88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FAE751A-10F0-48F2-BBC3-D2FE499B34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52289CAF-683C-4BCC-8AA5-95A3BF799B0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BC8403A-C46F-4DA1-A015-00A80215F289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A797D957-3A2C-42DF-B73E-CBB47BE036B7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3002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5959F4-53DA-47FF-BC24-1E5B75C69876}"/>
              </a:ext>
            </a:extLst>
          </p:cNvPr>
          <p:cNvSpPr/>
          <p:nvPr/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CF83E8-F6F0-41E3-B580-7412A04DDFB5}"/>
              </a:ext>
            </a:extLst>
          </p:cNvPr>
          <p:cNvGrpSpPr/>
          <p:nvPr/>
        </p:nvGrpSpPr>
        <p:grpSpPr>
          <a:xfrm>
            <a:off x="10776050" y="5204030"/>
            <a:ext cx="886141" cy="802497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</a:extLst>
            </p:cNvPr>
            <p:cNvSpPr/>
            <p:nvPr/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</a:extLst>
            </p:cNvPr>
            <p:cNvSpPr/>
            <p:nvPr/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</a:extLst>
            </p:cNvPr>
            <p:cNvSpPr/>
            <p:nvPr/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</a:extLst>
            </p:cNvPr>
            <p:cNvSpPr/>
            <p:nvPr/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</a:extLst>
            </p:cNvPr>
            <p:cNvSpPr/>
            <p:nvPr/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</a:extLst>
            </p:cNvPr>
            <p:cNvSpPr/>
            <p:nvPr/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</a:extLst>
            </p:cNvPr>
            <p:cNvSpPr/>
            <p:nvPr/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26104-0061-4319-8237-9C001BF85D49}"/>
              </a:ext>
            </a:extLst>
          </p:cNvPr>
          <p:cNvSpPr/>
          <p:nvPr/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7755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717" y="2521885"/>
            <a:ext cx="10077557" cy="354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5718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4/16/2026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18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5367" y="6356350"/>
            <a:ext cx="5298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076ED0-0DB3-4879-AAE5-5C20D22C1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545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55" r:id="rId6"/>
    <p:sldLayoutId id="2147483751" r:id="rId7"/>
    <p:sldLayoutId id="2147483752" r:id="rId8"/>
    <p:sldLayoutId id="2147483753" r:id="rId9"/>
    <p:sldLayoutId id="2147483754" r:id="rId10"/>
    <p:sldLayoutId id="2147483756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15F8C1-B2E9-40DE-C446-11660D456D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8709" y="466086"/>
            <a:ext cx="6123690" cy="2199157"/>
          </a:xfrm>
        </p:spPr>
        <p:txBody>
          <a:bodyPr>
            <a:normAutofit/>
          </a:bodyPr>
          <a:lstStyle/>
          <a:p>
            <a:r>
              <a:rPr lang="en-GB" dirty="0"/>
              <a:t>Beyond a Glossary </a:t>
            </a:r>
            <a:br>
              <a:rPr lang="en-GB" dirty="0"/>
            </a:br>
            <a:r>
              <a:rPr lang="en-GB" dirty="0"/>
              <a:t>– Standardisation of </a:t>
            </a:r>
            <a:br>
              <a:rPr lang="en-GB" dirty="0"/>
            </a:br>
            <a:r>
              <a:rPr lang="en-GB" dirty="0"/>
              <a:t>Terminology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9D6262-EAC7-6C00-53AD-594BAECD84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8394" y="3509963"/>
            <a:ext cx="6324005" cy="2722836"/>
          </a:xfrm>
        </p:spPr>
        <p:txBody>
          <a:bodyPr>
            <a:normAutofit/>
          </a:bodyPr>
          <a:lstStyle/>
          <a:p>
            <a:pPr algn="ctr"/>
            <a:r>
              <a:rPr lang="en-GB" sz="2000" dirty="0"/>
              <a:t>Arthur Felice, MD, MSc, FEBS, FRCS Ed.</a:t>
            </a:r>
          </a:p>
          <a:p>
            <a:pPr algn="ctr"/>
            <a:r>
              <a:rPr lang="en-GB" sz="2000" dirty="0"/>
              <a:t>     President of the European Board of Surgery</a:t>
            </a:r>
          </a:p>
          <a:p>
            <a:pPr algn="ctr"/>
            <a:r>
              <a:rPr lang="en-GB" sz="2000" dirty="0"/>
              <a:t>     Vice-President UEMS Division of General Surgery</a:t>
            </a:r>
          </a:p>
          <a:p>
            <a:pPr algn="ctr"/>
            <a:r>
              <a:rPr lang="en-GB" sz="2000" dirty="0"/>
              <a:t>   University of Malta</a:t>
            </a:r>
          </a:p>
          <a:p>
            <a:endParaRPr lang="en-GB" dirty="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8972B65B-8AFA-4B5C-BFC6-E443F3777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0"/>
            <a:ext cx="1839951" cy="1423657"/>
          </a:xfrm>
          <a:custGeom>
            <a:avLst/>
            <a:gdLst>
              <a:gd name="connsiteX0" fmla="*/ 0 w 2331138"/>
              <a:gd name="connsiteY0" fmla="*/ 0 h 3352676"/>
              <a:gd name="connsiteX1" fmla="*/ 2331138 w 2331138"/>
              <a:gd name="connsiteY1" fmla="*/ 0 h 3352676"/>
              <a:gd name="connsiteX2" fmla="*/ 2331138 w 2331138"/>
              <a:gd name="connsiteY2" fmla="*/ 3352676 h 3352676"/>
              <a:gd name="connsiteX3" fmla="*/ 2097210 w 2331138"/>
              <a:gd name="connsiteY3" fmla="*/ 3226228 h 3352676"/>
              <a:gd name="connsiteX4" fmla="*/ 214881 w 2331138"/>
              <a:gd name="connsiteY4" fmla="*/ 1176738 h 3352676"/>
              <a:gd name="connsiteX5" fmla="*/ 1129 w 2331138"/>
              <a:gd name="connsiteY5" fmla="*/ 67475 h 335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31138" h="3352676">
                <a:moveTo>
                  <a:pt x="0" y="0"/>
                </a:moveTo>
                <a:lnTo>
                  <a:pt x="2331138" y="0"/>
                </a:lnTo>
                <a:lnTo>
                  <a:pt x="2331138" y="3352676"/>
                </a:lnTo>
                <a:lnTo>
                  <a:pt x="2097210" y="3226228"/>
                </a:lnTo>
                <a:cubicBezTo>
                  <a:pt x="1273150" y="2744079"/>
                  <a:pt x="560886" y="2027200"/>
                  <a:pt x="214881" y="1176738"/>
                </a:cubicBezTo>
                <a:cubicBezTo>
                  <a:pt x="72781" y="827511"/>
                  <a:pt x="14297" y="430630"/>
                  <a:pt x="1129" y="67475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37" name="Graphic 78">
            <a:extLst>
              <a:ext uri="{FF2B5EF4-FFF2-40B4-BE49-F238E27FC236}">
                <a16:creationId xmlns:a16="http://schemas.microsoft.com/office/drawing/2014/main" id="{8B32F32D-2578-47BA-A8C8-B9CC3F8A0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8" name="Graphic 78">
              <a:extLst>
                <a:ext uri="{FF2B5EF4-FFF2-40B4-BE49-F238E27FC236}">
                  <a16:creationId xmlns:a16="http://schemas.microsoft.com/office/drawing/2014/main" id="{FE39C5A6-D000-4F68-8942-DD0D6D6F83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E89890B6-1232-480B-A1E4-4EE4897F6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0" name="Graphic 78">
                <a:extLst>
                  <a:ext uri="{FF2B5EF4-FFF2-40B4-BE49-F238E27FC236}">
                    <a16:creationId xmlns:a16="http://schemas.microsoft.com/office/drawing/2014/main" id="{AA2A92B4-DD5E-4659-876C-CEF27D8A338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Graphic 78">
                <a:extLst>
                  <a:ext uri="{FF2B5EF4-FFF2-40B4-BE49-F238E27FC236}">
                    <a16:creationId xmlns:a16="http://schemas.microsoft.com/office/drawing/2014/main" id="{CB3716F9-57FA-4E55-B926-D141DFDE70C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Graphic 78">
                <a:extLst>
                  <a:ext uri="{FF2B5EF4-FFF2-40B4-BE49-F238E27FC236}">
                    <a16:creationId xmlns:a16="http://schemas.microsoft.com/office/drawing/2014/main" id="{6E65CA48-F624-4AAA-B08C-4D030E798B8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Graphic 78">
                <a:extLst>
                  <a:ext uri="{FF2B5EF4-FFF2-40B4-BE49-F238E27FC236}">
                    <a16:creationId xmlns:a16="http://schemas.microsoft.com/office/drawing/2014/main" id="{5AB96607-3A57-4F71-87E5-C0D546FEBFB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286E5E1D-FD49-448F-83C8-E06466BE5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899042" y="5608708"/>
            <a:ext cx="4292956" cy="1249292"/>
          </a:xfrm>
          <a:custGeom>
            <a:avLst/>
            <a:gdLst>
              <a:gd name="connsiteX0" fmla="*/ 0 w 4238069"/>
              <a:gd name="connsiteY0" fmla="*/ 0 h 1903025"/>
              <a:gd name="connsiteX1" fmla="*/ 113310 w 4238069"/>
              <a:gd name="connsiteY1" fmla="*/ 8960 h 1903025"/>
              <a:gd name="connsiteX2" fmla="*/ 291503 w 4238069"/>
              <a:gd name="connsiteY2" fmla="*/ 37000 h 1903025"/>
              <a:gd name="connsiteX3" fmla="*/ 3082930 w 4238069"/>
              <a:gd name="connsiteY3" fmla="*/ 1104916 h 1903025"/>
              <a:gd name="connsiteX4" fmla="*/ 3881548 w 4238069"/>
              <a:gd name="connsiteY4" fmla="*/ 1668276 h 1903025"/>
              <a:gd name="connsiteX5" fmla="*/ 4238069 w 4238069"/>
              <a:gd name="connsiteY5" fmla="*/ 1903025 h 1903025"/>
              <a:gd name="connsiteX6" fmla="*/ 0 w 4238069"/>
              <a:gd name="connsiteY6" fmla="*/ 1903025 h 190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8069" h="1903025">
                <a:moveTo>
                  <a:pt x="0" y="0"/>
                </a:moveTo>
                <a:lnTo>
                  <a:pt x="113310" y="8960"/>
                </a:lnTo>
                <a:cubicBezTo>
                  <a:pt x="173365" y="16155"/>
                  <a:pt x="232870" y="25632"/>
                  <a:pt x="291503" y="37000"/>
                </a:cubicBezTo>
                <a:cubicBezTo>
                  <a:pt x="1250780" y="222537"/>
                  <a:pt x="2264787" y="499636"/>
                  <a:pt x="3082930" y="1104916"/>
                </a:cubicBezTo>
                <a:cubicBezTo>
                  <a:pt x="3348371" y="1301283"/>
                  <a:pt x="3614239" y="1488349"/>
                  <a:pt x="3881548" y="1668276"/>
                </a:cubicBezTo>
                <a:lnTo>
                  <a:pt x="4238069" y="1903025"/>
                </a:lnTo>
                <a:lnTo>
                  <a:pt x="0" y="190302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82E7BA0-A7BA-4C61-9D6F-5345A54056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447993" y="5742897"/>
            <a:ext cx="886141" cy="802496"/>
            <a:chOff x="10948005" y="3272152"/>
            <a:chExt cx="868640" cy="786648"/>
          </a:xfrm>
          <a:solidFill>
            <a:schemeClr val="accent6"/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5369E81-3115-4284-995E-F753EB421C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4729589-1C6A-4995-83DB-3C8AC2B8DE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7A966D0D-0B99-4534-8150-ECA25F804A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1" name="Graphic 12">
              <a:extLst>
                <a:ext uri="{FF2B5EF4-FFF2-40B4-BE49-F238E27FC236}">
                  <a16:creationId xmlns:a16="http://schemas.microsoft.com/office/drawing/2014/main" id="{7DC8EDF8-9492-4A6B-8050-A6B44F11B5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Graphic 15">
              <a:extLst>
                <a:ext uri="{FF2B5EF4-FFF2-40B4-BE49-F238E27FC236}">
                  <a16:creationId xmlns:a16="http://schemas.microsoft.com/office/drawing/2014/main" id="{13B4EDF3-5414-4F6E-8824-4FDC7BFD5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Graphic 15">
              <a:extLst>
                <a:ext uri="{FF2B5EF4-FFF2-40B4-BE49-F238E27FC236}">
                  <a16:creationId xmlns:a16="http://schemas.microsoft.com/office/drawing/2014/main" id="{6CE204CE-5738-4712-8E02-CF746C010F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D2369023-4235-4E1E-A424-EA0EA83DEB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026" name="Picture 2" descr="Methods of terminology work and ontology work | Finnish Terminology Centre">
            <a:extLst>
              <a:ext uri="{FF2B5EF4-FFF2-40B4-BE49-F238E27FC236}">
                <a16:creationId xmlns:a16="http://schemas.microsoft.com/office/drawing/2014/main" id="{A299237C-0359-9720-4A61-AE6876C8D5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136" y="2130962"/>
            <a:ext cx="5261871" cy="3507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8606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4BB96-2A33-74CF-21C2-1B6C46EA1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559" y="1730086"/>
            <a:ext cx="11132882" cy="3730336"/>
          </a:xfrm>
        </p:spPr>
        <p:txBody>
          <a:bodyPr>
            <a:normAutofit/>
          </a:bodyPr>
          <a:lstStyle/>
          <a:p>
            <a:r>
              <a:rPr lang="en-GB" dirty="0"/>
              <a:t>There is a dynamic interplay between words, concepts and context. Terms should not be considered in isolation but through this dynamic interplay with wider contexts.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6175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600200"/>
            <a:ext cx="11506200" cy="1661167"/>
          </a:xfrm>
        </p:spPr>
        <p:txBody>
          <a:bodyPr/>
          <a:lstStyle/>
          <a:p>
            <a:r>
              <a:rPr lang="en-GB" dirty="0"/>
              <a:t>Definitions are essential for effective 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6080445"/>
            <a:ext cx="8229600" cy="45719"/>
          </a:xfrm>
        </p:spPr>
        <p:txBody>
          <a:bodyPr>
            <a:normAutofit fontScale="25000" lnSpcReduction="20000"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13716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2870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813DC-2672-4DCB-A4F1-FCBB695A7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784" y="363735"/>
            <a:ext cx="10077557" cy="592999"/>
          </a:xfrm>
        </p:spPr>
        <p:txBody>
          <a:bodyPr>
            <a:normAutofit fontScale="90000"/>
          </a:bodyPr>
          <a:lstStyle/>
          <a:p>
            <a:r>
              <a:rPr lang="en-GB" dirty="0"/>
              <a:t>Language and 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0114A-DE99-4344-B4B1-6A90A6369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783" y="1278467"/>
            <a:ext cx="11141349" cy="5486400"/>
          </a:xfrm>
        </p:spPr>
        <p:txBody>
          <a:bodyPr>
            <a:normAutofit/>
          </a:bodyPr>
          <a:lstStyle/>
          <a:p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Words (terms) are based on </a:t>
            </a:r>
            <a:r>
              <a:rPr lang="en-GB" i="1" dirty="0"/>
              <a:t>Convention not a logical conclusion.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111111"/>
              </a:solidFill>
              <a:effectLst/>
              <a:highlight>
                <a:srgbClr val="F9F9F9"/>
              </a:highlight>
              <a:latin typeface="-apple-system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111111"/>
                </a:solidFill>
                <a:effectLst/>
                <a:highlight>
                  <a:srgbClr val="F9F9F9"/>
                </a:highlight>
                <a:latin typeface="-apple-system"/>
              </a:rPr>
              <a:t>One can  look at this from two perspectives:</a:t>
            </a:r>
          </a:p>
          <a:p>
            <a:pPr marL="1257300" lvl="2" indent="-342900" algn="l">
              <a:buFont typeface="+mj-lt"/>
              <a:buAutoNum type="arabicPeriod"/>
            </a:pPr>
            <a:r>
              <a:rPr lang="en-GB" b="1" i="0" dirty="0">
                <a:solidFill>
                  <a:srgbClr val="111111"/>
                </a:solidFill>
                <a:effectLst/>
                <a:highlight>
                  <a:srgbClr val="F9F9F9"/>
                </a:highlight>
                <a:latin typeface="-apple-system"/>
              </a:rPr>
              <a:t>Names Model</a:t>
            </a:r>
            <a:r>
              <a:rPr lang="en-GB" b="0" i="0" dirty="0">
                <a:solidFill>
                  <a:srgbClr val="111111"/>
                </a:solidFill>
                <a:effectLst/>
                <a:highlight>
                  <a:srgbClr val="F9F9F9"/>
                </a:highlight>
                <a:latin typeface="-apple-system"/>
              </a:rPr>
              <a:t>: Words are seen as names (labels) that refer to things. </a:t>
            </a:r>
          </a:p>
          <a:p>
            <a:pPr marL="1257300" lvl="2" indent="-342900" algn="l">
              <a:buFont typeface="+mj-lt"/>
              <a:buAutoNum type="arabicPeriod"/>
            </a:pPr>
            <a:r>
              <a:rPr lang="en-GB" b="1" i="0" dirty="0">
                <a:solidFill>
                  <a:srgbClr val="111111"/>
                </a:solidFill>
                <a:effectLst/>
                <a:highlight>
                  <a:srgbClr val="F9F9F9"/>
                </a:highlight>
                <a:latin typeface="-apple-system"/>
              </a:rPr>
              <a:t>Tools Model</a:t>
            </a:r>
            <a:r>
              <a:rPr lang="en-GB" b="0" i="0" dirty="0">
                <a:solidFill>
                  <a:srgbClr val="111111"/>
                </a:solidFill>
                <a:effectLst/>
                <a:highlight>
                  <a:srgbClr val="F9F9F9"/>
                </a:highlight>
                <a:latin typeface="-apple-system"/>
              </a:rPr>
              <a:t>: Words are considered as tools we use as </a:t>
            </a:r>
            <a:r>
              <a:rPr lang="en-GB" dirty="0">
                <a:solidFill>
                  <a:srgbClr val="111111"/>
                </a:solidFill>
                <a:highlight>
                  <a:srgbClr val="F9F9F9"/>
                </a:highlight>
                <a:latin typeface="-apple-system"/>
              </a:rPr>
              <a:t>a practical instrument for communication and expression</a:t>
            </a:r>
            <a:r>
              <a:rPr lang="en-GB" b="0" i="0" dirty="0">
                <a:solidFill>
                  <a:srgbClr val="111111"/>
                </a:solidFill>
                <a:effectLst/>
                <a:highlight>
                  <a:srgbClr val="F9F9F9"/>
                </a:highlight>
                <a:latin typeface="-apple-system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Whichever of these two perspectives one uses, there are practical and important consequences.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Definition of terms avoids equivocation.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For clear understanding relationship between terms and concepts should not be subject to a continuous state of flux</a:t>
            </a:r>
          </a:p>
        </p:txBody>
      </p:sp>
    </p:spTree>
    <p:extLst>
      <p:ext uri="{BB962C8B-B14F-4D97-AF65-F5344CB8AC3E}">
        <p14:creationId xmlns:p14="http://schemas.microsoft.com/office/powerpoint/2010/main" val="2775017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B7087-9411-239F-4394-889CDBA63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003741" cy="916227"/>
          </a:xfrm>
        </p:spPr>
        <p:txBody>
          <a:bodyPr>
            <a:normAutofit/>
          </a:bodyPr>
          <a:lstStyle/>
          <a:p>
            <a:r>
              <a:rPr lang="en-GB" sz="3200" dirty="0"/>
              <a:t>Examples involving Standardisation of 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C444AF-8B1A-59B9-7C8C-5738747F54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1109614"/>
            <a:ext cx="10077557" cy="557805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FF0000"/>
              </a:solidFill>
            </a:endParaRPr>
          </a:p>
          <a:p>
            <a:endParaRPr lang="en-GB" b="1" dirty="0">
              <a:solidFill>
                <a:srgbClr val="FF0000"/>
              </a:solidFill>
            </a:endParaRPr>
          </a:p>
          <a:p>
            <a:r>
              <a:rPr lang="en-GB" b="1" dirty="0">
                <a:solidFill>
                  <a:srgbClr val="FF0000"/>
                </a:solidFill>
              </a:rPr>
              <a:t>The Glossary of Terms </a:t>
            </a:r>
          </a:p>
          <a:p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1" dirty="0">
              <a:solidFill>
                <a:srgbClr val="FF0000"/>
              </a:solidFill>
            </a:endParaRPr>
          </a:p>
          <a:p>
            <a:r>
              <a:rPr lang="en-GB" b="1" dirty="0">
                <a:solidFill>
                  <a:srgbClr val="FF0000"/>
                </a:solidFill>
              </a:rPr>
              <a:t>A list of Acronyms         </a:t>
            </a: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BBC44F68-49BD-5BFC-AA93-BC813AD972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06" t="23832" r="26147" b="12547"/>
          <a:stretch/>
        </p:blipFill>
        <p:spPr bwMode="auto">
          <a:xfrm>
            <a:off x="4834893" y="1076228"/>
            <a:ext cx="4593817" cy="33449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A computer screen shot of a computer screen&#10;&#10;Description automatically generated">
            <a:extLst>
              <a:ext uri="{FF2B5EF4-FFF2-40B4-BE49-F238E27FC236}">
                <a16:creationId xmlns:a16="http://schemas.microsoft.com/office/drawing/2014/main" id="{943E1AF7-D143-2CD6-78FC-8133A01E66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383" t="25803" r="35630" b="31456"/>
          <a:stretch/>
        </p:blipFill>
        <p:spPr bwMode="auto">
          <a:xfrm>
            <a:off x="3244949" y="4561840"/>
            <a:ext cx="3801021" cy="212582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23593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C5B51-3EA9-420B-BFFB-D9BC0486C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498765"/>
            <a:ext cx="10077557" cy="602672"/>
          </a:xfrm>
        </p:spPr>
        <p:txBody>
          <a:bodyPr>
            <a:normAutofit fontScale="90000"/>
          </a:bodyPr>
          <a:lstStyle/>
          <a:p>
            <a:r>
              <a:rPr lang="en-US" dirty="0"/>
              <a:t>Within the context of the UEMS…..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E0E42-06A3-845F-9AF2-E3A0BD7524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2410691"/>
            <a:ext cx="6727138" cy="408362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 was initially involved with compiling a Glossary and list of Acronyms when writing the ETR for the Specialty of General Surgery in 2012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2023 the 1</a:t>
            </a:r>
            <a:r>
              <a:rPr lang="en-US" baseline="30000" dirty="0"/>
              <a:t>st</a:t>
            </a:r>
            <a:r>
              <a:rPr lang="en-US" dirty="0"/>
              <a:t> draft of the Glossary and list of Acronyms within the UEMS WGPGT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April 2026 the 3</a:t>
            </a:r>
            <a:r>
              <a:rPr lang="en-US" baseline="30000" dirty="0"/>
              <a:t>rd</a:t>
            </a:r>
            <a:r>
              <a:rPr lang="en-US" dirty="0"/>
              <a:t> draft presented at the  UEMS Council WGPGT Meeting in Tunisia</a:t>
            </a:r>
            <a:endParaRPr lang="en-GB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E3B98F7-A124-325E-6929-E146FBCF8D6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3702" t="30115" r="11064" b="6431"/>
          <a:stretch>
            <a:fillRect/>
          </a:stretch>
        </p:blipFill>
        <p:spPr>
          <a:xfrm>
            <a:off x="7252855" y="1548246"/>
            <a:ext cx="4813051" cy="235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11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402AA-3401-9260-432A-0D071B82A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6" y="205177"/>
            <a:ext cx="10208093" cy="1325563"/>
          </a:xfrm>
        </p:spPr>
        <p:txBody>
          <a:bodyPr/>
          <a:lstStyle/>
          <a:p>
            <a:r>
              <a:rPr lang="en-US" dirty="0"/>
              <a:t>Document development – Essential statistics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C29E2-62F6-1AAE-3D5B-C20CAA14B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1776845"/>
            <a:ext cx="10077557" cy="4561610"/>
          </a:xfrm>
        </p:spPr>
        <p:txBody>
          <a:bodyPr/>
          <a:lstStyle/>
          <a:p>
            <a:endParaRPr lang="en-US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98D96D-0C94-702C-3B19-8C524A871F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046" t="39893" r="18258" b="22246"/>
          <a:stretch>
            <a:fillRect/>
          </a:stretch>
        </p:blipFill>
        <p:spPr>
          <a:xfrm>
            <a:off x="601450" y="1776845"/>
            <a:ext cx="9926089" cy="418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532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28832-E086-DFD2-9B24-D3BDCABC8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222" y="2488623"/>
            <a:ext cx="10077556" cy="1880754"/>
          </a:xfrm>
        </p:spPr>
        <p:txBody>
          <a:bodyPr/>
          <a:lstStyle/>
          <a:p>
            <a:r>
              <a:rPr lang="en-US" dirty="0"/>
              <a:t>This Glossary and list of Acronyms should now be published and opened for debate within the UEMS WGPGT.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3710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60506-696B-1465-0E99-427FD6F5D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125507"/>
            <a:ext cx="10077557" cy="890494"/>
          </a:xfrm>
        </p:spPr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9D8228-D477-A0C3-77BF-3D483DFE9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6" y="1016001"/>
            <a:ext cx="10077557" cy="5716493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Standardisation of terminology using the methods mentioned, is essential to avoid equivocation and aid debate.</a:t>
            </a:r>
          </a:p>
          <a:p>
            <a:endParaRPr lang="en-GB" dirty="0"/>
          </a:p>
          <a:p>
            <a:r>
              <a:rPr lang="en-GB" dirty="0"/>
              <a:t>The rapidly expanding volume of evidence and information overload necessitates clarity and a standard use of terms to express the same concept.</a:t>
            </a:r>
          </a:p>
          <a:p>
            <a:endParaRPr lang="en-GB" dirty="0"/>
          </a:p>
          <a:p>
            <a:r>
              <a:rPr lang="en-GB" dirty="0"/>
              <a:t>This standardisation may be subject to periodic review but not a continuous state of flux.</a:t>
            </a:r>
          </a:p>
          <a:p>
            <a:endParaRPr lang="en-GB" dirty="0"/>
          </a:p>
          <a:p>
            <a:r>
              <a:rPr lang="en-GB" dirty="0"/>
              <a:t>To resolve our problems with Terminology, we need to go beyond a Glossary.</a:t>
            </a:r>
          </a:p>
        </p:txBody>
      </p:sp>
    </p:spTree>
    <p:extLst>
      <p:ext uri="{BB962C8B-B14F-4D97-AF65-F5344CB8AC3E}">
        <p14:creationId xmlns:p14="http://schemas.microsoft.com/office/powerpoint/2010/main" val="197437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2667000" y="857250"/>
            <a:ext cx="6858000" cy="116759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3300" dirty="0"/>
              <a:t>Any Questions? </a:t>
            </a:r>
          </a:p>
        </p:txBody>
      </p:sp>
      <p:pic>
        <p:nvPicPr>
          <p:cNvPr id="47108" name="Content Placeholder 3" descr="http://hypics.com/wp-content/uploads/2011/09/optical-illusion-www.hypics.com_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3016" y="2396728"/>
            <a:ext cx="4916530" cy="3959622"/>
          </a:xfrm>
        </p:spPr>
      </p:pic>
      <p:sp>
        <p:nvSpPr>
          <p:cNvPr id="3379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40B544-AB86-4F02-A21C-9F135FD62449}" type="slidenum">
              <a:rPr lang="en-GB"/>
              <a:pPr>
                <a:defRPr/>
              </a:pPr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848108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B6E8C-BB0F-40A0-841A-35726C29E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8310" y="2204864"/>
            <a:ext cx="7055380" cy="720080"/>
          </a:xfrm>
        </p:spPr>
        <p:txBody>
          <a:bodyPr/>
          <a:lstStyle/>
          <a:p>
            <a:pPr algn="ctr"/>
            <a:r>
              <a:rPr lang="en-GB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41EECE-1D34-E457-2D30-1EC1DF714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1238970"/>
            <a:ext cx="11143274" cy="4831961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1A8B3A-0C77-542C-D6D1-A3837DAB0D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210" y="3714847"/>
            <a:ext cx="1851579" cy="1904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67872"/>
      </p:ext>
    </p:extLst>
  </p:cSld>
  <p:clrMapOvr>
    <a:masterClrMapping/>
  </p:clrMapOvr>
</p:sld>
</file>

<file path=ppt/theme/theme1.xml><?xml version="1.0" encoding="utf-8"?>
<a:theme xmlns:a="http://schemas.openxmlformats.org/drawingml/2006/main" name="RocaVTI">
  <a:themeElements>
    <a:clrScheme name="Custom 101">
      <a:dk1>
        <a:sysClr val="windowText" lastClr="000000"/>
      </a:dk1>
      <a:lt1>
        <a:sysClr val="window" lastClr="FFFFFF"/>
      </a:lt1>
      <a:dk2>
        <a:srgbClr val="463443"/>
      </a:dk2>
      <a:lt2>
        <a:srgbClr val="F3F0E9"/>
      </a:lt2>
      <a:accent1>
        <a:srgbClr val="D45E5E"/>
      </a:accent1>
      <a:accent2>
        <a:srgbClr val="D49D8C"/>
      </a:accent2>
      <a:accent3>
        <a:srgbClr val="BF873A"/>
      </a:accent3>
      <a:accent4>
        <a:srgbClr val="C05050"/>
      </a:accent4>
      <a:accent5>
        <a:srgbClr val="A89F68"/>
      </a:accent5>
      <a:accent6>
        <a:srgbClr val="8F6B8A"/>
      </a:accent6>
      <a:hlink>
        <a:srgbClr val="D75681"/>
      </a:hlink>
      <a:folHlink>
        <a:srgbClr val="6C9D92"/>
      </a:folHlink>
    </a:clrScheme>
    <a:fontScheme name="Custom 36">
      <a:majorFont>
        <a:latin typeface="Georgia Pro Semi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caVTI" id="{D79FE1D1-0489-4A69-8531-D0B8CDC31CBE}" vid="{CEBA7FE6-C04B-474E-964F-B022887AD13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3" ma:contentTypeDescription="Crée un document." ma:contentTypeScope="" ma:versionID="46b35aaa08c52807dfb346c9b5123096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b78ee7e9995c7132adcfcf884f045e47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bd27bf-f23a-4764-ba48-893866d47e01">
      <Terms xmlns="http://schemas.microsoft.com/office/infopath/2007/PartnerControls"/>
    </lcf76f155ced4ddcb4097134ff3c332f>
    <TaxCatchAll xmlns="cd7455a3-4a59-4a73-9e70-409757b3c8a1" xsi:nil="true"/>
  </documentManagement>
</p:properties>
</file>

<file path=customXml/itemProps1.xml><?xml version="1.0" encoding="utf-8"?>
<ds:datastoreItem xmlns:ds="http://schemas.openxmlformats.org/officeDocument/2006/customXml" ds:itemID="{F3A80DA9-62F5-47EA-8662-8A3150E12D37}"/>
</file>

<file path=customXml/itemProps2.xml><?xml version="1.0" encoding="utf-8"?>
<ds:datastoreItem xmlns:ds="http://schemas.openxmlformats.org/officeDocument/2006/customXml" ds:itemID="{CB0251A2-3348-41B8-BFC4-3FD6C8BEAB2F}"/>
</file>

<file path=customXml/itemProps3.xml><?xml version="1.0" encoding="utf-8"?>
<ds:datastoreItem xmlns:ds="http://schemas.openxmlformats.org/officeDocument/2006/customXml" ds:itemID="{D426E189-A5A6-4416-A110-A76EB2986CCD}"/>
</file>

<file path=docProps/app.xml><?xml version="1.0" encoding="utf-8"?>
<Properties xmlns="http://schemas.openxmlformats.org/officeDocument/2006/extended-properties" xmlns:vt="http://schemas.openxmlformats.org/officeDocument/2006/docPropsVTypes">
  <TotalTime>795</TotalTime>
  <Words>352</Words>
  <Application>Microsoft Office PowerPoint</Application>
  <PresentationFormat>Widescreen</PresentationFormat>
  <Paragraphs>54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-apple-system</vt:lpstr>
      <vt:lpstr>Aptos</vt:lpstr>
      <vt:lpstr>Arial</vt:lpstr>
      <vt:lpstr>Avenir Next LT Pro</vt:lpstr>
      <vt:lpstr>Avenir Next LT Pro Light</vt:lpstr>
      <vt:lpstr>Georgia Pro Semibold</vt:lpstr>
      <vt:lpstr>RocaVTI</vt:lpstr>
      <vt:lpstr>Beyond a Glossary  – Standardisation of  Terminology </vt:lpstr>
      <vt:lpstr>There is a dynamic interplay between words, concepts and context. Terms should not be considered in isolation but through this dynamic interplay with wider contexts. </vt:lpstr>
      <vt:lpstr>Definitions are essential for effective  discussion</vt:lpstr>
      <vt:lpstr>Language and terminology</vt:lpstr>
      <vt:lpstr>Examples involving Standardisation of Terminology</vt:lpstr>
      <vt:lpstr>Within the context of the UEMS…..</vt:lpstr>
      <vt:lpstr>Document development – Essential statistics</vt:lpstr>
      <vt:lpstr>This Glossary and list of Acronyms should now be published and opened for debate within the UEMS WGPGT.</vt:lpstr>
      <vt:lpstr>Conclusion</vt:lpstr>
      <vt:lpstr>Any Questions? 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Standardisation of Terminology - Beyond a Glossary</dc:title>
  <dc:creator>Arthur Felice</dc:creator>
  <cp:lastModifiedBy>Arthur Felice</cp:lastModifiedBy>
  <cp:revision>15</cp:revision>
  <dcterms:created xsi:type="dcterms:W3CDTF">2024-03-29T19:03:26Z</dcterms:created>
  <dcterms:modified xsi:type="dcterms:W3CDTF">2026-04-16T13:38:21Z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0x0101004194900BABD61B4BAC2F245EDF4ED39E</vt:lpwstr>
  </property>
</Properties>
</file>