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3"/>
  </p:notesMasterIdLst>
  <p:sldIdLst>
    <p:sldId id="256" r:id="rId2"/>
    <p:sldId id="343" r:id="rId3"/>
    <p:sldId id="261" r:id="rId4"/>
    <p:sldId id="258" r:id="rId5"/>
    <p:sldId id="338" r:id="rId6"/>
    <p:sldId id="344" r:id="rId7"/>
    <p:sldId id="345" r:id="rId8"/>
    <p:sldId id="346" r:id="rId9"/>
    <p:sldId id="339" r:id="rId10"/>
    <p:sldId id="281" r:id="rId11"/>
    <p:sldId id="3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A88CE-5767-493D-A5D0-8A2D748ED37E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A9E0D-75E8-4CAB-84AD-E6C12054C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4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332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242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300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242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059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364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1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36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5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317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659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4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5F8C1-B2E9-40DE-C446-11660D456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9" y="466086"/>
            <a:ext cx="6123690" cy="2199157"/>
          </a:xfrm>
        </p:spPr>
        <p:txBody>
          <a:bodyPr>
            <a:normAutofit/>
          </a:bodyPr>
          <a:lstStyle/>
          <a:p>
            <a:r>
              <a:rPr lang="en-GB" dirty="0"/>
              <a:t>Beyond a Glossary </a:t>
            </a:r>
            <a:br>
              <a:rPr lang="en-GB" dirty="0"/>
            </a:br>
            <a:r>
              <a:rPr lang="en-GB" dirty="0"/>
              <a:t>– Standardisation of </a:t>
            </a:r>
            <a:br>
              <a:rPr lang="en-GB" dirty="0"/>
            </a:br>
            <a:r>
              <a:rPr lang="en-GB" dirty="0"/>
              <a:t>Terminology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9D6262-EAC7-6C00-53AD-594BAECD8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94" y="3509963"/>
            <a:ext cx="6324005" cy="2722836"/>
          </a:xfrm>
        </p:spPr>
        <p:txBody>
          <a:bodyPr>
            <a:normAutofit/>
          </a:bodyPr>
          <a:lstStyle/>
          <a:p>
            <a:pPr algn="ctr"/>
            <a:r>
              <a:rPr lang="en-GB" sz="2000" dirty="0"/>
              <a:t>Arthur Felice, MD, MSc, FEBS, FRCS Ed.</a:t>
            </a:r>
          </a:p>
          <a:p>
            <a:pPr algn="ctr"/>
            <a:r>
              <a:rPr lang="en-GB" sz="2000" dirty="0"/>
              <a:t>     President of the European Board of Surgery</a:t>
            </a:r>
          </a:p>
          <a:p>
            <a:pPr algn="ctr"/>
            <a:r>
              <a:rPr lang="en-GB" sz="2000" dirty="0"/>
              <a:t>     Vice-President UEMS Division of General Surgery</a:t>
            </a:r>
          </a:p>
          <a:p>
            <a:pPr algn="ctr"/>
            <a:r>
              <a:rPr lang="en-GB" sz="2000" dirty="0"/>
              <a:t>   University of Malta</a:t>
            </a:r>
          </a:p>
          <a:p>
            <a:endParaRPr lang="en-GB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972B65B-8AFA-4B5C-BFC6-E443F3777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7" name="Graphic 78">
            <a:extLst>
              <a:ext uri="{FF2B5EF4-FFF2-40B4-BE49-F238E27FC236}">
                <a16:creationId xmlns:a16="http://schemas.microsoft.com/office/drawing/2014/main" id="{8B32F32D-2578-47BA-A8C8-B9CC3F8A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8" name="Graphic 78">
              <a:extLst>
                <a:ext uri="{FF2B5EF4-FFF2-40B4-BE49-F238E27FC236}">
                  <a16:creationId xmlns:a16="http://schemas.microsoft.com/office/drawing/2014/main" id="{FE39C5A6-D000-4F68-8942-DD0D6D6F8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id="{E89890B6-1232-480B-A1E4-4EE4897F6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0" name="Graphic 78">
                <a:extLst>
                  <a:ext uri="{FF2B5EF4-FFF2-40B4-BE49-F238E27FC236}">
                    <a16:creationId xmlns:a16="http://schemas.microsoft.com/office/drawing/2014/main" id="{AA2A92B4-DD5E-4659-876C-CEF27D8A33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CB3716F9-57FA-4E55-B926-D141DFDE7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6E65CA48-F624-4AAA-B08C-4D030E798B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5AB96607-3A57-4F71-87E5-C0D546FEBF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86E5E1D-FD49-448F-83C8-E06466BE5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99042" y="5608708"/>
            <a:ext cx="4292956" cy="1249292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82E7BA0-A7BA-4C61-9D6F-5345A5405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447993" y="5742897"/>
            <a:ext cx="886141" cy="802496"/>
            <a:chOff x="10948005" y="3272152"/>
            <a:chExt cx="868640" cy="786648"/>
          </a:xfrm>
          <a:solidFill>
            <a:schemeClr val="accent6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5369E81-3115-4284-995E-F753EB421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4729589-1C6A-4995-83DB-3C8AC2B8D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A966D0D-0B99-4534-8150-ECA25F804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Graphic 12">
              <a:extLst>
                <a:ext uri="{FF2B5EF4-FFF2-40B4-BE49-F238E27FC236}">
                  <a16:creationId xmlns:a16="http://schemas.microsoft.com/office/drawing/2014/main" id="{7DC8EDF8-9492-4A6B-8050-A6B44F11B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15">
              <a:extLst>
                <a:ext uri="{FF2B5EF4-FFF2-40B4-BE49-F238E27FC236}">
                  <a16:creationId xmlns:a16="http://schemas.microsoft.com/office/drawing/2014/main" id="{13B4EDF3-5414-4F6E-8824-4FDC7BFD5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6CE204CE-5738-4712-8E02-CF746C010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2369023-4235-4E1E-A424-EA0EA83DE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Methods of terminology work and ontology work | Finnish Terminology Centre">
            <a:extLst>
              <a:ext uri="{FF2B5EF4-FFF2-40B4-BE49-F238E27FC236}">
                <a16:creationId xmlns:a16="http://schemas.microsoft.com/office/drawing/2014/main" id="{A299237C-0359-9720-4A61-AE6876C8D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136" y="2130962"/>
            <a:ext cx="5261871" cy="350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6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667000" y="857250"/>
            <a:ext cx="6858000" cy="11675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300" dirty="0"/>
              <a:t>Any Questions? </a:t>
            </a:r>
          </a:p>
        </p:txBody>
      </p:sp>
      <p:pic>
        <p:nvPicPr>
          <p:cNvPr id="47108" name="Content Placeholder 3" descr="http://hypics.com/wp-content/uploads/2011/09/optical-illusion-www.hypics.com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3016" y="2396728"/>
            <a:ext cx="4916530" cy="3959622"/>
          </a:xfrm>
        </p:spPr>
      </p:pic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0B544-AB86-4F02-A21C-9F135FD62449}" type="slidenum">
              <a:rPr lang="en-GB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4810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6E8C-BB0F-40A0-841A-35726C29E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310" y="2204864"/>
            <a:ext cx="7055380" cy="720080"/>
          </a:xfrm>
        </p:spPr>
        <p:txBody>
          <a:bodyPr/>
          <a:lstStyle/>
          <a:p>
            <a:pPr algn="ctr"/>
            <a:r>
              <a:rPr lang="en-GB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1EECE-1D34-E457-2D30-1EC1DF714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1238970"/>
            <a:ext cx="11143274" cy="483196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A8B3A-0C77-542C-D6D1-A3837DAB0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210" y="3714847"/>
            <a:ext cx="1851579" cy="190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6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4BB96-2A33-74CF-21C2-1B6C46EA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59" y="1730086"/>
            <a:ext cx="11132882" cy="3730336"/>
          </a:xfrm>
        </p:spPr>
        <p:txBody>
          <a:bodyPr>
            <a:normAutofit/>
          </a:bodyPr>
          <a:lstStyle/>
          <a:p>
            <a:r>
              <a:rPr lang="en-GB" dirty="0"/>
              <a:t>There is a dynamic interplay between words, concepts and context. Terms should not be considered in isolation but through this dynamic interplay with wider contexts.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17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600200"/>
            <a:ext cx="11506200" cy="1661167"/>
          </a:xfrm>
        </p:spPr>
        <p:txBody>
          <a:bodyPr/>
          <a:lstStyle/>
          <a:p>
            <a:r>
              <a:rPr lang="en-GB" dirty="0"/>
              <a:t>Definitions are essential for effective 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080445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13716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87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13DC-2672-4DCB-A4F1-FCBB695A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84" y="363735"/>
            <a:ext cx="10077557" cy="592999"/>
          </a:xfrm>
        </p:spPr>
        <p:txBody>
          <a:bodyPr>
            <a:normAutofit fontScale="90000"/>
          </a:bodyPr>
          <a:lstStyle/>
          <a:p>
            <a:r>
              <a:rPr lang="en-GB" dirty="0"/>
              <a:t>Language and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0114A-DE99-4344-B4B1-6A90A6369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83" y="1278467"/>
            <a:ext cx="11141349" cy="5486400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Words (terms) are based on </a:t>
            </a:r>
            <a:r>
              <a:rPr lang="en-GB" i="1" dirty="0"/>
              <a:t>Convention not a logical conclusion.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111111"/>
              </a:solidFill>
              <a:effectLst/>
              <a:highlight>
                <a:srgbClr val="F9F9F9"/>
              </a:highlight>
              <a:latin typeface="-apple-system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11111"/>
                </a:solidFill>
                <a:effectLst/>
                <a:highlight>
                  <a:srgbClr val="F9F9F9"/>
                </a:highlight>
                <a:latin typeface="-apple-system"/>
              </a:rPr>
              <a:t>One can  look at this from two perspectives:</a:t>
            </a:r>
          </a:p>
          <a:p>
            <a:pPr marL="1257300" lvl="2" indent="-342900" algn="l">
              <a:buFont typeface="+mj-lt"/>
              <a:buAutoNum type="arabicPeriod"/>
            </a:pPr>
            <a:r>
              <a:rPr lang="en-GB" b="1" i="0" dirty="0">
                <a:solidFill>
                  <a:srgbClr val="111111"/>
                </a:solidFill>
                <a:effectLst/>
                <a:highlight>
                  <a:srgbClr val="F9F9F9"/>
                </a:highlight>
                <a:latin typeface="-apple-system"/>
              </a:rPr>
              <a:t>Names Model</a:t>
            </a:r>
            <a:r>
              <a:rPr lang="en-GB" b="0" i="0" dirty="0">
                <a:solidFill>
                  <a:srgbClr val="111111"/>
                </a:solidFill>
                <a:effectLst/>
                <a:highlight>
                  <a:srgbClr val="F9F9F9"/>
                </a:highlight>
                <a:latin typeface="-apple-system"/>
              </a:rPr>
              <a:t>: Words are seen as names (labels) that refer to things. </a:t>
            </a:r>
          </a:p>
          <a:p>
            <a:pPr marL="1257300" lvl="2" indent="-342900" algn="l">
              <a:buFont typeface="+mj-lt"/>
              <a:buAutoNum type="arabicPeriod"/>
            </a:pPr>
            <a:r>
              <a:rPr lang="en-GB" b="1" i="0" dirty="0">
                <a:solidFill>
                  <a:srgbClr val="111111"/>
                </a:solidFill>
                <a:effectLst/>
                <a:highlight>
                  <a:srgbClr val="F9F9F9"/>
                </a:highlight>
                <a:latin typeface="-apple-system"/>
              </a:rPr>
              <a:t>Tools Model</a:t>
            </a:r>
            <a:r>
              <a:rPr lang="en-GB" b="0" i="0" dirty="0">
                <a:solidFill>
                  <a:srgbClr val="111111"/>
                </a:solidFill>
                <a:effectLst/>
                <a:highlight>
                  <a:srgbClr val="F9F9F9"/>
                </a:highlight>
                <a:latin typeface="-apple-system"/>
              </a:rPr>
              <a:t>: Words are considered as tools we use as </a:t>
            </a:r>
            <a:r>
              <a:rPr lang="en-GB" dirty="0">
                <a:solidFill>
                  <a:srgbClr val="111111"/>
                </a:solidFill>
                <a:highlight>
                  <a:srgbClr val="F9F9F9"/>
                </a:highlight>
                <a:latin typeface="-apple-system"/>
              </a:rPr>
              <a:t>a practical instrument for communication and expression</a:t>
            </a:r>
            <a:r>
              <a:rPr lang="en-GB" b="0" i="0" dirty="0">
                <a:solidFill>
                  <a:srgbClr val="111111"/>
                </a:solidFill>
                <a:effectLst/>
                <a:highlight>
                  <a:srgbClr val="F9F9F9"/>
                </a:highlight>
                <a:latin typeface="-apple-system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Whichever of these two perspectives one uses, there are practical and important consequences.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Definition of terms avoids equivocation.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For clear understanding relationship between terms and concepts should not be subject to a continuous state of flux</a:t>
            </a:r>
          </a:p>
        </p:txBody>
      </p:sp>
    </p:spTree>
    <p:extLst>
      <p:ext uri="{BB962C8B-B14F-4D97-AF65-F5344CB8AC3E}">
        <p14:creationId xmlns:p14="http://schemas.microsoft.com/office/powerpoint/2010/main" val="277501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7087-9411-239F-4394-889CDBA6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03741" cy="916227"/>
          </a:xfrm>
        </p:spPr>
        <p:txBody>
          <a:bodyPr>
            <a:normAutofit/>
          </a:bodyPr>
          <a:lstStyle/>
          <a:p>
            <a:r>
              <a:rPr lang="en-GB" sz="3200" dirty="0"/>
              <a:t>Examples involving Standardisation of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444AF-8B1A-59B9-7C8C-5738747F5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1109614"/>
            <a:ext cx="10077557" cy="55780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The Glossary of Terms 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A list of Acronyms         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BC44F68-49BD-5BFC-AA93-BC813AD97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6" t="23832" r="26147" b="12547"/>
          <a:stretch/>
        </p:blipFill>
        <p:spPr bwMode="auto">
          <a:xfrm>
            <a:off x="4834893" y="1076228"/>
            <a:ext cx="4593817" cy="3344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computer screen shot of a computer screen&#10;&#10;Description automatically generated">
            <a:extLst>
              <a:ext uri="{FF2B5EF4-FFF2-40B4-BE49-F238E27FC236}">
                <a16:creationId xmlns:a16="http://schemas.microsoft.com/office/drawing/2014/main" id="{943E1AF7-D143-2CD6-78FC-8133A01E6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83" t="25803" r="35630" b="31456"/>
          <a:stretch/>
        </p:blipFill>
        <p:spPr bwMode="auto">
          <a:xfrm>
            <a:off x="3244949" y="4561840"/>
            <a:ext cx="3801021" cy="2125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359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5B51-3EA9-420B-BFFB-D9BC0486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498765"/>
            <a:ext cx="10077557" cy="602672"/>
          </a:xfrm>
        </p:spPr>
        <p:txBody>
          <a:bodyPr>
            <a:normAutofit fontScale="90000"/>
          </a:bodyPr>
          <a:lstStyle/>
          <a:p>
            <a:r>
              <a:rPr lang="en-US" dirty="0"/>
              <a:t>Within the context of the UEMS…..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0E42-06A3-845F-9AF2-E3A0BD752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410691"/>
            <a:ext cx="6727138" cy="40836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was initially involved with compiling a Glossary and list of Acronyms when writing the ETR for the Specialty of General Surgery in 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2023 the 1</a:t>
            </a:r>
            <a:r>
              <a:rPr lang="en-US" baseline="30000" dirty="0"/>
              <a:t>st</a:t>
            </a:r>
            <a:r>
              <a:rPr lang="en-US" dirty="0"/>
              <a:t> draft of the Glossary and list of Acronyms within the UEMS WGPGT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April 2026 the 3</a:t>
            </a:r>
            <a:r>
              <a:rPr lang="en-US" baseline="30000" dirty="0"/>
              <a:t>rd</a:t>
            </a:r>
            <a:r>
              <a:rPr lang="en-US" dirty="0"/>
              <a:t> draft presented at the  UEMS Council WGPGT Meeting in Tunisia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3B98F7-A124-325E-6929-E146FBCF8D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702" t="30115" r="11064" b="6431"/>
          <a:stretch>
            <a:fillRect/>
          </a:stretch>
        </p:blipFill>
        <p:spPr>
          <a:xfrm>
            <a:off x="7252855" y="1548246"/>
            <a:ext cx="4813051" cy="235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402AA-3401-9260-432A-0D071B82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6" y="205177"/>
            <a:ext cx="10208093" cy="1325563"/>
          </a:xfrm>
        </p:spPr>
        <p:txBody>
          <a:bodyPr/>
          <a:lstStyle/>
          <a:p>
            <a:r>
              <a:rPr lang="en-US" dirty="0"/>
              <a:t>Document development – Essential statistics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29E2-62F6-1AAE-3D5B-C20CAA14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1776845"/>
            <a:ext cx="10077557" cy="4561610"/>
          </a:xfrm>
        </p:spPr>
        <p:txBody>
          <a:bodyPr/>
          <a:lstStyle/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8D96D-0C94-702C-3B19-8C524A871F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046" t="39893" r="18258" b="22246"/>
          <a:stretch>
            <a:fillRect/>
          </a:stretch>
        </p:blipFill>
        <p:spPr>
          <a:xfrm>
            <a:off x="601450" y="1776845"/>
            <a:ext cx="9926089" cy="41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3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8832-E086-DFD2-9B24-D3BDCABC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22" y="2488623"/>
            <a:ext cx="10077556" cy="1880754"/>
          </a:xfrm>
        </p:spPr>
        <p:txBody>
          <a:bodyPr/>
          <a:lstStyle/>
          <a:p>
            <a:r>
              <a:rPr lang="en-US" dirty="0"/>
              <a:t>This Glossary and list of Acronyms should now be published and opened for debate within the UEMS WGPGT.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71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0506-696B-1465-0E99-427FD6F5D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125507"/>
            <a:ext cx="10077557" cy="890494"/>
          </a:xfrm>
        </p:spPr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D8228-D477-A0C3-77BF-3D483DFE9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6" y="1016001"/>
            <a:ext cx="10077557" cy="571649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Standardisation of terminology using the methods mentioned, is essential to avoid equivocation and aid debate.</a:t>
            </a:r>
          </a:p>
          <a:p>
            <a:endParaRPr lang="en-GB" dirty="0"/>
          </a:p>
          <a:p>
            <a:r>
              <a:rPr lang="en-GB" dirty="0"/>
              <a:t>The rapidly expanding volume of evidence and information overload necessitates clarity and a standard use of terms to express the same concept.</a:t>
            </a:r>
          </a:p>
          <a:p>
            <a:endParaRPr lang="en-GB" dirty="0"/>
          </a:p>
          <a:p>
            <a:r>
              <a:rPr lang="en-GB" dirty="0"/>
              <a:t>This standardisation may be subject to periodic review but not a continuous state of flux.</a:t>
            </a:r>
          </a:p>
          <a:p>
            <a:endParaRPr lang="en-GB" dirty="0"/>
          </a:p>
          <a:p>
            <a:r>
              <a:rPr lang="en-GB" dirty="0"/>
              <a:t>To resolve our problems with Terminology, we need to go beyond a Glossary.</a:t>
            </a:r>
          </a:p>
        </p:txBody>
      </p:sp>
    </p:spTree>
    <p:extLst>
      <p:ext uri="{BB962C8B-B14F-4D97-AF65-F5344CB8AC3E}">
        <p14:creationId xmlns:p14="http://schemas.microsoft.com/office/powerpoint/2010/main" val="19743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ée un document." ma:contentTypeScope="" ma:versionID="46b35aaa08c52807dfb346c9b5123096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b78ee7e9995c7132adcfcf884f045e47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F3A80DA9-62F5-47EA-8662-8A3150E12D37}"/>
</file>

<file path=customXml/itemProps2.xml><?xml version="1.0" encoding="utf-8"?>
<ds:datastoreItem xmlns:ds="http://schemas.openxmlformats.org/officeDocument/2006/customXml" ds:itemID="{CB0251A2-3348-41B8-BFC4-3FD6C8BEAB2F}"/>
</file>

<file path=customXml/itemProps3.xml><?xml version="1.0" encoding="utf-8"?>
<ds:datastoreItem xmlns:ds="http://schemas.openxmlformats.org/officeDocument/2006/customXml" ds:itemID="{D426E189-A5A6-4416-A110-A76EB2986CCD}"/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352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-apple-system</vt:lpstr>
      <vt:lpstr>Aptos</vt:lpstr>
      <vt:lpstr>Arial</vt:lpstr>
      <vt:lpstr>Avenir Next LT Pro</vt:lpstr>
      <vt:lpstr>Avenir Next LT Pro Light</vt:lpstr>
      <vt:lpstr>Georgia Pro Semibold</vt:lpstr>
      <vt:lpstr>RocaVTI</vt:lpstr>
      <vt:lpstr>Beyond a Glossary  – Standardisation of  Terminology </vt:lpstr>
      <vt:lpstr>There is a dynamic interplay between words, concepts and context. Terms should not be considered in isolation but through this dynamic interplay with wider contexts. </vt:lpstr>
      <vt:lpstr>Definitions are essential for effective  discussion</vt:lpstr>
      <vt:lpstr>Language and terminology</vt:lpstr>
      <vt:lpstr>Examples involving Standardisation of Terminology</vt:lpstr>
      <vt:lpstr>Within the context of the UEMS…..</vt:lpstr>
      <vt:lpstr>Document development – Essential statistics</vt:lpstr>
      <vt:lpstr>This Glossary and list of Acronyms should now be published and opened for debate within the UEMS WGPGT.</vt:lpstr>
      <vt:lpstr>Conclusion</vt:lpstr>
      <vt:lpstr>Any Questions?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Standardisation of Terminology - Beyond a Glossary</dc:title>
  <dc:creator>Arthur Felice</dc:creator>
  <cp:lastModifiedBy>Arthur Felice</cp:lastModifiedBy>
  <cp:revision>15</cp:revision>
  <dcterms:created xsi:type="dcterms:W3CDTF">2024-03-29T19:03:26Z</dcterms:created>
  <dcterms:modified xsi:type="dcterms:W3CDTF">2026-04-16T13:38:21Z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