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76" r:id="rId2"/>
    <p:sldId id="266" r:id="rId3"/>
    <p:sldId id="277" r:id="rId4"/>
    <p:sldId id="279" r:id="rId5"/>
    <p:sldId id="278" r:id="rId6"/>
    <p:sldId id="28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08C"/>
    <a:srgbClr val="95FBFD"/>
    <a:srgbClr val="94C0FF"/>
    <a:srgbClr val="EE817A"/>
    <a:srgbClr val="F1F9A4"/>
    <a:srgbClr val="BAFBFD"/>
    <a:srgbClr val="ABF7B7"/>
    <a:srgbClr val="F2A9E0"/>
    <a:srgbClr val="EB80C8"/>
    <a:srgbClr val="F8D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8D1706-7FB3-42ED-A9FA-171CC3D2AD0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81EECC2-FE9F-46E1-93B4-2D37C2F39B47}">
      <dgm:prSet phldrT="[Testo]" phldr="0"/>
      <dgm:spPr/>
      <dgm:t>
        <a:bodyPr/>
        <a:lstStyle/>
        <a:p>
          <a:r>
            <a:rPr lang="it-IT" dirty="0">
              <a:solidFill>
                <a:srgbClr val="FF0000"/>
              </a:solidFill>
              <a:latin typeface="Bookman Old Style" panose="02050604050505020204" pitchFamily="18" charset="0"/>
            </a:rPr>
            <a:t>FEMS</a:t>
          </a:r>
        </a:p>
      </dgm:t>
    </dgm:pt>
    <dgm:pt modelId="{189424BE-E81C-4244-BD17-E192813E1A70}" type="parTrans" cxnId="{44B27A2F-00CF-4EEF-90F2-56B79ED95929}">
      <dgm:prSet/>
      <dgm:spPr/>
      <dgm:t>
        <a:bodyPr/>
        <a:lstStyle/>
        <a:p>
          <a:endParaRPr lang="it-IT"/>
        </a:p>
      </dgm:t>
    </dgm:pt>
    <dgm:pt modelId="{FBEEF945-6DCD-460F-8951-AA0AF1D9E442}" type="sibTrans" cxnId="{44B27A2F-00CF-4EEF-90F2-56B79ED95929}">
      <dgm:prSet/>
      <dgm:spPr/>
      <dgm:t>
        <a:bodyPr/>
        <a:lstStyle/>
        <a:p>
          <a:endParaRPr lang="it-IT"/>
        </a:p>
      </dgm:t>
    </dgm:pt>
    <dgm:pt modelId="{51DF0086-A0E0-4867-BF1B-7F72D0ADC847}">
      <dgm:prSet phldrT="[Testo]" phldr="0"/>
      <dgm:spPr>
        <a:solidFill>
          <a:srgbClr val="C370DA"/>
        </a:solidFill>
      </dgm:spPr>
      <dgm:t>
        <a:bodyPr/>
        <a:lstStyle/>
        <a:p>
          <a:r>
            <a:rPr lang="it-IT" dirty="0" err="1">
              <a:latin typeface="Bookman Old Style" panose="02050604050505020204" pitchFamily="18" charset="0"/>
            </a:rPr>
            <a:t>Recognition</a:t>
          </a:r>
          <a:r>
            <a:rPr lang="it-IT" dirty="0">
              <a:latin typeface="Bookman Old Style" panose="02050604050505020204" pitchFamily="18" charset="0"/>
            </a:rPr>
            <a:t> of </a:t>
          </a:r>
          <a:r>
            <a:rPr lang="it-IT" dirty="0" err="1">
              <a:latin typeface="Bookman Old Style" panose="02050604050505020204" pitchFamily="18" charset="0"/>
            </a:rPr>
            <a:t>Medical</a:t>
          </a:r>
          <a:r>
            <a:rPr lang="it-IT" dirty="0">
              <a:latin typeface="Bookman Old Style" panose="02050604050505020204" pitchFamily="18" charset="0"/>
            </a:rPr>
            <a:t> </a:t>
          </a:r>
          <a:r>
            <a:rPr lang="it-IT" dirty="0" err="1">
              <a:latin typeface="Bookman Old Style" panose="02050604050505020204" pitchFamily="18" charset="0"/>
            </a:rPr>
            <a:t>Profession</a:t>
          </a:r>
          <a:r>
            <a:rPr lang="it-IT" dirty="0">
              <a:latin typeface="Bookman Old Style" panose="02050604050505020204" pitchFamily="18" charset="0"/>
            </a:rPr>
            <a:t> </a:t>
          </a:r>
          <a:r>
            <a:rPr lang="it-IT" dirty="0" err="1">
              <a:latin typeface="Bookman Old Style" panose="02050604050505020204" pitchFamily="18" charset="0"/>
            </a:rPr>
            <a:t>as</a:t>
          </a:r>
          <a:r>
            <a:rPr lang="it-IT" dirty="0">
              <a:latin typeface="Bookman Old Style" panose="02050604050505020204" pitchFamily="18" charset="0"/>
            </a:rPr>
            <a:t> an </a:t>
          </a:r>
          <a:r>
            <a:rPr lang="it-IT" dirty="0" err="1">
              <a:latin typeface="Bookman Old Style" panose="02050604050505020204" pitchFamily="18" charset="0"/>
            </a:rPr>
            <a:t>Arduous</a:t>
          </a:r>
          <a:r>
            <a:rPr lang="it-IT" dirty="0">
              <a:latin typeface="Bookman Old Style" panose="02050604050505020204" pitchFamily="18" charset="0"/>
            </a:rPr>
            <a:t> Job</a:t>
          </a:r>
        </a:p>
      </dgm:t>
    </dgm:pt>
    <dgm:pt modelId="{02737F4B-7F27-4F09-9C95-A13A019B60CD}" type="parTrans" cxnId="{EE31394C-147E-471D-B1DA-1CED2C02CF3B}">
      <dgm:prSet/>
      <dgm:spPr/>
      <dgm:t>
        <a:bodyPr/>
        <a:lstStyle/>
        <a:p>
          <a:endParaRPr lang="it-IT"/>
        </a:p>
      </dgm:t>
    </dgm:pt>
    <dgm:pt modelId="{13CE6F98-A5BE-4E1C-91CC-BBD6343B6AD4}" type="sibTrans" cxnId="{EE31394C-147E-471D-B1DA-1CED2C02CF3B}">
      <dgm:prSet/>
      <dgm:spPr/>
      <dgm:t>
        <a:bodyPr/>
        <a:lstStyle/>
        <a:p>
          <a:endParaRPr lang="it-IT"/>
        </a:p>
      </dgm:t>
    </dgm:pt>
    <dgm:pt modelId="{9D09BC44-C262-46D2-96AB-2AE9B6C5609E}">
      <dgm:prSet phldrT="[Testo]" phldr="0"/>
      <dgm:spPr>
        <a:solidFill>
          <a:srgbClr val="92D050"/>
        </a:solidFill>
      </dgm:spPr>
      <dgm:t>
        <a:bodyPr/>
        <a:lstStyle/>
        <a:p>
          <a:r>
            <a:rPr lang="it-IT" dirty="0">
              <a:latin typeface="Bookman Old Style" panose="02050604050505020204" pitchFamily="18" charset="0"/>
            </a:rPr>
            <a:t>FEMS Position Paper on EWTD</a:t>
          </a:r>
        </a:p>
      </dgm:t>
    </dgm:pt>
    <dgm:pt modelId="{A08F0B52-90DE-4CAA-9B03-6C3B3386BD05}" type="parTrans" cxnId="{A5EFAB5D-27B2-456A-B1A4-0836DF2DB1F8}">
      <dgm:prSet/>
      <dgm:spPr/>
      <dgm:t>
        <a:bodyPr/>
        <a:lstStyle/>
        <a:p>
          <a:endParaRPr lang="it-IT"/>
        </a:p>
      </dgm:t>
    </dgm:pt>
    <dgm:pt modelId="{4129D142-6217-4443-94D5-D84CE9D0621A}" type="sibTrans" cxnId="{A5EFAB5D-27B2-456A-B1A4-0836DF2DB1F8}">
      <dgm:prSet/>
      <dgm:spPr/>
      <dgm:t>
        <a:bodyPr/>
        <a:lstStyle/>
        <a:p>
          <a:endParaRPr lang="it-IT"/>
        </a:p>
      </dgm:t>
    </dgm:pt>
    <dgm:pt modelId="{C1B3E900-4D67-4D15-ADE8-E99BF5E542A5}">
      <dgm:prSet phldrT="[Testo]" phldr="0"/>
      <dgm:spPr>
        <a:solidFill>
          <a:srgbClr val="39C8CF"/>
        </a:solidFill>
      </dgm:spPr>
      <dgm:t>
        <a:bodyPr/>
        <a:lstStyle/>
        <a:p>
          <a:r>
            <a:rPr lang="it-IT" dirty="0" err="1">
              <a:latin typeface="Bookman Old Style" panose="02050604050505020204" pitchFamily="18" charset="0"/>
            </a:rPr>
            <a:t>Declaration</a:t>
          </a:r>
          <a:r>
            <a:rPr lang="it-IT" dirty="0">
              <a:latin typeface="Bookman Old Style" panose="02050604050505020204" pitchFamily="18" charset="0"/>
            </a:rPr>
            <a:t> of Doctors’ </a:t>
          </a:r>
          <a:r>
            <a:rPr lang="it-IT" dirty="0" err="1">
              <a:latin typeface="Bookman Old Style" panose="02050604050505020204" pitchFamily="18" charset="0"/>
            </a:rPr>
            <a:t>Fundamental</a:t>
          </a:r>
          <a:r>
            <a:rPr lang="it-IT" dirty="0">
              <a:latin typeface="Bookman Old Style" panose="02050604050505020204" pitchFamily="18" charset="0"/>
            </a:rPr>
            <a:t> </a:t>
          </a:r>
          <a:r>
            <a:rPr lang="it-IT" dirty="0" err="1">
              <a:latin typeface="Bookman Old Style" panose="02050604050505020204" pitchFamily="18" charset="0"/>
            </a:rPr>
            <a:t>Rights</a:t>
          </a:r>
          <a:endParaRPr lang="it-IT" dirty="0">
            <a:latin typeface="Bookman Old Style" panose="02050604050505020204" pitchFamily="18" charset="0"/>
          </a:endParaRPr>
        </a:p>
      </dgm:t>
    </dgm:pt>
    <dgm:pt modelId="{AAD4263D-6F57-46DD-991A-86543CA91B7C}" type="parTrans" cxnId="{695A717F-036D-4DB6-B3BF-9C4F2E872DF3}">
      <dgm:prSet/>
      <dgm:spPr/>
      <dgm:t>
        <a:bodyPr/>
        <a:lstStyle/>
        <a:p>
          <a:endParaRPr lang="it-IT"/>
        </a:p>
      </dgm:t>
    </dgm:pt>
    <dgm:pt modelId="{C31BAA15-DEE7-46A9-8EB0-262692E42319}" type="sibTrans" cxnId="{695A717F-036D-4DB6-B3BF-9C4F2E872DF3}">
      <dgm:prSet/>
      <dgm:spPr/>
      <dgm:t>
        <a:bodyPr/>
        <a:lstStyle/>
        <a:p>
          <a:endParaRPr lang="it-IT"/>
        </a:p>
      </dgm:t>
    </dgm:pt>
    <dgm:pt modelId="{E1153EB4-4EA9-4C92-A718-A0DC08234B5C}">
      <dgm:prSet phldrT="[Testo]" phldr="0"/>
      <dgm:spPr>
        <a:solidFill>
          <a:srgbClr val="FFC000"/>
        </a:solidFill>
      </dgm:spPr>
      <dgm:t>
        <a:bodyPr/>
        <a:lstStyle/>
        <a:p>
          <a:r>
            <a:rPr lang="it-IT" dirty="0">
              <a:latin typeface="Bookman Old Style" panose="02050604050505020204" pitchFamily="18" charset="0"/>
            </a:rPr>
            <a:t>Shaping the Future of Doctors’ Health</a:t>
          </a:r>
        </a:p>
      </dgm:t>
    </dgm:pt>
    <dgm:pt modelId="{502E86A2-F456-462B-90B9-C3D958B82EBF}" type="parTrans" cxnId="{D9DD250D-9342-4388-A002-79B9DF997141}">
      <dgm:prSet/>
      <dgm:spPr/>
      <dgm:t>
        <a:bodyPr/>
        <a:lstStyle/>
        <a:p>
          <a:endParaRPr lang="it-IT"/>
        </a:p>
      </dgm:t>
    </dgm:pt>
    <dgm:pt modelId="{E269C5F0-5786-4DA9-B7BE-31D0586E1C24}" type="sibTrans" cxnId="{D9DD250D-9342-4388-A002-79B9DF997141}">
      <dgm:prSet/>
      <dgm:spPr/>
      <dgm:t>
        <a:bodyPr/>
        <a:lstStyle/>
        <a:p>
          <a:endParaRPr lang="it-IT"/>
        </a:p>
      </dgm:t>
    </dgm:pt>
    <dgm:pt modelId="{2C9E1C32-8C47-45F9-A3E8-3945CAFCD13D}" type="pres">
      <dgm:prSet presAssocID="{DD8D1706-7FB3-42ED-A9FA-171CC3D2AD0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60EB76-C92A-409E-8C15-9A89CC1FEB70}" type="pres">
      <dgm:prSet presAssocID="{DD8D1706-7FB3-42ED-A9FA-171CC3D2AD0E}" presName="matrix" presStyleCnt="0"/>
      <dgm:spPr/>
    </dgm:pt>
    <dgm:pt modelId="{5867AC8D-A234-44C6-AECD-E130DEB89B8E}" type="pres">
      <dgm:prSet presAssocID="{DD8D1706-7FB3-42ED-A9FA-171CC3D2AD0E}" presName="tile1" presStyleLbl="node1" presStyleIdx="0" presStyleCnt="4"/>
      <dgm:spPr/>
    </dgm:pt>
    <dgm:pt modelId="{D1FD2F24-F387-4F37-AF1F-34A19E7E8AD2}" type="pres">
      <dgm:prSet presAssocID="{DD8D1706-7FB3-42ED-A9FA-171CC3D2AD0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B6F5284-3066-499B-BF2E-C16C13F6A6D8}" type="pres">
      <dgm:prSet presAssocID="{DD8D1706-7FB3-42ED-A9FA-171CC3D2AD0E}" presName="tile2" presStyleLbl="node1" presStyleIdx="1" presStyleCnt="4" custLinFactNeighborX="1010" custLinFactNeighborY="1300"/>
      <dgm:spPr/>
    </dgm:pt>
    <dgm:pt modelId="{0D705E93-19F8-4F35-9CB8-E840D9817D25}" type="pres">
      <dgm:prSet presAssocID="{DD8D1706-7FB3-42ED-A9FA-171CC3D2AD0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99C663F-4332-47B9-B1AB-83EC8D7ED1E1}" type="pres">
      <dgm:prSet presAssocID="{DD8D1706-7FB3-42ED-A9FA-171CC3D2AD0E}" presName="tile3" presStyleLbl="node1" presStyleIdx="2" presStyleCnt="4"/>
      <dgm:spPr/>
    </dgm:pt>
    <dgm:pt modelId="{986F6AFB-C870-40CD-B61D-B791765391EE}" type="pres">
      <dgm:prSet presAssocID="{DD8D1706-7FB3-42ED-A9FA-171CC3D2AD0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418FB28-C486-4785-AEC9-2AAC274A3A34}" type="pres">
      <dgm:prSet presAssocID="{DD8D1706-7FB3-42ED-A9FA-171CC3D2AD0E}" presName="tile4" presStyleLbl="node1" presStyleIdx="3" presStyleCnt="4"/>
      <dgm:spPr/>
    </dgm:pt>
    <dgm:pt modelId="{4E3053DB-3DEF-49F7-A145-66DD67B92407}" type="pres">
      <dgm:prSet presAssocID="{DD8D1706-7FB3-42ED-A9FA-171CC3D2AD0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A5A562A-3886-4F48-9D2A-CEBEBB4BAA26}" type="pres">
      <dgm:prSet presAssocID="{DD8D1706-7FB3-42ED-A9FA-171CC3D2AD0E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8962C02-7937-4A68-B03A-B36AF0C1B9DD}" type="presOf" srcId="{DD8D1706-7FB3-42ED-A9FA-171CC3D2AD0E}" destId="{2C9E1C32-8C47-45F9-A3E8-3945CAFCD13D}" srcOrd="0" destOrd="0" presId="urn:microsoft.com/office/officeart/2005/8/layout/matrix1"/>
    <dgm:cxn modelId="{0631FD07-E918-4B9D-9368-72B446810651}" type="presOf" srcId="{C1B3E900-4D67-4D15-ADE8-E99BF5E542A5}" destId="{199C663F-4332-47B9-B1AB-83EC8D7ED1E1}" srcOrd="0" destOrd="0" presId="urn:microsoft.com/office/officeart/2005/8/layout/matrix1"/>
    <dgm:cxn modelId="{CEF4F309-F412-4665-A726-5747192A15F0}" type="presOf" srcId="{51DF0086-A0E0-4867-BF1B-7F72D0ADC847}" destId="{5867AC8D-A234-44C6-AECD-E130DEB89B8E}" srcOrd="0" destOrd="0" presId="urn:microsoft.com/office/officeart/2005/8/layout/matrix1"/>
    <dgm:cxn modelId="{D9DD250D-9342-4388-A002-79B9DF997141}" srcId="{281EECC2-FE9F-46E1-93B4-2D37C2F39B47}" destId="{E1153EB4-4EA9-4C92-A718-A0DC08234B5C}" srcOrd="3" destOrd="0" parTransId="{502E86A2-F456-462B-90B9-C3D958B82EBF}" sibTransId="{E269C5F0-5786-4DA9-B7BE-31D0586E1C24}"/>
    <dgm:cxn modelId="{076D4319-1187-4009-B0CA-219F39D80BD1}" type="presOf" srcId="{E1153EB4-4EA9-4C92-A718-A0DC08234B5C}" destId="{4418FB28-C486-4785-AEC9-2AAC274A3A34}" srcOrd="0" destOrd="0" presId="urn:microsoft.com/office/officeart/2005/8/layout/matrix1"/>
    <dgm:cxn modelId="{FD1F6D23-2262-4092-A99F-156C775350C8}" type="presOf" srcId="{9D09BC44-C262-46D2-96AB-2AE9B6C5609E}" destId="{0D705E93-19F8-4F35-9CB8-E840D9817D25}" srcOrd="1" destOrd="0" presId="urn:microsoft.com/office/officeart/2005/8/layout/matrix1"/>
    <dgm:cxn modelId="{44B27A2F-00CF-4EEF-90F2-56B79ED95929}" srcId="{DD8D1706-7FB3-42ED-A9FA-171CC3D2AD0E}" destId="{281EECC2-FE9F-46E1-93B4-2D37C2F39B47}" srcOrd="0" destOrd="0" parTransId="{189424BE-E81C-4244-BD17-E192813E1A70}" sibTransId="{FBEEF945-6DCD-460F-8951-AA0AF1D9E442}"/>
    <dgm:cxn modelId="{A5EFAB5D-27B2-456A-B1A4-0836DF2DB1F8}" srcId="{281EECC2-FE9F-46E1-93B4-2D37C2F39B47}" destId="{9D09BC44-C262-46D2-96AB-2AE9B6C5609E}" srcOrd="1" destOrd="0" parTransId="{A08F0B52-90DE-4CAA-9B03-6C3B3386BD05}" sibTransId="{4129D142-6217-4443-94D5-D84CE9D0621A}"/>
    <dgm:cxn modelId="{3A68D345-3F10-419B-9208-072491B98A71}" type="presOf" srcId="{51DF0086-A0E0-4867-BF1B-7F72D0ADC847}" destId="{D1FD2F24-F387-4F37-AF1F-34A19E7E8AD2}" srcOrd="1" destOrd="0" presId="urn:microsoft.com/office/officeart/2005/8/layout/matrix1"/>
    <dgm:cxn modelId="{EE31394C-147E-471D-B1DA-1CED2C02CF3B}" srcId="{281EECC2-FE9F-46E1-93B4-2D37C2F39B47}" destId="{51DF0086-A0E0-4867-BF1B-7F72D0ADC847}" srcOrd="0" destOrd="0" parTransId="{02737F4B-7F27-4F09-9C95-A13A019B60CD}" sibTransId="{13CE6F98-A5BE-4E1C-91CC-BBD6343B6AD4}"/>
    <dgm:cxn modelId="{55EDBF77-FE5C-45E6-B834-2BCACE117831}" type="presOf" srcId="{E1153EB4-4EA9-4C92-A718-A0DC08234B5C}" destId="{4E3053DB-3DEF-49F7-A145-66DD67B92407}" srcOrd="1" destOrd="0" presId="urn:microsoft.com/office/officeart/2005/8/layout/matrix1"/>
    <dgm:cxn modelId="{695A717F-036D-4DB6-B3BF-9C4F2E872DF3}" srcId="{281EECC2-FE9F-46E1-93B4-2D37C2F39B47}" destId="{C1B3E900-4D67-4D15-ADE8-E99BF5E542A5}" srcOrd="2" destOrd="0" parTransId="{AAD4263D-6F57-46DD-991A-86543CA91B7C}" sibTransId="{C31BAA15-DEE7-46A9-8EB0-262692E42319}"/>
    <dgm:cxn modelId="{7D7CC792-39FF-4ABF-BD37-6A1123F3D281}" type="presOf" srcId="{281EECC2-FE9F-46E1-93B4-2D37C2F39B47}" destId="{6A5A562A-3886-4F48-9D2A-CEBEBB4BAA26}" srcOrd="0" destOrd="0" presId="urn:microsoft.com/office/officeart/2005/8/layout/matrix1"/>
    <dgm:cxn modelId="{976958B1-5538-4E42-9796-47B9DBD936DC}" type="presOf" srcId="{C1B3E900-4D67-4D15-ADE8-E99BF5E542A5}" destId="{986F6AFB-C870-40CD-B61D-B791765391EE}" srcOrd="1" destOrd="0" presId="urn:microsoft.com/office/officeart/2005/8/layout/matrix1"/>
    <dgm:cxn modelId="{CD870CB9-3073-43E1-9921-797F857880D4}" type="presOf" srcId="{9D09BC44-C262-46D2-96AB-2AE9B6C5609E}" destId="{7B6F5284-3066-499B-BF2E-C16C13F6A6D8}" srcOrd="0" destOrd="0" presId="urn:microsoft.com/office/officeart/2005/8/layout/matrix1"/>
    <dgm:cxn modelId="{C84AFFC7-A4C3-446A-887D-A338E67D5830}" type="presParOf" srcId="{2C9E1C32-8C47-45F9-A3E8-3945CAFCD13D}" destId="{FA60EB76-C92A-409E-8C15-9A89CC1FEB70}" srcOrd="0" destOrd="0" presId="urn:microsoft.com/office/officeart/2005/8/layout/matrix1"/>
    <dgm:cxn modelId="{F69EC103-99BC-404B-89AB-4981C0A85F91}" type="presParOf" srcId="{FA60EB76-C92A-409E-8C15-9A89CC1FEB70}" destId="{5867AC8D-A234-44C6-AECD-E130DEB89B8E}" srcOrd="0" destOrd="0" presId="urn:microsoft.com/office/officeart/2005/8/layout/matrix1"/>
    <dgm:cxn modelId="{83AFC40F-FF56-47C7-9EA4-D2F3F54B306E}" type="presParOf" srcId="{FA60EB76-C92A-409E-8C15-9A89CC1FEB70}" destId="{D1FD2F24-F387-4F37-AF1F-34A19E7E8AD2}" srcOrd="1" destOrd="0" presId="urn:microsoft.com/office/officeart/2005/8/layout/matrix1"/>
    <dgm:cxn modelId="{D0D9FD66-FA57-4BAD-8F19-08C285FDC76D}" type="presParOf" srcId="{FA60EB76-C92A-409E-8C15-9A89CC1FEB70}" destId="{7B6F5284-3066-499B-BF2E-C16C13F6A6D8}" srcOrd="2" destOrd="0" presId="urn:microsoft.com/office/officeart/2005/8/layout/matrix1"/>
    <dgm:cxn modelId="{219E368B-7DDC-48A3-AA4E-348640DC1C1B}" type="presParOf" srcId="{FA60EB76-C92A-409E-8C15-9A89CC1FEB70}" destId="{0D705E93-19F8-4F35-9CB8-E840D9817D25}" srcOrd="3" destOrd="0" presId="urn:microsoft.com/office/officeart/2005/8/layout/matrix1"/>
    <dgm:cxn modelId="{9A00E3DD-F128-4A4F-BE7B-586E6A02B2C4}" type="presParOf" srcId="{FA60EB76-C92A-409E-8C15-9A89CC1FEB70}" destId="{199C663F-4332-47B9-B1AB-83EC8D7ED1E1}" srcOrd="4" destOrd="0" presId="urn:microsoft.com/office/officeart/2005/8/layout/matrix1"/>
    <dgm:cxn modelId="{055E6662-C02A-4C66-94B9-22505D2503A5}" type="presParOf" srcId="{FA60EB76-C92A-409E-8C15-9A89CC1FEB70}" destId="{986F6AFB-C870-40CD-B61D-B791765391EE}" srcOrd="5" destOrd="0" presId="urn:microsoft.com/office/officeart/2005/8/layout/matrix1"/>
    <dgm:cxn modelId="{67854742-138D-4402-AFD8-EC19BE52DD20}" type="presParOf" srcId="{FA60EB76-C92A-409E-8C15-9A89CC1FEB70}" destId="{4418FB28-C486-4785-AEC9-2AAC274A3A34}" srcOrd="6" destOrd="0" presId="urn:microsoft.com/office/officeart/2005/8/layout/matrix1"/>
    <dgm:cxn modelId="{173B251D-DF2A-4449-934C-15685C44A123}" type="presParOf" srcId="{FA60EB76-C92A-409E-8C15-9A89CC1FEB70}" destId="{4E3053DB-3DEF-49F7-A145-66DD67B92407}" srcOrd="7" destOrd="0" presId="urn:microsoft.com/office/officeart/2005/8/layout/matrix1"/>
    <dgm:cxn modelId="{6A3ADAA2-82E7-45DD-BC22-5B89B7EF45F9}" type="presParOf" srcId="{2C9E1C32-8C47-45F9-A3E8-3945CAFCD13D}" destId="{6A5A562A-3886-4F48-9D2A-CEBEBB4BAA2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7AC8D-A234-44C6-AECD-E130DEB89B8E}">
      <dsp:nvSpPr>
        <dsp:cNvPr id="0" name=""/>
        <dsp:cNvSpPr/>
      </dsp:nvSpPr>
      <dsp:spPr>
        <a:xfrm rot="16200000">
          <a:off x="673578" y="-673578"/>
          <a:ext cx="2641463" cy="3988619"/>
        </a:xfrm>
        <a:prstGeom prst="round1Rect">
          <a:avLst/>
        </a:prstGeom>
        <a:solidFill>
          <a:srgbClr val="C370D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 err="1">
              <a:latin typeface="Bookman Old Style" panose="02050604050505020204" pitchFamily="18" charset="0"/>
            </a:rPr>
            <a:t>Recognition</a:t>
          </a:r>
          <a:r>
            <a:rPr lang="it-IT" sz="2900" kern="1200" dirty="0">
              <a:latin typeface="Bookman Old Style" panose="02050604050505020204" pitchFamily="18" charset="0"/>
            </a:rPr>
            <a:t> of </a:t>
          </a:r>
          <a:r>
            <a:rPr lang="it-IT" sz="2900" kern="1200" dirty="0" err="1">
              <a:latin typeface="Bookman Old Style" panose="02050604050505020204" pitchFamily="18" charset="0"/>
            </a:rPr>
            <a:t>Medical</a:t>
          </a:r>
          <a:r>
            <a:rPr lang="it-IT" sz="2900" kern="1200" dirty="0">
              <a:latin typeface="Bookman Old Style" panose="02050604050505020204" pitchFamily="18" charset="0"/>
            </a:rPr>
            <a:t> </a:t>
          </a:r>
          <a:r>
            <a:rPr lang="it-IT" sz="2900" kern="1200" dirty="0" err="1">
              <a:latin typeface="Bookman Old Style" panose="02050604050505020204" pitchFamily="18" charset="0"/>
            </a:rPr>
            <a:t>Profession</a:t>
          </a:r>
          <a:r>
            <a:rPr lang="it-IT" sz="2900" kern="1200" dirty="0">
              <a:latin typeface="Bookman Old Style" panose="02050604050505020204" pitchFamily="18" charset="0"/>
            </a:rPr>
            <a:t> </a:t>
          </a:r>
          <a:r>
            <a:rPr lang="it-IT" sz="2900" kern="1200" dirty="0" err="1">
              <a:latin typeface="Bookman Old Style" panose="02050604050505020204" pitchFamily="18" charset="0"/>
            </a:rPr>
            <a:t>as</a:t>
          </a:r>
          <a:r>
            <a:rPr lang="it-IT" sz="2900" kern="1200" dirty="0">
              <a:latin typeface="Bookman Old Style" panose="02050604050505020204" pitchFamily="18" charset="0"/>
            </a:rPr>
            <a:t> an </a:t>
          </a:r>
          <a:r>
            <a:rPr lang="it-IT" sz="2900" kern="1200" dirty="0" err="1">
              <a:latin typeface="Bookman Old Style" panose="02050604050505020204" pitchFamily="18" charset="0"/>
            </a:rPr>
            <a:t>Arduous</a:t>
          </a:r>
          <a:r>
            <a:rPr lang="it-IT" sz="2900" kern="1200" dirty="0">
              <a:latin typeface="Bookman Old Style" panose="02050604050505020204" pitchFamily="18" charset="0"/>
            </a:rPr>
            <a:t> Job</a:t>
          </a:r>
        </a:p>
      </dsp:txBody>
      <dsp:txXfrm rot="5400000">
        <a:off x="-1" y="1"/>
        <a:ext cx="3988619" cy="1981097"/>
      </dsp:txXfrm>
    </dsp:sp>
    <dsp:sp modelId="{7B6F5284-3066-499B-BF2E-C16C13F6A6D8}">
      <dsp:nvSpPr>
        <dsp:cNvPr id="0" name=""/>
        <dsp:cNvSpPr/>
      </dsp:nvSpPr>
      <dsp:spPr>
        <a:xfrm>
          <a:off x="3988619" y="34339"/>
          <a:ext cx="3988619" cy="2641463"/>
        </a:xfrm>
        <a:prstGeom prst="round1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>
              <a:latin typeface="Bookman Old Style" panose="02050604050505020204" pitchFamily="18" charset="0"/>
            </a:rPr>
            <a:t>FEMS Position Paper on EWTD</a:t>
          </a:r>
        </a:p>
      </dsp:txBody>
      <dsp:txXfrm>
        <a:off x="3988619" y="34339"/>
        <a:ext cx="3988619" cy="1981097"/>
      </dsp:txXfrm>
    </dsp:sp>
    <dsp:sp modelId="{199C663F-4332-47B9-B1AB-83EC8D7ED1E1}">
      <dsp:nvSpPr>
        <dsp:cNvPr id="0" name=""/>
        <dsp:cNvSpPr/>
      </dsp:nvSpPr>
      <dsp:spPr>
        <a:xfrm rot="10800000">
          <a:off x="0" y="2641463"/>
          <a:ext cx="3988619" cy="2641463"/>
        </a:xfrm>
        <a:prstGeom prst="round1Rect">
          <a:avLst/>
        </a:prstGeom>
        <a:solidFill>
          <a:srgbClr val="39C8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 err="1">
              <a:latin typeface="Bookman Old Style" panose="02050604050505020204" pitchFamily="18" charset="0"/>
            </a:rPr>
            <a:t>Declaration</a:t>
          </a:r>
          <a:r>
            <a:rPr lang="it-IT" sz="2900" kern="1200" dirty="0">
              <a:latin typeface="Bookman Old Style" panose="02050604050505020204" pitchFamily="18" charset="0"/>
            </a:rPr>
            <a:t> of Doctors’ </a:t>
          </a:r>
          <a:r>
            <a:rPr lang="it-IT" sz="2900" kern="1200" dirty="0" err="1">
              <a:latin typeface="Bookman Old Style" panose="02050604050505020204" pitchFamily="18" charset="0"/>
            </a:rPr>
            <a:t>Fundamental</a:t>
          </a:r>
          <a:r>
            <a:rPr lang="it-IT" sz="2900" kern="1200" dirty="0">
              <a:latin typeface="Bookman Old Style" panose="02050604050505020204" pitchFamily="18" charset="0"/>
            </a:rPr>
            <a:t> </a:t>
          </a:r>
          <a:r>
            <a:rPr lang="it-IT" sz="2900" kern="1200" dirty="0" err="1">
              <a:latin typeface="Bookman Old Style" panose="02050604050505020204" pitchFamily="18" charset="0"/>
            </a:rPr>
            <a:t>Rights</a:t>
          </a:r>
          <a:endParaRPr lang="it-IT" sz="2900" kern="1200" dirty="0">
            <a:latin typeface="Bookman Old Style" panose="02050604050505020204" pitchFamily="18" charset="0"/>
          </a:endParaRPr>
        </a:p>
      </dsp:txBody>
      <dsp:txXfrm rot="10800000">
        <a:off x="0" y="3301829"/>
        <a:ext cx="3988619" cy="1981097"/>
      </dsp:txXfrm>
    </dsp:sp>
    <dsp:sp modelId="{4418FB28-C486-4785-AEC9-2AAC274A3A34}">
      <dsp:nvSpPr>
        <dsp:cNvPr id="0" name=""/>
        <dsp:cNvSpPr/>
      </dsp:nvSpPr>
      <dsp:spPr>
        <a:xfrm rot="5400000">
          <a:off x="4662197" y="1967885"/>
          <a:ext cx="2641463" cy="3988619"/>
        </a:xfrm>
        <a:prstGeom prst="round1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>
              <a:latin typeface="Bookman Old Style" panose="02050604050505020204" pitchFamily="18" charset="0"/>
            </a:rPr>
            <a:t>Shaping the Future of Doctors’ Health</a:t>
          </a:r>
        </a:p>
      </dsp:txBody>
      <dsp:txXfrm rot="-5400000">
        <a:off x="3988619" y="3301829"/>
        <a:ext cx="3988619" cy="1981097"/>
      </dsp:txXfrm>
    </dsp:sp>
    <dsp:sp modelId="{6A5A562A-3886-4F48-9D2A-CEBEBB4BAA26}">
      <dsp:nvSpPr>
        <dsp:cNvPr id="0" name=""/>
        <dsp:cNvSpPr/>
      </dsp:nvSpPr>
      <dsp:spPr>
        <a:xfrm>
          <a:off x="2792033" y="1981097"/>
          <a:ext cx="2393171" cy="132073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900" kern="1200" dirty="0">
              <a:solidFill>
                <a:srgbClr val="FF0000"/>
              </a:solidFill>
              <a:latin typeface="Bookman Old Style" panose="02050604050505020204" pitchFamily="18" charset="0"/>
            </a:rPr>
            <a:t>FEMS</a:t>
          </a:r>
        </a:p>
      </dsp:txBody>
      <dsp:txXfrm>
        <a:off x="2856506" y="2045570"/>
        <a:ext cx="2264225" cy="1191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DC62C-4A34-4027-8ED7-D10BCD181CB8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15246-5AA5-4299-BA66-71944FAF8F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91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C52BC0-D162-F8C6-BCBB-5C0151A5D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6287B3B-7220-C6C7-7527-1C71AB497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BED1E7-D523-3BE1-393A-E840F4D4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BF7-6F9A-4E10-B765-978FF69E1B4A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06B659-8D33-C733-4F33-4A7E43A8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1E33F8-0866-ED7B-22B0-29678B1F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906A-B583-4355-B1F3-A324C2F056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76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BBC491-78C1-812F-3A38-E18AE5F2D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172D577-6117-8EB4-0D20-574205B78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D1C19E-8C1B-A1EF-B6FE-648B482A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BF7-6F9A-4E10-B765-978FF69E1B4A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2FFA74-FC34-578D-53D6-3182D420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9D2937-908D-6997-44DE-82B184B3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906A-B583-4355-B1F3-A324C2F056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49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F7B625B-5009-EBC4-2A32-8B3074A2F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F95642-6ED6-7FDD-3627-D806EB63C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F869EA-C5AF-5AEE-2BBA-830CCC27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BF7-6F9A-4E10-B765-978FF69E1B4A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2A5F71-73C6-31AC-45F4-F9AE6ED9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A06EE1-52FB-9564-3E3D-457A7F14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906A-B583-4355-B1F3-A324C2F056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15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04698-166A-FF42-EE3C-C20DDCDB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C737EB-6922-DDF2-5A88-7D483F130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0BA2B0-B8B9-52D7-CE87-698BBF38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BF7-6F9A-4E10-B765-978FF69E1B4A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56DF37-99C9-8679-F01F-BA1C70F9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DE7A20-6E58-4DDE-B258-5BA557CB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906A-B583-4355-B1F3-A324C2F056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82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F1CFB7-69E6-B698-980E-E9FDB8AF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C23138-5434-8540-4E49-33DD0F6E1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51164AE-231B-2968-A430-D7E2EF59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BF7-6F9A-4E10-B765-978FF69E1B4A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9B2CD1-E831-DCF1-7511-D0E05538E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641D03-7673-5537-FE2C-12BA463A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906A-B583-4355-B1F3-A324C2F056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67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87CDD3-EEBC-0019-2880-5391321F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510E15-35FB-995F-2822-B9F645E55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E32296-F125-A215-312B-A8D32BA73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3526762-1864-3DC7-C1A3-30B6E01C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BF7-6F9A-4E10-B765-978FF69E1B4A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444093-E0B6-FF4E-C23B-EBDB96AA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87BBF57-A678-D8B0-2D0B-4771B2D0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906A-B583-4355-B1F3-A324C2F056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15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E94FB9-9700-1C22-DBE0-747F33F1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30826F-0870-49E3-C547-5618723F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EC20FD-3B19-DEAA-C0CF-9D900379F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481BA6C-15F0-D838-8EA0-6839BE465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5FE7B8C-A173-935D-D9B0-010C59E34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98E09CB-66D0-73EA-B045-36AB0B99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BF7-6F9A-4E10-B765-978FF69E1B4A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1497B11-7C82-8CFC-C60B-416D2081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C6C9DCF-99C3-14EA-51FC-E5F8E5F5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906A-B583-4355-B1F3-A324C2F056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21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99CC11-F343-0504-5A1F-001A416D9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3B96F9-5AD4-C99F-F1FF-7F280EDC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BF7-6F9A-4E10-B765-978FF69E1B4A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BDF742-7EEB-9E11-88E4-E2176D89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2F009FC-1DAE-8884-DD84-9CE230BC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906A-B583-4355-B1F3-A324C2F056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46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C4ACCD1-1AF8-73C3-1BB3-1B1B7696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BF7-6F9A-4E10-B765-978FF69E1B4A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441E9A5-E36A-FA13-B63E-81800957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DA176C-54A3-0D77-C5C3-AC96A2B2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906A-B583-4355-B1F3-A324C2F056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58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9472C-06B9-D7F2-8A35-BBEB56FF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C5465A-CB6F-9ED6-FD72-3F9F39C3C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E46BAE-CFF6-25E3-8002-C78C2988E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D8AFC7-479B-E833-D64C-8544FF393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BF7-6F9A-4E10-B765-978FF69E1B4A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D4FE32-4735-24E6-7E5C-895C2A9E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DB4EC99-F3C3-361C-2B89-81FA36A2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906A-B583-4355-B1F3-A324C2F056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85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58F9C6-5CC9-BFDD-5926-10046AE2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2D27A99-DE02-71DA-3897-60C0D214C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12588FE-1E99-4262-EAA7-9081C2E83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E0BDF5-6739-645B-6668-A376B289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BF7-6F9A-4E10-B765-978FF69E1B4A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A054D4-7688-FB54-0C0A-2AE38EE5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DFE421-0E38-2291-05B2-3AB668C4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906A-B583-4355-B1F3-A324C2F056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96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3AEF04B-E3B1-A239-3CDF-ED77921B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261B90-5A88-0E60-20FD-377EC4BB2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575595-C3C5-155B-A4EB-4138D0916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2BF7-6F9A-4E10-B765-978FF69E1B4A}" type="datetimeFigureOut">
              <a:rPr lang="it-IT" smtClean="0"/>
              <a:t>15/04/2026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03293F-C559-D45A-E308-DC094D2A7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401ED5-604C-C5BC-9E62-048AF7E5F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906A-B583-4355-B1F3-A324C2F056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22F10-5427-65D9-E13B-471F4F0ED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A8552E1-9455-2AB6-3FA0-187ED75C8AE3}"/>
              </a:ext>
            </a:extLst>
          </p:cNvPr>
          <p:cNvCxnSpPr/>
          <p:nvPr/>
        </p:nvCxnSpPr>
        <p:spPr>
          <a:xfrm>
            <a:off x="0" y="6255682"/>
            <a:ext cx="12192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0498D98-CCFF-E970-F360-01271DB5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2" y="6306018"/>
            <a:ext cx="545588" cy="55198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73F567E-C2C2-CD1F-F15B-1E0AEB5F273B}"/>
              </a:ext>
            </a:extLst>
          </p:cNvPr>
          <p:cNvSpPr txBox="1"/>
          <p:nvPr/>
        </p:nvSpPr>
        <p:spPr>
          <a:xfrm>
            <a:off x="9650677" y="6331355"/>
            <a:ext cx="245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Alessandra Spedicato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FEMS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6E84312-E03C-7C4D-5B39-B36BE68A2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677" y="107017"/>
            <a:ext cx="2271380" cy="798052"/>
          </a:xfrm>
          <a:prstGeom prst="rect">
            <a:avLst/>
          </a:prstGeom>
        </p:spPr>
      </p:pic>
      <p:sp>
        <p:nvSpPr>
          <p:cNvPr id="15" name="Segnaposto piè di pagina 14">
            <a:extLst>
              <a:ext uri="{FF2B5EF4-FFF2-40B4-BE49-F238E27FC236}">
                <a16:creationId xmlns:a16="http://schemas.microsoft.com/office/drawing/2014/main" id="{A4F078AD-1484-5929-07CF-BCAA70F3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UEMS Council Meeting 24-25 April 2026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002F120-2AF0-695C-6694-388AB13F6A30}"/>
              </a:ext>
            </a:extLst>
          </p:cNvPr>
          <p:cNvSpPr txBox="1"/>
          <p:nvPr/>
        </p:nvSpPr>
        <p:spPr>
          <a:xfrm>
            <a:off x="1994598" y="2552387"/>
            <a:ext cx="8202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Current</a:t>
            </a: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 2026 FEMS Key Activities and Future </a:t>
            </a:r>
            <a:r>
              <a:rPr kumimoji="0" lang="it-IT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Developments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54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301B1-34B6-848F-A5F8-94477B947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5613811-BD11-69F1-A972-13EC5E730446}"/>
              </a:ext>
            </a:extLst>
          </p:cNvPr>
          <p:cNvCxnSpPr/>
          <p:nvPr/>
        </p:nvCxnSpPr>
        <p:spPr>
          <a:xfrm>
            <a:off x="0" y="6255682"/>
            <a:ext cx="12192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248E0A74-F946-800A-BA0C-B99BB3E4C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2" y="6306018"/>
            <a:ext cx="545588" cy="55198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5F612C-374B-637D-3B66-88A3936DEB06}"/>
              </a:ext>
            </a:extLst>
          </p:cNvPr>
          <p:cNvSpPr txBox="1"/>
          <p:nvPr/>
        </p:nvSpPr>
        <p:spPr>
          <a:xfrm>
            <a:off x="9650677" y="6331355"/>
            <a:ext cx="245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Alessandra Spedicato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FEMS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9E2F898-CFEB-3984-20F8-0A70FD5F7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677" y="107017"/>
            <a:ext cx="2271380" cy="798052"/>
          </a:xfrm>
          <a:prstGeom prst="rect">
            <a:avLst/>
          </a:prstGeom>
        </p:spPr>
      </p:pic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31037115-73E3-1E12-A460-367CCE5FDD26}"/>
              </a:ext>
            </a:extLst>
          </p:cNvPr>
          <p:cNvGraphicFramePr/>
          <p:nvPr/>
        </p:nvGraphicFramePr>
        <p:xfrm>
          <a:off x="1042219" y="462116"/>
          <a:ext cx="7977239" cy="5282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egnaposto piè di pagina 14">
            <a:extLst>
              <a:ext uri="{FF2B5EF4-FFF2-40B4-BE49-F238E27FC236}">
                <a16:creationId xmlns:a16="http://schemas.microsoft.com/office/drawing/2014/main" id="{DE808239-0F3C-C944-F522-DEC6A0BC10FE}"/>
              </a:ext>
            </a:extLst>
          </p:cNvPr>
          <p:cNvSpPr txBox="1">
            <a:spLocks/>
          </p:cNvSpPr>
          <p:nvPr/>
        </p:nvSpPr>
        <p:spPr>
          <a:xfrm>
            <a:off x="3266768" y="6331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UEMS Council Meeting 24-25 April 2026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043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8A2EA-1250-335A-66F4-5D34FE888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931AA1D-5F2E-0CAA-8C95-BDDCC91BD588}"/>
              </a:ext>
            </a:extLst>
          </p:cNvPr>
          <p:cNvCxnSpPr/>
          <p:nvPr/>
        </p:nvCxnSpPr>
        <p:spPr>
          <a:xfrm>
            <a:off x="0" y="6255682"/>
            <a:ext cx="12192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7DD5525E-7D62-5B1F-DF23-A489F1513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2" y="6306018"/>
            <a:ext cx="545588" cy="55198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8048F7-16C8-BC53-B7DC-6E4541302B08}"/>
              </a:ext>
            </a:extLst>
          </p:cNvPr>
          <p:cNvSpPr txBox="1"/>
          <p:nvPr/>
        </p:nvSpPr>
        <p:spPr>
          <a:xfrm>
            <a:off x="9650677" y="6331355"/>
            <a:ext cx="245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Alessandra Spedicato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FEMS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31A50A9-496C-8E99-EAAC-EBA1A0FE7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361" y="64980"/>
            <a:ext cx="1598186" cy="561525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0D25C1D1-4D40-7610-8B60-AC7C4ECF3B8F}"/>
              </a:ext>
            </a:extLst>
          </p:cNvPr>
          <p:cNvGrpSpPr/>
          <p:nvPr/>
        </p:nvGrpSpPr>
        <p:grpSpPr>
          <a:xfrm>
            <a:off x="181453" y="506043"/>
            <a:ext cx="2595717" cy="1477328"/>
            <a:chOff x="-1" y="0"/>
            <a:chExt cx="3988620" cy="2641463"/>
          </a:xfrm>
        </p:grpSpPr>
        <p:sp>
          <p:nvSpPr>
            <p:cNvPr id="5" name="Rettangolo con un angolo arrotondato 4">
              <a:extLst>
                <a:ext uri="{FF2B5EF4-FFF2-40B4-BE49-F238E27FC236}">
                  <a16:creationId xmlns:a16="http://schemas.microsoft.com/office/drawing/2014/main" id="{9217F97B-F68F-00F8-2237-08ED1FFB4859}"/>
                </a:ext>
              </a:extLst>
            </p:cNvPr>
            <p:cNvSpPr/>
            <p:nvPr/>
          </p:nvSpPr>
          <p:spPr>
            <a:xfrm rot="16200000">
              <a:off x="673578" y="-673578"/>
              <a:ext cx="2641463" cy="3988619"/>
            </a:xfrm>
            <a:prstGeom prst="round1Rect">
              <a:avLst/>
            </a:prstGeom>
            <a:solidFill>
              <a:srgbClr val="C370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E10CE21B-2C0A-2C12-43EA-FD71D638D984}"/>
                </a:ext>
              </a:extLst>
            </p:cNvPr>
            <p:cNvSpPr txBox="1"/>
            <p:nvPr/>
          </p:nvSpPr>
          <p:spPr>
            <a:xfrm>
              <a:off x="-1" y="297604"/>
              <a:ext cx="3988619" cy="1981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 err="1">
                  <a:latin typeface="Bookman Old Style" panose="02050604050505020204" pitchFamily="18" charset="0"/>
                </a:rPr>
                <a:t>Recognition</a:t>
              </a:r>
              <a:r>
                <a:rPr lang="it-IT" sz="2000" kern="1200" dirty="0">
                  <a:latin typeface="Bookman Old Style" panose="02050604050505020204" pitchFamily="18" charset="0"/>
                </a:rPr>
                <a:t> of </a:t>
              </a:r>
              <a:r>
                <a:rPr lang="it-IT" sz="2000" kern="1200" dirty="0" err="1">
                  <a:latin typeface="Bookman Old Style" panose="02050604050505020204" pitchFamily="18" charset="0"/>
                </a:rPr>
                <a:t>Medical</a:t>
              </a:r>
              <a:r>
                <a:rPr lang="it-IT" sz="2000" kern="1200" dirty="0">
                  <a:latin typeface="Bookman Old Style" panose="02050604050505020204" pitchFamily="18" charset="0"/>
                </a:rPr>
                <a:t> </a:t>
              </a:r>
              <a:r>
                <a:rPr lang="it-IT" sz="2000" kern="1200" dirty="0" err="1">
                  <a:latin typeface="Bookman Old Style" panose="02050604050505020204" pitchFamily="18" charset="0"/>
                </a:rPr>
                <a:t>Profession</a:t>
              </a:r>
              <a:r>
                <a:rPr lang="it-IT" sz="2000" kern="1200" dirty="0">
                  <a:latin typeface="Bookman Old Style" panose="02050604050505020204" pitchFamily="18" charset="0"/>
                </a:rPr>
                <a:t> </a:t>
              </a:r>
              <a:r>
                <a:rPr lang="it-IT" sz="2000" kern="1200" dirty="0" err="1">
                  <a:latin typeface="Bookman Old Style" panose="02050604050505020204" pitchFamily="18" charset="0"/>
                </a:rPr>
                <a:t>as</a:t>
              </a:r>
              <a:r>
                <a:rPr lang="it-IT" sz="2000" kern="1200" dirty="0">
                  <a:latin typeface="Bookman Old Style" panose="02050604050505020204" pitchFamily="18" charset="0"/>
                </a:rPr>
                <a:t> an </a:t>
              </a:r>
              <a:r>
                <a:rPr lang="it-IT" sz="2000" kern="1200" dirty="0" err="1">
                  <a:latin typeface="Bookman Old Style" panose="02050604050505020204" pitchFamily="18" charset="0"/>
                </a:rPr>
                <a:t>Arduous</a:t>
              </a:r>
              <a:r>
                <a:rPr lang="it-IT" sz="2000" kern="1200" dirty="0">
                  <a:latin typeface="Bookman Old Style" panose="02050604050505020204" pitchFamily="18" charset="0"/>
                </a:rPr>
                <a:t> Job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72334F-D83E-6442-0699-AF65E255339A}"/>
              </a:ext>
            </a:extLst>
          </p:cNvPr>
          <p:cNvSpPr txBox="1"/>
          <p:nvPr/>
        </p:nvSpPr>
        <p:spPr>
          <a:xfrm>
            <a:off x="2865660" y="602317"/>
            <a:ext cx="9056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latin typeface="Aptos Display" panose="020B0004020202020204" pitchFamily="34" charset="0"/>
              </a:rPr>
              <a:t>27 </a:t>
            </a:r>
            <a:r>
              <a:rPr lang="it-IT" b="1" dirty="0" err="1">
                <a:latin typeface="Aptos Display" panose="020B0004020202020204" pitchFamily="34" charset="0"/>
              </a:rPr>
              <a:t>October</a:t>
            </a:r>
            <a:r>
              <a:rPr lang="it-IT" b="1" dirty="0">
                <a:latin typeface="Aptos Display" panose="020B0004020202020204" pitchFamily="34" charset="0"/>
              </a:rPr>
              <a:t> 2025</a:t>
            </a:r>
            <a:r>
              <a:rPr lang="it-IT" dirty="0">
                <a:latin typeface="Aptos Display" panose="020B0004020202020204" pitchFamily="34" charset="0"/>
              </a:rPr>
              <a:t>: FEMS Policy Paper </a:t>
            </a:r>
            <a:r>
              <a:rPr lang="it-IT" dirty="0" err="1">
                <a:latin typeface="Aptos Display" panose="020B0004020202020204" pitchFamily="34" charset="0"/>
              </a:rPr>
              <a:t>submitted</a:t>
            </a:r>
            <a:r>
              <a:rPr lang="it-IT" dirty="0">
                <a:latin typeface="Aptos Display" panose="020B0004020202020204" pitchFamily="34" charset="0"/>
              </a:rPr>
              <a:t> to the Cabinet of </a:t>
            </a:r>
            <a:r>
              <a:rPr lang="it-IT" dirty="0" err="1">
                <a:latin typeface="Aptos Display" panose="020B0004020202020204" pitchFamily="34" charset="0"/>
              </a:rPr>
              <a:t>Ms</a:t>
            </a:r>
            <a:r>
              <a:rPr lang="it-IT" dirty="0">
                <a:latin typeface="Aptos Display" panose="020B0004020202020204" pitchFamily="34" charset="0"/>
              </a:rPr>
              <a:t> MINZATU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latin typeface="Aptos Display" panose="020B0004020202020204" pitchFamily="34" charset="0"/>
              </a:rPr>
              <a:t>9 </a:t>
            </a:r>
            <a:r>
              <a:rPr lang="it-IT" b="1" dirty="0" err="1">
                <a:latin typeface="Aptos Display" panose="020B0004020202020204" pitchFamily="34" charset="0"/>
              </a:rPr>
              <a:t>December</a:t>
            </a:r>
            <a:r>
              <a:rPr lang="it-IT" b="1" dirty="0">
                <a:latin typeface="Aptos Display" panose="020B0004020202020204" pitchFamily="34" charset="0"/>
              </a:rPr>
              <a:t> 2025 </a:t>
            </a:r>
            <a:r>
              <a:rPr lang="it-IT" dirty="0">
                <a:latin typeface="Aptos Display" panose="020B0004020202020204" pitchFamily="34" charset="0"/>
              </a:rPr>
              <a:t>: Follow-up contact </a:t>
            </a:r>
            <a:r>
              <a:rPr lang="it-IT" dirty="0" err="1">
                <a:latin typeface="Aptos Display" panose="020B0004020202020204" pitchFamily="34" charset="0"/>
              </a:rPr>
              <a:t>initiated</a:t>
            </a:r>
            <a:r>
              <a:rPr lang="it-IT" dirty="0">
                <a:latin typeface="Aptos Display" panose="020B0004020202020204" pitchFamily="34" charset="0"/>
              </a:rPr>
              <a:t> with the Head of Unit for Health and </a:t>
            </a:r>
            <a:r>
              <a:rPr lang="it-IT" dirty="0" err="1">
                <a:latin typeface="Aptos Display" panose="020B0004020202020204" pitchFamily="34" charset="0"/>
              </a:rPr>
              <a:t>Safety</a:t>
            </a:r>
            <a:r>
              <a:rPr lang="it-IT" dirty="0">
                <a:latin typeface="Aptos Display" panose="020B0004020202020204" pitchFamily="34" charset="0"/>
              </a:rPr>
              <a:t> </a:t>
            </a:r>
            <a:r>
              <a:rPr lang="it-IT" dirty="0" err="1">
                <a:latin typeface="Aptos Display" panose="020B0004020202020204" pitchFamily="34" charset="0"/>
              </a:rPr>
              <a:t>at</a:t>
            </a:r>
            <a:r>
              <a:rPr lang="it-IT" dirty="0">
                <a:latin typeface="Aptos Display" panose="020B0004020202020204" pitchFamily="34" charset="0"/>
              </a:rPr>
              <a:t> Work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latin typeface="Aptos Display" panose="020B0004020202020204" pitchFamily="34" charset="0"/>
              </a:rPr>
              <a:t>21 </a:t>
            </a:r>
            <a:r>
              <a:rPr lang="it-IT" b="1" dirty="0" err="1">
                <a:latin typeface="Aptos Display" panose="020B0004020202020204" pitchFamily="34" charset="0"/>
              </a:rPr>
              <a:t>January</a:t>
            </a:r>
            <a:r>
              <a:rPr lang="it-IT" b="1" dirty="0">
                <a:latin typeface="Aptos Display" panose="020B0004020202020204" pitchFamily="34" charset="0"/>
              </a:rPr>
              <a:t> 2026</a:t>
            </a:r>
            <a:r>
              <a:rPr lang="it-IT" dirty="0">
                <a:latin typeface="Aptos Display" panose="020B0004020202020204" pitchFamily="34" charset="0"/>
              </a:rPr>
              <a:t>: meeting </a:t>
            </a:r>
            <a:r>
              <a:rPr lang="it-IT" dirty="0" err="1">
                <a:latin typeface="Aptos Display" panose="020B0004020202020204" pitchFamily="34" charset="0"/>
              </a:rPr>
              <a:t>held</a:t>
            </a:r>
            <a:r>
              <a:rPr lang="it-IT" dirty="0">
                <a:latin typeface="Aptos Display" panose="020B0004020202020204" pitchFamily="34" charset="0"/>
              </a:rPr>
              <a:t> to </a:t>
            </a:r>
            <a:r>
              <a:rPr lang="it-IT" dirty="0" err="1">
                <a:latin typeface="Aptos Display" panose="020B0004020202020204" pitchFamily="34" charset="0"/>
              </a:rPr>
              <a:t>present</a:t>
            </a:r>
            <a:r>
              <a:rPr lang="it-IT" dirty="0">
                <a:latin typeface="Aptos Display" panose="020B0004020202020204" pitchFamily="34" charset="0"/>
              </a:rPr>
              <a:t> FEMS </a:t>
            </a:r>
            <a:r>
              <a:rPr lang="it-IT" dirty="0" err="1">
                <a:latin typeface="Aptos Display" panose="020B0004020202020204" pitchFamily="34" charset="0"/>
              </a:rPr>
              <a:t>priorities</a:t>
            </a:r>
            <a:r>
              <a:rPr lang="it-IT" dirty="0">
                <a:latin typeface="Aptos Display" panose="020B0004020202020204" pitchFamily="34" charset="0"/>
              </a:rPr>
              <a:t> and </a:t>
            </a:r>
            <a:r>
              <a:rPr lang="it-IT" dirty="0" err="1">
                <a:latin typeface="Aptos Display" panose="020B0004020202020204" pitchFamily="34" charset="0"/>
              </a:rPr>
              <a:t>discuss</a:t>
            </a:r>
            <a:r>
              <a:rPr lang="it-IT" dirty="0">
                <a:latin typeface="Aptos Display" panose="020B0004020202020204" pitchFamily="34" charset="0"/>
              </a:rPr>
              <a:t> key </a:t>
            </a:r>
            <a:r>
              <a:rPr lang="it-IT" dirty="0" err="1">
                <a:latin typeface="Aptos Display" panose="020B0004020202020204" pitchFamily="34" charset="0"/>
              </a:rPr>
              <a:t>concerns</a:t>
            </a:r>
            <a:endParaRPr lang="it-IT" dirty="0"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latin typeface="Aptos Display" panose="020B0004020202020204" pitchFamily="34" charset="0"/>
              </a:rPr>
              <a:t>OUTCOME:  </a:t>
            </a:r>
            <a:r>
              <a:rPr lang="it-IT" dirty="0" err="1">
                <a:latin typeface="Aptos Display" panose="020B0004020202020204" pitchFamily="34" charset="0"/>
              </a:rPr>
              <a:t>constructive</a:t>
            </a:r>
            <a:r>
              <a:rPr lang="it-IT" dirty="0">
                <a:latin typeface="Aptos Display" panose="020B0004020202020204" pitchFamily="34" charset="0"/>
              </a:rPr>
              <a:t> </a:t>
            </a:r>
            <a:r>
              <a:rPr lang="it-IT" dirty="0" err="1">
                <a:latin typeface="Aptos Display" panose="020B0004020202020204" pitchFamily="34" charset="0"/>
              </a:rPr>
              <a:t>dialogue</a:t>
            </a:r>
            <a:r>
              <a:rPr lang="it-IT" dirty="0">
                <a:latin typeface="Aptos Display" panose="020B0004020202020204" pitchFamily="34" charset="0"/>
              </a:rPr>
              <a:t>, </a:t>
            </a:r>
            <a:r>
              <a:rPr lang="it-IT" dirty="0" err="1">
                <a:latin typeface="Aptos Display" panose="020B0004020202020204" pitchFamily="34" charset="0"/>
              </a:rPr>
              <a:t>leading</a:t>
            </a:r>
            <a:r>
              <a:rPr lang="it-IT" dirty="0">
                <a:latin typeface="Aptos Display" panose="020B0004020202020204" pitchFamily="34" charset="0"/>
              </a:rPr>
              <a:t> to </a:t>
            </a:r>
            <a:r>
              <a:rPr lang="it-IT" dirty="0" err="1">
                <a:latin typeface="Aptos Display" panose="020B0004020202020204" pitchFamily="34" charset="0"/>
              </a:rPr>
              <a:t>further</a:t>
            </a:r>
            <a:r>
              <a:rPr lang="it-IT" dirty="0">
                <a:latin typeface="Aptos Display" panose="020B0004020202020204" pitchFamily="34" charset="0"/>
              </a:rPr>
              <a:t> </a:t>
            </a:r>
            <a:r>
              <a:rPr lang="it-IT" dirty="0" err="1">
                <a:latin typeface="Aptos Display" panose="020B0004020202020204" pitchFamily="34" charset="0"/>
              </a:rPr>
              <a:t>contacts</a:t>
            </a:r>
            <a:r>
              <a:rPr lang="it-IT" dirty="0">
                <a:latin typeface="Aptos Display" panose="020B0004020202020204" pitchFamily="34" charset="0"/>
              </a:rPr>
              <a:t> with </a:t>
            </a:r>
            <a:r>
              <a:rPr lang="it-IT" dirty="0" err="1">
                <a:latin typeface="Aptos Display" panose="020B0004020202020204" pitchFamily="34" charset="0"/>
              </a:rPr>
              <a:t>relevant</a:t>
            </a:r>
            <a:r>
              <a:rPr lang="it-IT" dirty="0">
                <a:latin typeface="Aptos Display" panose="020B0004020202020204" pitchFamily="34" charset="0"/>
              </a:rPr>
              <a:t> stakeholders</a:t>
            </a:r>
          </a:p>
          <a:p>
            <a:endParaRPr lang="it-IT" dirty="0"/>
          </a:p>
        </p:txBody>
      </p:sp>
      <p:sp>
        <p:nvSpPr>
          <p:cNvPr id="9" name="Segnaposto piè di pagina 14">
            <a:extLst>
              <a:ext uri="{FF2B5EF4-FFF2-40B4-BE49-F238E27FC236}">
                <a16:creationId xmlns:a16="http://schemas.microsoft.com/office/drawing/2014/main" id="{C4206EFA-64B6-0C47-88CC-536CBD600674}"/>
              </a:ext>
            </a:extLst>
          </p:cNvPr>
          <p:cNvSpPr txBox="1">
            <a:spLocks/>
          </p:cNvSpPr>
          <p:nvPr/>
        </p:nvSpPr>
        <p:spPr>
          <a:xfrm>
            <a:off x="4132007" y="6331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UEMS Council Meeting 24-25 April 2026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ABF5A5B-001F-87FD-8BEB-6AAD288E2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11" y="2236813"/>
            <a:ext cx="2450804" cy="359695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CD6445C-2102-5081-0807-C9E5FB80CFA0}"/>
              </a:ext>
            </a:extLst>
          </p:cNvPr>
          <p:cNvSpPr txBox="1"/>
          <p:nvPr/>
        </p:nvSpPr>
        <p:spPr>
          <a:xfrm>
            <a:off x="2865660" y="2642199"/>
            <a:ext cx="8389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latin typeface="Aptos Display" panose="020B0004020202020204" pitchFamily="34" charset="0"/>
              </a:rPr>
              <a:t>27 </a:t>
            </a:r>
            <a:r>
              <a:rPr lang="it-IT" b="1" dirty="0" err="1">
                <a:latin typeface="Aptos Display" panose="020B0004020202020204" pitchFamily="34" charset="0"/>
              </a:rPr>
              <a:t>January</a:t>
            </a:r>
            <a:r>
              <a:rPr lang="it-IT" b="1" dirty="0">
                <a:latin typeface="Aptos Display" panose="020B0004020202020204" pitchFamily="34" charset="0"/>
              </a:rPr>
              <a:t> 2026</a:t>
            </a:r>
            <a:r>
              <a:rPr lang="it-IT" dirty="0">
                <a:latin typeface="Aptos Display" panose="020B0004020202020204" pitchFamily="34" charset="0"/>
              </a:rPr>
              <a:t>: FEMS Conference </a:t>
            </a:r>
            <a:r>
              <a:rPr lang="it-IT" dirty="0" err="1">
                <a:latin typeface="Aptos Display" panose="020B0004020202020204" pitchFamily="34" charset="0"/>
              </a:rPr>
              <a:t>at</a:t>
            </a:r>
            <a:r>
              <a:rPr lang="it-IT" dirty="0">
                <a:latin typeface="Aptos Display" panose="020B0004020202020204" pitchFamily="34" charset="0"/>
              </a:rPr>
              <a:t> the </a:t>
            </a:r>
            <a:r>
              <a:rPr lang="it-IT" dirty="0" err="1">
                <a:latin typeface="Aptos Display" panose="020B0004020202020204" pitchFamily="34" charset="0"/>
              </a:rPr>
              <a:t>European</a:t>
            </a:r>
            <a:r>
              <a:rPr lang="it-IT" dirty="0">
                <a:latin typeface="Aptos Display" panose="020B0004020202020204" pitchFamily="34" charset="0"/>
              </a:rPr>
              <a:t> </a:t>
            </a:r>
            <a:r>
              <a:rPr lang="it-IT" dirty="0" err="1">
                <a:latin typeface="Aptos Display" panose="020B0004020202020204" pitchFamily="34" charset="0"/>
              </a:rPr>
              <a:t>Parliament</a:t>
            </a:r>
            <a:endParaRPr lang="it-IT" dirty="0"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b="1" dirty="0">
                <a:latin typeface="Aptos Display" panose="020B0004020202020204" pitchFamily="34" charset="0"/>
              </a:rPr>
              <a:t>29 </a:t>
            </a:r>
            <a:r>
              <a:rPr lang="it-IT" b="1" dirty="0" err="1">
                <a:latin typeface="Aptos Display" panose="020B0004020202020204" pitchFamily="34" charset="0"/>
              </a:rPr>
              <a:t>May</a:t>
            </a:r>
            <a:r>
              <a:rPr lang="it-IT" b="1" dirty="0">
                <a:latin typeface="Aptos Display" panose="020B0004020202020204" pitchFamily="34" charset="0"/>
              </a:rPr>
              <a:t> 2026: </a:t>
            </a:r>
            <a:r>
              <a:rPr lang="it-IT" i="1" u="sng" dirty="0">
                <a:highlight>
                  <a:srgbClr val="FFFF00"/>
                </a:highlight>
                <a:latin typeface="Aptos Display" panose="020B0004020202020204" pitchFamily="34" charset="0"/>
              </a:rPr>
              <a:t>The risk </a:t>
            </a:r>
            <a:r>
              <a:rPr lang="it-IT" i="1" u="sng" dirty="0" err="1">
                <a:highlight>
                  <a:srgbClr val="FFFF00"/>
                </a:highlight>
                <a:latin typeface="Aptos Display" panose="020B0004020202020204" pitchFamily="34" charset="0"/>
              </a:rPr>
              <a:t>factor</a:t>
            </a:r>
            <a:r>
              <a:rPr lang="it-IT" i="1" u="sng" dirty="0">
                <a:highlight>
                  <a:srgbClr val="FFFF00"/>
                </a:highlight>
                <a:latin typeface="Aptos Display" panose="020B0004020202020204" pitchFamily="34" charset="0"/>
              </a:rPr>
              <a:t> of </a:t>
            </a:r>
            <a:r>
              <a:rPr lang="it-IT" i="1" u="sng" dirty="0" err="1">
                <a:highlight>
                  <a:srgbClr val="FFFF00"/>
                </a:highlight>
                <a:latin typeface="Aptos Display" panose="020B0004020202020204" pitchFamily="34" charset="0"/>
              </a:rPr>
              <a:t>being</a:t>
            </a:r>
            <a:r>
              <a:rPr lang="it-IT" i="1" u="sng" dirty="0">
                <a:highlight>
                  <a:srgbClr val="FFFF00"/>
                </a:highlight>
                <a:latin typeface="Aptos Display" panose="020B0004020202020204" pitchFamily="34" charset="0"/>
              </a:rPr>
              <a:t> a doctor: </a:t>
            </a:r>
            <a:r>
              <a:rPr lang="it-IT" i="1" u="sng" dirty="0" err="1">
                <a:highlight>
                  <a:srgbClr val="FFFF00"/>
                </a:highlight>
                <a:latin typeface="Aptos Display" panose="020B0004020202020204" pitchFamily="34" charset="0"/>
              </a:rPr>
              <a:t>recognising</a:t>
            </a:r>
            <a:r>
              <a:rPr lang="it-IT" i="1" u="sng" dirty="0">
                <a:highlight>
                  <a:srgbClr val="FFFF00"/>
                </a:highlight>
                <a:latin typeface="Aptos Display" panose="020B0004020202020204" pitchFamily="34" charset="0"/>
              </a:rPr>
              <a:t> the </a:t>
            </a:r>
            <a:r>
              <a:rPr lang="it-IT" i="1" u="sng" dirty="0" err="1">
                <a:highlight>
                  <a:srgbClr val="FFFF00"/>
                </a:highlight>
                <a:latin typeface="Aptos Display" panose="020B0004020202020204" pitchFamily="34" charset="0"/>
              </a:rPr>
              <a:t>medical</a:t>
            </a:r>
            <a:r>
              <a:rPr lang="it-IT" i="1" u="sng" dirty="0">
                <a:highlight>
                  <a:srgbClr val="FFFF00"/>
                </a:highlight>
                <a:latin typeface="Aptos Display" panose="020B0004020202020204" pitchFamily="34" charset="0"/>
              </a:rPr>
              <a:t> </a:t>
            </a:r>
            <a:r>
              <a:rPr lang="it-IT" i="1" u="sng" dirty="0" err="1">
                <a:highlight>
                  <a:srgbClr val="FFFF00"/>
                </a:highlight>
                <a:latin typeface="Aptos Display" panose="020B0004020202020204" pitchFamily="34" charset="0"/>
              </a:rPr>
              <a:t>profession</a:t>
            </a:r>
            <a:r>
              <a:rPr lang="it-IT" i="1" u="sng" dirty="0">
                <a:highlight>
                  <a:srgbClr val="FFFF00"/>
                </a:highlight>
                <a:latin typeface="Aptos Display" panose="020B0004020202020204" pitchFamily="34" charset="0"/>
              </a:rPr>
              <a:t> </a:t>
            </a:r>
            <a:r>
              <a:rPr lang="it-IT" i="1" u="sng" dirty="0" err="1">
                <a:highlight>
                  <a:srgbClr val="FFFF00"/>
                </a:highlight>
                <a:latin typeface="Aptos Display" panose="020B0004020202020204" pitchFamily="34" charset="0"/>
              </a:rPr>
              <a:t>as</a:t>
            </a:r>
            <a:r>
              <a:rPr lang="it-IT" i="1" u="sng" dirty="0">
                <a:highlight>
                  <a:srgbClr val="FFFF00"/>
                </a:highlight>
                <a:latin typeface="Aptos Display" panose="020B0004020202020204" pitchFamily="34" charset="0"/>
              </a:rPr>
              <a:t> an </a:t>
            </a:r>
            <a:r>
              <a:rPr lang="it-IT" i="1" u="sng" dirty="0" err="1">
                <a:highlight>
                  <a:srgbClr val="FFFF00"/>
                </a:highlight>
                <a:latin typeface="Aptos Display" panose="020B0004020202020204" pitchFamily="34" charset="0"/>
              </a:rPr>
              <a:t>arduous</a:t>
            </a:r>
            <a:r>
              <a:rPr lang="it-IT" i="1" u="sng" dirty="0">
                <a:highlight>
                  <a:srgbClr val="FFFF00"/>
                </a:highlight>
                <a:latin typeface="Aptos Display" panose="020B0004020202020204" pitchFamily="34" charset="0"/>
              </a:rPr>
              <a:t> job </a:t>
            </a:r>
            <a:r>
              <a:rPr lang="it-IT" dirty="0">
                <a:highlight>
                  <a:srgbClr val="FFFF00"/>
                </a:highlight>
                <a:latin typeface="Aptos Display" panose="020B0004020202020204" pitchFamily="34" charset="0"/>
              </a:rPr>
              <a:t>– UEMS Congress</a:t>
            </a:r>
          </a:p>
        </p:txBody>
      </p:sp>
      <p:sp>
        <p:nvSpPr>
          <p:cNvPr id="17" name="Freccia curva 16">
            <a:extLst>
              <a:ext uri="{FF2B5EF4-FFF2-40B4-BE49-F238E27FC236}">
                <a16:creationId xmlns:a16="http://schemas.microsoft.com/office/drawing/2014/main" id="{C57C309D-28BB-212D-7999-E83CE368FE61}"/>
              </a:ext>
            </a:extLst>
          </p:cNvPr>
          <p:cNvSpPr/>
          <p:nvPr/>
        </p:nvSpPr>
        <p:spPr>
          <a:xfrm rot="10800000">
            <a:off x="10502271" y="2104261"/>
            <a:ext cx="1207948" cy="359695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436F4E0-4676-F73F-A5B0-C3279CA2F97E}"/>
              </a:ext>
            </a:extLst>
          </p:cNvPr>
          <p:cNvSpPr txBox="1"/>
          <p:nvPr/>
        </p:nvSpPr>
        <p:spPr>
          <a:xfrm>
            <a:off x="7060468" y="4832851"/>
            <a:ext cx="293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EU – OSHA</a:t>
            </a:r>
          </a:p>
          <a:p>
            <a:pPr algn="ctr"/>
            <a:r>
              <a:rPr lang="it-IT" u="sng" dirty="0"/>
              <a:t>OCCUPATIONAL </a:t>
            </a:r>
            <a:r>
              <a:rPr lang="it-IT" u="sng" dirty="0" err="1"/>
              <a:t>Physical</a:t>
            </a:r>
            <a:r>
              <a:rPr lang="it-IT" u="sng" dirty="0"/>
              <a:t> and </a:t>
            </a:r>
            <a:r>
              <a:rPr lang="it-IT" u="sng" dirty="0" err="1"/>
              <a:t>mental</a:t>
            </a:r>
            <a:r>
              <a:rPr lang="it-IT" u="sng" dirty="0"/>
              <a:t>  Strain INDEX</a:t>
            </a:r>
          </a:p>
        </p:txBody>
      </p:sp>
    </p:spTree>
    <p:extLst>
      <p:ext uri="{BB962C8B-B14F-4D97-AF65-F5344CB8AC3E}">
        <p14:creationId xmlns:p14="http://schemas.microsoft.com/office/powerpoint/2010/main" val="281473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90198-9E5C-250D-5CD0-2350DF9AB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26495C0-B8D3-3AAC-CC5B-0AFA02C579A8}"/>
              </a:ext>
            </a:extLst>
          </p:cNvPr>
          <p:cNvCxnSpPr/>
          <p:nvPr/>
        </p:nvCxnSpPr>
        <p:spPr>
          <a:xfrm>
            <a:off x="0" y="6255682"/>
            <a:ext cx="12192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8076A337-66B3-7328-4282-A27D1EBBA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2" y="6306018"/>
            <a:ext cx="545588" cy="55198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342D27-380A-43E0-B370-0AD09B54D2EF}"/>
              </a:ext>
            </a:extLst>
          </p:cNvPr>
          <p:cNvSpPr txBox="1"/>
          <p:nvPr/>
        </p:nvSpPr>
        <p:spPr>
          <a:xfrm>
            <a:off x="9650677" y="6331355"/>
            <a:ext cx="245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Alessandra Spedicato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FEMS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D3B4EE4-8016-93AA-4C48-FB75B9A08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677" y="107017"/>
            <a:ext cx="2271380" cy="79805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E177A83C-36F6-A30D-6774-E58482267A15}"/>
              </a:ext>
            </a:extLst>
          </p:cNvPr>
          <p:cNvGrpSpPr/>
          <p:nvPr/>
        </p:nvGrpSpPr>
        <p:grpSpPr>
          <a:xfrm>
            <a:off x="167148" y="176984"/>
            <a:ext cx="2677651" cy="1741385"/>
            <a:chOff x="3703484" y="32229"/>
            <a:chExt cx="3703484" cy="2479230"/>
          </a:xfrm>
        </p:grpSpPr>
        <p:sp>
          <p:nvSpPr>
            <p:cNvPr id="4" name="Rettangolo con un angolo arrotondato 3">
              <a:extLst>
                <a:ext uri="{FF2B5EF4-FFF2-40B4-BE49-F238E27FC236}">
                  <a16:creationId xmlns:a16="http://schemas.microsoft.com/office/drawing/2014/main" id="{763B4BA5-A7CE-BAA7-7087-7C4912755D74}"/>
                </a:ext>
              </a:extLst>
            </p:cNvPr>
            <p:cNvSpPr/>
            <p:nvPr/>
          </p:nvSpPr>
          <p:spPr>
            <a:xfrm>
              <a:off x="3703484" y="32229"/>
              <a:ext cx="3703484" cy="2479230"/>
            </a:xfrm>
            <a:prstGeom prst="round1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4F436091-4287-BAF8-780C-17F2806143E1}"/>
                </a:ext>
              </a:extLst>
            </p:cNvPr>
            <p:cNvSpPr txBox="1"/>
            <p:nvPr/>
          </p:nvSpPr>
          <p:spPr>
            <a:xfrm>
              <a:off x="3877279" y="330604"/>
              <a:ext cx="3529689" cy="15610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92024" rIns="192024" bIns="192024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>
                  <a:latin typeface="Bookman Old Style" panose="02050604050505020204" pitchFamily="18" charset="0"/>
                </a:rPr>
                <a:t>FEMS Position Paper on EWTD</a:t>
              </a:r>
            </a:p>
          </p:txBody>
        </p:sp>
      </p:grpSp>
      <p:pic>
        <p:nvPicPr>
          <p:cNvPr id="7" name="Immagine 6">
            <a:extLst>
              <a:ext uri="{FF2B5EF4-FFF2-40B4-BE49-F238E27FC236}">
                <a16:creationId xmlns:a16="http://schemas.microsoft.com/office/drawing/2014/main" id="{5343912C-D703-0EAE-43C5-1886BF67D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42" y="1358282"/>
            <a:ext cx="7541406" cy="137171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4EA2D62-3EC8-55EF-F6F8-7FE9A906E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1983" y="1994294"/>
            <a:ext cx="1922934" cy="379354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FC91071-3927-96D0-8430-81BFAE99B428}"/>
              </a:ext>
            </a:extLst>
          </p:cNvPr>
          <p:cNvSpPr txBox="1"/>
          <p:nvPr/>
        </p:nvSpPr>
        <p:spPr>
          <a:xfrm>
            <a:off x="7082784" y="5206082"/>
            <a:ext cx="2831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solidFill>
                <a:srgbClr val="C00000"/>
              </a:solidFill>
            </a:endParaRPr>
          </a:p>
          <a:p>
            <a:pPr algn="ctr"/>
            <a:r>
              <a:rPr lang="it-IT" dirty="0"/>
              <a:t>Meeting with Adam POKORNY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5A27225-4778-8EF8-CD1F-ED0950D5C5BF}"/>
              </a:ext>
            </a:extLst>
          </p:cNvPr>
          <p:cNvSpPr txBox="1"/>
          <p:nvPr/>
        </p:nvSpPr>
        <p:spPr>
          <a:xfrm>
            <a:off x="-1085046" y="2593297"/>
            <a:ext cx="622873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 SOLUTIONS?</a:t>
            </a:r>
            <a:endParaRPr lang="it-IT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EDBC629-2C33-E0A2-F30F-7C821C163A94}"/>
              </a:ext>
            </a:extLst>
          </p:cNvPr>
          <p:cNvSpPr txBox="1"/>
          <p:nvPr/>
        </p:nvSpPr>
        <p:spPr>
          <a:xfrm>
            <a:off x="89952" y="3017709"/>
            <a:ext cx="8554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provide for a minimum number of mandatory rest days to compensate for the failure to</a:t>
            </a:r>
          </a:p>
          <a:p>
            <a:r>
              <a:rPr lang="en-US" sz="1600" dirty="0"/>
              <a:t>ensure compliance with the rest break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working time must be tied to appropriate staffing levels, with staffing calculations based on the real Full time Equivalent (FTE) of physicians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enhance the attractiveness of the medical profession, including appropriate financial compensation for particularly demanding or antisocial working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enhance monitoring of Member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set a maximum number of overtime hours – Healthy ageing at work and CPE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9DFCBB3-496A-949C-346C-E64C5AC10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694" y="728588"/>
            <a:ext cx="2438611" cy="841321"/>
          </a:xfrm>
          <a:prstGeom prst="rect">
            <a:avLst/>
          </a:prstGeom>
        </p:spPr>
      </p:pic>
      <p:sp>
        <p:nvSpPr>
          <p:cNvPr id="18" name="Segnaposto piè di pagina 14">
            <a:extLst>
              <a:ext uri="{FF2B5EF4-FFF2-40B4-BE49-F238E27FC236}">
                <a16:creationId xmlns:a16="http://schemas.microsoft.com/office/drawing/2014/main" id="{ACB0F4B8-72EC-E701-AA65-630CAC22A1EA}"/>
              </a:ext>
            </a:extLst>
          </p:cNvPr>
          <p:cNvSpPr txBox="1">
            <a:spLocks/>
          </p:cNvSpPr>
          <p:nvPr/>
        </p:nvSpPr>
        <p:spPr>
          <a:xfrm>
            <a:off x="4132007" y="6331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UEMS Council Meeting 24-25 April 2026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226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FD3FA-3E16-74FA-E9B0-C9316EE07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30D156A-9F1C-E42F-7F39-CA09C3AC03CC}"/>
              </a:ext>
            </a:extLst>
          </p:cNvPr>
          <p:cNvCxnSpPr/>
          <p:nvPr/>
        </p:nvCxnSpPr>
        <p:spPr>
          <a:xfrm>
            <a:off x="0" y="6255682"/>
            <a:ext cx="12192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AB63BD86-47A1-23FA-7E1C-397FDA0C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2" y="6306018"/>
            <a:ext cx="545588" cy="55198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1464AB6-D6C3-61F4-08CA-450860AFC2CB}"/>
              </a:ext>
            </a:extLst>
          </p:cNvPr>
          <p:cNvSpPr txBox="1"/>
          <p:nvPr/>
        </p:nvSpPr>
        <p:spPr>
          <a:xfrm>
            <a:off x="9650677" y="6331355"/>
            <a:ext cx="245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Alessandra Spedicato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FEMS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A0A0296-8485-DECB-BA00-F42E61758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677" y="107017"/>
            <a:ext cx="2271380" cy="798052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0D02B8CC-27BC-CA5B-6FC4-5F2EBDCB43EF}"/>
              </a:ext>
            </a:extLst>
          </p:cNvPr>
          <p:cNvGrpSpPr/>
          <p:nvPr/>
        </p:nvGrpSpPr>
        <p:grpSpPr>
          <a:xfrm>
            <a:off x="148815" y="129668"/>
            <a:ext cx="2989007" cy="1404134"/>
            <a:chOff x="0" y="2641463"/>
            <a:chExt cx="3988619" cy="2641463"/>
          </a:xfrm>
        </p:grpSpPr>
        <p:sp>
          <p:nvSpPr>
            <p:cNvPr id="4" name="Rettangolo con un angolo arrotondato 3">
              <a:extLst>
                <a:ext uri="{FF2B5EF4-FFF2-40B4-BE49-F238E27FC236}">
                  <a16:creationId xmlns:a16="http://schemas.microsoft.com/office/drawing/2014/main" id="{2B7248AC-6D55-FC0E-45B5-83976B443178}"/>
                </a:ext>
              </a:extLst>
            </p:cNvPr>
            <p:cNvSpPr/>
            <p:nvPr/>
          </p:nvSpPr>
          <p:spPr>
            <a:xfrm rot="10800000">
              <a:off x="0" y="2641463"/>
              <a:ext cx="3988619" cy="2641463"/>
            </a:xfrm>
            <a:prstGeom prst="round1Rect">
              <a:avLst/>
            </a:prstGeom>
            <a:solidFill>
              <a:srgbClr val="39C8C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AE95997-9EE0-2AEF-A51F-3F9E2AC20630}"/>
                </a:ext>
              </a:extLst>
            </p:cNvPr>
            <p:cNvSpPr txBox="1"/>
            <p:nvPr/>
          </p:nvSpPr>
          <p:spPr>
            <a:xfrm rot="21600000">
              <a:off x="0" y="3301829"/>
              <a:ext cx="3988619" cy="19810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6248" tIns="206248" rIns="206248" bIns="206248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2000" kern="1200" dirty="0" err="1">
                  <a:latin typeface="Bookman Old Style" panose="02050604050505020204" pitchFamily="18" charset="0"/>
                </a:rPr>
                <a:t>Declaration</a:t>
              </a:r>
              <a:r>
                <a:rPr lang="it-IT" sz="2000" kern="1200" dirty="0">
                  <a:latin typeface="Bookman Old Style" panose="02050604050505020204" pitchFamily="18" charset="0"/>
                </a:rPr>
                <a:t> of Doctors’ </a:t>
              </a:r>
              <a:r>
                <a:rPr lang="it-IT" sz="2000" kern="1200" dirty="0" err="1">
                  <a:latin typeface="Bookman Old Style" panose="02050604050505020204" pitchFamily="18" charset="0"/>
                </a:rPr>
                <a:t>Fundamental</a:t>
              </a:r>
              <a:r>
                <a:rPr lang="it-IT" sz="2000" kern="1200" dirty="0">
                  <a:latin typeface="Bookman Old Style" panose="02050604050505020204" pitchFamily="18" charset="0"/>
                </a:rPr>
                <a:t> </a:t>
              </a:r>
              <a:r>
                <a:rPr lang="it-IT" sz="2000" kern="1200" dirty="0" err="1">
                  <a:latin typeface="Bookman Old Style" panose="02050604050505020204" pitchFamily="18" charset="0"/>
                </a:rPr>
                <a:t>Rights</a:t>
              </a:r>
              <a:endParaRPr lang="it-IT" sz="2000" kern="1200" dirty="0">
                <a:latin typeface="Bookman Old Style" panose="02050604050505020204" pitchFamily="18" charset="0"/>
              </a:endParaRPr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10DDE4-F62D-0410-15D8-90F472A7DD84}"/>
              </a:ext>
            </a:extLst>
          </p:cNvPr>
          <p:cNvSpPr txBox="1"/>
          <p:nvPr/>
        </p:nvSpPr>
        <p:spPr>
          <a:xfrm>
            <a:off x="3501411" y="234495"/>
            <a:ext cx="4375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28 </a:t>
            </a:r>
            <a:r>
              <a:rPr lang="it-IT" sz="1600" b="1" dirty="0" err="1"/>
              <a:t>May</a:t>
            </a:r>
            <a:r>
              <a:rPr lang="it-IT" sz="1600" b="1" dirty="0"/>
              <a:t> 2026: </a:t>
            </a:r>
            <a:r>
              <a:rPr lang="it-IT" sz="1600" dirty="0">
                <a:highlight>
                  <a:srgbClr val="FFFF00"/>
                </a:highlight>
              </a:rPr>
              <a:t>UEMS Congress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 err="1"/>
              <a:t>Dissemination</a:t>
            </a:r>
            <a:r>
              <a:rPr lang="it-IT" sz="1600" dirty="0"/>
              <a:t> and </a:t>
            </a:r>
            <a:r>
              <a:rPr lang="it-IT" sz="1600" dirty="0" err="1"/>
              <a:t>presentation</a:t>
            </a:r>
            <a:r>
              <a:rPr lang="it-IT" sz="1600" dirty="0"/>
              <a:t> of the </a:t>
            </a:r>
            <a:r>
              <a:rPr lang="it-IT" sz="1600" dirty="0" err="1"/>
              <a:t>document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</a:t>
            </a:r>
            <a:r>
              <a:rPr lang="it-IT" sz="1600" dirty="0" err="1"/>
              <a:t>European</a:t>
            </a:r>
            <a:r>
              <a:rPr lang="it-IT" sz="1600" dirty="0"/>
              <a:t> and national </a:t>
            </a:r>
            <a:r>
              <a:rPr lang="it-IT" sz="1600" dirty="0" err="1"/>
              <a:t>levels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Engagement with the media</a:t>
            </a:r>
          </a:p>
        </p:txBody>
      </p:sp>
      <p:sp>
        <p:nvSpPr>
          <p:cNvPr id="7" name="Rettangolo con un angolo arrotondato 6">
            <a:extLst>
              <a:ext uri="{FF2B5EF4-FFF2-40B4-BE49-F238E27FC236}">
                <a16:creationId xmlns:a16="http://schemas.microsoft.com/office/drawing/2014/main" id="{E57D6853-C5D3-611F-5DA1-948953031749}"/>
              </a:ext>
            </a:extLst>
          </p:cNvPr>
          <p:cNvSpPr/>
          <p:nvPr/>
        </p:nvSpPr>
        <p:spPr>
          <a:xfrm rot="5400000">
            <a:off x="748791" y="1562752"/>
            <a:ext cx="1609940" cy="2809892"/>
          </a:xfrm>
          <a:prstGeom prst="round1Rect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0E585F-0944-C541-F135-9C394FEF3CDC}"/>
              </a:ext>
            </a:extLst>
          </p:cNvPr>
          <p:cNvSpPr txBox="1"/>
          <p:nvPr/>
        </p:nvSpPr>
        <p:spPr>
          <a:xfrm>
            <a:off x="-362462" y="1995261"/>
            <a:ext cx="3832446" cy="19448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6248" tIns="206248" rIns="206248" bIns="206248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2000" kern="1200" dirty="0">
                <a:latin typeface="Bookman Old Style" panose="02050604050505020204" pitchFamily="18" charset="0"/>
              </a:rPr>
              <a:t>Shaping the Future of Doctors’ Health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BB863EA-DD6D-6B12-E9DB-722FE3023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792" y="3842421"/>
            <a:ext cx="1853954" cy="277711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B5620CD-FF42-EC16-46F2-997EF238E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125" y="5082459"/>
            <a:ext cx="2724615" cy="711571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57559C5-3010-3ABF-C117-59583E773023}"/>
              </a:ext>
            </a:extLst>
          </p:cNvPr>
          <p:cNvSpPr txBox="1"/>
          <p:nvPr/>
        </p:nvSpPr>
        <p:spPr>
          <a:xfrm>
            <a:off x="4560976" y="2059038"/>
            <a:ext cx="3731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>
                <a:solidFill>
                  <a:schemeClr val="accent6">
                    <a:lumMod val="75000"/>
                  </a:schemeClr>
                </a:solidFill>
              </a:rPr>
              <a:t>KEY HYPOTHESES </a:t>
            </a:r>
            <a:r>
              <a:rPr lang="it-IT" sz="1600" b="1" dirty="0">
                <a:solidFill>
                  <a:srgbClr val="FF0000"/>
                </a:solidFill>
              </a:rPr>
              <a:t>                         VS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B76ECEE-A0D8-6AC1-A9B2-02E90E63307F}"/>
              </a:ext>
            </a:extLst>
          </p:cNvPr>
          <p:cNvSpPr txBox="1"/>
          <p:nvPr/>
        </p:nvSpPr>
        <p:spPr>
          <a:xfrm>
            <a:off x="9383459" y="2053302"/>
            <a:ext cx="3731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>
                <a:solidFill>
                  <a:schemeClr val="accent6">
                    <a:lumMod val="75000"/>
                  </a:schemeClr>
                </a:solidFill>
              </a:rPr>
              <a:t>Preliminary </a:t>
            </a:r>
            <a:r>
              <a:rPr lang="it-IT" sz="1600" b="1" u="sng" dirty="0" err="1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it-IT" sz="16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A4B5464-2B8E-B7E0-EEF1-6C1999592C5E}"/>
              </a:ext>
            </a:extLst>
          </p:cNvPr>
          <p:cNvSpPr txBox="1"/>
          <p:nvPr/>
        </p:nvSpPr>
        <p:spPr>
          <a:xfrm>
            <a:off x="3023426" y="2967698"/>
            <a:ext cx="6195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1600" dirty="0"/>
              <a:t>Doctors </a:t>
            </a:r>
            <a:r>
              <a:rPr lang="it-IT" sz="1600" dirty="0" err="1"/>
              <a:t>may</a:t>
            </a:r>
            <a:r>
              <a:rPr lang="it-IT" sz="1600" dirty="0"/>
              <a:t> face </a:t>
            </a:r>
            <a:r>
              <a:rPr lang="it-IT" sz="1600" dirty="0" err="1"/>
              <a:t>specific</a:t>
            </a:r>
            <a:r>
              <a:rPr lang="it-IT" sz="1600" dirty="0"/>
              <a:t> </a:t>
            </a:r>
            <a:r>
              <a:rPr lang="it-IT" sz="1600" b="1" dirty="0"/>
              <a:t>health challenges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 err="1"/>
              <a:t>Medical</a:t>
            </a:r>
            <a:r>
              <a:rPr lang="it-IT" sz="1600" dirty="0"/>
              <a:t> </a:t>
            </a:r>
            <a:r>
              <a:rPr lang="it-IT" sz="1600" dirty="0" err="1"/>
              <a:t>profession</a:t>
            </a:r>
            <a:r>
              <a:rPr lang="it-IT" sz="1600" dirty="0"/>
              <a:t> </a:t>
            </a:r>
            <a:r>
              <a:rPr lang="it-IT" sz="1600" dirty="0" err="1"/>
              <a:t>could</a:t>
            </a:r>
            <a:r>
              <a:rPr lang="it-IT" sz="1600" dirty="0"/>
              <a:t> be </a:t>
            </a:r>
            <a:r>
              <a:rPr lang="it-IT" sz="1600" b="1" dirty="0" err="1"/>
              <a:t>considered</a:t>
            </a:r>
            <a:r>
              <a:rPr lang="it-IT" sz="1600" b="1" dirty="0"/>
              <a:t> </a:t>
            </a:r>
            <a:r>
              <a:rPr lang="it-IT" sz="1600" b="1" dirty="0" err="1"/>
              <a:t>as</a:t>
            </a:r>
            <a:r>
              <a:rPr lang="it-IT" sz="1600" b="1" dirty="0"/>
              <a:t> an </a:t>
            </a:r>
            <a:r>
              <a:rPr lang="it-IT" sz="1600" b="1" dirty="0" err="1"/>
              <a:t>arduous</a:t>
            </a:r>
            <a:r>
              <a:rPr lang="it-IT" sz="1600" b="1" dirty="0"/>
              <a:t> work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 err="1"/>
              <a:t>Doctor’s</a:t>
            </a:r>
            <a:r>
              <a:rPr lang="it-IT" sz="1600" dirty="0"/>
              <a:t> </a:t>
            </a:r>
            <a:r>
              <a:rPr lang="it-IT" sz="1600" b="1" dirty="0"/>
              <a:t>health status </a:t>
            </a:r>
            <a:r>
              <a:rPr lang="it-IT" sz="1600" dirty="0" err="1"/>
              <a:t>could</a:t>
            </a:r>
            <a:r>
              <a:rPr lang="it-IT" sz="1600" dirty="0"/>
              <a:t> </a:t>
            </a:r>
            <a:r>
              <a:rPr lang="it-IT" sz="1600" dirty="0" err="1"/>
              <a:t>influence</a:t>
            </a:r>
            <a:r>
              <a:rPr lang="it-IT" sz="1600" dirty="0"/>
              <a:t> the </a:t>
            </a:r>
            <a:r>
              <a:rPr lang="it-IT" sz="1600" dirty="0" err="1"/>
              <a:t>organization</a:t>
            </a:r>
            <a:r>
              <a:rPr lang="it-IT" sz="1600" dirty="0"/>
              <a:t> of work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Work </a:t>
            </a:r>
            <a:r>
              <a:rPr lang="it-IT" sz="1600" b="1" dirty="0" err="1"/>
              <a:t>organization</a:t>
            </a:r>
            <a:r>
              <a:rPr lang="it-IT" sz="1600" dirty="0"/>
              <a:t> </a:t>
            </a:r>
            <a:r>
              <a:rPr lang="it-IT" sz="1600" dirty="0" err="1"/>
              <a:t>could</a:t>
            </a:r>
            <a:r>
              <a:rPr lang="it-IT" sz="1600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an </a:t>
            </a:r>
            <a:r>
              <a:rPr lang="it-IT" sz="1600" b="1" dirty="0"/>
              <a:t>impact</a:t>
            </a:r>
            <a:r>
              <a:rPr lang="it-IT" sz="1600" dirty="0"/>
              <a:t> on </a:t>
            </a:r>
            <a:r>
              <a:rPr lang="it-IT" sz="1600" dirty="0" err="1"/>
              <a:t>doctor’s</a:t>
            </a:r>
            <a:r>
              <a:rPr lang="it-IT" sz="1600" dirty="0"/>
              <a:t> health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/>
              <a:t>Full Time </a:t>
            </a:r>
            <a:r>
              <a:rPr lang="it-IT" sz="1600" dirty="0" err="1"/>
              <a:t>Equivalent</a:t>
            </a:r>
            <a:r>
              <a:rPr lang="it-IT" sz="1600" dirty="0"/>
              <a:t> – FTE-  </a:t>
            </a:r>
            <a:r>
              <a:rPr lang="it-IT" sz="1600" b="1" dirty="0" err="1"/>
              <a:t>less</a:t>
            </a:r>
            <a:r>
              <a:rPr lang="it-IT" sz="1600" b="1" dirty="0"/>
              <a:t> </a:t>
            </a:r>
            <a:r>
              <a:rPr lang="it-IT" sz="1600" b="1" dirty="0" err="1"/>
              <a:t>than</a:t>
            </a:r>
            <a:r>
              <a:rPr lang="it-IT" sz="1600" b="1" dirty="0"/>
              <a:t> 1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7DC2C1E-8AC6-C0C6-C7FD-2BCD3A6E43FE}"/>
              </a:ext>
            </a:extLst>
          </p:cNvPr>
          <p:cNvSpPr txBox="1"/>
          <p:nvPr/>
        </p:nvSpPr>
        <p:spPr>
          <a:xfrm>
            <a:off x="9218930" y="2923385"/>
            <a:ext cx="31348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1600" dirty="0">
                <a:highlight>
                  <a:srgbClr val="00FFFF"/>
                </a:highlight>
              </a:rPr>
              <a:t>CONFIRMED</a:t>
            </a:r>
            <a:endParaRPr lang="it-IT" sz="1600" b="1" dirty="0">
              <a:highlight>
                <a:srgbClr val="00FFFF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1600" dirty="0">
                <a:highlight>
                  <a:srgbClr val="FF00FF"/>
                </a:highlight>
              </a:rPr>
              <a:t>UNDER INVESTIGATION</a:t>
            </a:r>
            <a:endParaRPr lang="it-IT" sz="1600" b="1" dirty="0">
              <a:highlight>
                <a:srgbClr val="FF00FF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1600" dirty="0">
                <a:highlight>
                  <a:srgbClr val="FF00FF"/>
                </a:highlight>
              </a:rPr>
              <a:t>UNDER INVESTIGATION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>
                <a:highlight>
                  <a:srgbClr val="00FFFF"/>
                </a:highlight>
              </a:rPr>
              <a:t>CONFIRMED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dirty="0">
                <a:highlight>
                  <a:srgbClr val="00FFFF"/>
                </a:highlight>
              </a:rPr>
              <a:t>CONFIRMED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b="1" dirty="0">
                <a:highlight>
                  <a:srgbClr val="FFFF00"/>
                </a:highlight>
              </a:rPr>
              <a:t>GENDER DIFFERENCES IN IMPACT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b="1" dirty="0">
                <a:highlight>
                  <a:srgbClr val="FFFF00"/>
                </a:highlight>
              </a:rPr>
              <a:t>ATTRACTIVENESS OF THE MEDICAL PROFESSION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1600" b="1" dirty="0">
                <a:highlight>
                  <a:srgbClr val="FFFF00"/>
                </a:highlight>
              </a:rPr>
              <a:t>EFFECTS OF WORKING TIME ON HEALTH STATUS</a:t>
            </a:r>
          </a:p>
        </p:txBody>
      </p:sp>
      <p:sp>
        <p:nvSpPr>
          <p:cNvPr id="20" name="Segnaposto piè di pagina 14">
            <a:extLst>
              <a:ext uri="{FF2B5EF4-FFF2-40B4-BE49-F238E27FC236}">
                <a16:creationId xmlns:a16="http://schemas.microsoft.com/office/drawing/2014/main" id="{D333907D-EFDD-7C5B-F0E4-E7EFF06BCA55}"/>
              </a:ext>
            </a:extLst>
          </p:cNvPr>
          <p:cNvSpPr txBox="1">
            <a:spLocks/>
          </p:cNvSpPr>
          <p:nvPr/>
        </p:nvSpPr>
        <p:spPr>
          <a:xfrm>
            <a:off x="4132007" y="6331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UEMS Council Meeting 24-25 April 2026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207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D5616-A55D-01A4-B1DA-536830433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8DBE0578-EA00-5B3B-717D-1B79276BEE5D}"/>
              </a:ext>
            </a:extLst>
          </p:cNvPr>
          <p:cNvCxnSpPr/>
          <p:nvPr/>
        </p:nvCxnSpPr>
        <p:spPr>
          <a:xfrm>
            <a:off x="0" y="6255682"/>
            <a:ext cx="121920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DEE06888-E5AB-27B6-CDBD-62149D6E8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2" y="6306018"/>
            <a:ext cx="545588" cy="55198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7BB2DEB-186F-89D0-60C1-A901BC712DBA}"/>
              </a:ext>
            </a:extLst>
          </p:cNvPr>
          <p:cNvSpPr txBox="1"/>
          <p:nvPr/>
        </p:nvSpPr>
        <p:spPr>
          <a:xfrm>
            <a:off x="9650677" y="6331355"/>
            <a:ext cx="245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Alessandra Spedicato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FEMS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883A406-5A6A-23D6-1DE1-92D4F16A1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075" y="374196"/>
            <a:ext cx="2271380" cy="798052"/>
          </a:xfrm>
          <a:prstGeom prst="rect">
            <a:avLst/>
          </a:prstGeom>
        </p:spPr>
      </p:pic>
      <p:sp>
        <p:nvSpPr>
          <p:cNvPr id="3" name="Segnaposto piè di pagina 14">
            <a:extLst>
              <a:ext uri="{FF2B5EF4-FFF2-40B4-BE49-F238E27FC236}">
                <a16:creationId xmlns:a16="http://schemas.microsoft.com/office/drawing/2014/main" id="{CE8F3400-014D-9BF4-ED98-CD95C91256D8}"/>
              </a:ext>
            </a:extLst>
          </p:cNvPr>
          <p:cNvSpPr txBox="1">
            <a:spLocks/>
          </p:cNvSpPr>
          <p:nvPr/>
        </p:nvSpPr>
        <p:spPr>
          <a:xfrm>
            <a:off x="4132007" y="6331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UEMS Council Meeting 24-25 April 2026</a:t>
            </a:r>
            <a:endParaRPr lang="it-IT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F576759-7A2F-D5A4-9452-EAFA23B05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43" y="209257"/>
            <a:ext cx="2877561" cy="162167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6EEC424-0740-DE0A-AE99-ADCA2E983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203" y="1337186"/>
            <a:ext cx="7021125" cy="386161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CCF61D9-475D-0F2E-6FAE-876405ACC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1933" y="4090219"/>
            <a:ext cx="1711185" cy="186490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ED16EED-6036-8546-5486-C96338CCFB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0130" y="1459466"/>
            <a:ext cx="2881927" cy="13083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44A8856-C49C-2F5E-4A61-35D1816AF9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342" y="464989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78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46b35aaa08c52807dfb346c9b5123096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b78ee7e9995c7132adcfcf884f045e47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B68C61CC-68D6-47C1-BD1E-78FA922D92EA}"/>
</file>

<file path=customXml/itemProps2.xml><?xml version="1.0" encoding="utf-8"?>
<ds:datastoreItem xmlns:ds="http://schemas.openxmlformats.org/officeDocument/2006/customXml" ds:itemID="{B8B78A92-12E2-4F76-940A-DBB3ABB0953D}"/>
</file>

<file path=customXml/itemProps3.xml><?xml version="1.0" encoding="utf-8"?>
<ds:datastoreItem xmlns:ds="http://schemas.openxmlformats.org/officeDocument/2006/customXml" ds:itemID="{B8855F4D-1D84-48CD-B663-BF8E98E37923}"/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412</Words>
  <Application>Microsoft Office PowerPoint</Application>
  <PresentationFormat>Widescreen</PresentationFormat>
  <Paragraphs>63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5" baseType="lpstr">
      <vt:lpstr>Aptos Display</vt:lpstr>
      <vt:lpstr>Arial</vt:lpstr>
      <vt:lpstr>Bookman Old Style</vt:lpstr>
      <vt:lpstr>Calibri</vt:lpstr>
      <vt:lpstr>Calibri Light</vt:lpstr>
      <vt:lpstr>Calisto MT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Alessandra Spedicato</dc:creator>
  <cp:lastModifiedBy>Alessandra Spedicato</cp:lastModifiedBy>
  <cp:revision>24</cp:revision>
  <dcterms:created xsi:type="dcterms:W3CDTF">2025-09-16T09:49:40Z</dcterms:created>
  <dcterms:modified xsi:type="dcterms:W3CDTF">2026-04-15T15:05:23Z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