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8" r:id="rId4"/>
    <p:sldId id="262" r:id="rId5"/>
  </p:sldIdLst>
  <p:sldSz cx="18288000" cy="10287000"/>
  <p:notesSz cx="6858000" cy="9144000"/>
  <p:embeddedFontLst>
    <p:embeddedFont>
      <p:font typeface="Asap" panose="020B0604020202020204" charset="0"/>
      <p:regular r:id="rId6"/>
    </p:embeddedFont>
    <p:embeddedFont>
      <p:font typeface="Asap Bold" panose="020B0604020202020204" charset="0"/>
      <p:regular r:id="rId7"/>
    </p:embeddedFont>
    <p:embeddedFont>
      <p:font typeface="Asap Italics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Bold" panose="020B0806030504020204" charset="0"/>
      <p:regular r:id="rId17"/>
    </p:embeddedFont>
    <p:embeddedFont>
      <p:font typeface="Open Sans Light" panose="020B030603050402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3067" y="0"/>
            <a:ext cx="15974933" cy="10287000"/>
            <a:chOff x="0" y="0"/>
            <a:chExt cx="42073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7390" cy="2709333"/>
            </a:xfrm>
            <a:custGeom>
              <a:avLst/>
              <a:gdLst/>
              <a:ahLst/>
              <a:cxnLst/>
              <a:rect l="l" t="t" r="r" b="b"/>
              <a:pathLst>
                <a:path w="4207390" h="2709333">
                  <a:moveTo>
                    <a:pt x="0" y="0"/>
                  </a:moveTo>
                  <a:lnTo>
                    <a:pt x="4207390" y="0"/>
                  </a:lnTo>
                  <a:lnTo>
                    <a:pt x="42073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65B1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0739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76172" y="5953949"/>
            <a:ext cx="15283128" cy="114300"/>
            <a:chOff x="0" y="0"/>
            <a:chExt cx="4025186" cy="301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25186" cy="30104"/>
            </a:xfrm>
            <a:custGeom>
              <a:avLst/>
              <a:gdLst/>
              <a:ahLst/>
              <a:cxnLst/>
              <a:rect l="l" t="t" r="r" b="b"/>
              <a:pathLst>
                <a:path w="4025186" h="30104">
                  <a:moveTo>
                    <a:pt x="0" y="0"/>
                  </a:moveTo>
                  <a:lnTo>
                    <a:pt x="4025186" y="0"/>
                  </a:lnTo>
                  <a:lnTo>
                    <a:pt x="4025186" y="30104"/>
                  </a:lnTo>
                  <a:lnTo>
                    <a:pt x="0" y="30104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025186" cy="68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37393" y="264002"/>
            <a:ext cx="1811672" cy="1811672"/>
          </a:xfrm>
          <a:custGeom>
            <a:avLst/>
            <a:gdLst/>
            <a:ahLst/>
            <a:cxnLst/>
            <a:rect l="l" t="t" r="r" b="b"/>
            <a:pathLst>
              <a:path w="1811672" h="1811672">
                <a:moveTo>
                  <a:pt x="0" y="0"/>
                </a:moveTo>
                <a:lnTo>
                  <a:pt x="1811672" y="0"/>
                </a:lnTo>
                <a:lnTo>
                  <a:pt x="1811672" y="1811671"/>
                </a:lnTo>
                <a:lnTo>
                  <a:pt x="0" y="1811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15" t="-2694" r="-2636" b="-2460"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9" name="Group 9"/>
          <p:cNvGrpSpPr/>
          <p:nvPr/>
        </p:nvGrpSpPr>
        <p:grpSpPr>
          <a:xfrm>
            <a:off x="2540289" y="560427"/>
            <a:ext cx="4250554" cy="1150563"/>
            <a:chOff x="0" y="0"/>
            <a:chExt cx="5667405" cy="153408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5504555" cy="578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 spc="26">
                  <a:solidFill>
                    <a:srgbClr val="FFFFFF"/>
                  </a:solidFill>
                  <a:latin typeface="Asap"/>
                  <a:ea typeface="Asap"/>
                  <a:cs typeface="Asap"/>
                  <a:sym typeface="Asap"/>
                </a:rPr>
                <a:t>EUROPEAN UNION OF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26183"/>
              <a:ext cx="5504555" cy="578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 b="1" spc="46">
                  <a:solidFill>
                    <a:srgbClr val="FFFFFF"/>
                  </a:solidFill>
                  <a:latin typeface="Asap Bold"/>
                  <a:ea typeface="Asap Bold"/>
                  <a:cs typeface="Asap Bold"/>
                  <a:sym typeface="Asap Bold"/>
                </a:rPr>
                <a:t>MEDICAL SPECIALISTS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112981"/>
              <a:ext cx="5667405" cy="421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en-US" sz="2000" i="1" spc="30">
                  <a:solidFill>
                    <a:srgbClr val="FFFFFF"/>
                  </a:solidFill>
                  <a:latin typeface="Asap Italics"/>
                  <a:ea typeface="Asap Italics"/>
                  <a:cs typeface="Asap Italics"/>
                  <a:sym typeface="Asap Italics"/>
                </a:rPr>
                <a:t>The advocate of medical specialists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891504" y="5048250"/>
            <a:ext cx="8504992" cy="2477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Working Group for Ukraine</a:t>
            </a:r>
          </a:p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April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314575" cy="10287000"/>
            <a:chOff x="0" y="0"/>
            <a:chExt cx="60960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9600" cy="2709333"/>
            </a:xfrm>
            <a:custGeom>
              <a:avLst/>
              <a:gdLst/>
              <a:ahLst/>
              <a:cxnLst/>
              <a:rect l="l" t="t" r="r" b="b"/>
              <a:pathLst>
                <a:path w="609600" h="2709333">
                  <a:moveTo>
                    <a:pt x="0" y="0"/>
                  </a:moveTo>
                  <a:lnTo>
                    <a:pt x="609600" y="0"/>
                  </a:lnTo>
                  <a:lnTo>
                    <a:pt x="6096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65B1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0960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52412" y="235427"/>
            <a:ext cx="1809750" cy="1809750"/>
          </a:xfrm>
          <a:custGeom>
            <a:avLst/>
            <a:gdLst/>
            <a:ahLst/>
            <a:cxnLst/>
            <a:rect l="l" t="t" r="r" b="b"/>
            <a:pathLst>
              <a:path w="1809750" h="1809750">
                <a:moveTo>
                  <a:pt x="0" y="0"/>
                </a:moveTo>
                <a:lnTo>
                  <a:pt x="1809750" y="0"/>
                </a:lnTo>
                <a:lnTo>
                  <a:pt x="1809750" y="1809750"/>
                </a:lnTo>
                <a:lnTo>
                  <a:pt x="0" y="1809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1418" t="-25687" r="-20436" b="-1307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C9DF9-B3AE-4158-AC14-34B09B182536}"/>
              </a:ext>
            </a:extLst>
          </p:cNvPr>
          <p:cNvSpPr txBox="1"/>
          <p:nvPr/>
        </p:nvSpPr>
        <p:spPr>
          <a:xfrm>
            <a:off x="2895600" y="1714500"/>
            <a:ext cx="12954000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500" b="1" dirty="0"/>
              <a:t>Introduction:</a:t>
            </a:r>
          </a:p>
          <a:p>
            <a:endParaRPr lang="en-IE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000" b="1" dirty="0"/>
              <a:t>Established:</a:t>
            </a:r>
            <a:r>
              <a:rPr lang="en-IE" sz="3000" dirty="0"/>
              <a:t> June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000" b="1" dirty="0"/>
              <a:t>Chair: </a:t>
            </a:r>
            <a:r>
              <a:rPr lang="en-IE" sz="3000" dirty="0"/>
              <a:t>Dr Clive Kilgallen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000" b="1" dirty="0"/>
              <a:t>Vice President: </a:t>
            </a:r>
            <a:r>
              <a:rPr lang="en-IE" sz="3000" dirty="0"/>
              <a:t>Prof. Andrii </a:t>
            </a:r>
            <a:r>
              <a:rPr lang="en-IE" sz="3000" dirty="0" err="1"/>
              <a:t>Bazylevych</a:t>
            </a:r>
            <a:endParaRPr lang="en-IE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000" b="1" dirty="0"/>
              <a:t>Secretary: </a:t>
            </a:r>
            <a:r>
              <a:rPr lang="en-IE" sz="3000" dirty="0"/>
              <a:t>Prof. Andrii </a:t>
            </a:r>
            <a:r>
              <a:rPr lang="en-IE" sz="3000" dirty="0" err="1"/>
              <a:t>Protsyk</a:t>
            </a:r>
            <a:endParaRPr lang="en-IE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000" b="1" dirty="0"/>
              <a:t>Members: </a:t>
            </a:r>
            <a:r>
              <a:rPr lang="en-IE" sz="3000" dirty="0" err="1"/>
              <a:t>Aivars</a:t>
            </a:r>
            <a:r>
              <a:rPr lang="en-IE" sz="3000" dirty="0"/>
              <a:t> Vetra, Bojana </a:t>
            </a:r>
            <a:r>
              <a:rPr lang="en-IE" sz="3000" dirty="0" err="1"/>
              <a:t>Beovic</a:t>
            </a:r>
            <a:r>
              <a:rPr lang="en-IE" sz="3000" dirty="0"/>
              <a:t>, Brian Tracey, Jean Paul Stahl, Jonas </a:t>
            </a:r>
            <a:r>
              <a:rPr lang="en-IE" sz="3000" dirty="0" err="1"/>
              <a:t>Kolbenschlag</a:t>
            </a:r>
            <a:r>
              <a:rPr lang="en-IE" sz="3000" dirty="0"/>
              <a:t>, Lina </a:t>
            </a:r>
            <a:r>
              <a:rPr lang="en-IE" sz="3000" dirty="0" err="1"/>
              <a:t>Zabuliene</a:t>
            </a:r>
            <a:r>
              <a:rPr lang="en-IE" sz="3000" dirty="0"/>
              <a:t> Marc Hermans, Marina Mamenko, Marisa Casanova Dias, Nada </a:t>
            </a:r>
            <a:r>
              <a:rPr lang="en-IE" sz="3000" dirty="0" err="1"/>
              <a:t>Cikes</a:t>
            </a:r>
            <a:r>
              <a:rPr lang="en-IE" sz="3000" dirty="0"/>
              <a:t>, </a:t>
            </a:r>
            <a:r>
              <a:rPr lang="en-IE" sz="3000" dirty="0" err="1"/>
              <a:t>Naishadh</a:t>
            </a:r>
            <a:r>
              <a:rPr lang="en-IE" sz="3000" dirty="0"/>
              <a:t> Patil, Nicola </a:t>
            </a:r>
            <a:r>
              <a:rPr lang="en-IE" sz="3000" dirty="0" err="1"/>
              <a:t>Petrosillo</a:t>
            </a:r>
            <a:r>
              <a:rPr lang="en-IE" sz="3000" dirty="0"/>
              <a:t>, Oleg Shevchenko, Olena </a:t>
            </a:r>
            <a:r>
              <a:rPr lang="en-IE" sz="3000" dirty="0" err="1"/>
              <a:t>Lukashevych</a:t>
            </a:r>
            <a:r>
              <a:rPr lang="en-IE" sz="3000" dirty="0"/>
              <a:t>, Olga </a:t>
            </a:r>
            <a:r>
              <a:rPr lang="en-IE" sz="3000" dirty="0" err="1"/>
              <a:t>Dzupova</a:t>
            </a:r>
            <a:r>
              <a:rPr lang="en-IE" sz="3000" dirty="0"/>
              <a:t>, </a:t>
            </a:r>
            <a:r>
              <a:rPr lang="en-IE" sz="3000" dirty="0" err="1"/>
              <a:t>Rafal</a:t>
            </a:r>
            <a:r>
              <a:rPr lang="en-IE" sz="3000" dirty="0"/>
              <a:t> </a:t>
            </a:r>
            <a:r>
              <a:rPr lang="en-IE" sz="3000" dirty="0" err="1"/>
              <a:t>Zadykowicz</a:t>
            </a:r>
            <a:r>
              <a:rPr lang="en-IE" sz="3000" dirty="0"/>
              <a:t>, </a:t>
            </a:r>
            <a:r>
              <a:rPr lang="en-IE" sz="3000" dirty="0" err="1"/>
              <a:t>Ramuscello</a:t>
            </a:r>
            <a:r>
              <a:rPr lang="en-IE" sz="3000" dirty="0"/>
              <a:t> Salvatore, Sofia Muller, Stelios </a:t>
            </a:r>
            <a:r>
              <a:rPr lang="en-IE" sz="3000" dirty="0" err="1"/>
              <a:t>Doumouchtsis</a:t>
            </a:r>
            <a:r>
              <a:rPr lang="en-IE" sz="3000" dirty="0"/>
              <a:t>, Svetlana </a:t>
            </a:r>
            <a:r>
              <a:rPr lang="en-IE" sz="3000" dirty="0" err="1"/>
              <a:t>Yaremchuk</a:t>
            </a:r>
            <a:r>
              <a:rPr lang="en-IE" sz="3000" dirty="0"/>
              <a:t>, </a:t>
            </a:r>
            <a:r>
              <a:rPr lang="en-IE" sz="3000" dirty="0" err="1"/>
              <a:t>Sylviane</a:t>
            </a:r>
            <a:r>
              <a:rPr lang="en-IE" sz="3000" dirty="0"/>
              <a:t> </a:t>
            </a:r>
            <a:r>
              <a:rPr lang="en-IE" sz="3000" dirty="0" err="1"/>
              <a:t>Defres</a:t>
            </a:r>
            <a:r>
              <a:rPr lang="en-IE" sz="3000" dirty="0"/>
              <a:t>, Thomas Griesbacher, Vanessa Hetherington, Vyacheslav </a:t>
            </a:r>
            <a:r>
              <a:rPr lang="en-IE" sz="3000" dirty="0" err="1"/>
              <a:t>Kaminskyy</a:t>
            </a:r>
            <a:r>
              <a:rPr lang="en-IE" sz="3000" dirty="0"/>
              <a:t>, Xeniya </a:t>
            </a:r>
            <a:r>
              <a:rPr lang="en-IE" sz="3000" dirty="0" err="1"/>
              <a:t>Marku</a:t>
            </a:r>
            <a:r>
              <a:rPr lang="en-IE" sz="3000" dirty="0"/>
              <a:t>, </a:t>
            </a:r>
            <a:r>
              <a:rPr lang="en-IE" sz="3000" dirty="0" err="1"/>
              <a:t>Zsofia</a:t>
            </a:r>
            <a:r>
              <a:rPr lang="en-IE" sz="3000" dirty="0"/>
              <a:t> Muller. </a:t>
            </a:r>
          </a:p>
          <a:p>
            <a:r>
              <a:rPr lang="en-IE" sz="3000" b="1" dirty="0"/>
              <a:t> </a:t>
            </a:r>
          </a:p>
          <a:p>
            <a:r>
              <a:rPr lang="en-IE" sz="3000" b="1" dirty="0"/>
              <a:t>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180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314575" cy="10287000"/>
            <a:chOff x="0" y="0"/>
            <a:chExt cx="60960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9600" cy="2709333"/>
            </a:xfrm>
            <a:custGeom>
              <a:avLst/>
              <a:gdLst/>
              <a:ahLst/>
              <a:cxnLst/>
              <a:rect l="l" t="t" r="r" b="b"/>
              <a:pathLst>
                <a:path w="609600" h="2709333">
                  <a:moveTo>
                    <a:pt x="0" y="0"/>
                  </a:moveTo>
                  <a:lnTo>
                    <a:pt x="609600" y="0"/>
                  </a:lnTo>
                  <a:lnTo>
                    <a:pt x="6096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65B1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0960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52412" y="258592"/>
            <a:ext cx="1809750" cy="1809750"/>
          </a:xfrm>
          <a:custGeom>
            <a:avLst/>
            <a:gdLst/>
            <a:ahLst/>
            <a:cxnLst/>
            <a:rect l="l" t="t" r="r" b="b"/>
            <a:pathLst>
              <a:path w="1809750" h="1809750">
                <a:moveTo>
                  <a:pt x="0" y="0"/>
                </a:moveTo>
                <a:lnTo>
                  <a:pt x="1809750" y="0"/>
                </a:lnTo>
                <a:lnTo>
                  <a:pt x="1809750" y="1809750"/>
                </a:lnTo>
                <a:lnTo>
                  <a:pt x="0" y="1809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TextBox 7"/>
          <p:cNvSpPr txBox="1"/>
          <p:nvPr/>
        </p:nvSpPr>
        <p:spPr>
          <a:xfrm>
            <a:off x="4114800" y="266700"/>
            <a:ext cx="11364084" cy="119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8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65B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WG Ukraine Activities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4582C-5A52-4321-BF3A-7EC3460470E8}"/>
              </a:ext>
            </a:extLst>
          </p:cNvPr>
          <p:cNvSpPr txBox="1"/>
          <p:nvPr/>
        </p:nvSpPr>
        <p:spPr>
          <a:xfrm>
            <a:off x="2362200" y="1409700"/>
            <a:ext cx="15925800" cy="844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/>
              <a:t>Activities since the beginning of 2026: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E" sz="2750" dirty="0"/>
              <a:t>The Lancet Commission Meeting – 25/02/26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2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Hermans visited </a:t>
            </a:r>
            <a:r>
              <a:rPr lang="en-GB" sz="27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Lviv</a:t>
            </a:r>
            <a:r>
              <a:rPr lang="en-GB" sz="2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attended Resilience Academy “UNBROKEN CITIES Network” 16th - 19th February 2026.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2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Forthcoming UEMS Congress, Leuven Belgium, May 2026 – Speakers (zoom) at Parallel Interactive Session 9 (10.30-11.30) May 30</a:t>
            </a:r>
            <a:r>
              <a:rPr lang="en-GB" sz="275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Dr Oleg </a:t>
            </a:r>
            <a:r>
              <a:rPr lang="en-GB" sz="27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Musiy</a:t>
            </a:r>
            <a:r>
              <a:rPr lang="en-GB" sz="2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Prof. Viacheslav </a:t>
            </a:r>
            <a:r>
              <a:rPr lang="en-GB" sz="27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Kaminskyi</a:t>
            </a:r>
            <a:r>
              <a:rPr lang="en-GB" sz="2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Dr </a:t>
            </a:r>
            <a:r>
              <a:rPr lang="en-GB" sz="27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Pavlo</a:t>
            </a:r>
            <a:r>
              <a:rPr lang="en-GB" sz="2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Kovtoniuk, Dr Marina Memenko and Dr Olena </a:t>
            </a:r>
            <a:r>
              <a:rPr lang="en-GB" sz="27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Lukashevych</a:t>
            </a:r>
            <a:r>
              <a:rPr lang="en-GB" sz="2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E" sz="2750" dirty="0"/>
              <a:t>Infectious Disease Questionnaire in progress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E" sz="2750" dirty="0"/>
              <a:t>MJC in disaster medicine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750" dirty="0"/>
              <a:t>Collaboration between Prof. Ivan Soroka and RCSI, Post Graduate Surgery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750" dirty="0"/>
              <a:t>Ireland is going to be Head of State for European Commission 01/07/26 – 31/12/26. There will be a meeting in Sept 2026 amongst European Ministers for Health. The WG should reach out to the Ukrainian delegation.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750" dirty="0"/>
              <a:t>Further discussions.</a:t>
            </a:r>
          </a:p>
          <a:p>
            <a:pPr marL="342900" indent="-342900">
              <a:buAutoNum type="arabicPeriod"/>
            </a:pPr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14575"/>
            <a:chOff x="0" y="0"/>
            <a:chExt cx="4816593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09600"/>
            </a:xfrm>
            <a:custGeom>
              <a:avLst/>
              <a:gdLst/>
              <a:ahLst/>
              <a:cxnLst/>
              <a:rect l="l" t="t" r="r" b="b"/>
              <a:pathLst>
                <a:path w="4816592" h="609600">
                  <a:moveTo>
                    <a:pt x="0" y="0"/>
                  </a:moveTo>
                  <a:lnTo>
                    <a:pt x="4816592" y="0"/>
                  </a:lnTo>
                  <a:lnTo>
                    <a:pt x="4816592" y="609600"/>
                  </a:lnTo>
                  <a:lnTo>
                    <a:pt x="0" y="609600"/>
                  </a:lnTo>
                  <a:close/>
                </a:path>
              </a:pathLst>
            </a:custGeom>
            <a:solidFill>
              <a:srgbClr val="0065B1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685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459"/>
                </a:lnSpc>
              </a:pPr>
              <a:r>
                <a:rPr lang="en-US" sz="38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Thank you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52412" y="258592"/>
            <a:ext cx="1809750" cy="1809750"/>
          </a:xfrm>
          <a:custGeom>
            <a:avLst/>
            <a:gdLst/>
            <a:ahLst/>
            <a:cxnLst/>
            <a:rect l="l" t="t" r="r" b="b"/>
            <a:pathLst>
              <a:path w="1809750" h="1809750">
                <a:moveTo>
                  <a:pt x="0" y="0"/>
                </a:moveTo>
                <a:lnTo>
                  <a:pt x="1809750" y="0"/>
                </a:lnTo>
                <a:lnTo>
                  <a:pt x="1809750" y="1809750"/>
                </a:lnTo>
                <a:lnTo>
                  <a:pt x="0" y="1809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TextBox 6"/>
          <p:cNvSpPr txBox="1"/>
          <p:nvPr/>
        </p:nvSpPr>
        <p:spPr>
          <a:xfrm>
            <a:off x="152400" y="4076700"/>
            <a:ext cx="17754600" cy="1882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ts val="50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99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We would like to thank all WG Ukraine members and everyone we have collaborated with over the last year.</a:t>
            </a:r>
          </a:p>
          <a:p>
            <a:pPr marL="571500" indent="-571500" algn="ctr">
              <a:lnSpc>
                <a:spcPts val="50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599" dirty="0">
                <a:solidFill>
                  <a:srgbClr val="000000"/>
                </a:solidFill>
                <a:ea typeface="Open Sans Light"/>
                <a:cs typeface="Open Sans Light"/>
                <a:sym typeface="Open Sans Light"/>
              </a:rPr>
              <a:t>We would also like to thank the Secretariat of the UEMS for their help and support</a:t>
            </a:r>
            <a:r>
              <a:rPr lang="en-US" sz="3599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46b35aaa08c52807dfb346c9b5123096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b78ee7e9995c7132adcfcf884f045e47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E04F0D7E-0BBC-403B-8F95-7A011A7D623D}"/>
</file>

<file path=customXml/itemProps2.xml><?xml version="1.0" encoding="utf-8"?>
<ds:datastoreItem xmlns:ds="http://schemas.openxmlformats.org/officeDocument/2006/customXml" ds:itemID="{7728892F-176B-4D77-9707-E19F096B8173}"/>
</file>

<file path=customXml/itemProps3.xml><?xml version="1.0" encoding="utf-8"?>
<ds:datastoreItem xmlns:ds="http://schemas.openxmlformats.org/officeDocument/2006/customXml" ds:itemID="{0BB66F12-0030-4363-AB1F-26E690198F5C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308</Words>
  <Application>Microsoft Office PowerPoint</Application>
  <PresentationFormat>Custom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Open Sans Bold</vt:lpstr>
      <vt:lpstr>Open Sans Light</vt:lpstr>
      <vt:lpstr>Asap</vt:lpstr>
      <vt:lpstr>Arial</vt:lpstr>
      <vt:lpstr>Open Sans</vt:lpstr>
      <vt:lpstr>Asap Bold</vt:lpstr>
      <vt:lpstr>Calibri</vt:lpstr>
      <vt:lpstr>Asap Italics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Template prez page3</dc:title>
  <dc:creator>Lisa O'Reilly</dc:creator>
  <cp:lastModifiedBy>Lisa O'Reilly</cp:lastModifiedBy>
  <cp:revision>5</cp:revision>
  <dcterms:created xsi:type="dcterms:W3CDTF">2006-08-16T00:00:00Z</dcterms:created>
  <dcterms:modified xsi:type="dcterms:W3CDTF">2026-04-14T10:33:12Z</dcterms:modified>
  <dc:identifier>DAG0dNTBNig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