
<file path=[Content_Types].xml><?xml version="1.0" encoding="utf-8"?>
<Types xmlns="http://schemas.openxmlformats.org/package/2006/content-types">
  <Default Extension="fntdata" ContentType="application/x-fontdata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embeddedFontLst>
    <p:embeddedFont>
      <p:font typeface="Liter" panose="020B0604020202020204" charset="0"/>
      <p:regular r:id="rId14"/>
    </p:embeddedFont>
    <p:embeddedFont>
      <p:font typeface="Oranienbaum" panose="02000506080000020003" pitchFamily="2" charset="0"/>
      <p:regular r:id="rId15"/>
    </p:embeddedFont>
    <p:embeddedFont>
      <p:font typeface="Quattrocento Sans" panose="020B0502050000020003" pitchFamily="34" charset="0"/>
      <p:regular r:id="rId16"/>
      <p:bold r:id="rId1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2288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71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img.freepik.com/32641271a245d50238c4da9322373e50cc98c2f3.jpg"/>
          <p:cNvPicPr>
            <a:picLocks noChangeAspect="1"/>
          </p:cNvPicPr>
          <p:nvPr/>
        </p:nvPicPr>
        <p:blipFill>
          <a:blip r:embed="rId3">
            <a:alphaModFix amt="30000"/>
          </a:blip>
          <a:srcRect t="7779" b="7779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1A3A5C">
                  <a:alpha val="95000"/>
                </a:srgbClr>
              </a:gs>
              <a:gs pos="50000">
                <a:srgbClr val="1A3A5C">
                  <a:alpha val="85000"/>
                </a:srgbClr>
              </a:gs>
              <a:gs pos="100000">
                <a:srgbClr val="5B7A8C">
                  <a:alpha val="7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383540" y="1233170"/>
            <a:ext cx="1862455" cy="386080"/>
          </a:xfrm>
          <a:custGeom>
            <a:avLst/>
            <a:gdLst/>
            <a:ahLst/>
            <a:cxnLst/>
            <a:rect l="l" t="t" r="r" b="b"/>
            <a:pathLst>
              <a:path w="1862455" h="386080">
                <a:moveTo>
                  <a:pt x="38098" y="0"/>
                </a:moveTo>
                <a:lnTo>
                  <a:pt x="1824357" y="0"/>
                </a:lnTo>
                <a:cubicBezTo>
                  <a:pt x="1845398" y="0"/>
                  <a:pt x="1862455" y="17057"/>
                  <a:pt x="1862455" y="38098"/>
                </a:cubicBezTo>
                <a:lnTo>
                  <a:pt x="1862455" y="347982"/>
                </a:lnTo>
                <a:cubicBezTo>
                  <a:pt x="1862455" y="369023"/>
                  <a:pt x="1845398" y="386080"/>
                  <a:pt x="1824357" y="386080"/>
                </a:cubicBezTo>
                <a:lnTo>
                  <a:pt x="38098" y="386080"/>
                </a:lnTo>
                <a:cubicBezTo>
                  <a:pt x="17057" y="386080"/>
                  <a:pt x="0" y="369023"/>
                  <a:pt x="0" y="347982"/>
                </a:cubicBezTo>
                <a:lnTo>
                  <a:pt x="0" y="38098"/>
                </a:lnTo>
                <a:cubicBezTo>
                  <a:pt x="0" y="17071"/>
                  <a:pt x="17071" y="0"/>
                  <a:pt x="38098" y="0"/>
                </a:cubicBezTo>
                <a:close/>
              </a:path>
            </a:pathLst>
          </a:custGeom>
          <a:solidFill>
            <a:srgbClr val="C5A56A">
              <a:alpha val="20000"/>
            </a:srgbClr>
          </a:solidFill>
          <a:ln w="6773">
            <a:solidFill>
              <a:srgbClr val="C5A56A">
                <a:alpha val="40000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38480" y="1311910"/>
            <a:ext cx="16287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kern="0" spc="60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FINAL UPDATE 2026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381000" y="1850390"/>
            <a:ext cx="11772900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400" b="1" dirty="0">
                <a:solidFill>
                  <a:srgbClr val="F8F9FA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ETR for the Specialty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5400" b="1" dirty="0">
                <a:solidFill>
                  <a:srgbClr val="F8F9FA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of Urology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81000" y="3717290"/>
            <a:ext cx="1219200" cy="38100"/>
          </a:xfrm>
          <a:custGeom>
            <a:avLst/>
            <a:gdLst/>
            <a:ahLst/>
            <a:cxnLst/>
            <a:rect l="l" t="t" r="r" b="b"/>
            <a:pathLst>
              <a:path w="1219200" h="38100">
                <a:moveTo>
                  <a:pt x="0" y="0"/>
                </a:moveTo>
                <a:lnTo>
                  <a:pt x="1219200" y="0"/>
                </a:lnTo>
                <a:lnTo>
                  <a:pt x="1219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" name="Shape 6"/>
          <p:cNvSpPr/>
          <p:nvPr/>
        </p:nvSpPr>
        <p:spPr>
          <a:xfrm>
            <a:off x="381000" y="5674360"/>
            <a:ext cx="11430000" cy="5080"/>
          </a:xfrm>
          <a:custGeom>
            <a:avLst/>
            <a:gdLst/>
            <a:ahLst/>
            <a:cxnLst/>
            <a:rect l="l" t="t" r="r" b="b"/>
            <a:pathLst>
              <a:path w="11430000" h="5080">
                <a:moveTo>
                  <a:pt x="0" y="0"/>
                </a:moveTo>
                <a:lnTo>
                  <a:pt x="11430000" y="0"/>
                </a:lnTo>
                <a:lnTo>
                  <a:pt x="11430000" y="5080"/>
                </a:lnTo>
                <a:lnTo>
                  <a:pt x="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381000" y="5905501"/>
            <a:ext cx="2095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European Board of Urology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381000" y="6210301"/>
            <a:ext cx="2095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Section of Urology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9780112" y="6019801"/>
            <a:ext cx="2028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2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Spring Council Meeting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9780112" y="6248401"/>
            <a:ext cx="2028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200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Tunisia, April 24-25, 2026</a:t>
            </a:r>
            <a:endParaRPr lang="en-US" sz="1600" dirty="0"/>
          </a:p>
        </p:txBody>
      </p:sp>
      <p:pic>
        <p:nvPicPr>
          <p:cNvPr id="14" name="Image 1" descr="https://kimi-img.moonshot.cn/pub/slides/26-04-05-19:17:45-d7949mfk67e9kb41iop0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1666" y="4475003"/>
            <a:ext cx="2885243" cy="1080247"/>
          </a:xfrm>
          <a:prstGeom prst="rect">
            <a:avLst/>
          </a:prstGeom>
        </p:spPr>
      </p:pic>
      <p:sp>
        <p:nvSpPr>
          <p:cNvPr id="16" name="Text 9">
            <a:extLst>
              <a:ext uri="{FF2B5EF4-FFF2-40B4-BE49-F238E27FC236}">
                <a16:creationId xmlns:a16="http://schemas.microsoft.com/office/drawing/2014/main" id="{373999FA-A3ED-626A-086F-DE5817EC0263}"/>
              </a:ext>
            </a:extLst>
          </p:cNvPr>
          <p:cNvSpPr/>
          <p:nvPr/>
        </p:nvSpPr>
        <p:spPr>
          <a:xfrm>
            <a:off x="424266" y="4144644"/>
            <a:ext cx="5076529" cy="564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rgbClr val="E0E2E6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Professor Archil Chkhotua, MD, PhD</a:t>
            </a:r>
            <a:endParaRPr lang="en-US" dirty="0"/>
          </a:p>
        </p:txBody>
      </p:sp>
      <p:sp>
        <p:nvSpPr>
          <p:cNvPr id="17" name="Text 10">
            <a:extLst>
              <a:ext uri="{FF2B5EF4-FFF2-40B4-BE49-F238E27FC236}">
                <a16:creationId xmlns:a16="http://schemas.microsoft.com/office/drawing/2014/main" id="{63392D90-BA6D-84E0-A1D2-87DA7F1895CF}"/>
              </a:ext>
            </a:extLst>
          </p:cNvPr>
          <p:cNvSpPr/>
          <p:nvPr/>
        </p:nvSpPr>
        <p:spPr>
          <a:xfrm>
            <a:off x="424265" y="4487545"/>
            <a:ext cx="5042761" cy="493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E0E2E6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Chairman, Accreditation Committee, EBU</a:t>
            </a:r>
            <a:endParaRPr lang="en-US" sz="24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8094" y="348094"/>
            <a:ext cx="11565430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b="1" kern="0" spc="55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IMPLEMENTATION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48094" y="591760"/>
            <a:ext cx="11652454" cy="3480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467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Implementation &amp; Next Steps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48094" y="1009473"/>
            <a:ext cx="696188" cy="34809"/>
          </a:xfrm>
          <a:custGeom>
            <a:avLst/>
            <a:gdLst/>
            <a:ahLst/>
            <a:cxnLst/>
            <a:rect l="l" t="t" r="r" b="b"/>
            <a:pathLst>
              <a:path w="696188" h="34809">
                <a:moveTo>
                  <a:pt x="0" y="0"/>
                </a:moveTo>
                <a:lnTo>
                  <a:pt x="696188" y="0"/>
                </a:lnTo>
                <a:lnTo>
                  <a:pt x="696188" y="34809"/>
                </a:lnTo>
                <a:lnTo>
                  <a:pt x="0" y="34809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48094" y="1199765"/>
            <a:ext cx="5673936" cy="2766189"/>
          </a:xfrm>
          <a:custGeom>
            <a:avLst/>
            <a:gdLst/>
            <a:ahLst/>
            <a:cxnLst/>
            <a:rect l="l" t="t" r="r" b="b"/>
            <a:pathLst>
              <a:path w="5673936" h="2766189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2696564"/>
                </a:lnTo>
                <a:cubicBezTo>
                  <a:pt x="5673936" y="2734991"/>
                  <a:pt x="5642738" y="2766189"/>
                  <a:pt x="5604311" y="2766189"/>
                </a:cubicBezTo>
                <a:lnTo>
                  <a:pt x="69625" y="2766189"/>
                </a:lnTo>
                <a:cubicBezTo>
                  <a:pt x="31198" y="2766189"/>
                  <a:pt x="0" y="2734991"/>
                  <a:pt x="0" y="2696564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8094" y="1199765"/>
            <a:ext cx="5673936" cy="32489"/>
          </a:xfrm>
          <a:custGeom>
            <a:avLst/>
            <a:gdLst/>
            <a:ahLst/>
            <a:cxnLst/>
            <a:rect l="l" t="t" r="r" b="b"/>
            <a:pathLst>
              <a:path w="5673936" h="32489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32489"/>
                </a:lnTo>
                <a:lnTo>
                  <a:pt x="0" y="32489"/>
                </a:ln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487332" y="1390057"/>
            <a:ext cx="217559" cy="174047"/>
          </a:xfrm>
          <a:custGeom>
            <a:avLst/>
            <a:gdLst/>
            <a:ahLst/>
            <a:cxnLst/>
            <a:rect l="l" t="t" r="r" b="b"/>
            <a:pathLst>
              <a:path w="217559" h="174047">
                <a:moveTo>
                  <a:pt x="195803" y="16317"/>
                </a:moveTo>
                <a:cubicBezTo>
                  <a:pt x="195803" y="12544"/>
                  <a:pt x="193865" y="9042"/>
                  <a:pt x="190636" y="7071"/>
                </a:cubicBezTo>
                <a:cubicBezTo>
                  <a:pt x="187407" y="5099"/>
                  <a:pt x="183429" y="4895"/>
                  <a:pt x="180064" y="6595"/>
                </a:cubicBezTo>
                <a:lnTo>
                  <a:pt x="140563" y="26345"/>
                </a:lnTo>
                <a:lnTo>
                  <a:pt x="79579" y="5983"/>
                </a:lnTo>
                <a:cubicBezTo>
                  <a:pt x="76825" y="5065"/>
                  <a:pt x="73868" y="5269"/>
                  <a:pt x="71285" y="6561"/>
                </a:cubicBezTo>
                <a:lnTo>
                  <a:pt x="27773" y="28317"/>
                </a:lnTo>
                <a:cubicBezTo>
                  <a:pt x="24067" y="30186"/>
                  <a:pt x="21756" y="33960"/>
                  <a:pt x="21756" y="38073"/>
                </a:cubicBezTo>
                <a:lnTo>
                  <a:pt x="21756" y="157730"/>
                </a:lnTo>
                <a:cubicBezTo>
                  <a:pt x="21756" y="161503"/>
                  <a:pt x="23694" y="165005"/>
                  <a:pt x="26923" y="166976"/>
                </a:cubicBezTo>
                <a:cubicBezTo>
                  <a:pt x="30152" y="168948"/>
                  <a:pt x="34130" y="169152"/>
                  <a:pt x="37495" y="167452"/>
                </a:cubicBezTo>
                <a:lnTo>
                  <a:pt x="76961" y="147702"/>
                </a:lnTo>
                <a:lnTo>
                  <a:pt x="135872" y="167350"/>
                </a:lnTo>
                <a:cubicBezTo>
                  <a:pt x="134411" y="165175"/>
                  <a:pt x="132983" y="162897"/>
                  <a:pt x="131589" y="160586"/>
                </a:cubicBezTo>
                <a:cubicBezTo>
                  <a:pt x="127850" y="154365"/>
                  <a:pt x="124145" y="147226"/>
                  <a:pt x="121391" y="139578"/>
                </a:cubicBezTo>
                <a:lnTo>
                  <a:pt x="86990" y="128122"/>
                </a:lnTo>
                <a:lnTo>
                  <a:pt x="86990" y="31410"/>
                </a:lnTo>
                <a:lnTo>
                  <a:pt x="130501" y="45925"/>
                </a:lnTo>
                <a:lnTo>
                  <a:pt x="130501" y="79681"/>
                </a:lnTo>
                <a:cubicBezTo>
                  <a:pt x="141039" y="67511"/>
                  <a:pt x="156676" y="59829"/>
                  <a:pt x="174013" y="59829"/>
                </a:cubicBezTo>
                <a:cubicBezTo>
                  <a:pt x="181696" y="59829"/>
                  <a:pt x="189038" y="61324"/>
                  <a:pt x="195769" y="64078"/>
                </a:cubicBezTo>
                <a:lnTo>
                  <a:pt x="195803" y="16317"/>
                </a:lnTo>
                <a:close/>
                <a:moveTo>
                  <a:pt x="174047" y="76146"/>
                </a:moveTo>
                <a:cubicBezTo>
                  <a:pt x="151509" y="76146"/>
                  <a:pt x="133255" y="94094"/>
                  <a:pt x="133255" y="116224"/>
                </a:cubicBezTo>
                <a:cubicBezTo>
                  <a:pt x="133255" y="139646"/>
                  <a:pt x="155045" y="167350"/>
                  <a:pt x="166772" y="180574"/>
                </a:cubicBezTo>
                <a:cubicBezTo>
                  <a:pt x="170716" y="184993"/>
                  <a:pt x="177412" y="184993"/>
                  <a:pt x="181356" y="180574"/>
                </a:cubicBezTo>
                <a:cubicBezTo>
                  <a:pt x="193084" y="167350"/>
                  <a:pt x="214873" y="139646"/>
                  <a:pt x="214873" y="116224"/>
                </a:cubicBezTo>
                <a:cubicBezTo>
                  <a:pt x="214873" y="94094"/>
                  <a:pt x="196619" y="76146"/>
                  <a:pt x="174081" y="76146"/>
                </a:cubicBezTo>
                <a:close/>
                <a:moveTo>
                  <a:pt x="160450" y="116938"/>
                </a:moveTo>
                <a:cubicBezTo>
                  <a:pt x="160450" y="109433"/>
                  <a:pt x="166542" y="103340"/>
                  <a:pt x="174047" y="103340"/>
                </a:cubicBezTo>
                <a:cubicBezTo>
                  <a:pt x="181552" y="103340"/>
                  <a:pt x="187645" y="109433"/>
                  <a:pt x="187645" y="116938"/>
                </a:cubicBezTo>
                <a:cubicBezTo>
                  <a:pt x="187645" y="124443"/>
                  <a:pt x="181552" y="130535"/>
                  <a:pt x="174047" y="130535"/>
                </a:cubicBezTo>
                <a:cubicBezTo>
                  <a:pt x="166542" y="130535"/>
                  <a:pt x="160450" y="124443"/>
                  <a:pt x="160450" y="116938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6"/>
          <p:cNvSpPr/>
          <p:nvPr/>
        </p:nvSpPr>
        <p:spPr>
          <a:xfrm>
            <a:off x="704891" y="1355247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Alignment with National Programs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7332" y="1703342"/>
            <a:ext cx="5465079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ETR is designed to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complement, not supersede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national training programs: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87332" y="2016626"/>
            <a:ext cx="5395460" cy="556951"/>
          </a:xfrm>
          <a:custGeom>
            <a:avLst/>
            <a:gdLst/>
            <a:ahLst/>
            <a:cxnLst/>
            <a:rect l="l" t="t" r="r" b="b"/>
            <a:pathLst>
              <a:path w="5395460" h="556951">
                <a:moveTo>
                  <a:pt x="69619" y="0"/>
                </a:moveTo>
                <a:lnTo>
                  <a:pt x="5325842" y="0"/>
                </a:lnTo>
                <a:cubicBezTo>
                  <a:pt x="5364291" y="0"/>
                  <a:pt x="5395460" y="31169"/>
                  <a:pt x="5395460" y="69619"/>
                </a:cubicBezTo>
                <a:lnTo>
                  <a:pt x="5395460" y="487332"/>
                </a:lnTo>
                <a:cubicBezTo>
                  <a:pt x="5395460" y="525781"/>
                  <a:pt x="5364291" y="556951"/>
                  <a:pt x="5325842" y="556951"/>
                </a:cubicBezTo>
                <a:lnTo>
                  <a:pt x="69619" y="556951"/>
                </a:lnTo>
                <a:cubicBezTo>
                  <a:pt x="31195" y="556951"/>
                  <a:pt x="0" y="525756"/>
                  <a:pt x="0" y="487332"/>
                </a:cubicBezTo>
                <a:lnTo>
                  <a:pt x="0" y="69619"/>
                </a:lnTo>
                <a:cubicBezTo>
                  <a:pt x="0" y="31195"/>
                  <a:pt x="31195" y="0"/>
                  <a:pt x="69619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609165" y="2138459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69619" y="139238"/>
                </a:moveTo>
                <a:cubicBezTo>
                  <a:pt x="108043" y="139238"/>
                  <a:pt x="139238" y="108043"/>
                  <a:pt x="139238" y="69619"/>
                </a:cubicBezTo>
                <a:cubicBezTo>
                  <a:pt x="139238" y="31195"/>
                  <a:pt x="108043" y="0"/>
                  <a:pt x="69619" y="0"/>
                </a:cubicBezTo>
                <a:cubicBezTo>
                  <a:pt x="31195" y="0"/>
                  <a:pt x="0" y="31195"/>
                  <a:pt x="0" y="69619"/>
                </a:cubicBezTo>
                <a:cubicBezTo>
                  <a:pt x="0" y="108043"/>
                  <a:pt x="31195" y="139238"/>
                  <a:pt x="69619" y="139238"/>
                </a:cubicBezTo>
                <a:close/>
                <a:moveTo>
                  <a:pt x="92571" y="57843"/>
                </a:moveTo>
                <a:lnTo>
                  <a:pt x="70815" y="92653"/>
                </a:lnTo>
                <a:cubicBezTo>
                  <a:pt x="69673" y="94475"/>
                  <a:pt x="67715" y="95617"/>
                  <a:pt x="65567" y="95726"/>
                </a:cubicBezTo>
                <a:cubicBezTo>
                  <a:pt x="63418" y="95835"/>
                  <a:pt x="61352" y="94856"/>
                  <a:pt x="60073" y="93115"/>
                </a:cubicBezTo>
                <a:lnTo>
                  <a:pt x="47020" y="75710"/>
                </a:lnTo>
                <a:cubicBezTo>
                  <a:pt x="44844" y="72828"/>
                  <a:pt x="45443" y="68749"/>
                  <a:pt x="48325" y="66573"/>
                </a:cubicBezTo>
                <a:cubicBezTo>
                  <a:pt x="51208" y="64397"/>
                  <a:pt x="55287" y="64996"/>
                  <a:pt x="57463" y="67878"/>
                </a:cubicBezTo>
                <a:lnTo>
                  <a:pt x="64805" y="77669"/>
                </a:lnTo>
                <a:lnTo>
                  <a:pt x="81503" y="50936"/>
                </a:lnTo>
                <a:cubicBezTo>
                  <a:pt x="83407" y="47890"/>
                  <a:pt x="87431" y="46938"/>
                  <a:pt x="90504" y="48869"/>
                </a:cubicBezTo>
                <a:cubicBezTo>
                  <a:pt x="93578" y="50800"/>
                  <a:pt x="94502" y="54798"/>
                  <a:pt x="92571" y="5787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2" name="Text 10"/>
          <p:cNvSpPr/>
          <p:nvPr/>
        </p:nvSpPr>
        <p:spPr>
          <a:xfrm>
            <a:off x="835426" y="2121055"/>
            <a:ext cx="1644745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Respect for National Authority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1760" y="2329911"/>
            <a:ext cx="5238818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NMCAs retain primary responsibility for training standards in their countries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87332" y="2643196"/>
            <a:ext cx="5395460" cy="556951"/>
          </a:xfrm>
          <a:custGeom>
            <a:avLst/>
            <a:gdLst/>
            <a:ahLst/>
            <a:cxnLst/>
            <a:rect l="l" t="t" r="r" b="b"/>
            <a:pathLst>
              <a:path w="5395460" h="556951">
                <a:moveTo>
                  <a:pt x="69619" y="0"/>
                </a:moveTo>
                <a:lnTo>
                  <a:pt x="5325842" y="0"/>
                </a:lnTo>
                <a:cubicBezTo>
                  <a:pt x="5364291" y="0"/>
                  <a:pt x="5395460" y="31169"/>
                  <a:pt x="5395460" y="69619"/>
                </a:cubicBezTo>
                <a:lnTo>
                  <a:pt x="5395460" y="487332"/>
                </a:lnTo>
                <a:cubicBezTo>
                  <a:pt x="5395460" y="525781"/>
                  <a:pt x="5364291" y="556951"/>
                  <a:pt x="5325842" y="556951"/>
                </a:cubicBezTo>
                <a:lnTo>
                  <a:pt x="69619" y="556951"/>
                </a:lnTo>
                <a:cubicBezTo>
                  <a:pt x="31195" y="556951"/>
                  <a:pt x="0" y="525756"/>
                  <a:pt x="0" y="487332"/>
                </a:cubicBezTo>
                <a:lnTo>
                  <a:pt x="0" y="69619"/>
                </a:lnTo>
                <a:cubicBezTo>
                  <a:pt x="0" y="31195"/>
                  <a:pt x="31195" y="0"/>
                  <a:pt x="69619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09165" y="2765029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69619" y="139238"/>
                </a:moveTo>
                <a:cubicBezTo>
                  <a:pt x="108043" y="139238"/>
                  <a:pt x="139238" y="108043"/>
                  <a:pt x="139238" y="69619"/>
                </a:cubicBezTo>
                <a:cubicBezTo>
                  <a:pt x="139238" y="31195"/>
                  <a:pt x="108043" y="0"/>
                  <a:pt x="69619" y="0"/>
                </a:cubicBezTo>
                <a:cubicBezTo>
                  <a:pt x="31195" y="0"/>
                  <a:pt x="0" y="31195"/>
                  <a:pt x="0" y="69619"/>
                </a:cubicBezTo>
                <a:cubicBezTo>
                  <a:pt x="0" y="108043"/>
                  <a:pt x="31195" y="139238"/>
                  <a:pt x="69619" y="139238"/>
                </a:cubicBezTo>
                <a:close/>
                <a:moveTo>
                  <a:pt x="92571" y="57843"/>
                </a:moveTo>
                <a:lnTo>
                  <a:pt x="70815" y="92653"/>
                </a:lnTo>
                <a:cubicBezTo>
                  <a:pt x="69673" y="94475"/>
                  <a:pt x="67715" y="95617"/>
                  <a:pt x="65567" y="95726"/>
                </a:cubicBezTo>
                <a:cubicBezTo>
                  <a:pt x="63418" y="95835"/>
                  <a:pt x="61352" y="94856"/>
                  <a:pt x="60073" y="93115"/>
                </a:cubicBezTo>
                <a:lnTo>
                  <a:pt x="47020" y="75710"/>
                </a:lnTo>
                <a:cubicBezTo>
                  <a:pt x="44844" y="72828"/>
                  <a:pt x="45443" y="68749"/>
                  <a:pt x="48325" y="66573"/>
                </a:cubicBezTo>
                <a:cubicBezTo>
                  <a:pt x="51208" y="64397"/>
                  <a:pt x="55287" y="64996"/>
                  <a:pt x="57463" y="67878"/>
                </a:cubicBezTo>
                <a:lnTo>
                  <a:pt x="64805" y="77669"/>
                </a:lnTo>
                <a:lnTo>
                  <a:pt x="81503" y="50936"/>
                </a:lnTo>
                <a:cubicBezTo>
                  <a:pt x="83407" y="47890"/>
                  <a:pt x="87431" y="46938"/>
                  <a:pt x="90504" y="48869"/>
                </a:cubicBezTo>
                <a:cubicBezTo>
                  <a:pt x="93578" y="50800"/>
                  <a:pt x="94502" y="54798"/>
                  <a:pt x="92571" y="5787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6" name="Text 14"/>
          <p:cNvSpPr/>
          <p:nvPr/>
        </p:nvSpPr>
        <p:spPr>
          <a:xfrm>
            <a:off x="835426" y="2747624"/>
            <a:ext cx="1531615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Adaptation to Local Context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91760" y="2956481"/>
            <a:ext cx="5238818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Training environment may be achieved in adapted ways depending on local traditions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87332" y="3269766"/>
            <a:ext cx="5395460" cy="556951"/>
          </a:xfrm>
          <a:custGeom>
            <a:avLst/>
            <a:gdLst/>
            <a:ahLst/>
            <a:cxnLst/>
            <a:rect l="l" t="t" r="r" b="b"/>
            <a:pathLst>
              <a:path w="5395460" h="556951">
                <a:moveTo>
                  <a:pt x="69619" y="0"/>
                </a:moveTo>
                <a:lnTo>
                  <a:pt x="5325842" y="0"/>
                </a:lnTo>
                <a:cubicBezTo>
                  <a:pt x="5364291" y="0"/>
                  <a:pt x="5395460" y="31169"/>
                  <a:pt x="5395460" y="69619"/>
                </a:cubicBezTo>
                <a:lnTo>
                  <a:pt x="5395460" y="487332"/>
                </a:lnTo>
                <a:cubicBezTo>
                  <a:pt x="5395460" y="525781"/>
                  <a:pt x="5364291" y="556951"/>
                  <a:pt x="5325842" y="556951"/>
                </a:cubicBezTo>
                <a:lnTo>
                  <a:pt x="69619" y="556951"/>
                </a:lnTo>
                <a:cubicBezTo>
                  <a:pt x="31195" y="556951"/>
                  <a:pt x="0" y="525756"/>
                  <a:pt x="0" y="487332"/>
                </a:cubicBezTo>
                <a:lnTo>
                  <a:pt x="0" y="69619"/>
                </a:lnTo>
                <a:cubicBezTo>
                  <a:pt x="0" y="31195"/>
                  <a:pt x="31195" y="0"/>
                  <a:pt x="69619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609165" y="3391599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69619" y="139238"/>
                </a:moveTo>
                <a:cubicBezTo>
                  <a:pt x="108043" y="139238"/>
                  <a:pt x="139238" y="108043"/>
                  <a:pt x="139238" y="69619"/>
                </a:cubicBezTo>
                <a:cubicBezTo>
                  <a:pt x="139238" y="31195"/>
                  <a:pt x="108043" y="0"/>
                  <a:pt x="69619" y="0"/>
                </a:cubicBezTo>
                <a:cubicBezTo>
                  <a:pt x="31195" y="0"/>
                  <a:pt x="0" y="31195"/>
                  <a:pt x="0" y="69619"/>
                </a:cubicBezTo>
                <a:cubicBezTo>
                  <a:pt x="0" y="108043"/>
                  <a:pt x="31195" y="139238"/>
                  <a:pt x="69619" y="139238"/>
                </a:cubicBezTo>
                <a:close/>
                <a:moveTo>
                  <a:pt x="92571" y="57843"/>
                </a:moveTo>
                <a:lnTo>
                  <a:pt x="70815" y="92653"/>
                </a:lnTo>
                <a:cubicBezTo>
                  <a:pt x="69673" y="94475"/>
                  <a:pt x="67715" y="95617"/>
                  <a:pt x="65567" y="95726"/>
                </a:cubicBezTo>
                <a:cubicBezTo>
                  <a:pt x="63418" y="95835"/>
                  <a:pt x="61352" y="94856"/>
                  <a:pt x="60073" y="93115"/>
                </a:cubicBezTo>
                <a:lnTo>
                  <a:pt x="47020" y="75710"/>
                </a:lnTo>
                <a:cubicBezTo>
                  <a:pt x="44844" y="72828"/>
                  <a:pt x="45443" y="68749"/>
                  <a:pt x="48325" y="66573"/>
                </a:cubicBezTo>
                <a:cubicBezTo>
                  <a:pt x="51208" y="64397"/>
                  <a:pt x="55287" y="64996"/>
                  <a:pt x="57463" y="67878"/>
                </a:cubicBezTo>
                <a:lnTo>
                  <a:pt x="64805" y="77669"/>
                </a:lnTo>
                <a:lnTo>
                  <a:pt x="81503" y="50936"/>
                </a:lnTo>
                <a:cubicBezTo>
                  <a:pt x="83407" y="47890"/>
                  <a:pt x="87431" y="46938"/>
                  <a:pt x="90504" y="48869"/>
                </a:cubicBezTo>
                <a:cubicBezTo>
                  <a:pt x="93578" y="50800"/>
                  <a:pt x="94502" y="54798"/>
                  <a:pt x="92571" y="5787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0" name="Text 18"/>
          <p:cNvSpPr/>
          <p:nvPr/>
        </p:nvSpPr>
        <p:spPr>
          <a:xfrm>
            <a:off x="835426" y="3374194"/>
            <a:ext cx="1096497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Harmonization Goal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91760" y="3583050"/>
            <a:ext cx="5238818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Ensure same core competencies across Europe while respecting local needs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48094" y="4121436"/>
            <a:ext cx="5673936" cy="2740082"/>
          </a:xfrm>
          <a:custGeom>
            <a:avLst/>
            <a:gdLst/>
            <a:ahLst/>
            <a:cxnLst/>
            <a:rect l="l" t="t" r="r" b="b"/>
            <a:pathLst>
              <a:path w="5673936" h="2740082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2670456"/>
                </a:lnTo>
                <a:cubicBezTo>
                  <a:pt x="5673936" y="2708909"/>
                  <a:pt x="5642763" y="2740082"/>
                  <a:pt x="5604310" y="2740082"/>
                </a:cubicBezTo>
                <a:lnTo>
                  <a:pt x="69625" y="2740082"/>
                </a:lnTo>
                <a:cubicBezTo>
                  <a:pt x="31172" y="2740082"/>
                  <a:pt x="0" y="2708909"/>
                  <a:pt x="0" y="2670456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48094" y="4121436"/>
            <a:ext cx="5673936" cy="32489"/>
          </a:xfrm>
          <a:custGeom>
            <a:avLst/>
            <a:gdLst/>
            <a:ahLst/>
            <a:cxnLst/>
            <a:rect l="l" t="t" r="r" b="b"/>
            <a:pathLst>
              <a:path w="5673936" h="32489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32489"/>
                </a:lnTo>
                <a:lnTo>
                  <a:pt x="0" y="32489"/>
                </a:ln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4" name="Shape 22"/>
          <p:cNvSpPr/>
          <p:nvPr/>
        </p:nvSpPr>
        <p:spPr>
          <a:xfrm>
            <a:off x="498210" y="4311728"/>
            <a:ext cx="195803" cy="174047"/>
          </a:xfrm>
          <a:custGeom>
            <a:avLst/>
            <a:gdLst/>
            <a:ahLst/>
            <a:cxnLst/>
            <a:rect l="l" t="t" r="r" b="b"/>
            <a:pathLst>
              <a:path w="195803" h="174047">
                <a:moveTo>
                  <a:pt x="81313" y="-2719"/>
                </a:moveTo>
                <a:cubicBezTo>
                  <a:pt x="79239" y="-4827"/>
                  <a:pt x="76214" y="-5677"/>
                  <a:pt x="73358" y="-4895"/>
                </a:cubicBezTo>
                <a:cubicBezTo>
                  <a:pt x="70503" y="-4113"/>
                  <a:pt x="68293" y="-1904"/>
                  <a:pt x="67579" y="952"/>
                </a:cubicBezTo>
                <a:lnTo>
                  <a:pt x="62378" y="21416"/>
                </a:lnTo>
                <a:cubicBezTo>
                  <a:pt x="62004" y="22912"/>
                  <a:pt x="60475" y="23796"/>
                  <a:pt x="59013" y="23354"/>
                </a:cubicBezTo>
                <a:lnTo>
                  <a:pt x="38685" y="17643"/>
                </a:lnTo>
                <a:cubicBezTo>
                  <a:pt x="35829" y="16827"/>
                  <a:pt x="32770" y="17643"/>
                  <a:pt x="30696" y="19716"/>
                </a:cubicBezTo>
                <a:cubicBezTo>
                  <a:pt x="28623" y="21790"/>
                  <a:pt x="27807" y="24849"/>
                  <a:pt x="28623" y="27705"/>
                </a:cubicBezTo>
                <a:lnTo>
                  <a:pt x="34368" y="48033"/>
                </a:lnTo>
                <a:cubicBezTo>
                  <a:pt x="34775" y="49495"/>
                  <a:pt x="33892" y="51024"/>
                  <a:pt x="32430" y="51398"/>
                </a:cubicBezTo>
                <a:lnTo>
                  <a:pt x="11932" y="56599"/>
                </a:lnTo>
                <a:cubicBezTo>
                  <a:pt x="9076" y="57313"/>
                  <a:pt x="6833" y="59557"/>
                  <a:pt x="6051" y="62412"/>
                </a:cubicBezTo>
                <a:cubicBezTo>
                  <a:pt x="5269" y="65268"/>
                  <a:pt x="6119" y="68293"/>
                  <a:pt x="8226" y="70367"/>
                </a:cubicBezTo>
                <a:lnTo>
                  <a:pt x="23354" y="85086"/>
                </a:lnTo>
                <a:cubicBezTo>
                  <a:pt x="24441" y="86140"/>
                  <a:pt x="24441" y="87907"/>
                  <a:pt x="23354" y="88995"/>
                </a:cubicBezTo>
                <a:lnTo>
                  <a:pt x="8260" y="103714"/>
                </a:lnTo>
                <a:cubicBezTo>
                  <a:pt x="6153" y="105788"/>
                  <a:pt x="5303" y="108813"/>
                  <a:pt x="6085" y="111669"/>
                </a:cubicBezTo>
                <a:cubicBezTo>
                  <a:pt x="6867" y="114524"/>
                  <a:pt x="9110" y="116734"/>
                  <a:pt x="11966" y="117482"/>
                </a:cubicBezTo>
                <a:lnTo>
                  <a:pt x="32430" y="122683"/>
                </a:lnTo>
                <a:cubicBezTo>
                  <a:pt x="33926" y="123057"/>
                  <a:pt x="34809" y="124586"/>
                  <a:pt x="34368" y="126048"/>
                </a:cubicBezTo>
                <a:lnTo>
                  <a:pt x="28623" y="146342"/>
                </a:lnTo>
                <a:cubicBezTo>
                  <a:pt x="27807" y="149198"/>
                  <a:pt x="28623" y="152257"/>
                  <a:pt x="30696" y="154331"/>
                </a:cubicBezTo>
                <a:cubicBezTo>
                  <a:pt x="32770" y="156404"/>
                  <a:pt x="35829" y="157220"/>
                  <a:pt x="38685" y="156404"/>
                </a:cubicBezTo>
                <a:lnTo>
                  <a:pt x="59013" y="150660"/>
                </a:lnTo>
                <a:cubicBezTo>
                  <a:pt x="60475" y="150252"/>
                  <a:pt x="62004" y="151135"/>
                  <a:pt x="62378" y="152597"/>
                </a:cubicBezTo>
                <a:lnTo>
                  <a:pt x="67579" y="173061"/>
                </a:lnTo>
                <a:cubicBezTo>
                  <a:pt x="68293" y="175917"/>
                  <a:pt x="70537" y="178160"/>
                  <a:pt x="73392" y="178942"/>
                </a:cubicBezTo>
                <a:cubicBezTo>
                  <a:pt x="76248" y="179724"/>
                  <a:pt x="79273" y="178874"/>
                  <a:pt x="81347" y="176767"/>
                </a:cubicBezTo>
                <a:lnTo>
                  <a:pt x="96066" y="161639"/>
                </a:lnTo>
                <a:cubicBezTo>
                  <a:pt x="97120" y="160552"/>
                  <a:pt x="98887" y="160552"/>
                  <a:pt x="99975" y="161639"/>
                </a:cubicBezTo>
                <a:lnTo>
                  <a:pt x="114660" y="176767"/>
                </a:lnTo>
                <a:cubicBezTo>
                  <a:pt x="116734" y="178874"/>
                  <a:pt x="119759" y="179724"/>
                  <a:pt x="122615" y="178942"/>
                </a:cubicBezTo>
                <a:cubicBezTo>
                  <a:pt x="125470" y="178160"/>
                  <a:pt x="127680" y="175917"/>
                  <a:pt x="128428" y="173061"/>
                </a:cubicBezTo>
                <a:lnTo>
                  <a:pt x="133629" y="152631"/>
                </a:lnTo>
                <a:cubicBezTo>
                  <a:pt x="134003" y="151135"/>
                  <a:pt x="135532" y="150252"/>
                  <a:pt x="136994" y="150694"/>
                </a:cubicBezTo>
                <a:lnTo>
                  <a:pt x="157322" y="156438"/>
                </a:lnTo>
                <a:cubicBezTo>
                  <a:pt x="160178" y="157254"/>
                  <a:pt x="163237" y="156438"/>
                  <a:pt x="165311" y="154365"/>
                </a:cubicBezTo>
                <a:cubicBezTo>
                  <a:pt x="167384" y="152291"/>
                  <a:pt x="168200" y="149232"/>
                  <a:pt x="167384" y="146376"/>
                </a:cubicBezTo>
                <a:lnTo>
                  <a:pt x="161639" y="126048"/>
                </a:lnTo>
                <a:cubicBezTo>
                  <a:pt x="161232" y="124586"/>
                  <a:pt x="162115" y="123057"/>
                  <a:pt x="163577" y="122683"/>
                </a:cubicBezTo>
                <a:lnTo>
                  <a:pt x="184041" y="117482"/>
                </a:lnTo>
                <a:cubicBezTo>
                  <a:pt x="186897" y="116768"/>
                  <a:pt x="189140" y="114524"/>
                  <a:pt x="189922" y="111669"/>
                </a:cubicBezTo>
                <a:cubicBezTo>
                  <a:pt x="190704" y="108813"/>
                  <a:pt x="189854" y="105754"/>
                  <a:pt x="187747" y="103714"/>
                </a:cubicBezTo>
                <a:lnTo>
                  <a:pt x="172619" y="88995"/>
                </a:lnTo>
                <a:cubicBezTo>
                  <a:pt x="171532" y="87941"/>
                  <a:pt x="171532" y="86174"/>
                  <a:pt x="172619" y="85086"/>
                </a:cubicBezTo>
                <a:lnTo>
                  <a:pt x="187747" y="70367"/>
                </a:lnTo>
                <a:cubicBezTo>
                  <a:pt x="189854" y="68293"/>
                  <a:pt x="190704" y="65268"/>
                  <a:pt x="189922" y="62412"/>
                </a:cubicBezTo>
                <a:cubicBezTo>
                  <a:pt x="189140" y="59557"/>
                  <a:pt x="186897" y="57347"/>
                  <a:pt x="184041" y="56599"/>
                </a:cubicBezTo>
                <a:lnTo>
                  <a:pt x="163577" y="51398"/>
                </a:lnTo>
                <a:cubicBezTo>
                  <a:pt x="162081" y="51024"/>
                  <a:pt x="161198" y="49495"/>
                  <a:pt x="161639" y="48033"/>
                </a:cubicBezTo>
                <a:lnTo>
                  <a:pt x="167384" y="27705"/>
                </a:lnTo>
                <a:cubicBezTo>
                  <a:pt x="168200" y="24849"/>
                  <a:pt x="167384" y="21790"/>
                  <a:pt x="165311" y="19716"/>
                </a:cubicBezTo>
                <a:cubicBezTo>
                  <a:pt x="163237" y="17643"/>
                  <a:pt x="160178" y="16827"/>
                  <a:pt x="157322" y="17643"/>
                </a:cubicBezTo>
                <a:lnTo>
                  <a:pt x="136994" y="23388"/>
                </a:lnTo>
                <a:cubicBezTo>
                  <a:pt x="135532" y="23796"/>
                  <a:pt x="134003" y="22912"/>
                  <a:pt x="133629" y="21450"/>
                </a:cubicBezTo>
                <a:lnTo>
                  <a:pt x="128428" y="952"/>
                </a:lnTo>
                <a:cubicBezTo>
                  <a:pt x="127714" y="-1904"/>
                  <a:pt x="125470" y="-4147"/>
                  <a:pt x="122615" y="-4929"/>
                </a:cubicBezTo>
                <a:cubicBezTo>
                  <a:pt x="119759" y="-5711"/>
                  <a:pt x="116734" y="-4861"/>
                  <a:pt x="114660" y="-2753"/>
                </a:cubicBezTo>
                <a:lnTo>
                  <a:pt x="99941" y="12408"/>
                </a:lnTo>
                <a:cubicBezTo>
                  <a:pt x="98887" y="13495"/>
                  <a:pt x="97120" y="13495"/>
                  <a:pt x="96032" y="12408"/>
                </a:cubicBezTo>
                <a:lnTo>
                  <a:pt x="81313" y="-2719"/>
                </a:ln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5" name="Text 23"/>
          <p:cNvSpPr/>
          <p:nvPr/>
        </p:nvSpPr>
        <p:spPr>
          <a:xfrm>
            <a:off x="704891" y="4276919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Relationship to FEBU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87332" y="4625013"/>
            <a:ext cx="5465079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ETR framework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supports and aligns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FEBU certification: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87332" y="4938298"/>
            <a:ext cx="5395460" cy="452522"/>
          </a:xfrm>
          <a:custGeom>
            <a:avLst/>
            <a:gdLst/>
            <a:ahLst/>
            <a:cxnLst/>
            <a:rect l="l" t="t" r="r" b="b"/>
            <a:pathLst>
              <a:path w="5395460" h="452522">
                <a:moveTo>
                  <a:pt x="69621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1"/>
                </a:cubicBezTo>
                <a:lnTo>
                  <a:pt x="5395460" y="382902"/>
                </a:lnTo>
                <a:cubicBezTo>
                  <a:pt x="5395460" y="421352"/>
                  <a:pt x="5364290" y="452522"/>
                  <a:pt x="5325840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56951" y="5007917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9" name="Shape 27"/>
          <p:cNvSpPr/>
          <p:nvPr/>
        </p:nvSpPr>
        <p:spPr>
          <a:xfrm>
            <a:off x="637448" y="5086238"/>
            <a:ext cx="121833" cy="121833"/>
          </a:xfrm>
          <a:custGeom>
            <a:avLst/>
            <a:gdLst/>
            <a:ahLst/>
            <a:cxnLst/>
            <a:rect l="l" t="t" r="r" b="b"/>
            <a:pathLst>
              <a:path w="121833" h="121833">
                <a:moveTo>
                  <a:pt x="60916" y="33623"/>
                </a:moveTo>
                <a:lnTo>
                  <a:pt x="60916" y="107223"/>
                </a:lnTo>
                <a:lnTo>
                  <a:pt x="61035" y="107175"/>
                </a:lnTo>
                <a:cubicBezTo>
                  <a:pt x="74028" y="101773"/>
                  <a:pt x="87972" y="98989"/>
                  <a:pt x="102035" y="98989"/>
                </a:cubicBezTo>
                <a:lnTo>
                  <a:pt x="106604" y="98989"/>
                </a:lnTo>
                <a:lnTo>
                  <a:pt x="106604" y="22844"/>
                </a:lnTo>
                <a:lnTo>
                  <a:pt x="102035" y="22844"/>
                </a:lnTo>
                <a:cubicBezTo>
                  <a:pt x="91993" y="22844"/>
                  <a:pt x="82023" y="24843"/>
                  <a:pt x="72743" y="28697"/>
                </a:cubicBezTo>
                <a:cubicBezTo>
                  <a:pt x="68745" y="30363"/>
                  <a:pt x="64795" y="32005"/>
                  <a:pt x="60916" y="33623"/>
                </a:cubicBezTo>
                <a:close/>
                <a:moveTo>
                  <a:pt x="54944" y="14634"/>
                </a:moveTo>
                <a:lnTo>
                  <a:pt x="60916" y="17133"/>
                </a:lnTo>
                <a:lnTo>
                  <a:pt x="66889" y="14634"/>
                </a:lnTo>
                <a:cubicBezTo>
                  <a:pt x="78025" y="9994"/>
                  <a:pt x="89971" y="7615"/>
                  <a:pt x="102035" y="7615"/>
                </a:cubicBezTo>
                <a:lnTo>
                  <a:pt x="110411" y="7615"/>
                </a:lnTo>
                <a:cubicBezTo>
                  <a:pt x="116717" y="7615"/>
                  <a:pt x="121833" y="12731"/>
                  <a:pt x="121833" y="19036"/>
                </a:cubicBezTo>
                <a:lnTo>
                  <a:pt x="121833" y="102797"/>
                </a:lnTo>
                <a:cubicBezTo>
                  <a:pt x="121833" y="109102"/>
                  <a:pt x="116717" y="114218"/>
                  <a:pt x="110411" y="114218"/>
                </a:cubicBezTo>
                <a:lnTo>
                  <a:pt x="102035" y="114218"/>
                </a:lnTo>
                <a:cubicBezTo>
                  <a:pt x="89971" y="114218"/>
                  <a:pt x="78025" y="116598"/>
                  <a:pt x="66889" y="121238"/>
                </a:cubicBezTo>
                <a:lnTo>
                  <a:pt x="63843" y="122499"/>
                </a:lnTo>
                <a:cubicBezTo>
                  <a:pt x="61963" y="123285"/>
                  <a:pt x="59869" y="123285"/>
                  <a:pt x="57990" y="122499"/>
                </a:cubicBezTo>
                <a:lnTo>
                  <a:pt x="54944" y="121238"/>
                </a:lnTo>
                <a:cubicBezTo>
                  <a:pt x="43808" y="116598"/>
                  <a:pt x="31862" y="114218"/>
                  <a:pt x="19798" y="114218"/>
                </a:cubicBezTo>
                <a:lnTo>
                  <a:pt x="11422" y="114218"/>
                </a:lnTo>
                <a:cubicBezTo>
                  <a:pt x="5116" y="114218"/>
                  <a:pt x="0" y="109102"/>
                  <a:pt x="0" y="102797"/>
                </a:cubicBezTo>
                <a:lnTo>
                  <a:pt x="0" y="19036"/>
                </a:lnTo>
                <a:cubicBezTo>
                  <a:pt x="0" y="12731"/>
                  <a:pt x="5116" y="7615"/>
                  <a:pt x="11422" y="7615"/>
                </a:cubicBezTo>
                <a:lnTo>
                  <a:pt x="19798" y="7615"/>
                </a:lnTo>
                <a:cubicBezTo>
                  <a:pt x="31862" y="7615"/>
                  <a:pt x="43808" y="9994"/>
                  <a:pt x="54944" y="146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0" name="Text 28"/>
          <p:cNvSpPr/>
          <p:nvPr/>
        </p:nvSpPr>
        <p:spPr>
          <a:xfrm>
            <a:off x="939854" y="5007917"/>
            <a:ext cx="2619409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Knowledge Base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39854" y="5181964"/>
            <a:ext cx="261070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ETR learning objectives reflect FEBU examination content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487332" y="5460439"/>
            <a:ext cx="5395460" cy="452522"/>
          </a:xfrm>
          <a:custGeom>
            <a:avLst/>
            <a:gdLst/>
            <a:ahLst/>
            <a:cxnLst/>
            <a:rect l="l" t="t" r="r" b="b"/>
            <a:pathLst>
              <a:path w="5395460" h="452522">
                <a:moveTo>
                  <a:pt x="69621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1"/>
                </a:cubicBezTo>
                <a:lnTo>
                  <a:pt x="5395460" y="382902"/>
                </a:lnTo>
                <a:cubicBezTo>
                  <a:pt x="5395460" y="421352"/>
                  <a:pt x="5364290" y="452522"/>
                  <a:pt x="5325840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556951" y="5530058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34" name="Shape 32"/>
          <p:cNvSpPr/>
          <p:nvPr/>
        </p:nvSpPr>
        <p:spPr>
          <a:xfrm>
            <a:off x="637448" y="5608379"/>
            <a:ext cx="121833" cy="121833"/>
          </a:xfrm>
          <a:custGeom>
            <a:avLst/>
            <a:gdLst/>
            <a:ahLst/>
            <a:cxnLst/>
            <a:rect l="l" t="t" r="r" b="b"/>
            <a:pathLst>
              <a:path w="121833" h="121833">
                <a:moveTo>
                  <a:pt x="31838" y="8638"/>
                </a:moveTo>
                <a:cubicBezTo>
                  <a:pt x="34432" y="10446"/>
                  <a:pt x="35051" y="14016"/>
                  <a:pt x="33242" y="16585"/>
                </a:cubicBezTo>
                <a:lnTo>
                  <a:pt x="19917" y="35622"/>
                </a:lnTo>
                <a:cubicBezTo>
                  <a:pt x="18941" y="37002"/>
                  <a:pt x="17418" y="37882"/>
                  <a:pt x="15729" y="38025"/>
                </a:cubicBezTo>
                <a:cubicBezTo>
                  <a:pt x="14039" y="38168"/>
                  <a:pt x="12374" y="37597"/>
                  <a:pt x="11184" y="36407"/>
                </a:cubicBezTo>
                <a:lnTo>
                  <a:pt x="1666" y="26889"/>
                </a:lnTo>
                <a:cubicBezTo>
                  <a:pt x="-547" y="24652"/>
                  <a:pt x="-547" y="21035"/>
                  <a:pt x="1666" y="18798"/>
                </a:cubicBezTo>
                <a:cubicBezTo>
                  <a:pt x="3879" y="16562"/>
                  <a:pt x="7519" y="16585"/>
                  <a:pt x="9756" y="18798"/>
                </a:cubicBezTo>
                <a:lnTo>
                  <a:pt x="14468" y="23510"/>
                </a:lnTo>
                <a:lnTo>
                  <a:pt x="23891" y="10042"/>
                </a:lnTo>
                <a:cubicBezTo>
                  <a:pt x="25699" y="7448"/>
                  <a:pt x="29268" y="6829"/>
                  <a:pt x="31838" y="8638"/>
                </a:cubicBezTo>
                <a:close/>
                <a:moveTo>
                  <a:pt x="31838" y="46711"/>
                </a:moveTo>
                <a:cubicBezTo>
                  <a:pt x="34432" y="48519"/>
                  <a:pt x="35051" y="52088"/>
                  <a:pt x="33242" y="54658"/>
                </a:cubicBezTo>
                <a:lnTo>
                  <a:pt x="19917" y="73695"/>
                </a:lnTo>
                <a:cubicBezTo>
                  <a:pt x="18941" y="75075"/>
                  <a:pt x="17418" y="75955"/>
                  <a:pt x="15729" y="76098"/>
                </a:cubicBezTo>
                <a:cubicBezTo>
                  <a:pt x="14039" y="76241"/>
                  <a:pt x="12374" y="75670"/>
                  <a:pt x="11184" y="74480"/>
                </a:cubicBezTo>
                <a:lnTo>
                  <a:pt x="1666" y="64962"/>
                </a:lnTo>
                <a:cubicBezTo>
                  <a:pt x="-571" y="62725"/>
                  <a:pt x="-571" y="59108"/>
                  <a:pt x="1666" y="56895"/>
                </a:cubicBezTo>
                <a:cubicBezTo>
                  <a:pt x="3902" y="54682"/>
                  <a:pt x="7519" y="54658"/>
                  <a:pt x="9732" y="56895"/>
                </a:cubicBezTo>
                <a:lnTo>
                  <a:pt x="14444" y="61607"/>
                </a:lnTo>
                <a:lnTo>
                  <a:pt x="23867" y="48138"/>
                </a:lnTo>
                <a:cubicBezTo>
                  <a:pt x="25675" y="45545"/>
                  <a:pt x="29245" y="44926"/>
                  <a:pt x="31815" y="46734"/>
                </a:cubicBezTo>
                <a:close/>
                <a:moveTo>
                  <a:pt x="53302" y="22844"/>
                </a:moveTo>
                <a:cubicBezTo>
                  <a:pt x="53302" y="18632"/>
                  <a:pt x="56705" y="15229"/>
                  <a:pt x="60916" y="15229"/>
                </a:cubicBezTo>
                <a:lnTo>
                  <a:pt x="114218" y="15229"/>
                </a:lnTo>
                <a:cubicBezTo>
                  <a:pt x="118430" y="15229"/>
                  <a:pt x="121833" y="18632"/>
                  <a:pt x="121833" y="22844"/>
                </a:cubicBezTo>
                <a:cubicBezTo>
                  <a:pt x="121833" y="27055"/>
                  <a:pt x="118430" y="30458"/>
                  <a:pt x="114218" y="30458"/>
                </a:cubicBezTo>
                <a:lnTo>
                  <a:pt x="60916" y="30458"/>
                </a:lnTo>
                <a:cubicBezTo>
                  <a:pt x="56705" y="30458"/>
                  <a:pt x="53302" y="27055"/>
                  <a:pt x="53302" y="22844"/>
                </a:cubicBezTo>
                <a:close/>
                <a:moveTo>
                  <a:pt x="53302" y="60916"/>
                </a:moveTo>
                <a:cubicBezTo>
                  <a:pt x="53302" y="56705"/>
                  <a:pt x="56705" y="53302"/>
                  <a:pt x="60916" y="53302"/>
                </a:cubicBezTo>
                <a:lnTo>
                  <a:pt x="114218" y="53302"/>
                </a:lnTo>
                <a:cubicBezTo>
                  <a:pt x="118430" y="53302"/>
                  <a:pt x="121833" y="56705"/>
                  <a:pt x="121833" y="60916"/>
                </a:cubicBezTo>
                <a:cubicBezTo>
                  <a:pt x="121833" y="65128"/>
                  <a:pt x="118430" y="68531"/>
                  <a:pt x="114218" y="68531"/>
                </a:cubicBezTo>
                <a:lnTo>
                  <a:pt x="60916" y="68531"/>
                </a:lnTo>
                <a:cubicBezTo>
                  <a:pt x="56705" y="68531"/>
                  <a:pt x="53302" y="65128"/>
                  <a:pt x="53302" y="60916"/>
                </a:cubicBezTo>
                <a:close/>
                <a:moveTo>
                  <a:pt x="38073" y="98989"/>
                </a:moveTo>
                <a:cubicBezTo>
                  <a:pt x="38073" y="94777"/>
                  <a:pt x="41476" y="91375"/>
                  <a:pt x="45687" y="91375"/>
                </a:cubicBezTo>
                <a:lnTo>
                  <a:pt x="114218" y="91375"/>
                </a:lnTo>
                <a:cubicBezTo>
                  <a:pt x="118430" y="91375"/>
                  <a:pt x="121833" y="94777"/>
                  <a:pt x="121833" y="98989"/>
                </a:cubicBezTo>
                <a:cubicBezTo>
                  <a:pt x="121833" y="103201"/>
                  <a:pt x="118430" y="106604"/>
                  <a:pt x="114218" y="106604"/>
                </a:cubicBezTo>
                <a:lnTo>
                  <a:pt x="45687" y="106604"/>
                </a:lnTo>
                <a:cubicBezTo>
                  <a:pt x="41476" y="106604"/>
                  <a:pt x="38073" y="103201"/>
                  <a:pt x="38073" y="98989"/>
                </a:cubicBezTo>
                <a:close/>
                <a:moveTo>
                  <a:pt x="15229" y="89471"/>
                </a:moveTo>
                <a:cubicBezTo>
                  <a:pt x="20482" y="89471"/>
                  <a:pt x="24747" y="93736"/>
                  <a:pt x="24747" y="98989"/>
                </a:cubicBezTo>
                <a:cubicBezTo>
                  <a:pt x="24747" y="104243"/>
                  <a:pt x="20482" y="108507"/>
                  <a:pt x="15229" y="108507"/>
                </a:cubicBezTo>
                <a:cubicBezTo>
                  <a:pt x="9976" y="108507"/>
                  <a:pt x="5711" y="104243"/>
                  <a:pt x="5711" y="98989"/>
                </a:cubicBezTo>
                <a:cubicBezTo>
                  <a:pt x="5711" y="93736"/>
                  <a:pt x="9976" y="89471"/>
                  <a:pt x="15229" y="89471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35" name="Text 33"/>
          <p:cNvSpPr/>
          <p:nvPr/>
        </p:nvSpPr>
        <p:spPr>
          <a:xfrm>
            <a:off x="939854" y="5530058"/>
            <a:ext cx="2636814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Competency Assessment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39854" y="5704105"/>
            <a:ext cx="2628111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FEBU exam complements workplace-based assessments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487332" y="5982580"/>
            <a:ext cx="5395460" cy="452522"/>
          </a:xfrm>
          <a:custGeom>
            <a:avLst/>
            <a:gdLst/>
            <a:ahLst/>
            <a:cxnLst/>
            <a:rect l="l" t="t" r="r" b="b"/>
            <a:pathLst>
              <a:path w="5395460" h="452522">
                <a:moveTo>
                  <a:pt x="69621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1"/>
                </a:cubicBezTo>
                <a:lnTo>
                  <a:pt x="5395460" y="382902"/>
                </a:lnTo>
                <a:cubicBezTo>
                  <a:pt x="5395460" y="421352"/>
                  <a:pt x="5364290" y="452522"/>
                  <a:pt x="5325840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556951" y="6052199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9" name="Shape 37"/>
          <p:cNvSpPr/>
          <p:nvPr/>
        </p:nvSpPr>
        <p:spPr>
          <a:xfrm>
            <a:off x="637448" y="6130520"/>
            <a:ext cx="121833" cy="121833"/>
          </a:xfrm>
          <a:custGeom>
            <a:avLst/>
            <a:gdLst/>
            <a:ahLst/>
            <a:cxnLst/>
            <a:rect l="l" t="t" r="r" b="b"/>
            <a:pathLst>
              <a:path w="121833" h="121833">
                <a:moveTo>
                  <a:pt x="83736" y="66627"/>
                </a:moveTo>
                <a:lnTo>
                  <a:pt x="38311" y="66627"/>
                </a:lnTo>
                <a:cubicBezTo>
                  <a:pt x="39001" y="81976"/>
                  <a:pt x="42404" y="96110"/>
                  <a:pt x="47234" y="106461"/>
                </a:cubicBezTo>
                <a:cubicBezTo>
                  <a:pt x="49947" y="112291"/>
                  <a:pt x="52874" y="116408"/>
                  <a:pt x="55586" y="118930"/>
                </a:cubicBezTo>
                <a:cubicBezTo>
                  <a:pt x="58251" y="121428"/>
                  <a:pt x="60084" y="121833"/>
                  <a:pt x="61035" y="121833"/>
                </a:cubicBezTo>
                <a:cubicBezTo>
                  <a:pt x="61987" y="121833"/>
                  <a:pt x="63820" y="121428"/>
                  <a:pt x="66485" y="118930"/>
                </a:cubicBezTo>
                <a:cubicBezTo>
                  <a:pt x="69197" y="116408"/>
                  <a:pt x="72124" y="112267"/>
                  <a:pt x="74837" y="106461"/>
                </a:cubicBezTo>
                <a:cubicBezTo>
                  <a:pt x="79667" y="96110"/>
                  <a:pt x="83070" y="81976"/>
                  <a:pt x="83760" y="66627"/>
                </a:cubicBezTo>
                <a:close/>
                <a:moveTo>
                  <a:pt x="38287" y="55206"/>
                </a:moveTo>
                <a:lnTo>
                  <a:pt x="83713" y="55206"/>
                </a:lnTo>
                <a:cubicBezTo>
                  <a:pt x="83046" y="39857"/>
                  <a:pt x="79644" y="25723"/>
                  <a:pt x="74813" y="15372"/>
                </a:cubicBezTo>
                <a:cubicBezTo>
                  <a:pt x="72100" y="9566"/>
                  <a:pt x="69174" y="5425"/>
                  <a:pt x="66461" y="2903"/>
                </a:cubicBezTo>
                <a:cubicBezTo>
                  <a:pt x="63796" y="405"/>
                  <a:pt x="61963" y="0"/>
                  <a:pt x="61012" y="0"/>
                </a:cubicBezTo>
                <a:cubicBezTo>
                  <a:pt x="60060" y="0"/>
                  <a:pt x="58228" y="405"/>
                  <a:pt x="55562" y="2903"/>
                </a:cubicBezTo>
                <a:cubicBezTo>
                  <a:pt x="52850" y="5425"/>
                  <a:pt x="49923" y="9566"/>
                  <a:pt x="47210" y="15372"/>
                </a:cubicBezTo>
                <a:cubicBezTo>
                  <a:pt x="42380" y="25723"/>
                  <a:pt x="38977" y="39857"/>
                  <a:pt x="38287" y="55206"/>
                </a:cubicBezTo>
                <a:close/>
                <a:moveTo>
                  <a:pt x="26865" y="55206"/>
                </a:moveTo>
                <a:cubicBezTo>
                  <a:pt x="27698" y="34837"/>
                  <a:pt x="32957" y="15919"/>
                  <a:pt x="40643" y="3498"/>
                </a:cubicBezTo>
                <a:cubicBezTo>
                  <a:pt x="18727" y="11255"/>
                  <a:pt x="2594" y="31220"/>
                  <a:pt x="357" y="55206"/>
                </a:cubicBezTo>
                <a:lnTo>
                  <a:pt x="26865" y="55206"/>
                </a:lnTo>
                <a:close/>
                <a:moveTo>
                  <a:pt x="357" y="66627"/>
                </a:moveTo>
                <a:cubicBezTo>
                  <a:pt x="2594" y="90613"/>
                  <a:pt x="18727" y="110578"/>
                  <a:pt x="40643" y="118335"/>
                </a:cubicBezTo>
                <a:cubicBezTo>
                  <a:pt x="32957" y="105914"/>
                  <a:pt x="27698" y="86996"/>
                  <a:pt x="26865" y="66627"/>
                </a:cubicBezTo>
                <a:lnTo>
                  <a:pt x="357" y="66627"/>
                </a:lnTo>
                <a:close/>
                <a:moveTo>
                  <a:pt x="95158" y="66627"/>
                </a:moveTo>
                <a:cubicBezTo>
                  <a:pt x="94325" y="86996"/>
                  <a:pt x="89067" y="105914"/>
                  <a:pt x="81381" y="118335"/>
                </a:cubicBezTo>
                <a:cubicBezTo>
                  <a:pt x="103296" y="110554"/>
                  <a:pt x="119430" y="90613"/>
                  <a:pt x="121666" y="66627"/>
                </a:cubicBezTo>
                <a:lnTo>
                  <a:pt x="95158" y="66627"/>
                </a:lnTo>
                <a:close/>
                <a:moveTo>
                  <a:pt x="121666" y="55206"/>
                </a:moveTo>
                <a:cubicBezTo>
                  <a:pt x="119430" y="31220"/>
                  <a:pt x="103296" y="11255"/>
                  <a:pt x="81381" y="3498"/>
                </a:cubicBezTo>
                <a:cubicBezTo>
                  <a:pt x="89067" y="15919"/>
                  <a:pt x="94325" y="34837"/>
                  <a:pt x="95158" y="55206"/>
                </a:cubicBezTo>
                <a:lnTo>
                  <a:pt x="121666" y="55206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0" name="Text 38"/>
          <p:cNvSpPr/>
          <p:nvPr/>
        </p:nvSpPr>
        <p:spPr>
          <a:xfrm>
            <a:off x="939854" y="6052199"/>
            <a:ext cx="2819563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European Standard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939854" y="6226246"/>
            <a:ext cx="2810861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Both ETR and FEBU promote harmonized European standards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165112" y="1183520"/>
            <a:ext cx="5673936" cy="3098039"/>
          </a:xfrm>
          <a:custGeom>
            <a:avLst/>
            <a:gdLst/>
            <a:ahLst/>
            <a:cxnLst/>
            <a:rect l="l" t="t" r="r" b="b"/>
            <a:pathLst>
              <a:path w="5673936" h="3098039">
                <a:moveTo>
                  <a:pt x="69613" y="0"/>
                </a:moveTo>
                <a:lnTo>
                  <a:pt x="5604323" y="0"/>
                </a:lnTo>
                <a:cubicBezTo>
                  <a:pt x="5642769" y="0"/>
                  <a:pt x="5673936" y="31167"/>
                  <a:pt x="5673936" y="69613"/>
                </a:cubicBezTo>
                <a:lnTo>
                  <a:pt x="5673936" y="3028426"/>
                </a:lnTo>
                <a:cubicBezTo>
                  <a:pt x="5673936" y="3066872"/>
                  <a:pt x="5642769" y="3098039"/>
                  <a:pt x="5604323" y="3098039"/>
                </a:cubicBezTo>
                <a:lnTo>
                  <a:pt x="69613" y="3098039"/>
                </a:lnTo>
                <a:cubicBezTo>
                  <a:pt x="31193" y="3098039"/>
                  <a:pt x="0" y="3066846"/>
                  <a:pt x="0" y="3028426"/>
                </a:cubicBezTo>
                <a:lnTo>
                  <a:pt x="0" y="69613"/>
                </a:lnTo>
                <a:cubicBezTo>
                  <a:pt x="0" y="31193"/>
                  <a:pt x="31193" y="0"/>
                  <a:pt x="69613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6326105" y="1357567"/>
            <a:ext cx="174047" cy="174047"/>
          </a:xfrm>
          <a:custGeom>
            <a:avLst/>
            <a:gdLst/>
            <a:ahLst/>
            <a:cxnLst/>
            <a:rect l="l" t="t" r="r" b="b"/>
            <a:pathLst>
              <a:path w="174047" h="174047">
                <a:moveTo>
                  <a:pt x="43512" y="108779"/>
                </a:moveTo>
                <a:lnTo>
                  <a:pt x="8328" y="108779"/>
                </a:lnTo>
                <a:cubicBezTo>
                  <a:pt x="-136" y="108779"/>
                  <a:pt x="-5337" y="99567"/>
                  <a:pt x="-986" y="92293"/>
                </a:cubicBezTo>
                <a:lnTo>
                  <a:pt x="16997" y="62310"/>
                </a:lnTo>
                <a:cubicBezTo>
                  <a:pt x="19954" y="57381"/>
                  <a:pt x="25257" y="54390"/>
                  <a:pt x="31002" y="54390"/>
                </a:cubicBezTo>
                <a:lnTo>
                  <a:pt x="63296" y="54390"/>
                </a:lnTo>
                <a:cubicBezTo>
                  <a:pt x="89165" y="10572"/>
                  <a:pt x="127748" y="8362"/>
                  <a:pt x="153549" y="12136"/>
                </a:cubicBezTo>
                <a:cubicBezTo>
                  <a:pt x="157900" y="12782"/>
                  <a:pt x="161300" y="16181"/>
                  <a:pt x="161911" y="20498"/>
                </a:cubicBezTo>
                <a:cubicBezTo>
                  <a:pt x="165685" y="46299"/>
                  <a:pt x="163475" y="84882"/>
                  <a:pt x="119657" y="110751"/>
                </a:cubicBezTo>
                <a:lnTo>
                  <a:pt x="119657" y="143045"/>
                </a:lnTo>
                <a:cubicBezTo>
                  <a:pt x="119657" y="148790"/>
                  <a:pt x="116666" y="154093"/>
                  <a:pt x="111737" y="157050"/>
                </a:cubicBezTo>
                <a:lnTo>
                  <a:pt x="81755" y="175033"/>
                </a:lnTo>
                <a:cubicBezTo>
                  <a:pt x="74514" y="179384"/>
                  <a:pt x="65268" y="174149"/>
                  <a:pt x="65268" y="165719"/>
                </a:cubicBezTo>
                <a:lnTo>
                  <a:pt x="65268" y="130535"/>
                </a:lnTo>
                <a:cubicBezTo>
                  <a:pt x="65268" y="118536"/>
                  <a:pt x="55512" y="108779"/>
                  <a:pt x="43512" y="108779"/>
                </a:cubicBezTo>
                <a:lnTo>
                  <a:pt x="43478" y="108779"/>
                </a:lnTo>
                <a:close/>
                <a:moveTo>
                  <a:pt x="135974" y="54390"/>
                </a:moveTo>
                <a:cubicBezTo>
                  <a:pt x="135974" y="45384"/>
                  <a:pt x="128663" y="38073"/>
                  <a:pt x="119657" y="38073"/>
                </a:cubicBezTo>
                <a:cubicBezTo>
                  <a:pt x="110652" y="38073"/>
                  <a:pt x="103340" y="45384"/>
                  <a:pt x="103340" y="54390"/>
                </a:cubicBezTo>
                <a:cubicBezTo>
                  <a:pt x="103340" y="63395"/>
                  <a:pt x="110652" y="70707"/>
                  <a:pt x="119657" y="70707"/>
                </a:cubicBezTo>
                <a:cubicBezTo>
                  <a:pt x="128663" y="70707"/>
                  <a:pt x="135974" y="63395"/>
                  <a:pt x="135974" y="5439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4" name="Text 42"/>
          <p:cNvSpPr/>
          <p:nvPr/>
        </p:nvSpPr>
        <p:spPr>
          <a:xfrm>
            <a:off x="6521908" y="1322758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EBU's Harmonization Role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6304349" y="1670852"/>
            <a:ext cx="5465079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acts as </a:t>
            </a:r>
            <a:r>
              <a:rPr lang="en-US" sz="1096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coordinating and monitoring body</a:t>
            </a:r>
            <a:r>
              <a:rPr lang="en-US" sz="1096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urology training in the EU: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304349" y="1984137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6408778" y="2071161"/>
            <a:ext cx="104428" cy="139238"/>
          </a:xfrm>
          <a:custGeom>
            <a:avLst/>
            <a:gdLst/>
            <a:ahLst/>
            <a:cxnLst/>
            <a:rect l="l" t="t" r="r" b="b"/>
            <a:pathLst>
              <a:path w="104428" h="139238">
                <a:moveTo>
                  <a:pt x="84685" y="8702"/>
                </a:moveTo>
                <a:lnTo>
                  <a:pt x="87024" y="8702"/>
                </a:lnTo>
                <a:cubicBezTo>
                  <a:pt x="96623" y="8702"/>
                  <a:pt x="104428" y="16507"/>
                  <a:pt x="104428" y="26107"/>
                </a:cubicBezTo>
                <a:lnTo>
                  <a:pt x="104428" y="121833"/>
                </a:lnTo>
                <a:cubicBezTo>
                  <a:pt x="104428" y="131433"/>
                  <a:pt x="96623" y="139238"/>
                  <a:pt x="87024" y="139238"/>
                </a:cubicBezTo>
                <a:lnTo>
                  <a:pt x="17405" y="139238"/>
                </a:lnTo>
                <a:cubicBezTo>
                  <a:pt x="7805" y="139238"/>
                  <a:pt x="0" y="131433"/>
                  <a:pt x="0" y="121833"/>
                </a:cubicBezTo>
                <a:lnTo>
                  <a:pt x="0" y="26107"/>
                </a:lnTo>
                <a:cubicBezTo>
                  <a:pt x="0" y="16507"/>
                  <a:pt x="7805" y="8702"/>
                  <a:pt x="17405" y="8702"/>
                </a:cubicBezTo>
                <a:lnTo>
                  <a:pt x="19743" y="8702"/>
                </a:lnTo>
                <a:cubicBezTo>
                  <a:pt x="22735" y="3508"/>
                  <a:pt x="28364" y="0"/>
                  <a:pt x="34809" y="0"/>
                </a:cubicBezTo>
                <a:lnTo>
                  <a:pt x="69619" y="0"/>
                </a:lnTo>
                <a:cubicBezTo>
                  <a:pt x="76064" y="0"/>
                  <a:pt x="81693" y="3508"/>
                  <a:pt x="84685" y="8702"/>
                </a:cubicBezTo>
                <a:close/>
                <a:moveTo>
                  <a:pt x="67443" y="30458"/>
                </a:moveTo>
                <a:cubicBezTo>
                  <a:pt x="71060" y="30458"/>
                  <a:pt x="73970" y="27548"/>
                  <a:pt x="73970" y="23931"/>
                </a:cubicBezTo>
                <a:cubicBezTo>
                  <a:pt x="73970" y="20315"/>
                  <a:pt x="71060" y="17405"/>
                  <a:pt x="67443" y="17405"/>
                </a:cubicBezTo>
                <a:lnTo>
                  <a:pt x="36985" y="17405"/>
                </a:lnTo>
                <a:cubicBezTo>
                  <a:pt x="33368" y="17405"/>
                  <a:pt x="30458" y="20315"/>
                  <a:pt x="30458" y="23931"/>
                </a:cubicBezTo>
                <a:cubicBezTo>
                  <a:pt x="30458" y="27548"/>
                  <a:pt x="33368" y="30458"/>
                  <a:pt x="36985" y="30458"/>
                </a:cubicBezTo>
                <a:lnTo>
                  <a:pt x="67443" y="30458"/>
                </a:lnTo>
                <a:close/>
                <a:moveTo>
                  <a:pt x="75167" y="70897"/>
                </a:moveTo>
                <a:cubicBezTo>
                  <a:pt x="77070" y="67851"/>
                  <a:pt x="76146" y="63826"/>
                  <a:pt x="73100" y="61896"/>
                </a:cubicBezTo>
                <a:cubicBezTo>
                  <a:pt x="70054" y="59965"/>
                  <a:pt x="66029" y="60916"/>
                  <a:pt x="64098" y="63962"/>
                </a:cubicBezTo>
                <a:lnTo>
                  <a:pt x="47401" y="90695"/>
                </a:lnTo>
                <a:lnTo>
                  <a:pt x="40058" y="80905"/>
                </a:lnTo>
                <a:cubicBezTo>
                  <a:pt x="37882" y="78022"/>
                  <a:pt x="33803" y="77424"/>
                  <a:pt x="30921" y="79599"/>
                </a:cubicBezTo>
                <a:cubicBezTo>
                  <a:pt x="28038" y="81775"/>
                  <a:pt x="27440" y="85854"/>
                  <a:pt x="29615" y="88737"/>
                </a:cubicBezTo>
                <a:lnTo>
                  <a:pt x="42669" y="106142"/>
                </a:lnTo>
                <a:cubicBezTo>
                  <a:pt x="43947" y="107855"/>
                  <a:pt x="46014" y="108834"/>
                  <a:pt x="48162" y="108752"/>
                </a:cubicBezTo>
                <a:cubicBezTo>
                  <a:pt x="50310" y="108671"/>
                  <a:pt x="52269" y="107528"/>
                  <a:pt x="53411" y="105679"/>
                </a:cubicBezTo>
                <a:lnTo>
                  <a:pt x="75167" y="7087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8" name="Text 46"/>
          <p:cNvSpPr/>
          <p:nvPr/>
        </p:nvSpPr>
        <p:spPr>
          <a:xfrm>
            <a:off x="6617634" y="2053756"/>
            <a:ext cx="931152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Standard Setting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6373968" y="2262612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Defines training standards for institutions, trainers, and trainees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304349" y="2541088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6382670" y="2628111"/>
            <a:ext cx="156642" cy="139238"/>
          </a:xfrm>
          <a:custGeom>
            <a:avLst/>
            <a:gdLst/>
            <a:ahLst/>
            <a:cxnLst/>
            <a:rect l="l" t="t" r="r" b="b"/>
            <a:pathLst>
              <a:path w="156642" h="139238">
                <a:moveTo>
                  <a:pt x="34809" y="17405"/>
                </a:moveTo>
                <a:cubicBezTo>
                  <a:pt x="34809" y="7805"/>
                  <a:pt x="42614" y="0"/>
                  <a:pt x="52214" y="0"/>
                </a:cubicBezTo>
                <a:lnTo>
                  <a:pt x="104428" y="0"/>
                </a:lnTo>
                <a:cubicBezTo>
                  <a:pt x="114028" y="0"/>
                  <a:pt x="121833" y="7805"/>
                  <a:pt x="121833" y="17405"/>
                </a:cubicBezTo>
                <a:lnTo>
                  <a:pt x="121833" y="34809"/>
                </a:lnTo>
                <a:lnTo>
                  <a:pt x="139238" y="34809"/>
                </a:lnTo>
                <a:cubicBezTo>
                  <a:pt x="148837" y="34809"/>
                  <a:pt x="156642" y="42614"/>
                  <a:pt x="156642" y="52214"/>
                </a:cubicBezTo>
                <a:lnTo>
                  <a:pt x="156642" y="121833"/>
                </a:lnTo>
                <a:cubicBezTo>
                  <a:pt x="156642" y="131433"/>
                  <a:pt x="148837" y="139238"/>
                  <a:pt x="139238" y="139238"/>
                </a:cubicBezTo>
                <a:lnTo>
                  <a:pt x="17405" y="139238"/>
                </a:lnTo>
                <a:cubicBezTo>
                  <a:pt x="7805" y="139238"/>
                  <a:pt x="0" y="131433"/>
                  <a:pt x="0" y="121833"/>
                </a:cubicBezTo>
                <a:lnTo>
                  <a:pt x="0" y="52214"/>
                </a:lnTo>
                <a:cubicBezTo>
                  <a:pt x="0" y="42614"/>
                  <a:pt x="7805" y="34809"/>
                  <a:pt x="17405" y="34809"/>
                </a:cubicBezTo>
                <a:lnTo>
                  <a:pt x="34809" y="34809"/>
                </a:lnTo>
                <a:lnTo>
                  <a:pt x="34809" y="17405"/>
                </a:lnTo>
                <a:close/>
                <a:moveTo>
                  <a:pt x="73970" y="95726"/>
                </a:moveTo>
                <a:cubicBezTo>
                  <a:pt x="69157" y="95726"/>
                  <a:pt x="65268" y="99615"/>
                  <a:pt x="65268" y="104428"/>
                </a:cubicBezTo>
                <a:lnTo>
                  <a:pt x="65268" y="126184"/>
                </a:lnTo>
                <a:lnTo>
                  <a:pt x="91375" y="126184"/>
                </a:lnTo>
                <a:lnTo>
                  <a:pt x="91375" y="104428"/>
                </a:lnTo>
                <a:cubicBezTo>
                  <a:pt x="91375" y="99615"/>
                  <a:pt x="87486" y="95726"/>
                  <a:pt x="82672" y="95726"/>
                </a:cubicBezTo>
                <a:lnTo>
                  <a:pt x="73970" y="95726"/>
                </a:lnTo>
                <a:close/>
                <a:moveTo>
                  <a:pt x="34809" y="100077"/>
                </a:moveTo>
                <a:lnTo>
                  <a:pt x="34809" y="91375"/>
                </a:lnTo>
                <a:cubicBezTo>
                  <a:pt x="34809" y="88982"/>
                  <a:pt x="32851" y="87024"/>
                  <a:pt x="30458" y="87024"/>
                </a:cubicBezTo>
                <a:lnTo>
                  <a:pt x="21756" y="87024"/>
                </a:lnTo>
                <a:cubicBezTo>
                  <a:pt x="19363" y="87024"/>
                  <a:pt x="17405" y="88982"/>
                  <a:pt x="17405" y="91375"/>
                </a:cubicBezTo>
                <a:lnTo>
                  <a:pt x="17405" y="100077"/>
                </a:lnTo>
                <a:cubicBezTo>
                  <a:pt x="17405" y="102470"/>
                  <a:pt x="19363" y="104428"/>
                  <a:pt x="21756" y="104428"/>
                </a:cubicBezTo>
                <a:lnTo>
                  <a:pt x="30458" y="104428"/>
                </a:lnTo>
                <a:cubicBezTo>
                  <a:pt x="32851" y="104428"/>
                  <a:pt x="34809" y="102470"/>
                  <a:pt x="34809" y="100077"/>
                </a:cubicBezTo>
                <a:close/>
                <a:moveTo>
                  <a:pt x="30458" y="69619"/>
                </a:moveTo>
                <a:cubicBezTo>
                  <a:pt x="32851" y="69619"/>
                  <a:pt x="34809" y="67661"/>
                  <a:pt x="34809" y="65268"/>
                </a:cubicBezTo>
                <a:lnTo>
                  <a:pt x="34809" y="56565"/>
                </a:lnTo>
                <a:cubicBezTo>
                  <a:pt x="34809" y="54172"/>
                  <a:pt x="32851" y="52214"/>
                  <a:pt x="30458" y="52214"/>
                </a:cubicBezTo>
                <a:lnTo>
                  <a:pt x="21756" y="52214"/>
                </a:lnTo>
                <a:cubicBezTo>
                  <a:pt x="19363" y="52214"/>
                  <a:pt x="17405" y="54172"/>
                  <a:pt x="17405" y="56565"/>
                </a:cubicBezTo>
                <a:lnTo>
                  <a:pt x="17405" y="65268"/>
                </a:lnTo>
                <a:cubicBezTo>
                  <a:pt x="17405" y="67661"/>
                  <a:pt x="19363" y="69619"/>
                  <a:pt x="21756" y="69619"/>
                </a:cubicBezTo>
                <a:lnTo>
                  <a:pt x="30458" y="69619"/>
                </a:lnTo>
                <a:close/>
                <a:moveTo>
                  <a:pt x="139238" y="100077"/>
                </a:moveTo>
                <a:lnTo>
                  <a:pt x="139238" y="91375"/>
                </a:lnTo>
                <a:cubicBezTo>
                  <a:pt x="139238" y="88982"/>
                  <a:pt x="137280" y="87024"/>
                  <a:pt x="134887" y="87024"/>
                </a:cubicBezTo>
                <a:lnTo>
                  <a:pt x="126184" y="87024"/>
                </a:lnTo>
                <a:cubicBezTo>
                  <a:pt x="123791" y="87024"/>
                  <a:pt x="121833" y="88982"/>
                  <a:pt x="121833" y="91375"/>
                </a:cubicBezTo>
                <a:lnTo>
                  <a:pt x="121833" y="100077"/>
                </a:lnTo>
                <a:cubicBezTo>
                  <a:pt x="121833" y="102470"/>
                  <a:pt x="123791" y="104428"/>
                  <a:pt x="126184" y="104428"/>
                </a:cubicBezTo>
                <a:lnTo>
                  <a:pt x="134887" y="104428"/>
                </a:lnTo>
                <a:cubicBezTo>
                  <a:pt x="137280" y="104428"/>
                  <a:pt x="139238" y="102470"/>
                  <a:pt x="139238" y="100077"/>
                </a:cubicBezTo>
                <a:close/>
                <a:moveTo>
                  <a:pt x="134887" y="69619"/>
                </a:moveTo>
                <a:cubicBezTo>
                  <a:pt x="137280" y="69619"/>
                  <a:pt x="139238" y="67661"/>
                  <a:pt x="139238" y="65268"/>
                </a:cubicBezTo>
                <a:lnTo>
                  <a:pt x="139238" y="56565"/>
                </a:lnTo>
                <a:cubicBezTo>
                  <a:pt x="139238" y="54172"/>
                  <a:pt x="137280" y="52214"/>
                  <a:pt x="134887" y="52214"/>
                </a:cubicBezTo>
                <a:lnTo>
                  <a:pt x="126184" y="52214"/>
                </a:lnTo>
                <a:cubicBezTo>
                  <a:pt x="123791" y="52214"/>
                  <a:pt x="121833" y="54172"/>
                  <a:pt x="121833" y="56565"/>
                </a:cubicBezTo>
                <a:lnTo>
                  <a:pt x="121833" y="65268"/>
                </a:lnTo>
                <a:cubicBezTo>
                  <a:pt x="121833" y="67661"/>
                  <a:pt x="123791" y="69619"/>
                  <a:pt x="126184" y="69619"/>
                </a:cubicBezTo>
                <a:lnTo>
                  <a:pt x="134887" y="69619"/>
                </a:lnTo>
                <a:close/>
                <a:moveTo>
                  <a:pt x="71794" y="28283"/>
                </a:moveTo>
                <a:lnTo>
                  <a:pt x="71794" y="36985"/>
                </a:lnTo>
                <a:lnTo>
                  <a:pt x="63092" y="36985"/>
                </a:lnTo>
                <a:cubicBezTo>
                  <a:pt x="60699" y="36985"/>
                  <a:pt x="58741" y="38943"/>
                  <a:pt x="58741" y="41336"/>
                </a:cubicBezTo>
                <a:lnTo>
                  <a:pt x="58741" y="45687"/>
                </a:lnTo>
                <a:cubicBezTo>
                  <a:pt x="58741" y="48081"/>
                  <a:pt x="60699" y="50039"/>
                  <a:pt x="63092" y="50039"/>
                </a:cubicBezTo>
                <a:lnTo>
                  <a:pt x="71794" y="50039"/>
                </a:lnTo>
                <a:lnTo>
                  <a:pt x="71794" y="58741"/>
                </a:lnTo>
                <a:cubicBezTo>
                  <a:pt x="71794" y="61134"/>
                  <a:pt x="73752" y="63092"/>
                  <a:pt x="76146" y="63092"/>
                </a:cubicBezTo>
                <a:lnTo>
                  <a:pt x="80497" y="63092"/>
                </a:lnTo>
                <a:cubicBezTo>
                  <a:pt x="82890" y="63092"/>
                  <a:pt x="84848" y="61134"/>
                  <a:pt x="84848" y="58741"/>
                </a:cubicBezTo>
                <a:lnTo>
                  <a:pt x="84848" y="50039"/>
                </a:lnTo>
                <a:lnTo>
                  <a:pt x="93550" y="50039"/>
                </a:lnTo>
                <a:cubicBezTo>
                  <a:pt x="95943" y="50039"/>
                  <a:pt x="97901" y="48081"/>
                  <a:pt x="97901" y="45687"/>
                </a:cubicBezTo>
                <a:lnTo>
                  <a:pt x="97901" y="41336"/>
                </a:lnTo>
                <a:cubicBezTo>
                  <a:pt x="97901" y="38943"/>
                  <a:pt x="95943" y="36985"/>
                  <a:pt x="93550" y="36985"/>
                </a:cubicBezTo>
                <a:lnTo>
                  <a:pt x="84848" y="36985"/>
                </a:lnTo>
                <a:lnTo>
                  <a:pt x="84848" y="28283"/>
                </a:lnTo>
                <a:cubicBezTo>
                  <a:pt x="84848" y="25890"/>
                  <a:pt x="82890" y="23931"/>
                  <a:pt x="80497" y="23931"/>
                </a:cubicBezTo>
                <a:lnTo>
                  <a:pt x="76146" y="23931"/>
                </a:lnTo>
                <a:cubicBezTo>
                  <a:pt x="73752" y="23931"/>
                  <a:pt x="71794" y="25890"/>
                  <a:pt x="71794" y="2828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2" name="Text 50"/>
          <p:cNvSpPr/>
          <p:nvPr/>
        </p:nvSpPr>
        <p:spPr>
          <a:xfrm>
            <a:off x="6617634" y="2610707"/>
            <a:ext cx="696188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Certification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6373968" y="2819563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Actively involved in assessment and certification of residency programs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6304349" y="3098039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6391373" y="3185062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113131" y="56565"/>
                </a:moveTo>
                <a:cubicBezTo>
                  <a:pt x="113131" y="69048"/>
                  <a:pt x="109079" y="80578"/>
                  <a:pt x="102253" y="89933"/>
                </a:cubicBezTo>
                <a:lnTo>
                  <a:pt x="136681" y="124389"/>
                </a:lnTo>
                <a:cubicBezTo>
                  <a:pt x="140081" y="127789"/>
                  <a:pt x="140081" y="133309"/>
                  <a:pt x="136681" y="136709"/>
                </a:cubicBezTo>
                <a:cubicBezTo>
                  <a:pt x="133282" y="140108"/>
                  <a:pt x="127761" y="140108"/>
                  <a:pt x="124362" y="136709"/>
                </a:cubicBezTo>
                <a:lnTo>
                  <a:pt x="89933" y="102253"/>
                </a:lnTo>
                <a:cubicBezTo>
                  <a:pt x="80578" y="109079"/>
                  <a:pt x="69048" y="113131"/>
                  <a:pt x="56565" y="113131"/>
                </a:cubicBezTo>
                <a:cubicBezTo>
                  <a:pt x="25318" y="113131"/>
                  <a:pt x="0" y="87812"/>
                  <a:pt x="0" y="56565"/>
                </a:cubicBezTo>
                <a:cubicBezTo>
                  <a:pt x="0" y="25318"/>
                  <a:pt x="25318" y="0"/>
                  <a:pt x="56565" y="0"/>
                </a:cubicBezTo>
                <a:cubicBezTo>
                  <a:pt x="87812" y="0"/>
                  <a:pt x="113131" y="25318"/>
                  <a:pt x="113131" y="56565"/>
                </a:cubicBezTo>
                <a:close/>
                <a:moveTo>
                  <a:pt x="56565" y="95726"/>
                </a:moveTo>
                <a:cubicBezTo>
                  <a:pt x="78179" y="95726"/>
                  <a:pt x="95726" y="78179"/>
                  <a:pt x="95726" y="56565"/>
                </a:cubicBezTo>
                <a:cubicBezTo>
                  <a:pt x="95726" y="34952"/>
                  <a:pt x="78179" y="17405"/>
                  <a:pt x="56565" y="17405"/>
                </a:cubicBezTo>
                <a:cubicBezTo>
                  <a:pt x="34952" y="17405"/>
                  <a:pt x="17405" y="34952"/>
                  <a:pt x="17405" y="56565"/>
                </a:cubicBezTo>
                <a:cubicBezTo>
                  <a:pt x="17405" y="78179"/>
                  <a:pt x="34952" y="95726"/>
                  <a:pt x="56565" y="9572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6" name="Text 54"/>
          <p:cNvSpPr/>
          <p:nvPr/>
        </p:nvSpPr>
        <p:spPr>
          <a:xfrm>
            <a:off x="6617634" y="3167657"/>
            <a:ext cx="1018176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Quality Assurance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6373968" y="3376514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Certification Committee determines standards and quality metrics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304349" y="3654989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373968" y="3742013"/>
            <a:ext cx="174047" cy="139238"/>
          </a:xfrm>
          <a:custGeom>
            <a:avLst/>
            <a:gdLst/>
            <a:ahLst/>
            <a:cxnLst/>
            <a:rect l="l" t="t" r="r" b="b"/>
            <a:pathLst>
              <a:path w="174047" h="139238">
                <a:moveTo>
                  <a:pt x="104428" y="8702"/>
                </a:moveTo>
                <a:lnTo>
                  <a:pt x="139238" y="8702"/>
                </a:lnTo>
                <a:cubicBezTo>
                  <a:pt x="144051" y="8702"/>
                  <a:pt x="147940" y="12591"/>
                  <a:pt x="147940" y="17405"/>
                </a:cubicBezTo>
                <a:cubicBezTo>
                  <a:pt x="147940" y="22218"/>
                  <a:pt x="144051" y="26107"/>
                  <a:pt x="139238" y="26107"/>
                </a:cubicBezTo>
                <a:lnTo>
                  <a:pt x="108344" y="26107"/>
                </a:lnTo>
                <a:cubicBezTo>
                  <a:pt x="106930" y="33123"/>
                  <a:pt x="102117" y="38916"/>
                  <a:pt x="95726" y="41690"/>
                </a:cubicBezTo>
                <a:lnTo>
                  <a:pt x="95726" y="121833"/>
                </a:lnTo>
                <a:lnTo>
                  <a:pt x="139238" y="121833"/>
                </a:lnTo>
                <a:cubicBezTo>
                  <a:pt x="144051" y="121833"/>
                  <a:pt x="147940" y="125722"/>
                  <a:pt x="147940" y="130535"/>
                </a:cubicBezTo>
                <a:cubicBezTo>
                  <a:pt x="147940" y="135349"/>
                  <a:pt x="144051" y="139238"/>
                  <a:pt x="139238" y="139238"/>
                </a:cubicBezTo>
                <a:lnTo>
                  <a:pt x="34809" y="139238"/>
                </a:lnTo>
                <a:cubicBezTo>
                  <a:pt x="29996" y="139238"/>
                  <a:pt x="26107" y="135349"/>
                  <a:pt x="26107" y="130535"/>
                </a:cubicBezTo>
                <a:cubicBezTo>
                  <a:pt x="26107" y="125722"/>
                  <a:pt x="29996" y="121833"/>
                  <a:pt x="34809" y="121833"/>
                </a:cubicBezTo>
                <a:lnTo>
                  <a:pt x="78321" y="121833"/>
                </a:lnTo>
                <a:lnTo>
                  <a:pt x="78321" y="41690"/>
                </a:lnTo>
                <a:cubicBezTo>
                  <a:pt x="71930" y="38889"/>
                  <a:pt x="67117" y="33096"/>
                  <a:pt x="65703" y="26107"/>
                </a:cubicBezTo>
                <a:lnTo>
                  <a:pt x="34809" y="26107"/>
                </a:lnTo>
                <a:cubicBezTo>
                  <a:pt x="29996" y="26107"/>
                  <a:pt x="26107" y="22218"/>
                  <a:pt x="26107" y="17405"/>
                </a:cubicBezTo>
                <a:cubicBezTo>
                  <a:pt x="26107" y="12591"/>
                  <a:pt x="29996" y="8702"/>
                  <a:pt x="34809" y="8702"/>
                </a:cubicBezTo>
                <a:lnTo>
                  <a:pt x="69619" y="8702"/>
                </a:lnTo>
                <a:cubicBezTo>
                  <a:pt x="73589" y="3427"/>
                  <a:pt x="79899" y="0"/>
                  <a:pt x="87024" y="0"/>
                </a:cubicBezTo>
                <a:cubicBezTo>
                  <a:pt x="94149" y="0"/>
                  <a:pt x="100458" y="3427"/>
                  <a:pt x="104428" y="8702"/>
                </a:cubicBezTo>
                <a:close/>
                <a:moveTo>
                  <a:pt x="119549" y="87024"/>
                </a:moveTo>
                <a:lnTo>
                  <a:pt x="158927" y="87024"/>
                </a:lnTo>
                <a:lnTo>
                  <a:pt x="139238" y="53248"/>
                </a:lnTo>
                <a:lnTo>
                  <a:pt x="119549" y="87024"/>
                </a:lnTo>
                <a:close/>
                <a:moveTo>
                  <a:pt x="139238" y="113131"/>
                </a:moveTo>
                <a:cubicBezTo>
                  <a:pt x="122132" y="113131"/>
                  <a:pt x="107909" y="103884"/>
                  <a:pt x="104972" y="91674"/>
                </a:cubicBezTo>
                <a:cubicBezTo>
                  <a:pt x="104265" y="88682"/>
                  <a:pt x="105244" y="85609"/>
                  <a:pt x="106794" y="82944"/>
                </a:cubicBezTo>
                <a:lnTo>
                  <a:pt x="132684" y="38562"/>
                </a:lnTo>
                <a:cubicBezTo>
                  <a:pt x="134043" y="36224"/>
                  <a:pt x="136545" y="34809"/>
                  <a:pt x="139238" y="34809"/>
                </a:cubicBezTo>
                <a:cubicBezTo>
                  <a:pt x="141930" y="34809"/>
                  <a:pt x="144432" y="36251"/>
                  <a:pt x="145792" y="38562"/>
                </a:cubicBezTo>
                <a:lnTo>
                  <a:pt x="171681" y="82944"/>
                </a:lnTo>
                <a:cubicBezTo>
                  <a:pt x="173231" y="85609"/>
                  <a:pt x="174210" y="88682"/>
                  <a:pt x="173503" y="91674"/>
                </a:cubicBezTo>
                <a:cubicBezTo>
                  <a:pt x="170566" y="103857"/>
                  <a:pt x="156343" y="113131"/>
                  <a:pt x="139238" y="113131"/>
                </a:cubicBezTo>
                <a:close/>
                <a:moveTo>
                  <a:pt x="34483" y="53248"/>
                </a:moveTo>
                <a:lnTo>
                  <a:pt x="14794" y="87024"/>
                </a:lnTo>
                <a:lnTo>
                  <a:pt x="54199" y="87024"/>
                </a:lnTo>
                <a:lnTo>
                  <a:pt x="34483" y="53248"/>
                </a:lnTo>
                <a:close/>
                <a:moveTo>
                  <a:pt x="245" y="91674"/>
                </a:moveTo>
                <a:cubicBezTo>
                  <a:pt x="-462" y="88682"/>
                  <a:pt x="517" y="85609"/>
                  <a:pt x="2067" y="82944"/>
                </a:cubicBezTo>
                <a:lnTo>
                  <a:pt x="27956" y="38562"/>
                </a:lnTo>
                <a:cubicBezTo>
                  <a:pt x="29316" y="36224"/>
                  <a:pt x="31818" y="34809"/>
                  <a:pt x="34510" y="34809"/>
                </a:cubicBezTo>
                <a:cubicBezTo>
                  <a:pt x="37203" y="34809"/>
                  <a:pt x="39704" y="36251"/>
                  <a:pt x="41064" y="38562"/>
                </a:cubicBezTo>
                <a:lnTo>
                  <a:pt x="66954" y="82944"/>
                </a:lnTo>
                <a:cubicBezTo>
                  <a:pt x="68504" y="85609"/>
                  <a:pt x="69483" y="88682"/>
                  <a:pt x="68776" y="91674"/>
                </a:cubicBezTo>
                <a:cubicBezTo>
                  <a:pt x="65839" y="103857"/>
                  <a:pt x="51616" y="113131"/>
                  <a:pt x="34510" y="113131"/>
                </a:cubicBezTo>
                <a:cubicBezTo>
                  <a:pt x="17405" y="113131"/>
                  <a:pt x="3182" y="103884"/>
                  <a:pt x="245" y="9167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0" name="Text 58"/>
          <p:cNvSpPr/>
          <p:nvPr/>
        </p:nvSpPr>
        <p:spPr>
          <a:xfrm>
            <a:off x="6617634" y="3724608"/>
            <a:ext cx="704891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Examination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6373968" y="3933465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High-quality FEBU exams reflecting current European standards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181356" y="4420797"/>
            <a:ext cx="5664073" cy="2436660"/>
          </a:xfrm>
          <a:custGeom>
            <a:avLst/>
            <a:gdLst/>
            <a:ahLst/>
            <a:cxnLst/>
            <a:rect l="l" t="t" r="r" b="b"/>
            <a:pathLst>
              <a:path w="5664073" h="2436660">
                <a:moveTo>
                  <a:pt x="32489" y="0"/>
                </a:moveTo>
                <a:lnTo>
                  <a:pt x="5594458" y="0"/>
                </a:lnTo>
                <a:cubicBezTo>
                  <a:pt x="5632905" y="0"/>
                  <a:pt x="5664073" y="31168"/>
                  <a:pt x="5664073" y="69615"/>
                </a:cubicBezTo>
                <a:lnTo>
                  <a:pt x="5664073" y="2367044"/>
                </a:lnTo>
                <a:cubicBezTo>
                  <a:pt x="5664073" y="2405492"/>
                  <a:pt x="5632905" y="2436660"/>
                  <a:pt x="5594458" y="2436660"/>
                </a:cubicBezTo>
                <a:lnTo>
                  <a:pt x="32489" y="2436660"/>
                </a:lnTo>
                <a:cubicBezTo>
                  <a:pt x="14546" y="2436660"/>
                  <a:pt x="0" y="2422114"/>
                  <a:pt x="0" y="2404171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3" name="Shape 61"/>
          <p:cNvSpPr/>
          <p:nvPr/>
        </p:nvSpPr>
        <p:spPr>
          <a:xfrm>
            <a:off x="6181356" y="4420797"/>
            <a:ext cx="32489" cy="2436660"/>
          </a:xfrm>
          <a:custGeom>
            <a:avLst/>
            <a:gdLst/>
            <a:ahLst/>
            <a:cxnLst/>
            <a:rect l="l" t="t" r="r" b="b"/>
            <a:pathLst>
              <a:path w="32489" h="2436660">
                <a:moveTo>
                  <a:pt x="32489" y="0"/>
                </a:moveTo>
                <a:lnTo>
                  <a:pt x="32489" y="0"/>
                </a:lnTo>
                <a:lnTo>
                  <a:pt x="32489" y="2436660"/>
                </a:lnTo>
                <a:lnTo>
                  <a:pt x="32489" y="2436660"/>
                </a:lnTo>
                <a:cubicBezTo>
                  <a:pt x="14546" y="2436660"/>
                  <a:pt x="0" y="2422114"/>
                  <a:pt x="0" y="2404171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4" name="Shape 62"/>
          <p:cNvSpPr/>
          <p:nvPr/>
        </p:nvSpPr>
        <p:spPr>
          <a:xfrm>
            <a:off x="6347716" y="4594844"/>
            <a:ext cx="195803" cy="174047"/>
          </a:xfrm>
          <a:custGeom>
            <a:avLst/>
            <a:gdLst/>
            <a:ahLst/>
            <a:cxnLst/>
            <a:rect l="l" t="t" r="r" b="b"/>
            <a:pathLst>
              <a:path w="195803" h="174047">
                <a:moveTo>
                  <a:pt x="126354" y="14651"/>
                </a:moveTo>
                <a:cubicBezTo>
                  <a:pt x="122411" y="10878"/>
                  <a:pt x="116598" y="9824"/>
                  <a:pt x="111601" y="11966"/>
                </a:cubicBezTo>
                <a:cubicBezTo>
                  <a:pt x="106604" y="14107"/>
                  <a:pt x="103340" y="19036"/>
                  <a:pt x="103340" y="24475"/>
                </a:cubicBezTo>
                <a:lnTo>
                  <a:pt x="103340" y="70809"/>
                </a:lnTo>
                <a:lnTo>
                  <a:pt x="44770" y="14685"/>
                </a:lnTo>
                <a:cubicBezTo>
                  <a:pt x="40826" y="10878"/>
                  <a:pt x="35013" y="9824"/>
                  <a:pt x="30016" y="11966"/>
                </a:cubicBezTo>
                <a:cubicBezTo>
                  <a:pt x="25019" y="14107"/>
                  <a:pt x="21756" y="19036"/>
                  <a:pt x="21756" y="24475"/>
                </a:cubicBezTo>
                <a:lnTo>
                  <a:pt x="21756" y="149572"/>
                </a:lnTo>
                <a:cubicBezTo>
                  <a:pt x="21756" y="155011"/>
                  <a:pt x="25019" y="159940"/>
                  <a:pt x="30016" y="162081"/>
                </a:cubicBezTo>
                <a:cubicBezTo>
                  <a:pt x="35013" y="164223"/>
                  <a:pt x="40826" y="163169"/>
                  <a:pt x="44770" y="159396"/>
                </a:cubicBezTo>
                <a:lnTo>
                  <a:pt x="103340" y="103238"/>
                </a:lnTo>
                <a:lnTo>
                  <a:pt x="103340" y="149572"/>
                </a:lnTo>
                <a:cubicBezTo>
                  <a:pt x="103340" y="155011"/>
                  <a:pt x="106604" y="159940"/>
                  <a:pt x="111601" y="162081"/>
                </a:cubicBezTo>
                <a:cubicBezTo>
                  <a:pt x="116598" y="164223"/>
                  <a:pt x="122411" y="163169"/>
                  <a:pt x="126354" y="159396"/>
                </a:cubicBezTo>
                <a:lnTo>
                  <a:pt x="191622" y="96848"/>
                </a:lnTo>
                <a:cubicBezTo>
                  <a:pt x="194307" y="94298"/>
                  <a:pt x="195803" y="90729"/>
                  <a:pt x="195803" y="87024"/>
                </a:cubicBezTo>
                <a:cubicBezTo>
                  <a:pt x="195803" y="83318"/>
                  <a:pt x="194273" y="79783"/>
                  <a:pt x="191622" y="77199"/>
                </a:cubicBezTo>
                <a:lnTo>
                  <a:pt x="126354" y="14651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5" name="Text 63"/>
          <p:cNvSpPr/>
          <p:nvPr/>
        </p:nvSpPr>
        <p:spPr>
          <a:xfrm>
            <a:off x="6554397" y="4560034"/>
            <a:ext cx="5238818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Future Updates Planned</a:t>
            </a:r>
            <a:endParaRPr lang="en-US" sz="1600" dirty="0"/>
          </a:p>
        </p:txBody>
      </p:sp>
      <p:sp>
        <p:nvSpPr>
          <p:cNvPr id="66" name="Text 64"/>
          <p:cNvSpPr/>
          <p:nvPr/>
        </p:nvSpPr>
        <p:spPr>
          <a:xfrm>
            <a:off x="6336838" y="4908128"/>
            <a:ext cx="5438972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Commitment to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continuous improvement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regular updates: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6336838" y="5221413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68" name="Shape 66"/>
          <p:cNvSpPr/>
          <p:nvPr/>
        </p:nvSpPr>
        <p:spPr>
          <a:xfrm>
            <a:off x="6406457" y="5291032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9" name="Shape 67"/>
          <p:cNvSpPr/>
          <p:nvPr/>
        </p:nvSpPr>
        <p:spPr>
          <a:xfrm>
            <a:off x="6486954" y="5369353"/>
            <a:ext cx="121833" cy="121833"/>
          </a:xfrm>
          <a:custGeom>
            <a:avLst/>
            <a:gdLst/>
            <a:ahLst/>
            <a:cxnLst/>
            <a:rect l="l" t="t" r="r" b="b"/>
            <a:pathLst>
              <a:path w="121833" h="121833">
                <a:moveTo>
                  <a:pt x="114242" y="45687"/>
                </a:moveTo>
                <a:lnTo>
                  <a:pt x="116122" y="45687"/>
                </a:lnTo>
                <a:cubicBezTo>
                  <a:pt x="119287" y="45687"/>
                  <a:pt x="121833" y="43141"/>
                  <a:pt x="121833" y="39976"/>
                </a:cubicBezTo>
                <a:lnTo>
                  <a:pt x="121833" y="5711"/>
                </a:lnTo>
                <a:cubicBezTo>
                  <a:pt x="121833" y="3403"/>
                  <a:pt x="120453" y="1309"/>
                  <a:pt x="118311" y="428"/>
                </a:cubicBezTo>
                <a:cubicBezTo>
                  <a:pt x="116170" y="-452"/>
                  <a:pt x="113719" y="48"/>
                  <a:pt x="112077" y="1666"/>
                </a:cubicBezTo>
                <a:lnTo>
                  <a:pt x="99775" y="13992"/>
                </a:lnTo>
                <a:cubicBezTo>
                  <a:pt x="89233" y="5259"/>
                  <a:pt x="75670" y="0"/>
                  <a:pt x="60916" y="0"/>
                </a:cubicBezTo>
                <a:cubicBezTo>
                  <a:pt x="30220" y="0"/>
                  <a:pt x="4830" y="22701"/>
                  <a:pt x="619" y="52231"/>
                </a:cubicBezTo>
                <a:cubicBezTo>
                  <a:pt x="24" y="56395"/>
                  <a:pt x="2903" y="60250"/>
                  <a:pt x="7067" y="60845"/>
                </a:cubicBezTo>
                <a:cubicBezTo>
                  <a:pt x="11231" y="61440"/>
                  <a:pt x="15086" y="58537"/>
                  <a:pt x="15681" y="54397"/>
                </a:cubicBezTo>
                <a:cubicBezTo>
                  <a:pt x="18846" y="32243"/>
                  <a:pt x="37906" y="15229"/>
                  <a:pt x="60916" y="15229"/>
                </a:cubicBezTo>
                <a:cubicBezTo>
                  <a:pt x="71482" y="15229"/>
                  <a:pt x="81190" y="18798"/>
                  <a:pt x="88924" y="24819"/>
                </a:cubicBezTo>
                <a:lnTo>
                  <a:pt x="77811" y="35931"/>
                </a:lnTo>
                <a:cubicBezTo>
                  <a:pt x="76169" y="37573"/>
                  <a:pt x="75693" y="40024"/>
                  <a:pt x="76574" y="42166"/>
                </a:cubicBezTo>
                <a:cubicBezTo>
                  <a:pt x="77454" y="44307"/>
                  <a:pt x="79548" y="45687"/>
                  <a:pt x="81857" y="45687"/>
                </a:cubicBezTo>
                <a:lnTo>
                  <a:pt x="114242" y="45687"/>
                </a:lnTo>
                <a:close/>
                <a:moveTo>
                  <a:pt x="121238" y="69602"/>
                </a:moveTo>
                <a:cubicBezTo>
                  <a:pt x="121833" y="65438"/>
                  <a:pt x="118930" y="61583"/>
                  <a:pt x="114790" y="60988"/>
                </a:cubicBezTo>
                <a:cubicBezTo>
                  <a:pt x="110649" y="60393"/>
                  <a:pt x="106770" y="63296"/>
                  <a:pt x="106176" y="67436"/>
                </a:cubicBezTo>
                <a:cubicBezTo>
                  <a:pt x="103011" y="89566"/>
                  <a:pt x="83951" y="106580"/>
                  <a:pt x="60940" y="106580"/>
                </a:cubicBezTo>
                <a:cubicBezTo>
                  <a:pt x="50375" y="106580"/>
                  <a:pt x="40667" y="103011"/>
                  <a:pt x="32933" y="96990"/>
                </a:cubicBezTo>
                <a:lnTo>
                  <a:pt x="44022" y="85902"/>
                </a:lnTo>
                <a:cubicBezTo>
                  <a:pt x="45664" y="84260"/>
                  <a:pt x="46139" y="81809"/>
                  <a:pt x="45259" y="79667"/>
                </a:cubicBezTo>
                <a:cubicBezTo>
                  <a:pt x="44379" y="77526"/>
                  <a:pt x="42285" y="76146"/>
                  <a:pt x="39976" y="76146"/>
                </a:cubicBezTo>
                <a:lnTo>
                  <a:pt x="5711" y="76146"/>
                </a:lnTo>
                <a:cubicBezTo>
                  <a:pt x="2546" y="76146"/>
                  <a:pt x="0" y="78692"/>
                  <a:pt x="0" y="81857"/>
                </a:cubicBezTo>
                <a:lnTo>
                  <a:pt x="0" y="116122"/>
                </a:lnTo>
                <a:cubicBezTo>
                  <a:pt x="0" y="118430"/>
                  <a:pt x="1380" y="120524"/>
                  <a:pt x="3522" y="121405"/>
                </a:cubicBezTo>
                <a:cubicBezTo>
                  <a:pt x="5663" y="122285"/>
                  <a:pt x="8114" y="121785"/>
                  <a:pt x="9756" y="120167"/>
                </a:cubicBezTo>
                <a:lnTo>
                  <a:pt x="22082" y="107841"/>
                </a:lnTo>
                <a:cubicBezTo>
                  <a:pt x="32600" y="116574"/>
                  <a:pt x="46163" y="121833"/>
                  <a:pt x="60916" y="121833"/>
                </a:cubicBezTo>
                <a:cubicBezTo>
                  <a:pt x="91613" y="121833"/>
                  <a:pt x="117002" y="99132"/>
                  <a:pt x="121214" y="69602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0" name="Text 68"/>
          <p:cNvSpPr/>
          <p:nvPr/>
        </p:nvSpPr>
        <p:spPr>
          <a:xfrm>
            <a:off x="6789361" y="5291032"/>
            <a:ext cx="2689028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Review Cycles</a:t>
            </a:r>
            <a:endParaRPr lang="en-US" sz="1600" dirty="0"/>
          </a:p>
        </p:txBody>
      </p:sp>
      <p:sp>
        <p:nvSpPr>
          <p:cNvPr id="71" name="Text 69"/>
          <p:cNvSpPr/>
          <p:nvPr/>
        </p:nvSpPr>
        <p:spPr>
          <a:xfrm>
            <a:off x="6789361" y="5465079"/>
            <a:ext cx="2680325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Periodic updates to reflect scientific and medical advances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6336838" y="5743555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73" name="Shape 71"/>
          <p:cNvSpPr/>
          <p:nvPr/>
        </p:nvSpPr>
        <p:spPr>
          <a:xfrm>
            <a:off x="6406457" y="5813173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4" name="Shape 72"/>
          <p:cNvSpPr/>
          <p:nvPr/>
        </p:nvSpPr>
        <p:spPr>
          <a:xfrm>
            <a:off x="6479339" y="5891495"/>
            <a:ext cx="137062" cy="121833"/>
          </a:xfrm>
          <a:custGeom>
            <a:avLst/>
            <a:gdLst/>
            <a:ahLst/>
            <a:cxnLst/>
            <a:rect l="l" t="t" r="r" b="b"/>
            <a:pathLst>
              <a:path w="137062" h="121833">
                <a:moveTo>
                  <a:pt x="91375" y="34266"/>
                </a:moveTo>
                <a:cubicBezTo>
                  <a:pt x="91375" y="57395"/>
                  <a:pt x="70911" y="76146"/>
                  <a:pt x="45687" y="76146"/>
                </a:cubicBezTo>
                <a:cubicBezTo>
                  <a:pt x="39334" y="76146"/>
                  <a:pt x="33290" y="74956"/>
                  <a:pt x="27793" y="72814"/>
                </a:cubicBezTo>
                <a:lnTo>
                  <a:pt x="8376" y="83094"/>
                </a:lnTo>
                <a:cubicBezTo>
                  <a:pt x="6163" y="84260"/>
                  <a:pt x="3450" y="83855"/>
                  <a:pt x="1666" y="82094"/>
                </a:cubicBezTo>
                <a:cubicBezTo>
                  <a:pt x="-119" y="80334"/>
                  <a:pt x="-524" y="77597"/>
                  <a:pt x="666" y="75384"/>
                </a:cubicBezTo>
                <a:lnTo>
                  <a:pt x="9137" y="59394"/>
                </a:lnTo>
                <a:cubicBezTo>
                  <a:pt x="3403" y="52398"/>
                  <a:pt x="0" y="43689"/>
                  <a:pt x="0" y="34266"/>
                </a:cubicBezTo>
                <a:cubicBezTo>
                  <a:pt x="0" y="11136"/>
                  <a:pt x="20464" y="-7615"/>
                  <a:pt x="45687" y="-7615"/>
                </a:cubicBezTo>
                <a:cubicBezTo>
                  <a:pt x="70911" y="-7615"/>
                  <a:pt x="91375" y="11136"/>
                  <a:pt x="91375" y="34266"/>
                </a:cubicBezTo>
                <a:close/>
                <a:moveTo>
                  <a:pt x="91375" y="121833"/>
                </a:moveTo>
                <a:cubicBezTo>
                  <a:pt x="68983" y="121833"/>
                  <a:pt x="50351" y="107056"/>
                  <a:pt x="46449" y="87567"/>
                </a:cubicBezTo>
                <a:cubicBezTo>
                  <a:pt x="75003" y="87211"/>
                  <a:pt x="99822" y="66889"/>
                  <a:pt x="102559" y="39334"/>
                </a:cubicBezTo>
                <a:cubicBezTo>
                  <a:pt x="122380" y="43903"/>
                  <a:pt x="137062" y="60345"/>
                  <a:pt x="137062" y="79953"/>
                </a:cubicBezTo>
                <a:cubicBezTo>
                  <a:pt x="137062" y="89376"/>
                  <a:pt x="133659" y="98085"/>
                  <a:pt x="127925" y="105081"/>
                </a:cubicBezTo>
                <a:lnTo>
                  <a:pt x="136396" y="121072"/>
                </a:lnTo>
                <a:cubicBezTo>
                  <a:pt x="137562" y="123285"/>
                  <a:pt x="137157" y="125997"/>
                  <a:pt x="135396" y="127782"/>
                </a:cubicBezTo>
                <a:cubicBezTo>
                  <a:pt x="133636" y="129567"/>
                  <a:pt x="130899" y="129971"/>
                  <a:pt x="128686" y="128781"/>
                </a:cubicBezTo>
                <a:lnTo>
                  <a:pt x="109269" y="118502"/>
                </a:lnTo>
                <a:cubicBezTo>
                  <a:pt x="103772" y="120643"/>
                  <a:pt x="97728" y="121833"/>
                  <a:pt x="91375" y="12183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5" name="Text 73"/>
          <p:cNvSpPr/>
          <p:nvPr/>
        </p:nvSpPr>
        <p:spPr>
          <a:xfrm>
            <a:off x="6789361" y="5813173"/>
            <a:ext cx="2628111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Feedbacks</a:t>
            </a:r>
            <a:endParaRPr lang="en-US" sz="1600" dirty="0"/>
          </a:p>
        </p:txBody>
      </p:sp>
      <p:sp>
        <p:nvSpPr>
          <p:cNvPr id="76" name="Text 74"/>
          <p:cNvSpPr/>
          <p:nvPr/>
        </p:nvSpPr>
        <p:spPr>
          <a:xfrm>
            <a:off x="6789361" y="5987221"/>
            <a:ext cx="2619409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Ongoing consultation with specialty sections and NMCAs</a:t>
            </a:r>
            <a:endParaRPr lang="en-US" sz="1600" dirty="0"/>
          </a:p>
        </p:txBody>
      </p:sp>
      <p:sp>
        <p:nvSpPr>
          <p:cNvPr id="77" name="Shape 75"/>
          <p:cNvSpPr/>
          <p:nvPr/>
        </p:nvSpPr>
        <p:spPr>
          <a:xfrm>
            <a:off x="6336838" y="6265696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78" name="Shape 76"/>
          <p:cNvSpPr/>
          <p:nvPr/>
        </p:nvSpPr>
        <p:spPr>
          <a:xfrm>
            <a:off x="6406457" y="6335315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79" name="Shape 77"/>
          <p:cNvSpPr/>
          <p:nvPr/>
        </p:nvSpPr>
        <p:spPr>
          <a:xfrm>
            <a:off x="6502183" y="6413636"/>
            <a:ext cx="91375" cy="121833"/>
          </a:xfrm>
          <a:custGeom>
            <a:avLst/>
            <a:gdLst/>
            <a:ahLst/>
            <a:cxnLst/>
            <a:rect l="l" t="t" r="r" b="b"/>
            <a:pathLst>
              <a:path w="91375" h="121833">
                <a:moveTo>
                  <a:pt x="69697" y="91375"/>
                </a:moveTo>
                <a:cubicBezTo>
                  <a:pt x="71434" y="86068"/>
                  <a:pt x="74908" y="81262"/>
                  <a:pt x="78835" y="77121"/>
                </a:cubicBezTo>
                <a:cubicBezTo>
                  <a:pt x="86616" y="68936"/>
                  <a:pt x="91375" y="57871"/>
                  <a:pt x="91375" y="45687"/>
                </a:cubicBezTo>
                <a:cubicBezTo>
                  <a:pt x="91375" y="20464"/>
                  <a:pt x="70911" y="0"/>
                  <a:pt x="45687" y="0"/>
                </a:cubicBezTo>
                <a:cubicBezTo>
                  <a:pt x="20464" y="0"/>
                  <a:pt x="0" y="20464"/>
                  <a:pt x="0" y="45687"/>
                </a:cubicBezTo>
                <a:cubicBezTo>
                  <a:pt x="0" y="57871"/>
                  <a:pt x="4759" y="68936"/>
                  <a:pt x="12540" y="77121"/>
                </a:cubicBezTo>
                <a:cubicBezTo>
                  <a:pt x="16466" y="81262"/>
                  <a:pt x="19964" y="86068"/>
                  <a:pt x="21678" y="91375"/>
                </a:cubicBezTo>
                <a:lnTo>
                  <a:pt x="69673" y="91375"/>
                </a:lnTo>
                <a:close/>
                <a:moveTo>
                  <a:pt x="68531" y="102797"/>
                </a:moveTo>
                <a:lnTo>
                  <a:pt x="22844" y="102797"/>
                </a:lnTo>
                <a:lnTo>
                  <a:pt x="22844" y="106604"/>
                </a:lnTo>
                <a:cubicBezTo>
                  <a:pt x="22844" y="117121"/>
                  <a:pt x="31362" y="125640"/>
                  <a:pt x="41880" y="125640"/>
                </a:cubicBezTo>
                <a:lnTo>
                  <a:pt x="49495" y="125640"/>
                </a:lnTo>
                <a:cubicBezTo>
                  <a:pt x="60012" y="125640"/>
                  <a:pt x="68531" y="117121"/>
                  <a:pt x="68531" y="106604"/>
                </a:cubicBezTo>
                <a:lnTo>
                  <a:pt x="68531" y="102797"/>
                </a:lnTo>
                <a:close/>
                <a:moveTo>
                  <a:pt x="43784" y="26651"/>
                </a:moveTo>
                <a:cubicBezTo>
                  <a:pt x="34313" y="26651"/>
                  <a:pt x="26651" y="34313"/>
                  <a:pt x="26651" y="43784"/>
                </a:cubicBezTo>
                <a:cubicBezTo>
                  <a:pt x="26651" y="46949"/>
                  <a:pt x="24105" y="49495"/>
                  <a:pt x="20940" y="49495"/>
                </a:cubicBezTo>
                <a:cubicBezTo>
                  <a:pt x="17775" y="49495"/>
                  <a:pt x="15229" y="46949"/>
                  <a:pt x="15229" y="43784"/>
                </a:cubicBezTo>
                <a:cubicBezTo>
                  <a:pt x="15229" y="28007"/>
                  <a:pt x="28007" y="15229"/>
                  <a:pt x="43784" y="15229"/>
                </a:cubicBezTo>
                <a:cubicBezTo>
                  <a:pt x="46949" y="15229"/>
                  <a:pt x="49495" y="17775"/>
                  <a:pt x="49495" y="20940"/>
                </a:cubicBezTo>
                <a:cubicBezTo>
                  <a:pt x="49495" y="24105"/>
                  <a:pt x="46949" y="26651"/>
                  <a:pt x="43784" y="26651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80" name="Text 78"/>
          <p:cNvSpPr/>
          <p:nvPr/>
        </p:nvSpPr>
        <p:spPr>
          <a:xfrm>
            <a:off x="6789361" y="6335315"/>
            <a:ext cx="2593302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Emerging Areas</a:t>
            </a:r>
            <a:endParaRPr lang="en-US" sz="1600" dirty="0"/>
          </a:p>
        </p:txBody>
      </p:sp>
      <p:sp>
        <p:nvSpPr>
          <p:cNvPr id="81" name="Text 79"/>
          <p:cNvSpPr/>
          <p:nvPr/>
        </p:nvSpPr>
        <p:spPr>
          <a:xfrm>
            <a:off x="6789361" y="6509362"/>
            <a:ext cx="2584600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Transgender care, new technologies, precision medicine</a:t>
            </a:r>
            <a:endParaRPr lang="en-US" sz="1600" dirty="0"/>
          </a:p>
        </p:txBody>
      </p:sp>
      <p:pic>
        <p:nvPicPr>
          <p:cNvPr id="83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CBFAF52B-CD44-2750-D6E2-DE79236478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static.dezeen.com/1d32bb2a1e34fc70f20cca1370925bacc117f7ad.jpg"/>
          <p:cNvPicPr>
            <a:picLocks noChangeAspect="1"/>
          </p:cNvPicPr>
          <p:nvPr/>
        </p:nvPicPr>
        <p:blipFill>
          <a:blip r:embed="rId3">
            <a:alphaModFix amt="25000"/>
          </a:blip>
          <a:srcRect t="9489" b="9489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1A3A5C">
                  <a:alpha val="95000"/>
                </a:srgbClr>
              </a:gs>
              <a:gs pos="50000">
                <a:srgbClr val="5B7A8C">
                  <a:alpha val="90000"/>
                </a:srgbClr>
              </a:gs>
              <a:gs pos="100000">
                <a:srgbClr val="1A3A5C">
                  <a:alpha val="95000"/>
                </a:srgbClr>
              </a:gs>
            </a:gsLst>
            <a:lin ang="2700000" scaled="1"/>
          </a:gradFill>
          <a:ln/>
        </p:spPr>
      </p:sp>
      <p:sp>
        <p:nvSpPr>
          <p:cNvPr id="4" name="Shape 1"/>
          <p:cNvSpPr/>
          <p:nvPr/>
        </p:nvSpPr>
        <p:spPr>
          <a:xfrm>
            <a:off x="5656581" y="941389"/>
            <a:ext cx="883285" cy="883285"/>
          </a:xfrm>
          <a:custGeom>
            <a:avLst/>
            <a:gdLst/>
            <a:ahLst/>
            <a:cxnLst/>
            <a:rect l="l" t="t" r="r" b="b"/>
            <a:pathLst>
              <a:path w="883285" h="883285">
                <a:moveTo>
                  <a:pt x="441642" y="0"/>
                </a:moveTo>
                <a:lnTo>
                  <a:pt x="441642" y="0"/>
                </a:lnTo>
                <a:cubicBezTo>
                  <a:pt x="685555" y="0"/>
                  <a:pt x="883285" y="197730"/>
                  <a:pt x="883285" y="441642"/>
                </a:cubicBezTo>
                <a:lnTo>
                  <a:pt x="883285" y="441642"/>
                </a:lnTo>
                <a:cubicBezTo>
                  <a:pt x="883285" y="685555"/>
                  <a:pt x="685555" y="883285"/>
                  <a:pt x="441642" y="883285"/>
                </a:cubicBezTo>
                <a:lnTo>
                  <a:pt x="441642" y="883285"/>
                </a:lnTo>
                <a:cubicBezTo>
                  <a:pt x="197730" y="883285"/>
                  <a:pt x="0" y="685555"/>
                  <a:pt x="0" y="441642"/>
                </a:cubicBezTo>
                <a:lnTo>
                  <a:pt x="0" y="441642"/>
                </a:lnTo>
                <a:cubicBezTo>
                  <a:pt x="0" y="197730"/>
                  <a:pt x="197730" y="0"/>
                  <a:pt x="441642" y="0"/>
                </a:cubicBezTo>
                <a:close/>
              </a:path>
            </a:pathLst>
          </a:custGeom>
          <a:solidFill>
            <a:srgbClr val="C5A56A">
              <a:alpha val="20000"/>
            </a:srgbClr>
          </a:solidFill>
          <a:ln w="47413">
            <a:solidFill>
              <a:srgbClr val="C5A56A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5838826" y="1152204"/>
            <a:ext cx="514350" cy="457200"/>
          </a:xfrm>
          <a:custGeom>
            <a:avLst/>
            <a:gdLst/>
            <a:ahLst/>
            <a:cxnLst/>
            <a:rect l="l" t="t" r="r" b="b"/>
            <a:pathLst>
              <a:path w="514350" h="457200">
                <a:moveTo>
                  <a:pt x="342900" y="128588"/>
                </a:moveTo>
                <a:cubicBezTo>
                  <a:pt x="342900" y="215384"/>
                  <a:pt x="266105" y="285750"/>
                  <a:pt x="171450" y="285750"/>
                </a:cubicBezTo>
                <a:cubicBezTo>
                  <a:pt x="147608" y="285750"/>
                  <a:pt x="124926" y="281285"/>
                  <a:pt x="104299" y="273248"/>
                </a:cubicBezTo>
                <a:lnTo>
                  <a:pt x="31433" y="311825"/>
                </a:lnTo>
                <a:cubicBezTo>
                  <a:pt x="23128" y="316200"/>
                  <a:pt x="12948" y="314682"/>
                  <a:pt x="6251" y="308074"/>
                </a:cubicBezTo>
                <a:cubicBezTo>
                  <a:pt x="-446" y="301466"/>
                  <a:pt x="-1965" y="291197"/>
                  <a:pt x="2500" y="282893"/>
                </a:cubicBezTo>
                <a:lnTo>
                  <a:pt x="34290" y="222885"/>
                </a:lnTo>
                <a:cubicBezTo>
                  <a:pt x="12769" y="196632"/>
                  <a:pt x="0" y="163949"/>
                  <a:pt x="0" y="128588"/>
                </a:cubicBezTo>
                <a:cubicBezTo>
                  <a:pt x="0" y="41791"/>
                  <a:pt x="76795" y="-28575"/>
                  <a:pt x="171450" y="-28575"/>
                </a:cubicBezTo>
                <a:cubicBezTo>
                  <a:pt x="266105" y="-28575"/>
                  <a:pt x="342900" y="41791"/>
                  <a:pt x="342900" y="128588"/>
                </a:cubicBezTo>
                <a:close/>
                <a:moveTo>
                  <a:pt x="342900" y="457200"/>
                </a:moveTo>
                <a:cubicBezTo>
                  <a:pt x="258872" y="457200"/>
                  <a:pt x="188952" y="401747"/>
                  <a:pt x="174308" y="328613"/>
                </a:cubicBezTo>
                <a:cubicBezTo>
                  <a:pt x="281464" y="327273"/>
                  <a:pt x="374600" y="251014"/>
                  <a:pt x="384870" y="147608"/>
                </a:cubicBezTo>
                <a:cubicBezTo>
                  <a:pt x="459254" y="164753"/>
                  <a:pt x="514350" y="226457"/>
                  <a:pt x="514350" y="300038"/>
                </a:cubicBezTo>
                <a:cubicBezTo>
                  <a:pt x="514350" y="335399"/>
                  <a:pt x="501581" y="368082"/>
                  <a:pt x="480060" y="394335"/>
                </a:cubicBezTo>
                <a:lnTo>
                  <a:pt x="511850" y="454342"/>
                </a:lnTo>
                <a:cubicBezTo>
                  <a:pt x="516225" y="462647"/>
                  <a:pt x="514707" y="472827"/>
                  <a:pt x="508099" y="479524"/>
                </a:cubicBezTo>
                <a:cubicBezTo>
                  <a:pt x="501491" y="486221"/>
                  <a:pt x="491222" y="487740"/>
                  <a:pt x="482917" y="483275"/>
                </a:cubicBezTo>
                <a:lnTo>
                  <a:pt x="410051" y="444698"/>
                </a:lnTo>
                <a:cubicBezTo>
                  <a:pt x="389424" y="452735"/>
                  <a:pt x="366742" y="457200"/>
                  <a:pt x="342900" y="45720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" name="Text 3"/>
          <p:cNvSpPr/>
          <p:nvPr/>
        </p:nvSpPr>
        <p:spPr>
          <a:xfrm>
            <a:off x="2295525" y="2066604"/>
            <a:ext cx="76009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4500" b="1" dirty="0">
                <a:solidFill>
                  <a:srgbClr val="F8F9FA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Questions &amp; Discussion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5486400" y="2790504"/>
            <a:ext cx="1219200" cy="38100"/>
          </a:xfrm>
          <a:custGeom>
            <a:avLst/>
            <a:gdLst/>
            <a:ahLst/>
            <a:cxnLst/>
            <a:rect l="l" t="t" r="r" b="b"/>
            <a:pathLst>
              <a:path w="1219200" h="38100">
                <a:moveTo>
                  <a:pt x="0" y="0"/>
                </a:moveTo>
                <a:lnTo>
                  <a:pt x="1219200" y="0"/>
                </a:lnTo>
                <a:lnTo>
                  <a:pt x="1219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5"/>
          <p:cNvSpPr/>
          <p:nvPr/>
        </p:nvSpPr>
        <p:spPr>
          <a:xfrm>
            <a:off x="2381250" y="3057204"/>
            <a:ext cx="7429500" cy="11144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Thank you for your attention.</a:t>
            </a:r>
            <a:endParaRPr lang="en-US" sz="1600" dirty="0"/>
          </a:p>
          <a:p>
            <a:pPr algn="ctr">
              <a:lnSpc>
                <a:spcPct val="140000"/>
              </a:lnSpc>
            </a:pPr>
            <a:r>
              <a:rPr lang="en-US" sz="18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 welcome your questions and feedback on the </a:t>
            </a:r>
            <a:r>
              <a:rPr lang="en-US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Final</a:t>
            </a:r>
            <a:r>
              <a:rPr lang="en-US" sz="18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Update</a:t>
            </a:r>
            <a:r>
              <a:rPr lang="en-US" sz="18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 the European Training Requirements for Urology.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058160" y="4478969"/>
            <a:ext cx="1871980" cy="957580"/>
          </a:xfrm>
          <a:custGeom>
            <a:avLst/>
            <a:gdLst/>
            <a:ahLst/>
            <a:cxnLst/>
            <a:rect l="l" t="t" r="r" b="b"/>
            <a:pathLst>
              <a:path w="1871980" h="957580">
                <a:moveTo>
                  <a:pt x="76204" y="0"/>
                </a:moveTo>
                <a:lnTo>
                  <a:pt x="1795776" y="0"/>
                </a:lnTo>
                <a:cubicBezTo>
                  <a:pt x="1837862" y="0"/>
                  <a:pt x="1871980" y="34118"/>
                  <a:pt x="1871980" y="76204"/>
                </a:cubicBezTo>
                <a:lnTo>
                  <a:pt x="1871980" y="881376"/>
                </a:lnTo>
                <a:cubicBezTo>
                  <a:pt x="1871980" y="923462"/>
                  <a:pt x="1837862" y="957580"/>
                  <a:pt x="1795776" y="957580"/>
                </a:cubicBezTo>
                <a:lnTo>
                  <a:pt x="76204" y="957580"/>
                </a:lnTo>
                <a:cubicBezTo>
                  <a:pt x="34118" y="957580"/>
                  <a:pt x="0" y="923462"/>
                  <a:pt x="0" y="881376"/>
                </a:cubicBezTo>
                <a:lnTo>
                  <a:pt x="0" y="76204"/>
                </a:lnTo>
                <a:cubicBezTo>
                  <a:pt x="0" y="34146"/>
                  <a:pt x="34146" y="0"/>
                  <a:pt x="76204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 w="6773">
            <a:solidFill>
              <a:srgbClr val="F8F9FA">
                <a:alpha val="20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3878580" y="4633908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21431" y="28575"/>
                </a:moveTo>
                <a:cubicBezTo>
                  <a:pt x="9599" y="28575"/>
                  <a:pt x="0" y="38174"/>
                  <a:pt x="0" y="50006"/>
                </a:cubicBezTo>
                <a:cubicBezTo>
                  <a:pt x="0" y="56748"/>
                  <a:pt x="3170" y="63088"/>
                  <a:pt x="8573" y="67151"/>
                </a:cubicBezTo>
                <a:lnTo>
                  <a:pt x="101441" y="136803"/>
                </a:lnTo>
                <a:cubicBezTo>
                  <a:pt x="109076" y="142518"/>
                  <a:pt x="119524" y="142518"/>
                  <a:pt x="127159" y="136803"/>
                </a:cubicBezTo>
                <a:lnTo>
                  <a:pt x="220028" y="67151"/>
                </a:lnTo>
                <a:cubicBezTo>
                  <a:pt x="225430" y="63088"/>
                  <a:pt x="228600" y="56748"/>
                  <a:pt x="228600" y="50006"/>
                </a:cubicBezTo>
                <a:cubicBezTo>
                  <a:pt x="228600" y="38174"/>
                  <a:pt x="219001" y="28575"/>
                  <a:pt x="207169" y="28575"/>
                </a:cubicBezTo>
                <a:lnTo>
                  <a:pt x="21431" y="28575"/>
                </a:lnTo>
                <a:close/>
                <a:moveTo>
                  <a:pt x="0" y="87511"/>
                </a:moveTo>
                <a:lnTo>
                  <a:pt x="0" y="171450"/>
                </a:lnTo>
                <a:cubicBezTo>
                  <a:pt x="0" y="187211"/>
                  <a:pt x="12814" y="200025"/>
                  <a:pt x="28575" y="200025"/>
                </a:cubicBezTo>
                <a:lnTo>
                  <a:pt x="200025" y="200025"/>
                </a:lnTo>
                <a:cubicBezTo>
                  <a:pt x="215786" y="200025"/>
                  <a:pt x="228600" y="187211"/>
                  <a:pt x="228600" y="171450"/>
                </a:cubicBezTo>
                <a:lnTo>
                  <a:pt x="228600" y="87511"/>
                </a:lnTo>
                <a:lnTo>
                  <a:pt x="140018" y="153948"/>
                </a:lnTo>
                <a:cubicBezTo>
                  <a:pt x="124792" y="165378"/>
                  <a:pt x="103808" y="165378"/>
                  <a:pt x="88583" y="153948"/>
                </a:cubicBezTo>
                <a:lnTo>
                  <a:pt x="0" y="87511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1" name="Text 8"/>
          <p:cNvSpPr/>
          <p:nvPr/>
        </p:nvSpPr>
        <p:spPr>
          <a:xfrm>
            <a:off x="3179763" y="4938708"/>
            <a:ext cx="1628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European Board of Urology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3184525" y="5129208"/>
            <a:ext cx="1619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ebu@uroweb.org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5161280" y="4478969"/>
            <a:ext cx="1871980" cy="957580"/>
          </a:xfrm>
          <a:custGeom>
            <a:avLst/>
            <a:gdLst/>
            <a:ahLst/>
            <a:cxnLst/>
            <a:rect l="l" t="t" r="r" b="b"/>
            <a:pathLst>
              <a:path w="1871980" h="957580">
                <a:moveTo>
                  <a:pt x="76204" y="0"/>
                </a:moveTo>
                <a:lnTo>
                  <a:pt x="1795776" y="0"/>
                </a:lnTo>
                <a:cubicBezTo>
                  <a:pt x="1837862" y="0"/>
                  <a:pt x="1871980" y="34118"/>
                  <a:pt x="1871980" y="76204"/>
                </a:cubicBezTo>
                <a:lnTo>
                  <a:pt x="1871980" y="881376"/>
                </a:lnTo>
                <a:cubicBezTo>
                  <a:pt x="1871980" y="923462"/>
                  <a:pt x="1837862" y="957580"/>
                  <a:pt x="1795776" y="957580"/>
                </a:cubicBezTo>
                <a:lnTo>
                  <a:pt x="76204" y="957580"/>
                </a:lnTo>
                <a:cubicBezTo>
                  <a:pt x="34118" y="957580"/>
                  <a:pt x="0" y="923462"/>
                  <a:pt x="0" y="881376"/>
                </a:cubicBezTo>
                <a:lnTo>
                  <a:pt x="0" y="76204"/>
                </a:lnTo>
                <a:cubicBezTo>
                  <a:pt x="0" y="34146"/>
                  <a:pt x="34146" y="0"/>
                  <a:pt x="76204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 w="6773">
            <a:solidFill>
              <a:srgbClr val="F8F9FA">
                <a:alpha val="20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981701" y="4633908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57118" y="125016"/>
                </a:moveTo>
                <a:lnTo>
                  <a:pt x="71884" y="125016"/>
                </a:lnTo>
                <a:cubicBezTo>
                  <a:pt x="73179" y="153814"/>
                  <a:pt x="79564" y="180335"/>
                  <a:pt x="88627" y="199757"/>
                </a:cubicBezTo>
                <a:cubicBezTo>
                  <a:pt x="93717" y="210696"/>
                  <a:pt x="99209" y="218420"/>
                  <a:pt x="104299" y="223153"/>
                </a:cubicBezTo>
                <a:cubicBezTo>
                  <a:pt x="109299" y="227841"/>
                  <a:pt x="112737" y="228600"/>
                  <a:pt x="114523" y="228600"/>
                </a:cubicBezTo>
                <a:cubicBezTo>
                  <a:pt x="116309" y="228600"/>
                  <a:pt x="119747" y="227841"/>
                  <a:pt x="124748" y="223153"/>
                </a:cubicBezTo>
                <a:cubicBezTo>
                  <a:pt x="129838" y="218420"/>
                  <a:pt x="135329" y="210651"/>
                  <a:pt x="140419" y="199757"/>
                </a:cubicBezTo>
                <a:cubicBezTo>
                  <a:pt x="149483" y="180335"/>
                  <a:pt x="155868" y="153814"/>
                  <a:pt x="157162" y="125016"/>
                </a:cubicBezTo>
                <a:close/>
                <a:moveTo>
                  <a:pt x="71839" y="103584"/>
                </a:moveTo>
                <a:lnTo>
                  <a:pt x="157073" y="103584"/>
                </a:lnTo>
                <a:cubicBezTo>
                  <a:pt x="155823" y="74786"/>
                  <a:pt x="149438" y="48265"/>
                  <a:pt x="140375" y="28843"/>
                </a:cubicBezTo>
                <a:cubicBezTo>
                  <a:pt x="135285" y="17949"/>
                  <a:pt x="129793" y="10180"/>
                  <a:pt x="124703" y="5447"/>
                </a:cubicBezTo>
                <a:cubicBezTo>
                  <a:pt x="119702" y="759"/>
                  <a:pt x="116265" y="0"/>
                  <a:pt x="114479" y="0"/>
                </a:cubicBezTo>
                <a:cubicBezTo>
                  <a:pt x="112693" y="0"/>
                  <a:pt x="109255" y="759"/>
                  <a:pt x="104254" y="5447"/>
                </a:cubicBezTo>
                <a:cubicBezTo>
                  <a:pt x="99164" y="10180"/>
                  <a:pt x="93672" y="17949"/>
                  <a:pt x="88582" y="28843"/>
                </a:cubicBezTo>
                <a:cubicBezTo>
                  <a:pt x="79519" y="48265"/>
                  <a:pt x="73134" y="74786"/>
                  <a:pt x="71839" y="103584"/>
                </a:cubicBezTo>
                <a:close/>
                <a:moveTo>
                  <a:pt x="50408" y="103584"/>
                </a:moveTo>
                <a:cubicBezTo>
                  <a:pt x="51971" y="65365"/>
                  <a:pt x="61838" y="29870"/>
                  <a:pt x="76260" y="6563"/>
                </a:cubicBezTo>
                <a:cubicBezTo>
                  <a:pt x="35138" y="21119"/>
                  <a:pt x="4867" y="58579"/>
                  <a:pt x="670" y="103584"/>
                </a:cubicBezTo>
                <a:lnTo>
                  <a:pt x="50408" y="103584"/>
                </a:lnTo>
                <a:close/>
                <a:moveTo>
                  <a:pt x="670" y="125016"/>
                </a:moveTo>
                <a:cubicBezTo>
                  <a:pt x="4867" y="170021"/>
                  <a:pt x="35138" y="207481"/>
                  <a:pt x="76260" y="222037"/>
                </a:cubicBezTo>
                <a:cubicBezTo>
                  <a:pt x="61838" y="198730"/>
                  <a:pt x="51971" y="163235"/>
                  <a:pt x="50408" y="125016"/>
                </a:cubicBezTo>
                <a:lnTo>
                  <a:pt x="670" y="125016"/>
                </a:lnTo>
                <a:close/>
                <a:moveTo>
                  <a:pt x="178549" y="125016"/>
                </a:moveTo>
                <a:cubicBezTo>
                  <a:pt x="176986" y="163235"/>
                  <a:pt x="167119" y="198730"/>
                  <a:pt x="152698" y="222037"/>
                </a:cubicBezTo>
                <a:cubicBezTo>
                  <a:pt x="193819" y="207437"/>
                  <a:pt x="224091" y="170021"/>
                  <a:pt x="228287" y="125016"/>
                </a:cubicBezTo>
                <a:lnTo>
                  <a:pt x="178549" y="125016"/>
                </a:lnTo>
                <a:close/>
                <a:moveTo>
                  <a:pt x="228287" y="103584"/>
                </a:moveTo>
                <a:cubicBezTo>
                  <a:pt x="224091" y="58579"/>
                  <a:pt x="193819" y="21119"/>
                  <a:pt x="152698" y="6563"/>
                </a:cubicBezTo>
                <a:cubicBezTo>
                  <a:pt x="167119" y="29870"/>
                  <a:pt x="176986" y="65365"/>
                  <a:pt x="178549" y="103584"/>
                </a:cubicBezTo>
                <a:lnTo>
                  <a:pt x="228287" y="103584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5" name="Text 12"/>
          <p:cNvSpPr/>
          <p:nvPr/>
        </p:nvSpPr>
        <p:spPr>
          <a:xfrm>
            <a:off x="5282883" y="4938708"/>
            <a:ext cx="1628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Section of Urology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5287645" y="5129208"/>
            <a:ext cx="1619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www.uems.eu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264400" y="4478969"/>
            <a:ext cx="1871980" cy="957580"/>
          </a:xfrm>
          <a:custGeom>
            <a:avLst/>
            <a:gdLst/>
            <a:ahLst/>
            <a:cxnLst/>
            <a:rect l="l" t="t" r="r" b="b"/>
            <a:pathLst>
              <a:path w="1871980" h="957580">
                <a:moveTo>
                  <a:pt x="76204" y="0"/>
                </a:moveTo>
                <a:lnTo>
                  <a:pt x="1795776" y="0"/>
                </a:lnTo>
                <a:cubicBezTo>
                  <a:pt x="1837862" y="0"/>
                  <a:pt x="1871980" y="34118"/>
                  <a:pt x="1871980" y="76204"/>
                </a:cubicBezTo>
                <a:lnTo>
                  <a:pt x="1871980" y="881376"/>
                </a:lnTo>
                <a:cubicBezTo>
                  <a:pt x="1871980" y="923462"/>
                  <a:pt x="1837862" y="957580"/>
                  <a:pt x="1795776" y="957580"/>
                </a:cubicBezTo>
                <a:lnTo>
                  <a:pt x="76204" y="957580"/>
                </a:lnTo>
                <a:cubicBezTo>
                  <a:pt x="34118" y="957580"/>
                  <a:pt x="0" y="923462"/>
                  <a:pt x="0" y="881376"/>
                </a:cubicBezTo>
                <a:lnTo>
                  <a:pt x="0" y="76204"/>
                </a:lnTo>
                <a:cubicBezTo>
                  <a:pt x="0" y="34146"/>
                  <a:pt x="34146" y="0"/>
                  <a:pt x="76204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 w="6773">
            <a:solidFill>
              <a:srgbClr val="F8F9FA">
                <a:alpha val="20000"/>
              </a:srgbClr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8113395" y="4633908"/>
            <a:ext cx="171450" cy="228600"/>
          </a:xfrm>
          <a:custGeom>
            <a:avLst/>
            <a:gdLst/>
            <a:ahLst/>
            <a:cxnLst/>
            <a:rect l="l" t="t" r="r" b="b"/>
            <a:pathLst>
              <a:path w="171450" h="228600">
                <a:moveTo>
                  <a:pt x="0" y="28575"/>
                </a:moveTo>
                <a:cubicBezTo>
                  <a:pt x="0" y="12814"/>
                  <a:pt x="12814" y="0"/>
                  <a:pt x="28575" y="0"/>
                </a:cubicBezTo>
                <a:lnTo>
                  <a:pt x="95324" y="0"/>
                </a:lnTo>
                <a:cubicBezTo>
                  <a:pt x="102915" y="0"/>
                  <a:pt x="110192" y="2991"/>
                  <a:pt x="115550" y="8349"/>
                </a:cubicBezTo>
                <a:lnTo>
                  <a:pt x="163101" y="55944"/>
                </a:lnTo>
                <a:cubicBezTo>
                  <a:pt x="168459" y="61302"/>
                  <a:pt x="171450" y="68580"/>
                  <a:pt x="171450" y="76170"/>
                </a:cubicBezTo>
                <a:lnTo>
                  <a:pt x="171450" y="200025"/>
                </a:lnTo>
                <a:cubicBezTo>
                  <a:pt x="171450" y="215786"/>
                  <a:pt x="158636" y="228600"/>
                  <a:pt x="142875" y="228600"/>
                </a:cubicBezTo>
                <a:lnTo>
                  <a:pt x="28575" y="228600"/>
                </a:lnTo>
                <a:cubicBezTo>
                  <a:pt x="12814" y="228600"/>
                  <a:pt x="0" y="215786"/>
                  <a:pt x="0" y="200025"/>
                </a:cubicBezTo>
                <a:lnTo>
                  <a:pt x="0" y="28575"/>
                </a:lnTo>
                <a:close/>
                <a:moveTo>
                  <a:pt x="92869" y="26119"/>
                </a:moveTo>
                <a:lnTo>
                  <a:pt x="92869" y="67866"/>
                </a:lnTo>
                <a:cubicBezTo>
                  <a:pt x="92869" y="73804"/>
                  <a:pt x="97646" y="78581"/>
                  <a:pt x="103584" y="78581"/>
                </a:cubicBezTo>
                <a:lnTo>
                  <a:pt x="145331" y="78581"/>
                </a:lnTo>
                <a:lnTo>
                  <a:pt x="92869" y="26119"/>
                </a:lnTo>
                <a:close/>
                <a:moveTo>
                  <a:pt x="53578" y="114300"/>
                </a:moveTo>
                <a:cubicBezTo>
                  <a:pt x="47640" y="114300"/>
                  <a:pt x="42863" y="119077"/>
                  <a:pt x="42863" y="125016"/>
                </a:cubicBezTo>
                <a:cubicBezTo>
                  <a:pt x="42863" y="130954"/>
                  <a:pt x="47640" y="135731"/>
                  <a:pt x="53578" y="135731"/>
                </a:cubicBezTo>
                <a:lnTo>
                  <a:pt x="117872" y="135731"/>
                </a:lnTo>
                <a:cubicBezTo>
                  <a:pt x="123810" y="135731"/>
                  <a:pt x="128588" y="130954"/>
                  <a:pt x="128588" y="125016"/>
                </a:cubicBezTo>
                <a:cubicBezTo>
                  <a:pt x="128588" y="119077"/>
                  <a:pt x="123810" y="114300"/>
                  <a:pt x="117872" y="114300"/>
                </a:cubicBezTo>
                <a:lnTo>
                  <a:pt x="53578" y="114300"/>
                </a:lnTo>
                <a:close/>
                <a:moveTo>
                  <a:pt x="53578" y="157163"/>
                </a:moveTo>
                <a:cubicBezTo>
                  <a:pt x="47640" y="157163"/>
                  <a:pt x="42863" y="161940"/>
                  <a:pt x="42863" y="167878"/>
                </a:cubicBezTo>
                <a:cubicBezTo>
                  <a:pt x="42863" y="173816"/>
                  <a:pt x="47640" y="178594"/>
                  <a:pt x="53578" y="178594"/>
                </a:cubicBezTo>
                <a:lnTo>
                  <a:pt x="117872" y="178594"/>
                </a:lnTo>
                <a:cubicBezTo>
                  <a:pt x="123810" y="178594"/>
                  <a:pt x="128588" y="173816"/>
                  <a:pt x="128588" y="167878"/>
                </a:cubicBezTo>
                <a:cubicBezTo>
                  <a:pt x="128588" y="161940"/>
                  <a:pt x="123810" y="157163"/>
                  <a:pt x="117872" y="157163"/>
                </a:cubicBezTo>
                <a:lnTo>
                  <a:pt x="53578" y="15716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9" name="Text 16"/>
          <p:cNvSpPr/>
          <p:nvPr/>
        </p:nvSpPr>
        <p:spPr>
          <a:xfrm>
            <a:off x="7386003" y="4938708"/>
            <a:ext cx="1628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Full ETR Document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7390765" y="5129208"/>
            <a:ext cx="16192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7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Available on EBU website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4394835" y="5743896"/>
            <a:ext cx="34004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6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Spring Council Meeting • Tunisia • April 24-25, 2026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50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kern="0" spc="60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CONTEXT &amp; RATIONALE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How This ETR Was Created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1000" y="1104900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0" y="0"/>
                </a:moveTo>
                <a:lnTo>
                  <a:pt x="762000" y="0"/>
                </a:lnTo>
                <a:lnTo>
                  <a:pt x="762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98780" y="1295400"/>
            <a:ext cx="5618480" cy="2114550"/>
          </a:xfrm>
          <a:custGeom>
            <a:avLst/>
            <a:gdLst/>
            <a:ahLst/>
            <a:cxnLst/>
            <a:rect l="l" t="t" r="r" b="b"/>
            <a:pathLst>
              <a:path w="5618480" h="2114550">
                <a:moveTo>
                  <a:pt x="35560" y="0"/>
                </a:moveTo>
                <a:lnTo>
                  <a:pt x="5542272" y="0"/>
                </a:lnTo>
                <a:cubicBezTo>
                  <a:pt x="5584360" y="0"/>
                  <a:pt x="5618480" y="34120"/>
                  <a:pt x="5618480" y="76208"/>
                </a:cubicBezTo>
                <a:lnTo>
                  <a:pt x="5618480" y="2038342"/>
                </a:lnTo>
                <a:cubicBezTo>
                  <a:pt x="5618480" y="2080430"/>
                  <a:pt x="5584360" y="2114550"/>
                  <a:pt x="5542272" y="2114550"/>
                </a:cubicBezTo>
                <a:lnTo>
                  <a:pt x="35560" y="2114550"/>
                </a:lnTo>
                <a:cubicBezTo>
                  <a:pt x="15921" y="2114550"/>
                  <a:pt x="0" y="2098629"/>
                  <a:pt x="0" y="20789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98780" y="1295400"/>
            <a:ext cx="35560" cy="2114550"/>
          </a:xfrm>
          <a:custGeom>
            <a:avLst/>
            <a:gdLst/>
            <a:ahLst/>
            <a:cxnLst/>
            <a:rect l="l" t="t" r="r" b="b"/>
            <a:pathLst>
              <a:path w="35560" h="2114550">
                <a:moveTo>
                  <a:pt x="35560" y="0"/>
                </a:moveTo>
                <a:lnTo>
                  <a:pt x="35560" y="0"/>
                </a:lnTo>
                <a:lnTo>
                  <a:pt x="35560" y="2114550"/>
                </a:lnTo>
                <a:lnTo>
                  <a:pt x="35560" y="2114550"/>
                </a:lnTo>
                <a:cubicBezTo>
                  <a:pt x="15921" y="2114550"/>
                  <a:pt x="0" y="2098629"/>
                  <a:pt x="0" y="20789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568960" y="14478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" name="Shape 6"/>
          <p:cNvSpPr/>
          <p:nvPr/>
        </p:nvSpPr>
        <p:spPr>
          <a:xfrm>
            <a:off x="665401" y="1552575"/>
            <a:ext cx="192881" cy="171450"/>
          </a:xfrm>
          <a:custGeom>
            <a:avLst/>
            <a:gdLst/>
            <a:ahLst/>
            <a:cxnLst/>
            <a:rect l="l" t="t" r="r" b="b"/>
            <a:pathLst>
              <a:path w="192881" h="171450">
                <a:moveTo>
                  <a:pt x="96441" y="21431"/>
                </a:moveTo>
                <a:cubicBezTo>
                  <a:pt x="131936" y="21431"/>
                  <a:pt x="160734" y="50229"/>
                  <a:pt x="160734" y="85725"/>
                </a:cubicBezTo>
                <a:cubicBezTo>
                  <a:pt x="160734" y="121221"/>
                  <a:pt x="131936" y="150019"/>
                  <a:pt x="96441" y="150019"/>
                </a:cubicBezTo>
                <a:cubicBezTo>
                  <a:pt x="74608" y="150019"/>
                  <a:pt x="55286" y="139136"/>
                  <a:pt x="43666" y="122460"/>
                </a:cubicBezTo>
                <a:cubicBezTo>
                  <a:pt x="40284" y="117604"/>
                  <a:pt x="33587" y="116432"/>
                  <a:pt x="28731" y="119814"/>
                </a:cubicBezTo>
                <a:cubicBezTo>
                  <a:pt x="23876" y="123196"/>
                  <a:pt x="22704" y="129893"/>
                  <a:pt x="26086" y="134749"/>
                </a:cubicBezTo>
                <a:cubicBezTo>
                  <a:pt x="41557" y="156917"/>
                  <a:pt x="67308" y="171450"/>
                  <a:pt x="96441" y="171450"/>
                </a:cubicBezTo>
                <a:cubicBezTo>
                  <a:pt x="143790" y="171450"/>
                  <a:pt x="182166" y="133075"/>
                  <a:pt x="182166" y="85725"/>
                </a:cubicBezTo>
                <a:cubicBezTo>
                  <a:pt x="182166" y="38375"/>
                  <a:pt x="143790" y="0"/>
                  <a:pt x="96441" y="0"/>
                </a:cubicBezTo>
                <a:cubicBezTo>
                  <a:pt x="67743" y="0"/>
                  <a:pt x="42360" y="14098"/>
                  <a:pt x="26789" y="35730"/>
                </a:cubicBezTo>
                <a:lnTo>
                  <a:pt x="26789" y="26789"/>
                </a:lnTo>
                <a:cubicBezTo>
                  <a:pt x="26789" y="20862"/>
                  <a:pt x="22001" y="16073"/>
                  <a:pt x="16073" y="16073"/>
                </a:cubicBezTo>
                <a:cubicBezTo>
                  <a:pt x="10146" y="16073"/>
                  <a:pt x="5358" y="20862"/>
                  <a:pt x="5358" y="26789"/>
                </a:cubicBezTo>
                <a:lnTo>
                  <a:pt x="5358" y="64294"/>
                </a:lnTo>
                <a:cubicBezTo>
                  <a:pt x="5358" y="70221"/>
                  <a:pt x="10146" y="75009"/>
                  <a:pt x="16073" y="75009"/>
                </a:cubicBezTo>
                <a:lnTo>
                  <a:pt x="24311" y="75009"/>
                </a:lnTo>
                <a:cubicBezTo>
                  <a:pt x="24479" y="75009"/>
                  <a:pt x="24646" y="75009"/>
                  <a:pt x="24813" y="75009"/>
                </a:cubicBezTo>
                <a:lnTo>
                  <a:pt x="53612" y="75009"/>
                </a:lnTo>
                <a:cubicBezTo>
                  <a:pt x="59539" y="75009"/>
                  <a:pt x="64327" y="70221"/>
                  <a:pt x="64327" y="64294"/>
                </a:cubicBezTo>
                <a:cubicBezTo>
                  <a:pt x="64327" y="58367"/>
                  <a:pt x="59539" y="53578"/>
                  <a:pt x="53612" y="53578"/>
                </a:cubicBezTo>
                <a:lnTo>
                  <a:pt x="40786" y="53578"/>
                </a:lnTo>
                <a:cubicBezTo>
                  <a:pt x="51870" y="34357"/>
                  <a:pt x="72665" y="21431"/>
                  <a:pt x="96441" y="21431"/>
                </a:cubicBezTo>
                <a:close/>
                <a:moveTo>
                  <a:pt x="104477" y="50899"/>
                </a:moveTo>
                <a:cubicBezTo>
                  <a:pt x="104477" y="46446"/>
                  <a:pt x="100894" y="42863"/>
                  <a:pt x="96441" y="42863"/>
                </a:cubicBezTo>
                <a:cubicBezTo>
                  <a:pt x="91987" y="42863"/>
                  <a:pt x="88404" y="46446"/>
                  <a:pt x="88404" y="50899"/>
                </a:cubicBezTo>
                <a:lnTo>
                  <a:pt x="88404" y="85725"/>
                </a:lnTo>
                <a:cubicBezTo>
                  <a:pt x="88404" y="87868"/>
                  <a:pt x="89241" y="89911"/>
                  <a:pt x="90748" y="91418"/>
                </a:cubicBezTo>
                <a:lnTo>
                  <a:pt x="114858" y="115528"/>
                </a:lnTo>
                <a:cubicBezTo>
                  <a:pt x="118006" y="118676"/>
                  <a:pt x="123096" y="118676"/>
                  <a:pt x="126210" y="115528"/>
                </a:cubicBezTo>
                <a:cubicBezTo>
                  <a:pt x="129324" y="112380"/>
                  <a:pt x="129358" y="107290"/>
                  <a:pt x="126210" y="104176"/>
                </a:cubicBezTo>
                <a:lnTo>
                  <a:pt x="104444" y="82410"/>
                </a:lnTo>
                <a:lnTo>
                  <a:pt x="104444" y="50899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" name="Text 7"/>
          <p:cNvSpPr/>
          <p:nvPr/>
        </p:nvSpPr>
        <p:spPr>
          <a:xfrm>
            <a:off x="1064260" y="1504950"/>
            <a:ext cx="2324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First Update Since Original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68960" y="1905000"/>
            <a:ext cx="53721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Original ETR approved May 2023</a:t>
            </a: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at UEMS General Assembly. Multiple specialty sections provided constructive feedback for improvement, necessitating the first comprehensive revision.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68960" y="2724149"/>
            <a:ext cx="5295900" cy="533400"/>
          </a:xfrm>
          <a:custGeom>
            <a:avLst/>
            <a:gdLst/>
            <a:ahLst/>
            <a:cxnLst/>
            <a:rect l="l" t="t" r="r" b="b"/>
            <a:pathLst>
              <a:path w="5295900" h="533400">
                <a:moveTo>
                  <a:pt x="38101" y="0"/>
                </a:moveTo>
                <a:lnTo>
                  <a:pt x="5257799" y="0"/>
                </a:lnTo>
                <a:cubicBezTo>
                  <a:pt x="5278842" y="0"/>
                  <a:pt x="5295900" y="17058"/>
                  <a:pt x="5295900" y="38101"/>
                </a:cubicBezTo>
                <a:lnTo>
                  <a:pt x="5295900" y="495299"/>
                </a:lnTo>
                <a:cubicBezTo>
                  <a:pt x="5295900" y="516342"/>
                  <a:pt x="5278842" y="533400"/>
                  <a:pt x="5257799" y="533400"/>
                </a:cubicBezTo>
                <a:lnTo>
                  <a:pt x="38101" y="533400"/>
                </a:lnTo>
                <a:cubicBezTo>
                  <a:pt x="17058" y="533400"/>
                  <a:pt x="0" y="516342"/>
                  <a:pt x="0" y="4952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45160" y="2800349"/>
            <a:ext cx="52101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Timeline: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EBU General Assembly approval October 2024 → UEMS ETR Committee review January 2025 → Final revisions completed in January-April 2026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98780" y="3562349"/>
            <a:ext cx="5618480" cy="2914650"/>
          </a:xfrm>
          <a:custGeom>
            <a:avLst/>
            <a:gdLst/>
            <a:ahLst/>
            <a:cxnLst/>
            <a:rect l="l" t="t" r="r" b="b"/>
            <a:pathLst>
              <a:path w="5618480" h="2914650">
                <a:moveTo>
                  <a:pt x="35560" y="0"/>
                </a:moveTo>
                <a:lnTo>
                  <a:pt x="5542291" y="0"/>
                </a:lnTo>
                <a:cubicBezTo>
                  <a:pt x="5584369" y="0"/>
                  <a:pt x="5618480" y="34111"/>
                  <a:pt x="5618480" y="76189"/>
                </a:cubicBezTo>
                <a:lnTo>
                  <a:pt x="5618480" y="2838461"/>
                </a:lnTo>
                <a:cubicBezTo>
                  <a:pt x="5618480" y="2880539"/>
                  <a:pt x="5584369" y="2914650"/>
                  <a:pt x="5542291" y="2914650"/>
                </a:cubicBezTo>
                <a:lnTo>
                  <a:pt x="35560" y="2914650"/>
                </a:lnTo>
                <a:cubicBezTo>
                  <a:pt x="15921" y="2914650"/>
                  <a:pt x="0" y="2898729"/>
                  <a:pt x="0" y="28790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98780" y="3562349"/>
            <a:ext cx="35560" cy="2914650"/>
          </a:xfrm>
          <a:custGeom>
            <a:avLst/>
            <a:gdLst/>
            <a:ahLst/>
            <a:cxnLst/>
            <a:rect l="l" t="t" r="r" b="b"/>
            <a:pathLst>
              <a:path w="35560" h="2914650">
                <a:moveTo>
                  <a:pt x="35560" y="0"/>
                </a:moveTo>
                <a:lnTo>
                  <a:pt x="35560" y="0"/>
                </a:lnTo>
                <a:lnTo>
                  <a:pt x="35560" y="2914650"/>
                </a:lnTo>
                <a:lnTo>
                  <a:pt x="35560" y="2914650"/>
                </a:lnTo>
                <a:cubicBezTo>
                  <a:pt x="15921" y="2914650"/>
                  <a:pt x="0" y="2898729"/>
                  <a:pt x="0" y="28790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5" name="Shape 13"/>
          <p:cNvSpPr/>
          <p:nvPr/>
        </p:nvSpPr>
        <p:spPr>
          <a:xfrm>
            <a:off x="568960" y="371475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6" name="Shape 14"/>
          <p:cNvSpPr/>
          <p:nvPr/>
        </p:nvSpPr>
        <p:spPr>
          <a:xfrm>
            <a:off x="665401" y="3819526"/>
            <a:ext cx="192881" cy="171450"/>
          </a:xfrm>
          <a:custGeom>
            <a:avLst/>
            <a:gdLst/>
            <a:ahLst/>
            <a:cxnLst/>
            <a:rect l="l" t="t" r="r" b="b"/>
            <a:pathLst>
              <a:path w="192881" h="171450">
                <a:moveTo>
                  <a:pt x="16073" y="65566"/>
                </a:moveTo>
                <a:lnTo>
                  <a:pt x="86127" y="94398"/>
                </a:lnTo>
                <a:cubicBezTo>
                  <a:pt x="89408" y="95737"/>
                  <a:pt x="92891" y="96441"/>
                  <a:pt x="96441" y="96441"/>
                </a:cubicBezTo>
                <a:cubicBezTo>
                  <a:pt x="99990" y="96441"/>
                  <a:pt x="103473" y="95737"/>
                  <a:pt x="106754" y="94398"/>
                </a:cubicBezTo>
                <a:lnTo>
                  <a:pt x="187925" y="60979"/>
                </a:lnTo>
                <a:cubicBezTo>
                  <a:pt x="190939" y="59740"/>
                  <a:pt x="192881" y="56826"/>
                  <a:pt x="192881" y="53578"/>
                </a:cubicBezTo>
                <a:cubicBezTo>
                  <a:pt x="192881" y="50330"/>
                  <a:pt x="190939" y="47417"/>
                  <a:pt x="187925" y="46178"/>
                </a:cubicBezTo>
                <a:lnTo>
                  <a:pt x="106754" y="12758"/>
                </a:lnTo>
                <a:cubicBezTo>
                  <a:pt x="103473" y="11419"/>
                  <a:pt x="99990" y="10716"/>
                  <a:pt x="96441" y="10716"/>
                </a:cubicBezTo>
                <a:cubicBezTo>
                  <a:pt x="92891" y="10716"/>
                  <a:pt x="89408" y="11419"/>
                  <a:pt x="86127" y="12758"/>
                </a:cubicBezTo>
                <a:lnTo>
                  <a:pt x="4956" y="46178"/>
                </a:lnTo>
                <a:cubicBezTo>
                  <a:pt x="1942" y="47417"/>
                  <a:pt x="0" y="50330"/>
                  <a:pt x="0" y="53578"/>
                </a:cubicBezTo>
                <a:lnTo>
                  <a:pt x="0" y="152698"/>
                </a:lnTo>
                <a:cubicBezTo>
                  <a:pt x="0" y="157151"/>
                  <a:pt x="3583" y="160734"/>
                  <a:pt x="8037" y="160734"/>
                </a:cubicBezTo>
                <a:cubicBezTo>
                  <a:pt x="12490" y="160734"/>
                  <a:pt x="16073" y="157151"/>
                  <a:pt x="16073" y="152698"/>
                </a:cubicBezTo>
                <a:lnTo>
                  <a:pt x="16073" y="65566"/>
                </a:lnTo>
                <a:close/>
                <a:moveTo>
                  <a:pt x="32147" y="89576"/>
                </a:moveTo>
                <a:lnTo>
                  <a:pt x="32147" y="128588"/>
                </a:lnTo>
                <a:cubicBezTo>
                  <a:pt x="32147" y="146335"/>
                  <a:pt x="60945" y="160734"/>
                  <a:pt x="96441" y="160734"/>
                </a:cubicBezTo>
                <a:cubicBezTo>
                  <a:pt x="131936" y="160734"/>
                  <a:pt x="160734" y="146335"/>
                  <a:pt x="160734" y="128588"/>
                </a:cubicBezTo>
                <a:lnTo>
                  <a:pt x="160734" y="89542"/>
                </a:lnTo>
                <a:lnTo>
                  <a:pt x="112882" y="109266"/>
                </a:lnTo>
                <a:cubicBezTo>
                  <a:pt x="107659" y="111409"/>
                  <a:pt x="102100" y="112514"/>
                  <a:pt x="96441" y="112514"/>
                </a:cubicBezTo>
                <a:cubicBezTo>
                  <a:pt x="90781" y="112514"/>
                  <a:pt x="85223" y="111409"/>
                  <a:pt x="79999" y="109266"/>
                </a:cubicBezTo>
                <a:lnTo>
                  <a:pt x="32147" y="89542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7" name="Text 15"/>
          <p:cNvSpPr/>
          <p:nvPr/>
        </p:nvSpPr>
        <p:spPr>
          <a:xfrm>
            <a:off x="1064260" y="3771901"/>
            <a:ext cx="19335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Alignment with CBME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68960" y="4171951"/>
            <a:ext cx="5372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This update fully integrates </a:t>
            </a:r>
            <a:r>
              <a:rPr lang="en-US" sz="12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Competency-Based Medical Education (CBME)</a:t>
            </a: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principles, shifting from time-based to competency-based training.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68960" y="4743451"/>
            <a:ext cx="5295900" cy="1581150"/>
          </a:xfrm>
          <a:custGeom>
            <a:avLst/>
            <a:gdLst/>
            <a:ahLst/>
            <a:cxnLst/>
            <a:rect l="l" t="t" r="r" b="b"/>
            <a:pathLst>
              <a:path w="5295900" h="1581150">
                <a:moveTo>
                  <a:pt x="38106" y="0"/>
                </a:moveTo>
                <a:lnTo>
                  <a:pt x="5257794" y="0"/>
                </a:lnTo>
                <a:cubicBezTo>
                  <a:pt x="5278839" y="0"/>
                  <a:pt x="5295900" y="17061"/>
                  <a:pt x="5295900" y="38106"/>
                </a:cubicBezTo>
                <a:lnTo>
                  <a:pt x="5295900" y="1543044"/>
                </a:lnTo>
                <a:cubicBezTo>
                  <a:pt x="5295900" y="1564089"/>
                  <a:pt x="5278839" y="1581150"/>
                  <a:pt x="5257794" y="1581150"/>
                </a:cubicBezTo>
                <a:lnTo>
                  <a:pt x="38106" y="1581150"/>
                </a:lnTo>
                <a:cubicBezTo>
                  <a:pt x="17061" y="1581150"/>
                  <a:pt x="0" y="1564089"/>
                  <a:pt x="0" y="1543044"/>
                </a:cubicBezTo>
                <a:lnTo>
                  <a:pt x="0" y="38106"/>
                </a:lnTo>
                <a:cubicBezTo>
                  <a:pt x="0" y="17061"/>
                  <a:pt x="17061" y="0"/>
                  <a:pt x="38106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683260" y="4981576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CBME Elements Integrated: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83260" y="5210176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CanMEDS framework for physician roles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83260" y="5438776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Entrustable Professional Activities (EPAs)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83260" y="5667376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5-level competency progression system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83260" y="5895976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Workplace-based assessments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6189981" y="1295400"/>
            <a:ext cx="5618480" cy="3238500"/>
          </a:xfrm>
          <a:custGeom>
            <a:avLst/>
            <a:gdLst/>
            <a:ahLst/>
            <a:cxnLst/>
            <a:rect l="l" t="t" r="r" b="b"/>
            <a:pathLst>
              <a:path w="5618480" h="3238500">
                <a:moveTo>
                  <a:pt x="35560" y="0"/>
                </a:moveTo>
                <a:lnTo>
                  <a:pt x="5542278" y="0"/>
                </a:lnTo>
                <a:cubicBezTo>
                  <a:pt x="5584363" y="0"/>
                  <a:pt x="5618480" y="34117"/>
                  <a:pt x="5618480" y="76202"/>
                </a:cubicBezTo>
                <a:lnTo>
                  <a:pt x="5618480" y="3162298"/>
                </a:lnTo>
                <a:cubicBezTo>
                  <a:pt x="5618480" y="3204383"/>
                  <a:pt x="5584363" y="3238500"/>
                  <a:pt x="5542278" y="3238500"/>
                </a:cubicBezTo>
                <a:lnTo>
                  <a:pt x="35560" y="3238500"/>
                </a:lnTo>
                <a:cubicBezTo>
                  <a:pt x="15921" y="3238500"/>
                  <a:pt x="0" y="3222579"/>
                  <a:pt x="0" y="32029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89981" y="1295400"/>
            <a:ext cx="35560" cy="3238500"/>
          </a:xfrm>
          <a:custGeom>
            <a:avLst/>
            <a:gdLst/>
            <a:ahLst/>
            <a:cxnLst/>
            <a:rect l="l" t="t" r="r" b="b"/>
            <a:pathLst>
              <a:path w="35560" h="3238500">
                <a:moveTo>
                  <a:pt x="35560" y="0"/>
                </a:moveTo>
                <a:lnTo>
                  <a:pt x="35560" y="0"/>
                </a:lnTo>
                <a:lnTo>
                  <a:pt x="35560" y="3238500"/>
                </a:lnTo>
                <a:lnTo>
                  <a:pt x="35560" y="3238500"/>
                </a:lnTo>
                <a:cubicBezTo>
                  <a:pt x="15921" y="3238500"/>
                  <a:pt x="0" y="3222579"/>
                  <a:pt x="0" y="32029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7" name="Shape 25"/>
          <p:cNvSpPr/>
          <p:nvPr/>
        </p:nvSpPr>
        <p:spPr>
          <a:xfrm>
            <a:off x="6360161" y="14478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8" name="Shape 26"/>
          <p:cNvSpPr/>
          <p:nvPr/>
        </p:nvSpPr>
        <p:spPr>
          <a:xfrm>
            <a:off x="6445886" y="1552575"/>
            <a:ext cx="214313" cy="171450"/>
          </a:xfrm>
          <a:custGeom>
            <a:avLst/>
            <a:gdLst/>
            <a:ahLst/>
            <a:cxnLst/>
            <a:rect l="l" t="t" r="r" b="b"/>
            <a:pathLst>
              <a:path w="214313" h="171450">
                <a:moveTo>
                  <a:pt x="107156" y="5358"/>
                </a:moveTo>
                <a:cubicBezTo>
                  <a:pt x="126377" y="5358"/>
                  <a:pt x="141982" y="20963"/>
                  <a:pt x="141982" y="40184"/>
                </a:cubicBezTo>
                <a:cubicBezTo>
                  <a:pt x="141982" y="59404"/>
                  <a:pt x="126377" y="75009"/>
                  <a:pt x="107156" y="75009"/>
                </a:cubicBezTo>
                <a:cubicBezTo>
                  <a:pt x="87935" y="75009"/>
                  <a:pt x="72330" y="59404"/>
                  <a:pt x="72330" y="40184"/>
                </a:cubicBezTo>
                <a:cubicBezTo>
                  <a:pt x="72330" y="20963"/>
                  <a:pt x="87935" y="5358"/>
                  <a:pt x="107156" y="5358"/>
                </a:cubicBezTo>
                <a:close/>
                <a:moveTo>
                  <a:pt x="32147" y="29468"/>
                </a:moveTo>
                <a:cubicBezTo>
                  <a:pt x="45454" y="29468"/>
                  <a:pt x="56257" y="40271"/>
                  <a:pt x="56257" y="53578"/>
                </a:cubicBezTo>
                <a:cubicBezTo>
                  <a:pt x="56257" y="66885"/>
                  <a:pt x="45454" y="77688"/>
                  <a:pt x="32147" y="77688"/>
                </a:cubicBezTo>
                <a:cubicBezTo>
                  <a:pt x="18840" y="77688"/>
                  <a:pt x="8037" y="66885"/>
                  <a:pt x="8037" y="53578"/>
                </a:cubicBezTo>
                <a:cubicBezTo>
                  <a:pt x="8037" y="40271"/>
                  <a:pt x="18840" y="29468"/>
                  <a:pt x="32147" y="29468"/>
                </a:cubicBezTo>
                <a:close/>
                <a:moveTo>
                  <a:pt x="0" y="139303"/>
                </a:moveTo>
                <a:cubicBezTo>
                  <a:pt x="0" y="115628"/>
                  <a:pt x="19188" y="96441"/>
                  <a:pt x="42863" y="96441"/>
                </a:cubicBezTo>
                <a:cubicBezTo>
                  <a:pt x="47149" y="96441"/>
                  <a:pt x="51301" y="97077"/>
                  <a:pt x="55219" y="98249"/>
                </a:cubicBezTo>
                <a:cubicBezTo>
                  <a:pt x="44202" y="110572"/>
                  <a:pt x="37505" y="126846"/>
                  <a:pt x="37505" y="144661"/>
                </a:cubicBezTo>
                <a:lnTo>
                  <a:pt x="37505" y="150019"/>
                </a:lnTo>
                <a:cubicBezTo>
                  <a:pt x="37505" y="153836"/>
                  <a:pt x="38308" y="157453"/>
                  <a:pt x="39748" y="160734"/>
                </a:cubicBezTo>
                <a:lnTo>
                  <a:pt x="10716" y="160734"/>
                </a:lnTo>
                <a:cubicBezTo>
                  <a:pt x="4789" y="160734"/>
                  <a:pt x="0" y="155946"/>
                  <a:pt x="0" y="150019"/>
                </a:cubicBezTo>
                <a:lnTo>
                  <a:pt x="0" y="139303"/>
                </a:lnTo>
                <a:close/>
                <a:moveTo>
                  <a:pt x="174564" y="160734"/>
                </a:moveTo>
                <a:cubicBezTo>
                  <a:pt x="176004" y="157453"/>
                  <a:pt x="176808" y="153836"/>
                  <a:pt x="176808" y="150019"/>
                </a:cubicBezTo>
                <a:lnTo>
                  <a:pt x="176808" y="144661"/>
                </a:lnTo>
                <a:cubicBezTo>
                  <a:pt x="176808" y="126846"/>
                  <a:pt x="170111" y="110572"/>
                  <a:pt x="159094" y="98249"/>
                </a:cubicBezTo>
                <a:cubicBezTo>
                  <a:pt x="163011" y="97077"/>
                  <a:pt x="167164" y="96441"/>
                  <a:pt x="171450" y="96441"/>
                </a:cubicBezTo>
                <a:cubicBezTo>
                  <a:pt x="195125" y="96441"/>
                  <a:pt x="214313" y="115628"/>
                  <a:pt x="214313" y="139303"/>
                </a:cubicBezTo>
                <a:lnTo>
                  <a:pt x="214313" y="150019"/>
                </a:lnTo>
                <a:cubicBezTo>
                  <a:pt x="214313" y="155946"/>
                  <a:pt x="209524" y="160734"/>
                  <a:pt x="203597" y="160734"/>
                </a:cubicBezTo>
                <a:lnTo>
                  <a:pt x="174564" y="160734"/>
                </a:lnTo>
                <a:close/>
                <a:moveTo>
                  <a:pt x="158055" y="53578"/>
                </a:moveTo>
                <a:cubicBezTo>
                  <a:pt x="158055" y="40271"/>
                  <a:pt x="168859" y="29468"/>
                  <a:pt x="182166" y="29468"/>
                </a:cubicBezTo>
                <a:cubicBezTo>
                  <a:pt x="195472" y="29468"/>
                  <a:pt x="206276" y="40271"/>
                  <a:pt x="206276" y="53578"/>
                </a:cubicBezTo>
                <a:cubicBezTo>
                  <a:pt x="206276" y="66885"/>
                  <a:pt x="195472" y="77688"/>
                  <a:pt x="182166" y="77688"/>
                </a:cubicBezTo>
                <a:cubicBezTo>
                  <a:pt x="168859" y="77688"/>
                  <a:pt x="158055" y="66885"/>
                  <a:pt x="158055" y="53578"/>
                </a:cubicBezTo>
                <a:close/>
                <a:moveTo>
                  <a:pt x="53578" y="144661"/>
                </a:moveTo>
                <a:cubicBezTo>
                  <a:pt x="53578" y="115059"/>
                  <a:pt x="77554" y="91083"/>
                  <a:pt x="107156" y="91083"/>
                </a:cubicBezTo>
                <a:cubicBezTo>
                  <a:pt x="136758" y="91083"/>
                  <a:pt x="160734" y="115059"/>
                  <a:pt x="160734" y="144661"/>
                </a:cubicBezTo>
                <a:lnTo>
                  <a:pt x="160734" y="150019"/>
                </a:lnTo>
                <a:cubicBezTo>
                  <a:pt x="160734" y="155946"/>
                  <a:pt x="155946" y="160734"/>
                  <a:pt x="150019" y="160734"/>
                </a:cubicBezTo>
                <a:lnTo>
                  <a:pt x="64294" y="160734"/>
                </a:lnTo>
                <a:cubicBezTo>
                  <a:pt x="58367" y="160734"/>
                  <a:pt x="53578" y="155946"/>
                  <a:pt x="53578" y="150019"/>
                </a:cubicBezTo>
                <a:lnTo>
                  <a:pt x="53578" y="144661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9" name="Text 27"/>
          <p:cNvSpPr/>
          <p:nvPr/>
        </p:nvSpPr>
        <p:spPr>
          <a:xfrm>
            <a:off x="6855461" y="1504950"/>
            <a:ext cx="23717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Collaborative Development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360161" y="1905000"/>
            <a:ext cx="53721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Accreditation and UEMS ETR Committees </a:t>
            </a: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worked in close collaboration, incorporating substantial changes of different UEMS sections.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360161" y="2476499"/>
            <a:ext cx="5295900" cy="1104900"/>
          </a:xfrm>
          <a:custGeom>
            <a:avLst/>
            <a:gdLst/>
            <a:ahLst/>
            <a:cxnLst/>
            <a:rect l="l" t="t" r="r" b="b"/>
            <a:pathLst>
              <a:path w="5295900" h="1104900">
                <a:moveTo>
                  <a:pt x="38097" y="0"/>
                </a:moveTo>
                <a:lnTo>
                  <a:pt x="5257803" y="0"/>
                </a:lnTo>
                <a:cubicBezTo>
                  <a:pt x="5278843" y="0"/>
                  <a:pt x="5295900" y="17057"/>
                  <a:pt x="5295900" y="38097"/>
                </a:cubicBezTo>
                <a:lnTo>
                  <a:pt x="5295900" y="1066803"/>
                </a:lnTo>
                <a:cubicBezTo>
                  <a:pt x="5295900" y="1087843"/>
                  <a:pt x="5278843" y="1104900"/>
                  <a:pt x="5257803" y="1104900"/>
                </a:cubicBezTo>
                <a:lnTo>
                  <a:pt x="38097" y="1104900"/>
                </a:lnTo>
                <a:cubicBezTo>
                  <a:pt x="17057" y="1104900"/>
                  <a:pt x="0" y="1087843"/>
                  <a:pt x="0" y="1066803"/>
                </a:cubicBezTo>
                <a:lnTo>
                  <a:pt x="0" y="38097"/>
                </a:lnTo>
                <a:cubicBezTo>
                  <a:pt x="0" y="17071"/>
                  <a:pt x="17071" y="0"/>
                  <a:pt x="38097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6474461" y="2590799"/>
            <a:ext cx="5133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Sections involved: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474461" y="28193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Radiology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9047480" y="28193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Surgery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474461" y="30479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PRM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047480" y="30479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Medical Genetics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474461" y="32765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Paediatric Surgery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9047480" y="3276599"/>
            <a:ext cx="25622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• Occupational Medicine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6360161" y="3657601"/>
            <a:ext cx="5295900" cy="342900"/>
          </a:xfrm>
          <a:custGeom>
            <a:avLst/>
            <a:gdLst/>
            <a:ahLst/>
            <a:cxnLst/>
            <a:rect l="l" t="t" r="r" b="b"/>
            <a:pathLst>
              <a:path w="5295900" h="342900">
                <a:moveTo>
                  <a:pt x="38100" y="0"/>
                </a:moveTo>
                <a:lnTo>
                  <a:pt x="5257800" y="0"/>
                </a:lnTo>
                <a:cubicBezTo>
                  <a:pt x="5278842" y="0"/>
                  <a:pt x="5295900" y="17058"/>
                  <a:pt x="5295900" y="38100"/>
                </a:cubicBezTo>
                <a:lnTo>
                  <a:pt x="5295900" y="304800"/>
                </a:lnTo>
                <a:cubicBezTo>
                  <a:pt x="5295900" y="325842"/>
                  <a:pt x="5278842" y="342900"/>
                  <a:pt x="5257800" y="342900"/>
                </a:cubicBezTo>
                <a:lnTo>
                  <a:pt x="38100" y="342900"/>
                </a:lnTo>
                <a:cubicBezTo>
                  <a:pt x="17058" y="342900"/>
                  <a:pt x="0" y="325842"/>
                  <a:pt x="0" y="304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0" name="Shape 38"/>
          <p:cNvSpPr/>
          <p:nvPr/>
        </p:nvSpPr>
        <p:spPr>
          <a:xfrm>
            <a:off x="6455411" y="375920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66675" y="133350"/>
                </a:moveTo>
                <a:cubicBezTo>
                  <a:pt x="103474" y="133350"/>
                  <a:pt x="133350" y="103474"/>
                  <a:pt x="133350" y="66675"/>
                </a:cubicBezTo>
                <a:cubicBezTo>
                  <a:pt x="133350" y="29876"/>
                  <a:pt x="103474" y="0"/>
                  <a:pt x="66675" y="0"/>
                </a:cubicBezTo>
                <a:cubicBezTo>
                  <a:pt x="29876" y="0"/>
                  <a:pt x="0" y="29876"/>
                  <a:pt x="0" y="66675"/>
                </a:cubicBezTo>
                <a:cubicBezTo>
                  <a:pt x="0" y="103474"/>
                  <a:pt x="29876" y="133350"/>
                  <a:pt x="66675" y="133350"/>
                </a:cubicBezTo>
                <a:close/>
                <a:moveTo>
                  <a:pt x="88657" y="55398"/>
                </a:moveTo>
                <a:lnTo>
                  <a:pt x="67821" y="88735"/>
                </a:lnTo>
                <a:cubicBezTo>
                  <a:pt x="66727" y="90480"/>
                  <a:pt x="64852" y="91574"/>
                  <a:pt x="62794" y="91678"/>
                </a:cubicBezTo>
                <a:cubicBezTo>
                  <a:pt x="60737" y="91782"/>
                  <a:pt x="58757" y="90845"/>
                  <a:pt x="57533" y="89178"/>
                </a:cubicBezTo>
                <a:lnTo>
                  <a:pt x="45032" y="72509"/>
                </a:lnTo>
                <a:cubicBezTo>
                  <a:pt x="42948" y="69748"/>
                  <a:pt x="43521" y="65842"/>
                  <a:pt x="46282" y="63758"/>
                </a:cubicBezTo>
                <a:cubicBezTo>
                  <a:pt x="49043" y="61674"/>
                  <a:pt x="52949" y="62247"/>
                  <a:pt x="55033" y="65008"/>
                </a:cubicBezTo>
                <a:lnTo>
                  <a:pt x="62065" y="74384"/>
                </a:lnTo>
                <a:lnTo>
                  <a:pt x="78057" y="48782"/>
                </a:lnTo>
                <a:cubicBezTo>
                  <a:pt x="79880" y="45865"/>
                  <a:pt x="83734" y="44954"/>
                  <a:pt x="86678" y="46803"/>
                </a:cubicBezTo>
                <a:cubicBezTo>
                  <a:pt x="89621" y="48652"/>
                  <a:pt x="90506" y="52481"/>
                  <a:pt x="88657" y="5542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1" name="Text 39"/>
          <p:cNvSpPr/>
          <p:nvPr/>
        </p:nvSpPr>
        <p:spPr>
          <a:xfrm>
            <a:off x="6711950" y="3754120"/>
            <a:ext cx="4896486" cy="1320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All essential feedbacks have been addressed and majority incorporated</a:t>
            </a:r>
            <a:endParaRPr lang="en-US" sz="2000" dirty="0"/>
          </a:p>
        </p:txBody>
      </p:sp>
      <p:sp>
        <p:nvSpPr>
          <p:cNvPr id="42" name="Shape 40"/>
          <p:cNvSpPr/>
          <p:nvPr/>
        </p:nvSpPr>
        <p:spPr>
          <a:xfrm>
            <a:off x="6172201" y="4686301"/>
            <a:ext cx="5638800" cy="1790700"/>
          </a:xfrm>
          <a:custGeom>
            <a:avLst/>
            <a:gdLst/>
            <a:ahLst/>
            <a:cxnLst/>
            <a:rect l="l" t="t" r="r" b="b"/>
            <a:pathLst>
              <a:path w="5638800" h="1790700">
                <a:moveTo>
                  <a:pt x="76194" y="0"/>
                </a:moveTo>
                <a:lnTo>
                  <a:pt x="5562606" y="0"/>
                </a:lnTo>
                <a:cubicBezTo>
                  <a:pt x="5604658" y="0"/>
                  <a:pt x="5638800" y="34142"/>
                  <a:pt x="5638800" y="76194"/>
                </a:cubicBezTo>
                <a:lnTo>
                  <a:pt x="5638800" y="1714506"/>
                </a:lnTo>
                <a:cubicBezTo>
                  <a:pt x="5638800" y="1756587"/>
                  <a:pt x="5604687" y="1790700"/>
                  <a:pt x="5562606" y="1790700"/>
                </a:cubicBezTo>
                <a:lnTo>
                  <a:pt x="76194" y="1790700"/>
                </a:lnTo>
                <a:cubicBezTo>
                  <a:pt x="34142" y="1790700"/>
                  <a:pt x="0" y="1756558"/>
                  <a:pt x="0" y="1714506"/>
                </a:cubicBezTo>
                <a:lnTo>
                  <a:pt x="0" y="76194"/>
                </a:lnTo>
                <a:cubicBezTo>
                  <a:pt x="0" y="34142"/>
                  <a:pt x="34142" y="0"/>
                  <a:pt x="76194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6324601" y="483870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4" name="Shape 42"/>
          <p:cNvSpPr/>
          <p:nvPr/>
        </p:nvSpPr>
        <p:spPr>
          <a:xfrm>
            <a:off x="6431757" y="4943476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50019" y="85725"/>
                </a:moveTo>
                <a:cubicBezTo>
                  <a:pt x="150019" y="50240"/>
                  <a:pt x="121210" y="21431"/>
                  <a:pt x="85725" y="21431"/>
                </a:cubicBezTo>
                <a:cubicBezTo>
                  <a:pt x="50240" y="21431"/>
                  <a:pt x="21431" y="50240"/>
                  <a:pt x="21431" y="85725"/>
                </a:cubicBezTo>
                <a:cubicBezTo>
                  <a:pt x="21431" y="121210"/>
                  <a:pt x="50240" y="150019"/>
                  <a:pt x="85725" y="150019"/>
                </a:cubicBezTo>
                <a:cubicBezTo>
                  <a:pt x="121210" y="150019"/>
                  <a:pt x="150019" y="121210"/>
                  <a:pt x="150019" y="85725"/>
                </a:cubicBezTo>
                <a:close/>
                <a:moveTo>
                  <a:pt x="0" y="85725"/>
                </a:moveTo>
                <a:cubicBezTo>
                  <a:pt x="0" y="38412"/>
                  <a:pt x="38412" y="0"/>
                  <a:pt x="85725" y="0"/>
                </a:cubicBezTo>
                <a:cubicBezTo>
                  <a:pt x="133038" y="0"/>
                  <a:pt x="171450" y="38412"/>
                  <a:pt x="171450" y="85725"/>
                </a:cubicBezTo>
                <a:cubicBezTo>
                  <a:pt x="171450" y="133038"/>
                  <a:pt x="133038" y="171450"/>
                  <a:pt x="85725" y="171450"/>
                </a:cubicBezTo>
                <a:cubicBezTo>
                  <a:pt x="38412" y="171450"/>
                  <a:pt x="0" y="133038"/>
                  <a:pt x="0" y="85725"/>
                </a:cubicBezTo>
                <a:close/>
                <a:moveTo>
                  <a:pt x="85725" y="112514"/>
                </a:moveTo>
                <a:cubicBezTo>
                  <a:pt x="100510" y="112514"/>
                  <a:pt x="112514" y="100510"/>
                  <a:pt x="112514" y="85725"/>
                </a:cubicBezTo>
                <a:cubicBezTo>
                  <a:pt x="112514" y="70940"/>
                  <a:pt x="100510" y="58936"/>
                  <a:pt x="85725" y="58936"/>
                </a:cubicBezTo>
                <a:cubicBezTo>
                  <a:pt x="70940" y="58936"/>
                  <a:pt x="58936" y="70940"/>
                  <a:pt x="58936" y="85725"/>
                </a:cubicBezTo>
                <a:cubicBezTo>
                  <a:pt x="58936" y="100510"/>
                  <a:pt x="70940" y="112514"/>
                  <a:pt x="85725" y="112514"/>
                </a:cubicBezTo>
                <a:close/>
                <a:moveTo>
                  <a:pt x="85725" y="37505"/>
                </a:moveTo>
                <a:cubicBezTo>
                  <a:pt x="112339" y="37505"/>
                  <a:pt x="133945" y="59111"/>
                  <a:pt x="133945" y="85725"/>
                </a:cubicBezTo>
                <a:cubicBezTo>
                  <a:pt x="133945" y="112339"/>
                  <a:pt x="112339" y="133945"/>
                  <a:pt x="85725" y="133945"/>
                </a:cubicBezTo>
                <a:cubicBezTo>
                  <a:pt x="59111" y="133945"/>
                  <a:pt x="37505" y="112339"/>
                  <a:pt x="37505" y="85725"/>
                </a:cubicBezTo>
                <a:cubicBezTo>
                  <a:pt x="37505" y="59111"/>
                  <a:pt x="59111" y="37505"/>
                  <a:pt x="85725" y="37505"/>
                </a:cubicBezTo>
                <a:close/>
                <a:moveTo>
                  <a:pt x="75009" y="85725"/>
                </a:moveTo>
                <a:cubicBezTo>
                  <a:pt x="75009" y="79811"/>
                  <a:pt x="79811" y="75009"/>
                  <a:pt x="85725" y="75009"/>
                </a:cubicBezTo>
                <a:cubicBezTo>
                  <a:pt x="91639" y="75009"/>
                  <a:pt x="96441" y="79811"/>
                  <a:pt x="96441" y="85725"/>
                </a:cubicBezTo>
                <a:cubicBezTo>
                  <a:pt x="96441" y="91639"/>
                  <a:pt x="91639" y="96441"/>
                  <a:pt x="85725" y="96441"/>
                </a:cubicBezTo>
                <a:cubicBezTo>
                  <a:pt x="79811" y="96441"/>
                  <a:pt x="75009" y="91639"/>
                  <a:pt x="75009" y="85725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5" name="Text 43"/>
          <p:cNvSpPr/>
          <p:nvPr/>
        </p:nvSpPr>
        <p:spPr>
          <a:xfrm>
            <a:off x="6819901" y="4895851"/>
            <a:ext cx="16764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Primary Objectives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6324601" y="5295901"/>
            <a:ext cx="2190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548041" y="5295901"/>
            <a:ext cx="26003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Raise training standards across Europe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6324601" y="5562601"/>
            <a:ext cx="257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6577331" y="5562601"/>
            <a:ext cx="26289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Ensure harmonized core competencies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6324601" y="5829301"/>
            <a:ext cx="257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6581298" y="5829301"/>
            <a:ext cx="4408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Facilitate international recognition of specialists’ competencies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6324601" y="6096001"/>
            <a:ext cx="2571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6577172" y="6096001"/>
            <a:ext cx="2724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Reflect contemporary medical advances</a:t>
            </a:r>
            <a:endParaRPr lang="en-US" sz="1600" dirty="0"/>
          </a:p>
        </p:txBody>
      </p:sp>
      <p:pic>
        <p:nvPicPr>
          <p:cNvPr id="54" name="Image 0" descr="https://kimi-img.moonshot.cn/pub/slides/26-04-05-19:17:45-d7949mfk67e9kb41iop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50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kern="0" spc="60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DEVELOPMENT PROCESS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1000" y="1104900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0" y="0"/>
                </a:moveTo>
                <a:lnTo>
                  <a:pt x="762000" y="0"/>
                </a:lnTo>
                <a:lnTo>
                  <a:pt x="762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81000" y="1313180"/>
            <a:ext cx="6200775" cy="3027680"/>
          </a:xfrm>
          <a:custGeom>
            <a:avLst/>
            <a:gdLst/>
            <a:ahLst/>
            <a:cxnLst/>
            <a:rect l="l" t="t" r="r" b="b"/>
            <a:pathLst>
              <a:path w="6200775" h="3027680">
                <a:moveTo>
                  <a:pt x="35560" y="0"/>
                </a:moveTo>
                <a:lnTo>
                  <a:pt x="6165215" y="0"/>
                </a:lnTo>
                <a:cubicBezTo>
                  <a:pt x="6184854" y="0"/>
                  <a:pt x="6200775" y="15921"/>
                  <a:pt x="6200775" y="35560"/>
                </a:cubicBezTo>
                <a:lnTo>
                  <a:pt x="6200775" y="2951473"/>
                </a:lnTo>
                <a:cubicBezTo>
                  <a:pt x="6200775" y="2993561"/>
                  <a:pt x="6166656" y="3027680"/>
                  <a:pt x="6124568" y="3027680"/>
                </a:cubicBezTo>
                <a:lnTo>
                  <a:pt x="76207" y="3027680"/>
                </a:lnTo>
                <a:cubicBezTo>
                  <a:pt x="34119" y="3027680"/>
                  <a:pt x="0" y="2993561"/>
                  <a:pt x="0" y="2951473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81000" y="1313180"/>
            <a:ext cx="6200775" cy="35560"/>
          </a:xfrm>
          <a:custGeom>
            <a:avLst/>
            <a:gdLst/>
            <a:ahLst/>
            <a:cxnLst/>
            <a:rect l="l" t="t" r="r" b="b"/>
            <a:pathLst>
              <a:path w="6200775" h="35560">
                <a:moveTo>
                  <a:pt x="35560" y="0"/>
                </a:moveTo>
                <a:lnTo>
                  <a:pt x="6165215" y="0"/>
                </a:lnTo>
                <a:cubicBezTo>
                  <a:pt x="6184854" y="0"/>
                  <a:pt x="6200775" y="15921"/>
                  <a:pt x="6200775" y="35560"/>
                </a:cubicBezTo>
                <a:lnTo>
                  <a:pt x="6200775" y="35560"/>
                </a:lnTo>
                <a:lnTo>
                  <a:pt x="0" y="35560"/>
                </a:ln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557213" y="1521459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71438" y="23812"/>
                </a:moveTo>
                <a:cubicBezTo>
                  <a:pt x="71438" y="17227"/>
                  <a:pt x="76758" y="11906"/>
                  <a:pt x="83344" y="11906"/>
                </a:cubicBezTo>
                <a:lnTo>
                  <a:pt x="107156" y="11906"/>
                </a:lnTo>
                <a:cubicBezTo>
                  <a:pt x="113742" y="11906"/>
                  <a:pt x="119063" y="17227"/>
                  <a:pt x="119063" y="23812"/>
                </a:cubicBezTo>
                <a:lnTo>
                  <a:pt x="119063" y="47625"/>
                </a:lnTo>
                <a:cubicBezTo>
                  <a:pt x="119063" y="54211"/>
                  <a:pt x="113742" y="59531"/>
                  <a:pt x="107156" y="59531"/>
                </a:cubicBezTo>
                <a:lnTo>
                  <a:pt x="104180" y="59531"/>
                </a:lnTo>
                <a:lnTo>
                  <a:pt x="104180" y="83344"/>
                </a:lnTo>
                <a:lnTo>
                  <a:pt x="148828" y="83344"/>
                </a:lnTo>
                <a:cubicBezTo>
                  <a:pt x="163637" y="83344"/>
                  <a:pt x="175617" y="95324"/>
                  <a:pt x="175617" y="110133"/>
                </a:cubicBezTo>
                <a:lnTo>
                  <a:pt x="175617" y="130969"/>
                </a:lnTo>
                <a:lnTo>
                  <a:pt x="178594" y="130969"/>
                </a:lnTo>
                <a:cubicBezTo>
                  <a:pt x="185179" y="130969"/>
                  <a:pt x="190500" y="136289"/>
                  <a:pt x="190500" y="142875"/>
                </a:cubicBezTo>
                <a:lnTo>
                  <a:pt x="190500" y="166688"/>
                </a:lnTo>
                <a:cubicBezTo>
                  <a:pt x="190500" y="173273"/>
                  <a:pt x="185179" y="178594"/>
                  <a:pt x="178594" y="178594"/>
                </a:cubicBezTo>
                <a:lnTo>
                  <a:pt x="154781" y="178594"/>
                </a:lnTo>
                <a:cubicBezTo>
                  <a:pt x="148196" y="178594"/>
                  <a:pt x="142875" y="173273"/>
                  <a:pt x="142875" y="166688"/>
                </a:cubicBezTo>
                <a:lnTo>
                  <a:pt x="142875" y="142875"/>
                </a:lnTo>
                <a:cubicBezTo>
                  <a:pt x="142875" y="136289"/>
                  <a:pt x="148196" y="130969"/>
                  <a:pt x="154781" y="130969"/>
                </a:cubicBezTo>
                <a:lnTo>
                  <a:pt x="157758" y="130969"/>
                </a:lnTo>
                <a:lnTo>
                  <a:pt x="157758" y="110133"/>
                </a:lnTo>
                <a:cubicBezTo>
                  <a:pt x="157758" y="105184"/>
                  <a:pt x="153777" y="101203"/>
                  <a:pt x="148828" y="101203"/>
                </a:cubicBezTo>
                <a:lnTo>
                  <a:pt x="104180" y="101203"/>
                </a:lnTo>
                <a:lnTo>
                  <a:pt x="104180" y="130969"/>
                </a:lnTo>
                <a:lnTo>
                  <a:pt x="107156" y="130969"/>
                </a:lnTo>
                <a:cubicBezTo>
                  <a:pt x="113742" y="130969"/>
                  <a:pt x="119063" y="136289"/>
                  <a:pt x="119063" y="142875"/>
                </a:cubicBezTo>
                <a:lnTo>
                  <a:pt x="119063" y="166688"/>
                </a:lnTo>
                <a:cubicBezTo>
                  <a:pt x="119063" y="173273"/>
                  <a:pt x="113742" y="178594"/>
                  <a:pt x="107156" y="178594"/>
                </a:cubicBezTo>
                <a:lnTo>
                  <a:pt x="83344" y="178594"/>
                </a:lnTo>
                <a:cubicBezTo>
                  <a:pt x="76758" y="178594"/>
                  <a:pt x="71438" y="173273"/>
                  <a:pt x="71438" y="166688"/>
                </a:cubicBezTo>
                <a:lnTo>
                  <a:pt x="71438" y="142875"/>
                </a:lnTo>
                <a:cubicBezTo>
                  <a:pt x="71438" y="136289"/>
                  <a:pt x="76758" y="130969"/>
                  <a:pt x="83344" y="130969"/>
                </a:cubicBezTo>
                <a:lnTo>
                  <a:pt x="86320" y="130969"/>
                </a:lnTo>
                <a:lnTo>
                  <a:pt x="86320" y="101203"/>
                </a:lnTo>
                <a:lnTo>
                  <a:pt x="41672" y="101203"/>
                </a:lnTo>
                <a:cubicBezTo>
                  <a:pt x="36723" y="101203"/>
                  <a:pt x="32742" y="105184"/>
                  <a:pt x="32742" y="110133"/>
                </a:cubicBezTo>
                <a:lnTo>
                  <a:pt x="32742" y="130969"/>
                </a:lnTo>
                <a:lnTo>
                  <a:pt x="35719" y="130969"/>
                </a:lnTo>
                <a:cubicBezTo>
                  <a:pt x="42304" y="130969"/>
                  <a:pt x="47625" y="136289"/>
                  <a:pt x="47625" y="142875"/>
                </a:cubicBezTo>
                <a:lnTo>
                  <a:pt x="47625" y="166688"/>
                </a:lnTo>
                <a:cubicBezTo>
                  <a:pt x="47625" y="173273"/>
                  <a:pt x="42304" y="178594"/>
                  <a:pt x="35719" y="178594"/>
                </a:cubicBezTo>
                <a:lnTo>
                  <a:pt x="11906" y="178594"/>
                </a:lnTo>
                <a:cubicBezTo>
                  <a:pt x="5321" y="178594"/>
                  <a:pt x="0" y="173273"/>
                  <a:pt x="0" y="166688"/>
                </a:cubicBezTo>
                <a:lnTo>
                  <a:pt x="0" y="142875"/>
                </a:lnTo>
                <a:cubicBezTo>
                  <a:pt x="0" y="136289"/>
                  <a:pt x="5321" y="130969"/>
                  <a:pt x="11906" y="130969"/>
                </a:cubicBezTo>
                <a:lnTo>
                  <a:pt x="14883" y="130969"/>
                </a:lnTo>
                <a:lnTo>
                  <a:pt x="14883" y="110133"/>
                </a:lnTo>
                <a:cubicBezTo>
                  <a:pt x="14883" y="95324"/>
                  <a:pt x="26863" y="83344"/>
                  <a:pt x="41672" y="83344"/>
                </a:cubicBezTo>
                <a:lnTo>
                  <a:pt x="86320" y="83344"/>
                </a:lnTo>
                <a:lnTo>
                  <a:pt x="86320" y="59531"/>
                </a:lnTo>
                <a:lnTo>
                  <a:pt x="83344" y="59531"/>
                </a:lnTo>
                <a:cubicBezTo>
                  <a:pt x="76758" y="59531"/>
                  <a:pt x="71438" y="54211"/>
                  <a:pt x="71438" y="47625"/>
                </a:cubicBezTo>
                <a:lnTo>
                  <a:pt x="71438" y="2381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6"/>
          <p:cNvSpPr/>
          <p:nvPr/>
        </p:nvSpPr>
        <p:spPr>
          <a:xfrm>
            <a:off x="771525" y="1483359"/>
            <a:ext cx="575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Working Groups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33400" y="1864359"/>
            <a:ext cx="5895975" cy="723900"/>
          </a:xfrm>
          <a:custGeom>
            <a:avLst/>
            <a:gdLst/>
            <a:ahLst/>
            <a:cxnLst/>
            <a:rect l="l" t="t" r="r" b="b"/>
            <a:pathLst>
              <a:path w="5895975" h="723900">
                <a:moveTo>
                  <a:pt x="76198" y="0"/>
                </a:moveTo>
                <a:lnTo>
                  <a:pt x="5819777" y="0"/>
                </a:lnTo>
                <a:cubicBezTo>
                  <a:pt x="5861832" y="0"/>
                  <a:pt x="5895975" y="34143"/>
                  <a:pt x="5895975" y="76198"/>
                </a:cubicBezTo>
                <a:lnTo>
                  <a:pt x="5895975" y="647702"/>
                </a:lnTo>
                <a:cubicBezTo>
                  <a:pt x="5895975" y="689757"/>
                  <a:pt x="5861832" y="723900"/>
                  <a:pt x="5819777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09600" y="1940559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1" name="Shape 9"/>
          <p:cNvSpPr/>
          <p:nvPr/>
        </p:nvSpPr>
        <p:spPr>
          <a:xfrm>
            <a:off x="706041" y="2045334"/>
            <a:ext cx="192881" cy="171450"/>
          </a:xfrm>
          <a:custGeom>
            <a:avLst/>
            <a:gdLst/>
            <a:ahLst/>
            <a:cxnLst/>
            <a:rect l="l" t="t" r="r" b="b"/>
            <a:pathLst>
              <a:path w="192881" h="171450">
                <a:moveTo>
                  <a:pt x="80099" y="-2679"/>
                </a:moveTo>
                <a:cubicBezTo>
                  <a:pt x="78057" y="-4755"/>
                  <a:pt x="75076" y="-5592"/>
                  <a:pt x="72263" y="-4822"/>
                </a:cubicBezTo>
                <a:cubicBezTo>
                  <a:pt x="69451" y="-4052"/>
                  <a:pt x="67274" y="-1875"/>
                  <a:pt x="66571" y="938"/>
                </a:cubicBezTo>
                <a:lnTo>
                  <a:pt x="61447" y="21096"/>
                </a:lnTo>
                <a:cubicBezTo>
                  <a:pt x="61079" y="22570"/>
                  <a:pt x="59572" y="23440"/>
                  <a:pt x="58132" y="23005"/>
                </a:cubicBezTo>
                <a:lnTo>
                  <a:pt x="38107" y="17379"/>
                </a:lnTo>
                <a:cubicBezTo>
                  <a:pt x="35295" y="16576"/>
                  <a:pt x="32281" y="17379"/>
                  <a:pt x="30238" y="19422"/>
                </a:cubicBezTo>
                <a:cubicBezTo>
                  <a:pt x="28195" y="21465"/>
                  <a:pt x="27392" y="24479"/>
                  <a:pt x="28195" y="27291"/>
                </a:cubicBezTo>
                <a:lnTo>
                  <a:pt x="33855" y="47316"/>
                </a:lnTo>
                <a:cubicBezTo>
                  <a:pt x="34257" y="48756"/>
                  <a:pt x="33386" y="50263"/>
                  <a:pt x="31946" y="50631"/>
                </a:cubicBezTo>
                <a:lnTo>
                  <a:pt x="11754" y="55755"/>
                </a:lnTo>
                <a:cubicBezTo>
                  <a:pt x="8941" y="56458"/>
                  <a:pt x="6731" y="58668"/>
                  <a:pt x="5961" y="61481"/>
                </a:cubicBezTo>
                <a:cubicBezTo>
                  <a:pt x="5190" y="64294"/>
                  <a:pt x="6028" y="67274"/>
                  <a:pt x="8104" y="69317"/>
                </a:cubicBezTo>
                <a:lnTo>
                  <a:pt x="23005" y="83816"/>
                </a:lnTo>
                <a:cubicBezTo>
                  <a:pt x="24077" y="84854"/>
                  <a:pt x="24077" y="86596"/>
                  <a:pt x="23005" y="87667"/>
                </a:cubicBezTo>
                <a:lnTo>
                  <a:pt x="8137" y="102167"/>
                </a:lnTo>
                <a:cubicBezTo>
                  <a:pt x="6061" y="104209"/>
                  <a:pt x="5224" y="107190"/>
                  <a:pt x="5994" y="110003"/>
                </a:cubicBezTo>
                <a:cubicBezTo>
                  <a:pt x="6764" y="112815"/>
                  <a:pt x="8974" y="114992"/>
                  <a:pt x="11787" y="115729"/>
                </a:cubicBezTo>
                <a:lnTo>
                  <a:pt x="31946" y="120852"/>
                </a:lnTo>
                <a:cubicBezTo>
                  <a:pt x="33419" y="121221"/>
                  <a:pt x="34290" y="122727"/>
                  <a:pt x="33855" y="124167"/>
                </a:cubicBezTo>
                <a:lnTo>
                  <a:pt x="28195" y="144159"/>
                </a:lnTo>
                <a:cubicBezTo>
                  <a:pt x="27392" y="146971"/>
                  <a:pt x="28195" y="149985"/>
                  <a:pt x="30238" y="152028"/>
                </a:cubicBezTo>
                <a:cubicBezTo>
                  <a:pt x="32281" y="154071"/>
                  <a:pt x="35295" y="154874"/>
                  <a:pt x="38107" y="154071"/>
                </a:cubicBezTo>
                <a:lnTo>
                  <a:pt x="58132" y="148411"/>
                </a:lnTo>
                <a:cubicBezTo>
                  <a:pt x="59572" y="148010"/>
                  <a:pt x="61079" y="148880"/>
                  <a:pt x="61447" y="150320"/>
                </a:cubicBezTo>
                <a:lnTo>
                  <a:pt x="66571" y="170479"/>
                </a:lnTo>
                <a:cubicBezTo>
                  <a:pt x="67274" y="173292"/>
                  <a:pt x="69484" y="175502"/>
                  <a:pt x="72297" y="176272"/>
                </a:cubicBezTo>
                <a:cubicBezTo>
                  <a:pt x="75110" y="177042"/>
                  <a:pt x="78090" y="176205"/>
                  <a:pt x="80133" y="174129"/>
                </a:cubicBezTo>
                <a:lnTo>
                  <a:pt x="94632" y="159227"/>
                </a:lnTo>
                <a:cubicBezTo>
                  <a:pt x="95670" y="158156"/>
                  <a:pt x="97412" y="158156"/>
                  <a:pt x="98483" y="159227"/>
                </a:cubicBezTo>
                <a:lnTo>
                  <a:pt x="112949" y="174129"/>
                </a:lnTo>
                <a:cubicBezTo>
                  <a:pt x="114992" y="176205"/>
                  <a:pt x="117972" y="177042"/>
                  <a:pt x="120785" y="176272"/>
                </a:cubicBezTo>
                <a:cubicBezTo>
                  <a:pt x="123598" y="175502"/>
                  <a:pt x="125775" y="173292"/>
                  <a:pt x="126511" y="170479"/>
                </a:cubicBezTo>
                <a:lnTo>
                  <a:pt x="131635" y="150354"/>
                </a:lnTo>
                <a:cubicBezTo>
                  <a:pt x="132003" y="148880"/>
                  <a:pt x="133510" y="148010"/>
                  <a:pt x="134950" y="148445"/>
                </a:cubicBezTo>
                <a:lnTo>
                  <a:pt x="154975" y="154104"/>
                </a:lnTo>
                <a:cubicBezTo>
                  <a:pt x="157788" y="154908"/>
                  <a:pt x="160801" y="154104"/>
                  <a:pt x="162844" y="152061"/>
                </a:cubicBezTo>
                <a:cubicBezTo>
                  <a:pt x="164887" y="150019"/>
                  <a:pt x="165690" y="147005"/>
                  <a:pt x="164887" y="144192"/>
                </a:cubicBezTo>
                <a:lnTo>
                  <a:pt x="159227" y="124167"/>
                </a:lnTo>
                <a:cubicBezTo>
                  <a:pt x="158826" y="122727"/>
                  <a:pt x="159696" y="121221"/>
                  <a:pt x="161136" y="120852"/>
                </a:cubicBezTo>
                <a:lnTo>
                  <a:pt x="181295" y="115729"/>
                </a:lnTo>
                <a:cubicBezTo>
                  <a:pt x="184108" y="115026"/>
                  <a:pt x="186318" y="112815"/>
                  <a:pt x="187088" y="110003"/>
                </a:cubicBezTo>
                <a:cubicBezTo>
                  <a:pt x="187858" y="107190"/>
                  <a:pt x="187021" y="104176"/>
                  <a:pt x="184945" y="102167"/>
                </a:cubicBezTo>
                <a:lnTo>
                  <a:pt x="170044" y="87667"/>
                </a:lnTo>
                <a:cubicBezTo>
                  <a:pt x="168972" y="86629"/>
                  <a:pt x="168972" y="84888"/>
                  <a:pt x="170044" y="83816"/>
                </a:cubicBezTo>
                <a:lnTo>
                  <a:pt x="184945" y="69317"/>
                </a:lnTo>
                <a:cubicBezTo>
                  <a:pt x="187021" y="67274"/>
                  <a:pt x="187858" y="64294"/>
                  <a:pt x="187088" y="61481"/>
                </a:cubicBezTo>
                <a:cubicBezTo>
                  <a:pt x="186318" y="58668"/>
                  <a:pt x="184108" y="56491"/>
                  <a:pt x="181295" y="55755"/>
                </a:cubicBezTo>
                <a:lnTo>
                  <a:pt x="161136" y="50631"/>
                </a:lnTo>
                <a:cubicBezTo>
                  <a:pt x="159663" y="50263"/>
                  <a:pt x="158792" y="48756"/>
                  <a:pt x="159227" y="47316"/>
                </a:cubicBezTo>
                <a:lnTo>
                  <a:pt x="164887" y="27291"/>
                </a:lnTo>
                <a:cubicBezTo>
                  <a:pt x="165690" y="24479"/>
                  <a:pt x="164887" y="21465"/>
                  <a:pt x="162844" y="19422"/>
                </a:cubicBezTo>
                <a:cubicBezTo>
                  <a:pt x="160801" y="17379"/>
                  <a:pt x="157788" y="16576"/>
                  <a:pt x="154975" y="17379"/>
                </a:cubicBezTo>
                <a:lnTo>
                  <a:pt x="134950" y="23039"/>
                </a:lnTo>
                <a:cubicBezTo>
                  <a:pt x="133510" y="23440"/>
                  <a:pt x="132003" y="22570"/>
                  <a:pt x="131635" y="21130"/>
                </a:cubicBezTo>
                <a:lnTo>
                  <a:pt x="126511" y="938"/>
                </a:lnTo>
                <a:cubicBezTo>
                  <a:pt x="125808" y="-1875"/>
                  <a:pt x="123598" y="-4085"/>
                  <a:pt x="120785" y="-4856"/>
                </a:cubicBezTo>
                <a:cubicBezTo>
                  <a:pt x="117972" y="-5626"/>
                  <a:pt x="114992" y="-4789"/>
                  <a:pt x="112949" y="-2712"/>
                </a:cubicBezTo>
                <a:lnTo>
                  <a:pt x="98450" y="12223"/>
                </a:lnTo>
                <a:cubicBezTo>
                  <a:pt x="97412" y="13294"/>
                  <a:pt x="95670" y="13294"/>
                  <a:pt x="94599" y="12223"/>
                </a:cubicBezTo>
                <a:lnTo>
                  <a:pt x="80099" y="-2679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2" name="Text 10"/>
          <p:cNvSpPr/>
          <p:nvPr/>
        </p:nvSpPr>
        <p:spPr>
          <a:xfrm>
            <a:off x="1095375" y="1873779"/>
            <a:ext cx="5324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Accreditation Committee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87041" y="2102379"/>
            <a:ext cx="53149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Dr Karl German (Chair) → Prof Archil Chkhotua + Committee members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96566" y="2334491"/>
            <a:ext cx="5305425" cy="2362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5B7A8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Primary document authors</a:t>
            </a:r>
          </a:p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5B7A8C"/>
                </a:solidFill>
                <a:latin typeface="Quattrocento Sans" pitchFamily="34" charset="0"/>
              </a:rPr>
              <a:t>Subsequent Revisions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33400" y="2664459"/>
            <a:ext cx="5895975" cy="723900"/>
          </a:xfrm>
          <a:custGeom>
            <a:avLst/>
            <a:gdLst/>
            <a:ahLst/>
            <a:cxnLst/>
            <a:rect l="l" t="t" r="r" b="b"/>
            <a:pathLst>
              <a:path w="5895975" h="723900">
                <a:moveTo>
                  <a:pt x="76198" y="0"/>
                </a:moveTo>
                <a:lnTo>
                  <a:pt x="5819777" y="0"/>
                </a:lnTo>
                <a:cubicBezTo>
                  <a:pt x="5861832" y="0"/>
                  <a:pt x="5895975" y="34143"/>
                  <a:pt x="5895975" y="76198"/>
                </a:cubicBezTo>
                <a:lnTo>
                  <a:pt x="5895975" y="647702"/>
                </a:lnTo>
                <a:cubicBezTo>
                  <a:pt x="5895975" y="689757"/>
                  <a:pt x="5861832" y="723900"/>
                  <a:pt x="5819777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609600" y="2740659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7" name="Shape 15"/>
          <p:cNvSpPr/>
          <p:nvPr/>
        </p:nvSpPr>
        <p:spPr>
          <a:xfrm>
            <a:off x="716756" y="2845434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47316"/>
                </a:moveTo>
                <a:lnTo>
                  <a:pt x="85725" y="150889"/>
                </a:lnTo>
                <a:lnTo>
                  <a:pt x="85892" y="150822"/>
                </a:lnTo>
                <a:cubicBezTo>
                  <a:pt x="104176" y="143221"/>
                  <a:pt x="123799" y="139303"/>
                  <a:pt x="143589" y="139303"/>
                </a:cubicBezTo>
                <a:lnTo>
                  <a:pt x="150019" y="139303"/>
                </a:lnTo>
                <a:lnTo>
                  <a:pt x="150019" y="32147"/>
                </a:lnTo>
                <a:lnTo>
                  <a:pt x="143589" y="32147"/>
                </a:lnTo>
                <a:cubicBezTo>
                  <a:pt x="129458" y="32147"/>
                  <a:pt x="115427" y="34960"/>
                  <a:pt x="102368" y="40385"/>
                </a:cubicBezTo>
                <a:cubicBezTo>
                  <a:pt x="96742" y="42729"/>
                  <a:pt x="91183" y="45039"/>
                  <a:pt x="85725" y="47316"/>
                </a:cubicBezTo>
                <a:close/>
                <a:moveTo>
                  <a:pt x="77320" y="20594"/>
                </a:moveTo>
                <a:lnTo>
                  <a:pt x="85725" y="24110"/>
                </a:lnTo>
                <a:lnTo>
                  <a:pt x="94130" y="20594"/>
                </a:lnTo>
                <a:cubicBezTo>
                  <a:pt x="109802" y="14064"/>
                  <a:pt x="126612" y="10716"/>
                  <a:pt x="143589" y="10716"/>
                </a:cubicBezTo>
                <a:lnTo>
                  <a:pt x="155377" y="10716"/>
                </a:lnTo>
                <a:cubicBezTo>
                  <a:pt x="164250" y="10716"/>
                  <a:pt x="171450" y="17915"/>
                  <a:pt x="171450" y="26789"/>
                </a:cubicBezTo>
                <a:lnTo>
                  <a:pt x="171450" y="144661"/>
                </a:lnTo>
                <a:cubicBezTo>
                  <a:pt x="171450" y="153535"/>
                  <a:pt x="164250" y="160734"/>
                  <a:pt x="155377" y="160734"/>
                </a:cubicBezTo>
                <a:lnTo>
                  <a:pt x="143589" y="160734"/>
                </a:lnTo>
                <a:cubicBezTo>
                  <a:pt x="126612" y="160734"/>
                  <a:pt x="109802" y="164083"/>
                  <a:pt x="94130" y="170613"/>
                </a:cubicBezTo>
                <a:lnTo>
                  <a:pt x="89844" y="172388"/>
                </a:lnTo>
                <a:cubicBezTo>
                  <a:pt x="87198" y="173493"/>
                  <a:pt x="84252" y="173493"/>
                  <a:pt x="81606" y="172388"/>
                </a:cubicBezTo>
                <a:lnTo>
                  <a:pt x="77320" y="170613"/>
                </a:lnTo>
                <a:cubicBezTo>
                  <a:pt x="61648" y="164083"/>
                  <a:pt x="44838" y="160734"/>
                  <a:pt x="27861" y="160734"/>
                </a:cubicBezTo>
                <a:lnTo>
                  <a:pt x="16073" y="160734"/>
                </a:lnTo>
                <a:cubicBezTo>
                  <a:pt x="7200" y="160734"/>
                  <a:pt x="0" y="153535"/>
                  <a:pt x="0" y="144661"/>
                </a:cubicBezTo>
                <a:lnTo>
                  <a:pt x="0" y="26789"/>
                </a:lnTo>
                <a:cubicBezTo>
                  <a:pt x="0" y="17915"/>
                  <a:pt x="7200" y="10716"/>
                  <a:pt x="16073" y="10716"/>
                </a:cubicBezTo>
                <a:lnTo>
                  <a:pt x="27861" y="10716"/>
                </a:lnTo>
                <a:cubicBezTo>
                  <a:pt x="44838" y="10716"/>
                  <a:pt x="61648" y="14064"/>
                  <a:pt x="77320" y="20594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8" name="Text 16"/>
          <p:cNvSpPr/>
          <p:nvPr/>
        </p:nvSpPr>
        <p:spPr>
          <a:xfrm>
            <a:off x="1104900" y="2740659"/>
            <a:ext cx="5324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Examination Committee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04900" y="2969259"/>
            <a:ext cx="53149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 Serdar Tekgul (Chair) + Committee members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104900" y="3159759"/>
            <a:ext cx="530542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5B7A8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Reviewed all knowledge sections &amp; grading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33400" y="3464559"/>
            <a:ext cx="5895975" cy="723900"/>
          </a:xfrm>
          <a:custGeom>
            <a:avLst/>
            <a:gdLst/>
            <a:ahLst/>
            <a:cxnLst/>
            <a:rect l="l" t="t" r="r" b="b"/>
            <a:pathLst>
              <a:path w="5895975" h="723900">
                <a:moveTo>
                  <a:pt x="76198" y="0"/>
                </a:moveTo>
                <a:lnTo>
                  <a:pt x="5819777" y="0"/>
                </a:lnTo>
                <a:cubicBezTo>
                  <a:pt x="5861832" y="0"/>
                  <a:pt x="5895975" y="34143"/>
                  <a:pt x="5895975" y="76198"/>
                </a:cubicBezTo>
                <a:lnTo>
                  <a:pt x="5895975" y="647702"/>
                </a:lnTo>
                <a:cubicBezTo>
                  <a:pt x="5895975" y="689757"/>
                  <a:pt x="5861832" y="723900"/>
                  <a:pt x="5819777" y="723900"/>
                </a:cubicBezTo>
                <a:lnTo>
                  <a:pt x="76198" y="723900"/>
                </a:lnTo>
                <a:cubicBezTo>
                  <a:pt x="34143" y="723900"/>
                  <a:pt x="0" y="689757"/>
                  <a:pt x="0" y="647702"/>
                </a:cubicBezTo>
                <a:lnTo>
                  <a:pt x="0" y="76198"/>
                </a:lnTo>
                <a:cubicBezTo>
                  <a:pt x="0" y="34143"/>
                  <a:pt x="34143" y="0"/>
                  <a:pt x="76198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609600" y="3540759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3" name="Shape 21"/>
          <p:cNvSpPr/>
          <p:nvPr/>
        </p:nvSpPr>
        <p:spPr>
          <a:xfrm>
            <a:off x="727472" y="3645534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82343" y="-8673"/>
                </a:moveTo>
                <a:cubicBezTo>
                  <a:pt x="77856" y="-11419"/>
                  <a:pt x="72197" y="-11419"/>
                  <a:pt x="67709" y="-8673"/>
                </a:cubicBezTo>
                <a:cubicBezTo>
                  <a:pt x="59539" y="-3683"/>
                  <a:pt x="54482" y="-2344"/>
                  <a:pt x="44905" y="-2545"/>
                </a:cubicBezTo>
                <a:cubicBezTo>
                  <a:pt x="39648" y="-2679"/>
                  <a:pt x="34759" y="167"/>
                  <a:pt x="32214" y="4789"/>
                </a:cubicBezTo>
                <a:cubicBezTo>
                  <a:pt x="27626" y="13194"/>
                  <a:pt x="23909" y="16911"/>
                  <a:pt x="15504" y="21498"/>
                </a:cubicBezTo>
                <a:cubicBezTo>
                  <a:pt x="10883" y="24010"/>
                  <a:pt x="8070" y="28932"/>
                  <a:pt x="8171" y="34190"/>
                </a:cubicBezTo>
                <a:cubicBezTo>
                  <a:pt x="8405" y="43767"/>
                  <a:pt x="7032" y="48823"/>
                  <a:pt x="2043" y="56994"/>
                </a:cubicBezTo>
                <a:cubicBezTo>
                  <a:pt x="-703" y="61481"/>
                  <a:pt x="-703" y="67140"/>
                  <a:pt x="2043" y="71627"/>
                </a:cubicBezTo>
                <a:cubicBezTo>
                  <a:pt x="7032" y="79798"/>
                  <a:pt x="8372" y="84854"/>
                  <a:pt x="8171" y="94431"/>
                </a:cubicBezTo>
                <a:cubicBezTo>
                  <a:pt x="8037" y="99689"/>
                  <a:pt x="10883" y="104578"/>
                  <a:pt x="15504" y="107123"/>
                </a:cubicBezTo>
                <a:cubicBezTo>
                  <a:pt x="22905" y="111175"/>
                  <a:pt x="26655" y="114523"/>
                  <a:pt x="30607" y="121020"/>
                </a:cubicBezTo>
                <a:lnTo>
                  <a:pt x="14299" y="153535"/>
                </a:lnTo>
                <a:cubicBezTo>
                  <a:pt x="12323" y="157520"/>
                  <a:pt x="13930" y="162342"/>
                  <a:pt x="17882" y="164317"/>
                </a:cubicBezTo>
                <a:lnTo>
                  <a:pt x="46680" y="178717"/>
                </a:lnTo>
                <a:cubicBezTo>
                  <a:pt x="50531" y="180625"/>
                  <a:pt x="55219" y="179185"/>
                  <a:pt x="57295" y="175435"/>
                </a:cubicBezTo>
                <a:lnTo>
                  <a:pt x="74976" y="143589"/>
                </a:lnTo>
                <a:lnTo>
                  <a:pt x="92657" y="175435"/>
                </a:lnTo>
                <a:cubicBezTo>
                  <a:pt x="94733" y="179185"/>
                  <a:pt x="99421" y="180659"/>
                  <a:pt x="103272" y="178717"/>
                </a:cubicBezTo>
                <a:lnTo>
                  <a:pt x="132070" y="164317"/>
                </a:lnTo>
                <a:cubicBezTo>
                  <a:pt x="136055" y="162342"/>
                  <a:pt x="137662" y="157520"/>
                  <a:pt x="135653" y="153535"/>
                </a:cubicBezTo>
                <a:lnTo>
                  <a:pt x="119379" y="120986"/>
                </a:lnTo>
                <a:cubicBezTo>
                  <a:pt x="123297" y="114490"/>
                  <a:pt x="127081" y="111141"/>
                  <a:pt x="134481" y="107089"/>
                </a:cubicBezTo>
                <a:cubicBezTo>
                  <a:pt x="139102" y="104578"/>
                  <a:pt x="141915" y="99655"/>
                  <a:pt x="141815" y="94398"/>
                </a:cubicBezTo>
                <a:cubicBezTo>
                  <a:pt x="141580" y="84821"/>
                  <a:pt x="142953" y="79764"/>
                  <a:pt x="147943" y="71594"/>
                </a:cubicBezTo>
                <a:cubicBezTo>
                  <a:pt x="150688" y="67107"/>
                  <a:pt x="150688" y="61447"/>
                  <a:pt x="147943" y="56960"/>
                </a:cubicBezTo>
                <a:cubicBezTo>
                  <a:pt x="142953" y="48790"/>
                  <a:pt x="141614" y="43733"/>
                  <a:pt x="141815" y="34156"/>
                </a:cubicBezTo>
                <a:cubicBezTo>
                  <a:pt x="141949" y="28899"/>
                  <a:pt x="139102" y="24010"/>
                  <a:pt x="134481" y="21465"/>
                </a:cubicBezTo>
                <a:cubicBezTo>
                  <a:pt x="126076" y="16877"/>
                  <a:pt x="122359" y="13160"/>
                  <a:pt x="117771" y="4755"/>
                </a:cubicBezTo>
                <a:cubicBezTo>
                  <a:pt x="115260" y="134"/>
                  <a:pt x="110337" y="-2679"/>
                  <a:pt x="105080" y="-2578"/>
                </a:cubicBezTo>
                <a:cubicBezTo>
                  <a:pt x="95503" y="-2344"/>
                  <a:pt x="90447" y="-3717"/>
                  <a:pt x="82276" y="-8706"/>
                </a:cubicBezTo>
                <a:close/>
                <a:moveTo>
                  <a:pt x="75009" y="32147"/>
                </a:moveTo>
                <a:cubicBezTo>
                  <a:pt x="92752" y="32147"/>
                  <a:pt x="107156" y="46551"/>
                  <a:pt x="107156" y="64294"/>
                </a:cubicBezTo>
                <a:cubicBezTo>
                  <a:pt x="107156" y="82036"/>
                  <a:pt x="92752" y="96441"/>
                  <a:pt x="75009" y="96441"/>
                </a:cubicBezTo>
                <a:cubicBezTo>
                  <a:pt x="57267" y="96441"/>
                  <a:pt x="42863" y="82036"/>
                  <a:pt x="42863" y="64294"/>
                </a:cubicBezTo>
                <a:cubicBezTo>
                  <a:pt x="42863" y="46551"/>
                  <a:pt x="57267" y="32147"/>
                  <a:pt x="75009" y="32147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4" name="Text 22"/>
          <p:cNvSpPr/>
          <p:nvPr/>
        </p:nvSpPr>
        <p:spPr>
          <a:xfrm>
            <a:off x="1104900" y="3540759"/>
            <a:ext cx="5324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Executive Board, EBU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82040" y="3779519"/>
            <a:ext cx="530542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rgbClr val="5B7A8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Reviewed and approved</a:t>
            </a:r>
            <a:endParaRPr lang="en-US" sz="2800" dirty="0"/>
          </a:p>
        </p:txBody>
      </p:sp>
      <p:sp>
        <p:nvSpPr>
          <p:cNvPr id="27" name="Shape 25"/>
          <p:cNvSpPr/>
          <p:nvPr/>
        </p:nvSpPr>
        <p:spPr>
          <a:xfrm>
            <a:off x="381000" y="4511039"/>
            <a:ext cx="6200775" cy="1970405"/>
          </a:xfrm>
          <a:custGeom>
            <a:avLst/>
            <a:gdLst/>
            <a:ahLst/>
            <a:cxnLst/>
            <a:rect l="l" t="t" r="r" b="b"/>
            <a:pathLst>
              <a:path w="6200775" h="1970405">
                <a:moveTo>
                  <a:pt x="35560" y="0"/>
                </a:moveTo>
                <a:lnTo>
                  <a:pt x="6165215" y="0"/>
                </a:lnTo>
                <a:cubicBezTo>
                  <a:pt x="6184854" y="0"/>
                  <a:pt x="6200775" y="15921"/>
                  <a:pt x="6200775" y="35560"/>
                </a:cubicBezTo>
                <a:lnTo>
                  <a:pt x="6200775" y="1894209"/>
                </a:lnTo>
                <a:cubicBezTo>
                  <a:pt x="6200775" y="1936291"/>
                  <a:pt x="6166661" y="1970405"/>
                  <a:pt x="6124579" y="1970405"/>
                </a:cubicBezTo>
                <a:lnTo>
                  <a:pt x="76196" y="1970405"/>
                </a:lnTo>
                <a:cubicBezTo>
                  <a:pt x="34114" y="1970405"/>
                  <a:pt x="0" y="1936291"/>
                  <a:pt x="0" y="1894209"/>
                </a:cubicBezTo>
                <a:lnTo>
                  <a:pt x="0" y="35560"/>
                </a:lnTo>
                <a:cubicBezTo>
                  <a:pt x="0" y="15921"/>
                  <a:pt x="15921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81000" y="4511039"/>
            <a:ext cx="6200775" cy="35560"/>
          </a:xfrm>
          <a:custGeom>
            <a:avLst/>
            <a:gdLst/>
            <a:ahLst/>
            <a:cxnLst/>
            <a:rect l="l" t="t" r="r" b="b"/>
            <a:pathLst>
              <a:path w="6200775" h="35560">
                <a:moveTo>
                  <a:pt x="35560" y="0"/>
                </a:moveTo>
                <a:lnTo>
                  <a:pt x="6165215" y="0"/>
                </a:lnTo>
                <a:cubicBezTo>
                  <a:pt x="6184854" y="0"/>
                  <a:pt x="6200775" y="15921"/>
                  <a:pt x="6200775" y="35560"/>
                </a:cubicBezTo>
                <a:lnTo>
                  <a:pt x="6200775" y="35560"/>
                </a:lnTo>
                <a:lnTo>
                  <a:pt x="0" y="35560"/>
                </a:ln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9" name="Shape 27"/>
          <p:cNvSpPr/>
          <p:nvPr/>
        </p:nvSpPr>
        <p:spPr>
          <a:xfrm>
            <a:off x="545306" y="4719320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142875" y="53578"/>
                </a:moveTo>
                <a:cubicBezTo>
                  <a:pt x="142875" y="89743"/>
                  <a:pt x="110877" y="119063"/>
                  <a:pt x="71438" y="119063"/>
                </a:cubicBezTo>
                <a:cubicBezTo>
                  <a:pt x="61503" y="119063"/>
                  <a:pt x="52053" y="117202"/>
                  <a:pt x="43458" y="113854"/>
                </a:cubicBezTo>
                <a:lnTo>
                  <a:pt x="13097" y="129927"/>
                </a:lnTo>
                <a:cubicBezTo>
                  <a:pt x="9637" y="131750"/>
                  <a:pt x="5395" y="131118"/>
                  <a:pt x="2604" y="128364"/>
                </a:cubicBezTo>
                <a:cubicBezTo>
                  <a:pt x="-186" y="125611"/>
                  <a:pt x="-819" y="121332"/>
                  <a:pt x="1042" y="117872"/>
                </a:cubicBezTo>
                <a:lnTo>
                  <a:pt x="14288" y="92869"/>
                </a:lnTo>
                <a:cubicBezTo>
                  <a:pt x="5321" y="81930"/>
                  <a:pt x="0" y="68312"/>
                  <a:pt x="0" y="53578"/>
                </a:cubicBezTo>
                <a:cubicBezTo>
                  <a:pt x="0" y="17413"/>
                  <a:pt x="31998" y="-11906"/>
                  <a:pt x="71438" y="-11906"/>
                </a:cubicBezTo>
                <a:cubicBezTo>
                  <a:pt x="110877" y="-11906"/>
                  <a:pt x="142875" y="17413"/>
                  <a:pt x="142875" y="53578"/>
                </a:cubicBezTo>
                <a:close/>
                <a:moveTo>
                  <a:pt x="142875" y="190500"/>
                </a:moveTo>
                <a:cubicBezTo>
                  <a:pt x="107863" y="190500"/>
                  <a:pt x="78730" y="167394"/>
                  <a:pt x="72628" y="136922"/>
                </a:cubicBezTo>
                <a:cubicBezTo>
                  <a:pt x="117277" y="136364"/>
                  <a:pt x="156083" y="104589"/>
                  <a:pt x="160362" y="61503"/>
                </a:cubicBezTo>
                <a:cubicBezTo>
                  <a:pt x="191356" y="68647"/>
                  <a:pt x="214313" y="94357"/>
                  <a:pt x="214313" y="125016"/>
                </a:cubicBezTo>
                <a:cubicBezTo>
                  <a:pt x="214313" y="139750"/>
                  <a:pt x="208992" y="153367"/>
                  <a:pt x="200025" y="164306"/>
                </a:cubicBezTo>
                <a:lnTo>
                  <a:pt x="213271" y="189309"/>
                </a:lnTo>
                <a:cubicBezTo>
                  <a:pt x="215094" y="192770"/>
                  <a:pt x="214461" y="197011"/>
                  <a:pt x="211708" y="199802"/>
                </a:cubicBezTo>
                <a:cubicBezTo>
                  <a:pt x="208955" y="202592"/>
                  <a:pt x="204676" y="203225"/>
                  <a:pt x="201216" y="201364"/>
                </a:cubicBezTo>
                <a:lnTo>
                  <a:pt x="170855" y="185291"/>
                </a:lnTo>
                <a:cubicBezTo>
                  <a:pt x="162260" y="188640"/>
                  <a:pt x="152809" y="190500"/>
                  <a:pt x="142875" y="19050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30" name="Text 28"/>
          <p:cNvSpPr/>
          <p:nvPr/>
        </p:nvSpPr>
        <p:spPr>
          <a:xfrm>
            <a:off x="771525" y="4681220"/>
            <a:ext cx="5753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Review </a:t>
            </a:r>
            <a:r>
              <a:rPr lang="en-US" sz="160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&amp;</a:t>
            </a: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Consultations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33400" y="5062220"/>
            <a:ext cx="59721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Comprehensive review process engaged </a:t>
            </a:r>
            <a:r>
              <a:rPr lang="en-US" sz="12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multiple UEMS medical sections</a:t>
            </a:r>
            <a:r>
              <a:rPr lang="en-US" sz="12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ensure broad specialty input.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533400" y="5633720"/>
            <a:ext cx="2914650" cy="571500"/>
          </a:xfrm>
          <a:custGeom>
            <a:avLst/>
            <a:gdLst/>
            <a:ahLst/>
            <a:cxnLst/>
            <a:rect l="l" t="t" r="r" b="b"/>
            <a:pathLst>
              <a:path w="2914650" h="571500">
                <a:moveTo>
                  <a:pt x="38102" y="0"/>
                </a:moveTo>
                <a:lnTo>
                  <a:pt x="2876548" y="0"/>
                </a:lnTo>
                <a:cubicBezTo>
                  <a:pt x="2897591" y="0"/>
                  <a:pt x="2914650" y="17059"/>
                  <a:pt x="2914650" y="38102"/>
                </a:cubicBezTo>
                <a:lnTo>
                  <a:pt x="2914650" y="533398"/>
                </a:lnTo>
                <a:cubicBezTo>
                  <a:pt x="2914650" y="554441"/>
                  <a:pt x="2897591" y="571500"/>
                  <a:pt x="2876548" y="571500"/>
                </a:cubicBezTo>
                <a:lnTo>
                  <a:pt x="38102" y="571500"/>
                </a:lnTo>
                <a:cubicBezTo>
                  <a:pt x="17059" y="571500"/>
                  <a:pt x="0" y="554441"/>
                  <a:pt x="0" y="533398"/>
                </a:cubicBezTo>
                <a:lnTo>
                  <a:pt x="0" y="38102"/>
                </a:lnTo>
                <a:cubicBezTo>
                  <a:pt x="0" y="17073"/>
                  <a:pt x="17073" y="0"/>
                  <a:pt x="38102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561975" y="5709920"/>
            <a:ext cx="2857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8+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81025" y="5976620"/>
            <a:ext cx="28194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Specialty Sections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3520440" y="5633720"/>
            <a:ext cx="2914650" cy="571500"/>
          </a:xfrm>
          <a:custGeom>
            <a:avLst/>
            <a:gdLst/>
            <a:ahLst/>
            <a:cxnLst/>
            <a:rect l="l" t="t" r="r" b="b"/>
            <a:pathLst>
              <a:path w="2914650" h="571500">
                <a:moveTo>
                  <a:pt x="38102" y="0"/>
                </a:moveTo>
                <a:lnTo>
                  <a:pt x="2876548" y="0"/>
                </a:lnTo>
                <a:cubicBezTo>
                  <a:pt x="2897591" y="0"/>
                  <a:pt x="2914650" y="17059"/>
                  <a:pt x="2914650" y="38102"/>
                </a:cubicBezTo>
                <a:lnTo>
                  <a:pt x="2914650" y="533398"/>
                </a:lnTo>
                <a:cubicBezTo>
                  <a:pt x="2914650" y="554441"/>
                  <a:pt x="2897591" y="571500"/>
                  <a:pt x="2876548" y="571500"/>
                </a:cubicBezTo>
                <a:lnTo>
                  <a:pt x="38102" y="571500"/>
                </a:lnTo>
                <a:cubicBezTo>
                  <a:pt x="17059" y="571500"/>
                  <a:pt x="0" y="554441"/>
                  <a:pt x="0" y="533398"/>
                </a:cubicBezTo>
                <a:lnTo>
                  <a:pt x="0" y="38102"/>
                </a:lnTo>
                <a:cubicBezTo>
                  <a:pt x="0" y="17073"/>
                  <a:pt x="17073" y="0"/>
                  <a:pt x="38102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3549015" y="5709920"/>
            <a:ext cx="2857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100%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3568065" y="5976620"/>
            <a:ext cx="281940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Feedback Addressed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736080" y="1295400"/>
            <a:ext cx="5076825" cy="2762250"/>
          </a:xfrm>
          <a:custGeom>
            <a:avLst/>
            <a:gdLst/>
            <a:ahLst/>
            <a:cxnLst/>
            <a:rect l="l" t="t" r="r" b="b"/>
            <a:pathLst>
              <a:path w="5076825" h="2762250">
                <a:moveTo>
                  <a:pt x="76210" y="0"/>
                </a:moveTo>
                <a:lnTo>
                  <a:pt x="5000615" y="0"/>
                </a:lnTo>
                <a:cubicBezTo>
                  <a:pt x="5042704" y="0"/>
                  <a:pt x="5076825" y="34121"/>
                  <a:pt x="5076825" y="76210"/>
                </a:cubicBezTo>
                <a:lnTo>
                  <a:pt x="5076825" y="2686040"/>
                </a:lnTo>
                <a:cubicBezTo>
                  <a:pt x="5076825" y="2728129"/>
                  <a:pt x="5042704" y="2762250"/>
                  <a:pt x="5000615" y="2762250"/>
                </a:cubicBezTo>
                <a:lnTo>
                  <a:pt x="76210" y="2762250"/>
                </a:lnTo>
                <a:cubicBezTo>
                  <a:pt x="34121" y="2762250"/>
                  <a:pt x="0" y="2728129"/>
                  <a:pt x="0" y="2686040"/>
                </a:cubicBezTo>
                <a:lnTo>
                  <a:pt x="0" y="76210"/>
                </a:lnTo>
                <a:cubicBezTo>
                  <a:pt x="0" y="34121"/>
                  <a:pt x="34121" y="0"/>
                  <a:pt x="76210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924199" y="1485900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47625" y="0"/>
                </a:moveTo>
                <a:cubicBezTo>
                  <a:pt x="54211" y="0"/>
                  <a:pt x="59531" y="5321"/>
                  <a:pt x="59531" y="11906"/>
                </a:cubicBezTo>
                <a:lnTo>
                  <a:pt x="59531" y="23812"/>
                </a:lnTo>
                <a:lnTo>
                  <a:pt x="107156" y="23812"/>
                </a:lnTo>
                <a:lnTo>
                  <a:pt x="107156" y="11906"/>
                </a:lnTo>
                <a:cubicBezTo>
                  <a:pt x="107156" y="5321"/>
                  <a:pt x="112477" y="0"/>
                  <a:pt x="119063" y="0"/>
                </a:cubicBezTo>
                <a:cubicBezTo>
                  <a:pt x="125648" y="0"/>
                  <a:pt x="130969" y="5321"/>
                  <a:pt x="130969" y="11906"/>
                </a:cubicBezTo>
                <a:lnTo>
                  <a:pt x="130969" y="23812"/>
                </a:lnTo>
                <a:lnTo>
                  <a:pt x="142875" y="23812"/>
                </a:lnTo>
                <a:cubicBezTo>
                  <a:pt x="156009" y="23812"/>
                  <a:pt x="166688" y="34491"/>
                  <a:pt x="166688" y="47625"/>
                </a:cubicBezTo>
                <a:lnTo>
                  <a:pt x="166688" y="154781"/>
                </a:lnTo>
                <a:cubicBezTo>
                  <a:pt x="166688" y="167915"/>
                  <a:pt x="156009" y="178594"/>
                  <a:pt x="142875" y="178594"/>
                </a:cubicBezTo>
                <a:lnTo>
                  <a:pt x="23812" y="178594"/>
                </a:lnTo>
                <a:cubicBezTo>
                  <a:pt x="10678" y="178594"/>
                  <a:pt x="0" y="167915"/>
                  <a:pt x="0" y="154781"/>
                </a:cubicBezTo>
                <a:lnTo>
                  <a:pt x="0" y="47625"/>
                </a:lnTo>
                <a:cubicBezTo>
                  <a:pt x="0" y="34491"/>
                  <a:pt x="10678" y="23812"/>
                  <a:pt x="23812" y="23812"/>
                </a:cubicBezTo>
                <a:lnTo>
                  <a:pt x="35719" y="23812"/>
                </a:lnTo>
                <a:lnTo>
                  <a:pt x="35719" y="11906"/>
                </a:lnTo>
                <a:cubicBezTo>
                  <a:pt x="35719" y="5321"/>
                  <a:pt x="41039" y="0"/>
                  <a:pt x="47625" y="0"/>
                </a:cubicBezTo>
                <a:close/>
                <a:moveTo>
                  <a:pt x="23812" y="89297"/>
                </a:moveTo>
                <a:lnTo>
                  <a:pt x="23812" y="101203"/>
                </a:lnTo>
                <a:cubicBezTo>
                  <a:pt x="23812" y="104477"/>
                  <a:pt x="26491" y="107156"/>
                  <a:pt x="29766" y="107156"/>
                </a:cubicBezTo>
                <a:lnTo>
                  <a:pt x="41672" y="107156"/>
                </a:lnTo>
                <a:cubicBezTo>
                  <a:pt x="44946" y="107156"/>
                  <a:pt x="47625" y="104477"/>
                  <a:pt x="47625" y="101203"/>
                </a:cubicBezTo>
                <a:lnTo>
                  <a:pt x="47625" y="89297"/>
                </a:lnTo>
                <a:cubicBezTo>
                  <a:pt x="47625" y="86023"/>
                  <a:pt x="44946" y="83344"/>
                  <a:pt x="41672" y="83344"/>
                </a:cubicBezTo>
                <a:lnTo>
                  <a:pt x="29766" y="83344"/>
                </a:lnTo>
                <a:cubicBezTo>
                  <a:pt x="26491" y="83344"/>
                  <a:pt x="23812" y="86023"/>
                  <a:pt x="23812" y="89297"/>
                </a:cubicBezTo>
                <a:close/>
                <a:moveTo>
                  <a:pt x="71438" y="89297"/>
                </a:moveTo>
                <a:lnTo>
                  <a:pt x="71438" y="101203"/>
                </a:lnTo>
                <a:cubicBezTo>
                  <a:pt x="71438" y="104477"/>
                  <a:pt x="74116" y="107156"/>
                  <a:pt x="77391" y="107156"/>
                </a:cubicBezTo>
                <a:lnTo>
                  <a:pt x="89297" y="107156"/>
                </a:lnTo>
                <a:cubicBezTo>
                  <a:pt x="92571" y="107156"/>
                  <a:pt x="95250" y="104477"/>
                  <a:pt x="95250" y="101203"/>
                </a:cubicBezTo>
                <a:lnTo>
                  <a:pt x="95250" y="89297"/>
                </a:lnTo>
                <a:cubicBezTo>
                  <a:pt x="95250" y="86023"/>
                  <a:pt x="92571" y="83344"/>
                  <a:pt x="89297" y="83344"/>
                </a:cubicBezTo>
                <a:lnTo>
                  <a:pt x="77391" y="83344"/>
                </a:lnTo>
                <a:cubicBezTo>
                  <a:pt x="74116" y="83344"/>
                  <a:pt x="71438" y="86023"/>
                  <a:pt x="71438" y="89297"/>
                </a:cubicBezTo>
                <a:close/>
                <a:moveTo>
                  <a:pt x="125016" y="83344"/>
                </a:moveTo>
                <a:cubicBezTo>
                  <a:pt x="121741" y="83344"/>
                  <a:pt x="119063" y="86023"/>
                  <a:pt x="119063" y="89297"/>
                </a:cubicBezTo>
                <a:lnTo>
                  <a:pt x="119063" y="101203"/>
                </a:lnTo>
                <a:cubicBezTo>
                  <a:pt x="119063" y="104477"/>
                  <a:pt x="121741" y="107156"/>
                  <a:pt x="125016" y="107156"/>
                </a:cubicBezTo>
                <a:lnTo>
                  <a:pt x="136922" y="107156"/>
                </a:lnTo>
                <a:cubicBezTo>
                  <a:pt x="140196" y="107156"/>
                  <a:pt x="142875" y="104477"/>
                  <a:pt x="142875" y="101203"/>
                </a:cubicBezTo>
                <a:lnTo>
                  <a:pt x="142875" y="89297"/>
                </a:lnTo>
                <a:cubicBezTo>
                  <a:pt x="142875" y="86023"/>
                  <a:pt x="140196" y="83344"/>
                  <a:pt x="136922" y="83344"/>
                </a:cubicBezTo>
                <a:lnTo>
                  <a:pt x="125016" y="83344"/>
                </a:lnTo>
                <a:close/>
                <a:moveTo>
                  <a:pt x="23812" y="136922"/>
                </a:moveTo>
                <a:lnTo>
                  <a:pt x="23812" y="148828"/>
                </a:lnTo>
                <a:cubicBezTo>
                  <a:pt x="23812" y="152102"/>
                  <a:pt x="26491" y="154781"/>
                  <a:pt x="29766" y="154781"/>
                </a:cubicBezTo>
                <a:lnTo>
                  <a:pt x="41672" y="154781"/>
                </a:lnTo>
                <a:cubicBezTo>
                  <a:pt x="44946" y="154781"/>
                  <a:pt x="47625" y="152102"/>
                  <a:pt x="47625" y="148828"/>
                </a:cubicBezTo>
                <a:lnTo>
                  <a:pt x="47625" y="136922"/>
                </a:lnTo>
                <a:cubicBezTo>
                  <a:pt x="47625" y="133648"/>
                  <a:pt x="44946" y="130969"/>
                  <a:pt x="41672" y="130969"/>
                </a:cubicBezTo>
                <a:lnTo>
                  <a:pt x="29766" y="130969"/>
                </a:lnTo>
                <a:cubicBezTo>
                  <a:pt x="26491" y="130969"/>
                  <a:pt x="23812" y="133648"/>
                  <a:pt x="23812" y="136922"/>
                </a:cubicBezTo>
                <a:close/>
                <a:moveTo>
                  <a:pt x="77391" y="130969"/>
                </a:moveTo>
                <a:cubicBezTo>
                  <a:pt x="74116" y="130969"/>
                  <a:pt x="71438" y="133648"/>
                  <a:pt x="71438" y="136922"/>
                </a:cubicBezTo>
                <a:lnTo>
                  <a:pt x="71438" y="148828"/>
                </a:lnTo>
                <a:cubicBezTo>
                  <a:pt x="71438" y="152102"/>
                  <a:pt x="74116" y="154781"/>
                  <a:pt x="77391" y="154781"/>
                </a:cubicBezTo>
                <a:lnTo>
                  <a:pt x="89297" y="154781"/>
                </a:lnTo>
                <a:cubicBezTo>
                  <a:pt x="92571" y="154781"/>
                  <a:pt x="95250" y="152102"/>
                  <a:pt x="95250" y="148828"/>
                </a:cubicBezTo>
                <a:lnTo>
                  <a:pt x="95250" y="136922"/>
                </a:lnTo>
                <a:cubicBezTo>
                  <a:pt x="95250" y="133648"/>
                  <a:pt x="92571" y="130969"/>
                  <a:pt x="89297" y="130969"/>
                </a:cubicBezTo>
                <a:lnTo>
                  <a:pt x="77391" y="130969"/>
                </a:lnTo>
                <a:close/>
                <a:moveTo>
                  <a:pt x="119063" y="136922"/>
                </a:moveTo>
                <a:lnTo>
                  <a:pt x="119063" y="148828"/>
                </a:lnTo>
                <a:cubicBezTo>
                  <a:pt x="119063" y="152102"/>
                  <a:pt x="121741" y="154781"/>
                  <a:pt x="125016" y="154781"/>
                </a:cubicBezTo>
                <a:lnTo>
                  <a:pt x="136922" y="154781"/>
                </a:lnTo>
                <a:cubicBezTo>
                  <a:pt x="140196" y="154781"/>
                  <a:pt x="142875" y="152102"/>
                  <a:pt x="142875" y="148828"/>
                </a:cubicBezTo>
                <a:lnTo>
                  <a:pt x="142875" y="136922"/>
                </a:lnTo>
                <a:cubicBezTo>
                  <a:pt x="142875" y="133648"/>
                  <a:pt x="140196" y="130969"/>
                  <a:pt x="136922" y="130969"/>
                </a:cubicBezTo>
                <a:lnTo>
                  <a:pt x="125016" y="130969"/>
                </a:lnTo>
                <a:cubicBezTo>
                  <a:pt x="121741" y="130969"/>
                  <a:pt x="119063" y="133648"/>
                  <a:pt x="119063" y="136922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0" name="Text 38"/>
          <p:cNvSpPr/>
          <p:nvPr/>
        </p:nvSpPr>
        <p:spPr>
          <a:xfrm>
            <a:off x="7126605" y="1447800"/>
            <a:ext cx="46291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Development Timeline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888480" y="1828800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38100" y="0"/>
                </a:moveTo>
                <a:lnTo>
                  <a:pt x="571500" y="0"/>
                </a:lnTo>
                <a:cubicBezTo>
                  <a:pt x="592528" y="0"/>
                  <a:pt x="609600" y="17072"/>
                  <a:pt x="609600" y="38100"/>
                </a:cubicBezTo>
                <a:lnTo>
                  <a:pt x="609600" y="342900"/>
                </a:lnTo>
                <a:cubicBezTo>
                  <a:pt x="609600" y="363928"/>
                  <a:pt x="592528" y="381000"/>
                  <a:pt x="571500" y="381000"/>
                </a:cubicBezTo>
                <a:lnTo>
                  <a:pt x="38100" y="381000"/>
                </a:lnTo>
                <a:cubicBezTo>
                  <a:pt x="17072" y="381000"/>
                  <a:pt x="0" y="363928"/>
                  <a:pt x="0" y="342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2" name="Text 40"/>
          <p:cNvSpPr/>
          <p:nvPr/>
        </p:nvSpPr>
        <p:spPr>
          <a:xfrm>
            <a:off x="6859905" y="1828800"/>
            <a:ext cx="666750" cy="381000"/>
          </a:xfrm>
          <a:prstGeom prst="rect">
            <a:avLst/>
          </a:prstGeom>
          <a:noFill/>
          <a:ln/>
        </p:spPr>
        <p:txBody>
          <a:bodyPr wrap="square" lIns="76200" tIns="38100" rIns="76200" bIns="3810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MAY 2023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7612380" y="2212340"/>
            <a:ext cx="4048125" cy="5080"/>
          </a:xfrm>
          <a:custGeom>
            <a:avLst/>
            <a:gdLst/>
            <a:ahLst/>
            <a:cxnLst/>
            <a:rect l="l" t="t" r="r" b="b"/>
            <a:pathLst>
              <a:path w="4048125" h="5080">
                <a:moveTo>
                  <a:pt x="0" y="0"/>
                </a:moveTo>
                <a:lnTo>
                  <a:pt x="4048125" y="0"/>
                </a:lnTo>
                <a:lnTo>
                  <a:pt x="4048125" y="5080"/>
                </a:lnTo>
                <a:lnTo>
                  <a:pt x="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7612380" y="1828800"/>
            <a:ext cx="4114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Original ETR Approved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7612380" y="2019300"/>
            <a:ext cx="410527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General Assembly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888480" y="2252980"/>
            <a:ext cx="609600" cy="353060"/>
          </a:xfrm>
          <a:custGeom>
            <a:avLst/>
            <a:gdLst/>
            <a:ahLst/>
            <a:cxnLst/>
            <a:rect l="l" t="t" r="r" b="b"/>
            <a:pathLst>
              <a:path w="609600" h="228600">
                <a:moveTo>
                  <a:pt x="38101" y="0"/>
                </a:moveTo>
                <a:lnTo>
                  <a:pt x="571499" y="0"/>
                </a:lnTo>
                <a:cubicBezTo>
                  <a:pt x="592542" y="0"/>
                  <a:pt x="609600" y="17058"/>
                  <a:pt x="609600" y="38101"/>
                </a:cubicBezTo>
                <a:lnTo>
                  <a:pt x="609600" y="190499"/>
                </a:lnTo>
                <a:cubicBezTo>
                  <a:pt x="609600" y="211542"/>
                  <a:pt x="592542" y="228600"/>
                  <a:pt x="571499" y="228600"/>
                </a:cubicBezTo>
                <a:lnTo>
                  <a:pt x="38101" y="228600"/>
                </a:lnTo>
                <a:cubicBezTo>
                  <a:pt x="17072" y="228600"/>
                  <a:pt x="0" y="211528"/>
                  <a:pt x="0" y="1904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7" name="Text 45"/>
          <p:cNvSpPr/>
          <p:nvPr/>
        </p:nvSpPr>
        <p:spPr>
          <a:xfrm>
            <a:off x="6859905" y="2312670"/>
            <a:ext cx="666750" cy="228600"/>
          </a:xfrm>
          <a:prstGeom prst="rect">
            <a:avLst/>
          </a:prstGeom>
          <a:noFill/>
          <a:ln/>
        </p:spPr>
        <p:txBody>
          <a:bodyPr wrap="square" lIns="76200" tIns="38100" rIns="76200" bIns="3810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2023-24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7612380" y="2636520"/>
            <a:ext cx="4048125" cy="5080"/>
          </a:xfrm>
          <a:custGeom>
            <a:avLst/>
            <a:gdLst/>
            <a:ahLst/>
            <a:cxnLst/>
            <a:rect l="l" t="t" r="r" b="b"/>
            <a:pathLst>
              <a:path w="4048125" h="5080">
                <a:moveTo>
                  <a:pt x="0" y="0"/>
                </a:moveTo>
                <a:lnTo>
                  <a:pt x="4048125" y="0"/>
                </a:lnTo>
                <a:lnTo>
                  <a:pt x="4048125" y="5080"/>
                </a:lnTo>
                <a:lnTo>
                  <a:pt x="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7612380" y="2252980"/>
            <a:ext cx="4114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Feedback Collection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7612380" y="2443480"/>
            <a:ext cx="410527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Multiple specialty reviews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6888480" y="2677160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38100" y="0"/>
                </a:moveTo>
                <a:lnTo>
                  <a:pt x="571500" y="0"/>
                </a:lnTo>
                <a:cubicBezTo>
                  <a:pt x="592528" y="0"/>
                  <a:pt x="609600" y="17072"/>
                  <a:pt x="609600" y="38100"/>
                </a:cubicBezTo>
                <a:lnTo>
                  <a:pt x="609600" y="342900"/>
                </a:lnTo>
                <a:cubicBezTo>
                  <a:pt x="609600" y="363928"/>
                  <a:pt x="592528" y="381000"/>
                  <a:pt x="571500" y="381000"/>
                </a:cubicBezTo>
                <a:lnTo>
                  <a:pt x="38100" y="381000"/>
                </a:lnTo>
                <a:cubicBezTo>
                  <a:pt x="17072" y="381000"/>
                  <a:pt x="0" y="363928"/>
                  <a:pt x="0" y="342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2" name="Text 50"/>
          <p:cNvSpPr/>
          <p:nvPr/>
        </p:nvSpPr>
        <p:spPr>
          <a:xfrm>
            <a:off x="6859905" y="2677160"/>
            <a:ext cx="666750" cy="381000"/>
          </a:xfrm>
          <a:prstGeom prst="rect">
            <a:avLst/>
          </a:prstGeom>
          <a:noFill/>
          <a:ln/>
        </p:spPr>
        <p:txBody>
          <a:bodyPr wrap="square" lIns="76200" tIns="38100" rIns="76200" bIns="3810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OCT 2024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7612380" y="3060700"/>
            <a:ext cx="4048125" cy="5080"/>
          </a:xfrm>
          <a:custGeom>
            <a:avLst/>
            <a:gdLst/>
            <a:ahLst/>
            <a:cxnLst/>
            <a:rect l="l" t="t" r="r" b="b"/>
            <a:pathLst>
              <a:path w="4048125" h="5080">
                <a:moveTo>
                  <a:pt x="0" y="0"/>
                </a:moveTo>
                <a:lnTo>
                  <a:pt x="4048125" y="0"/>
                </a:lnTo>
                <a:lnTo>
                  <a:pt x="4048125" y="5080"/>
                </a:lnTo>
                <a:lnTo>
                  <a:pt x="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54" name="Text 52"/>
          <p:cNvSpPr/>
          <p:nvPr/>
        </p:nvSpPr>
        <p:spPr>
          <a:xfrm>
            <a:off x="7612380" y="2677160"/>
            <a:ext cx="4114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Approval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7612380" y="2867660"/>
            <a:ext cx="410527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General Assembly endorsement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6888480" y="3101340"/>
            <a:ext cx="628651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38100" y="0"/>
                </a:moveTo>
                <a:lnTo>
                  <a:pt x="571500" y="0"/>
                </a:lnTo>
                <a:cubicBezTo>
                  <a:pt x="592528" y="0"/>
                  <a:pt x="609600" y="17072"/>
                  <a:pt x="609600" y="38100"/>
                </a:cubicBezTo>
                <a:lnTo>
                  <a:pt x="609600" y="342900"/>
                </a:lnTo>
                <a:cubicBezTo>
                  <a:pt x="609600" y="363928"/>
                  <a:pt x="592528" y="381000"/>
                  <a:pt x="571500" y="381000"/>
                </a:cubicBezTo>
                <a:lnTo>
                  <a:pt x="38100" y="381000"/>
                </a:lnTo>
                <a:cubicBezTo>
                  <a:pt x="17072" y="381000"/>
                  <a:pt x="0" y="363928"/>
                  <a:pt x="0" y="342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7" name="Text 55"/>
          <p:cNvSpPr/>
          <p:nvPr/>
        </p:nvSpPr>
        <p:spPr>
          <a:xfrm>
            <a:off x="6801181" y="3101340"/>
            <a:ext cx="801675" cy="381000"/>
          </a:xfrm>
          <a:prstGeom prst="rect">
            <a:avLst/>
          </a:prstGeom>
          <a:noFill/>
          <a:ln/>
        </p:spPr>
        <p:txBody>
          <a:bodyPr wrap="square" lIns="76200" tIns="38100" rIns="76200" bIns="3810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Jan 2025</a:t>
            </a:r>
          </a:p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</a:rPr>
              <a:t>01-04. 2026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7612380" y="3484880"/>
            <a:ext cx="4048125" cy="5080"/>
          </a:xfrm>
          <a:custGeom>
            <a:avLst/>
            <a:gdLst/>
            <a:ahLst/>
            <a:cxnLst/>
            <a:rect l="l" t="t" r="r" b="b"/>
            <a:pathLst>
              <a:path w="4048125" h="5080">
                <a:moveTo>
                  <a:pt x="0" y="0"/>
                </a:moveTo>
                <a:lnTo>
                  <a:pt x="4048125" y="0"/>
                </a:lnTo>
                <a:lnTo>
                  <a:pt x="4048125" y="5080"/>
                </a:lnTo>
                <a:lnTo>
                  <a:pt x="0" y="508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59" name="Text 57"/>
          <p:cNvSpPr/>
          <p:nvPr/>
        </p:nvSpPr>
        <p:spPr>
          <a:xfrm>
            <a:off x="7621905" y="3101340"/>
            <a:ext cx="4105275" cy="2209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ETR Committee Review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7642529" y="3291840"/>
            <a:ext cx="4075127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Comments &amp; recommendations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888480" y="3525520"/>
            <a:ext cx="609600" cy="381000"/>
          </a:xfrm>
          <a:custGeom>
            <a:avLst/>
            <a:gdLst/>
            <a:ahLst/>
            <a:cxnLst/>
            <a:rect l="l" t="t" r="r" b="b"/>
            <a:pathLst>
              <a:path w="609600" h="381000">
                <a:moveTo>
                  <a:pt x="38100" y="0"/>
                </a:moveTo>
                <a:lnTo>
                  <a:pt x="571500" y="0"/>
                </a:lnTo>
                <a:cubicBezTo>
                  <a:pt x="592528" y="0"/>
                  <a:pt x="609600" y="17072"/>
                  <a:pt x="609600" y="38100"/>
                </a:cubicBezTo>
                <a:lnTo>
                  <a:pt x="609600" y="342900"/>
                </a:lnTo>
                <a:cubicBezTo>
                  <a:pt x="609600" y="363928"/>
                  <a:pt x="592528" y="381000"/>
                  <a:pt x="571500" y="381000"/>
                </a:cubicBezTo>
                <a:lnTo>
                  <a:pt x="38100" y="381000"/>
                </a:lnTo>
                <a:cubicBezTo>
                  <a:pt x="17072" y="381000"/>
                  <a:pt x="0" y="363928"/>
                  <a:pt x="0" y="342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2" name="Text 60"/>
          <p:cNvSpPr/>
          <p:nvPr/>
        </p:nvSpPr>
        <p:spPr>
          <a:xfrm>
            <a:off x="6859905" y="3525520"/>
            <a:ext cx="666750" cy="381000"/>
          </a:xfrm>
          <a:prstGeom prst="rect">
            <a:avLst/>
          </a:prstGeom>
          <a:noFill/>
          <a:ln/>
        </p:spPr>
        <p:txBody>
          <a:bodyPr wrap="square" lIns="76200" tIns="38100" rIns="76200" bIns="3810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APR 2026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7612380" y="3525520"/>
            <a:ext cx="41148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Final Revisions Complete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7612380" y="3716020"/>
            <a:ext cx="410527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Ready for UEMS Council Approval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6753860" y="4211320"/>
            <a:ext cx="5056505" cy="2266950"/>
          </a:xfrm>
          <a:custGeom>
            <a:avLst/>
            <a:gdLst/>
            <a:ahLst/>
            <a:cxnLst/>
            <a:rect l="l" t="t" r="r" b="b"/>
            <a:pathLst>
              <a:path w="5056505" h="2266950">
                <a:moveTo>
                  <a:pt x="35560" y="0"/>
                </a:moveTo>
                <a:lnTo>
                  <a:pt x="4980313" y="0"/>
                </a:lnTo>
                <a:cubicBezTo>
                  <a:pt x="5022393" y="0"/>
                  <a:pt x="5056505" y="34112"/>
                  <a:pt x="5056505" y="76192"/>
                </a:cubicBezTo>
                <a:lnTo>
                  <a:pt x="5056505" y="2190758"/>
                </a:lnTo>
                <a:cubicBezTo>
                  <a:pt x="5056505" y="2232838"/>
                  <a:pt x="5022393" y="2266950"/>
                  <a:pt x="4980313" y="2266950"/>
                </a:cubicBezTo>
                <a:lnTo>
                  <a:pt x="35560" y="2266950"/>
                </a:lnTo>
                <a:cubicBezTo>
                  <a:pt x="15921" y="2266950"/>
                  <a:pt x="0" y="2251029"/>
                  <a:pt x="0" y="22313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6" name="Shape 64"/>
          <p:cNvSpPr/>
          <p:nvPr/>
        </p:nvSpPr>
        <p:spPr>
          <a:xfrm>
            <a:off x="6753860" y="4211320"/>
            <a:ext cx="35560" cy="2266950"/>
          </a:xfrm>
          <a:custGeom>
            <a:avLst/>
            <a:gdLst/>
            <a:ahLst/>
            <a:cxnLst/>
            <a:rect l="l" t="t" r="r" b="b"/>
            <a:pathLst>
              <a:path w="35560" h="2266950">
                <a:moveTo>
                  <a:pt x="35560" y="0"/>
                </a:moveTo>
                <a:lnTo>
                  <a:pt x="35560" y="0"/>
                </a:lnTo>
                <a:lnTo>
                  <a:pt x="35560" y="2266950"/>
                </a:lnTo>
                <a:lnTo>
                  <a:pt x="35560" y="2266950"/>
                </a:lnTo>
                <a:cubicBezTo>
                  <a:pt x="15921" y="2266950"/>
                  <a:pt x="0" y="2251029"/>
                  <a:pt x="0" y="223139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7" name="Shape 65"/>
          <p:cNvSpPr/>
          <p:nvPr/>
        </p:nvSpPr>
        <p:spPr>
          <a:xfrm>
            <a:off x="6971665" y="4401820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92980" y="24854"/>
                </a:moveTo>
                <a:cubicBezTo>
                  <a:pt x="96850" y="19534"/>
                  <a:pt x="95659" y="12092"/>
                  <a:pt x="90339" y="8223"/>
                </a:cubicBezTo>
                <a:cubicBezTo>
                  <a:pt x="85018" y="4353"/>
                  <a:pt x="77577" y="5544"/>
                  <a:pt x="73707" y="10864"/>
                </a:cubicBezTo>
                <a:lnTo>
                  <a:pt x="34268" y="65075"/>
                </a:lnTo>
                <a:lnTo>
                  <a:pt x="20315" y="51122"/>
                </a:lnTo>
                <a:cubicBezTo>
                  <a:pt x="15664" y="46472"/>
                  <a:pt x="8111" y="46472"/>
                  <a:pt x="3460" y="51122"/>
                </a:cubicBezTo>
                <a:cubicBezTo>
                  <a:pt x="-1191" y="55773"/>
                  <a:pt x="-1191" y="63326"/>
                  <a:pt x="3460" y="67977"/>
                </a:cubicBezTo>
                <a:lnTo>
                  <a:pt x="27273" y="91790"/>
                </a:lnTo>
                <a:cubicBezTo>
                  <a:pt x="29728" y="94245"/>
                  <a:pt x="33151" y="95510"/>
                  <a:pt x="36612" y="95250"/>
                </a:cubicBezTo>
                <a:cubicBezTo>
                  <a:pt x="40072" y="94990"/>
                  <a:pt x="43272" y="93204"/>
                  <a:pt x="45318" y="90376"/>
                </a:cubicBezTo>
                <a:lnTo>
                  <a:pt x="92943" y="24892"/>
                </a:lnTo>
                <a:close/>
                <a:moveTo>
                  <a:pt x="140605" y="75456"/>
                </a:moveTo>
                <a:cubicBezTo>
                  <a:pt x="144475" y="70135"/>
                  <a:pt x="143284" y="62694"/>
                  <a:pt x="137964" y="58824"/>
                </a:cubicBezTo>
                <a:cubicBezTo>
                  <a:pt x="132643" y="54955"/>
                  <a:pt x="125202" y="56145"/>
                  <a:pt x="121332" y="61466"/>
                </a:cubicBezTo>
                <a:lnTo>
                  <a:pt x="58080" y="148419"/>
                </a:lnTo>
                <a:lnTo>
                  <a:pt x="32221" y="122560"/>
                </a:lnTo>
                <a:cubicBezTo>
                  <a:pt x="27570" y="117909"/>
                  <a:pt x="20017" y="117909"/>
                  <a:pt x="15367" y="122560"/>
                </a:cubicBezTo>
                <a:cubicBezTo>
                  <a:pt x="10716" y="127211"/>
                  <a:pt x="10716" y="134764"/>
                  <a:pt x="15367" y="139415"/>
                </a:cubicBezTo>
                <a:lnTo>
                  <a:pt x="51085" y="175133"/>
                </a:lnTo>
                <a:cubicBezTo>
                  <a:pt x="53541" y="177589"/>
                  <a:pt x="56964" y="178854"/>
                  <a:pt x="60424" y="178594"/>
                </a:cubicBezTo>
                <a:cubicBezTo>
                  <a:pt x="63884" y="178333"/>
                  <a:pt x="67084" y="176547"/>
                  <a:pt x="69131" y="173720"/>
                </a:cubicBezTo>
                <a:lnTo>
                  <a:pt x="140568" y="7549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8" name="Text 66"/>
          <p:cNvSpPr/>
          <p:nvPr/>
        </p:nvSpPr>
        <p:spPr>
          <a:xfrm>
            <a:off x="7162165" y="4363720"/>
            <a:ext cx="45910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Approval Chain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6924040" y="4744721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0" name="Text 68"/>
          <p:cNvSpPr/>
          <p:nvPr/>
        </p:nvSpPr>
        <p:spPr>
          <a:xfrm>
            <a:off x="6895465" y="4744721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71" name="Text 69"/>
          <p:cNvSpPr/>
          <p:nvPr/>
        </p:nvSpPr>
        <p:spPr>
          <a:xfrm>
            <a:off x="7228840" y="4763771"/>
            <a:ext cx="34385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Executive Committee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6924040" y="5049521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73" name="Text 71"/>
          <p:cNvSpPr/>
          <p:nvPr/>
        </p:nvSpPr>
        <p:spPr>
          <a:xfrm>
            <a:off x="6895465" y="5049521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74" name="Text 72"/>
          <p:cNvSpPr/>
          <p:nvPr/>
        </p:nvSpPr>
        <p:spPr>
          <a:xfrm>
            <a:off x="7228840" y="5068571"/>
            <a:ext cx="13811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General Assembly</a:t>
            </a:r>
            <a:endParaRPr lang="en-US" sz="1600" dirty="0"/>
          </a:p>
        </p:txBody>
      </p:sp>
      <p:sp>
        <p:nvSpPr>
          <p:cNvPr id="75" name="Shape 73"/>
          <p:cNvSpPr/>
          <p:nvPr/>
        </p:nvSpPr>
        <p:spPr>
          <a:xfrm>
            <a:off x="6924040" y="5354321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6" name="Text 74"/>
          <p:cNvSpPr/>
          <p:nvPr/>
        </p:nvSpPr>
        <p:spPr>
          <a:xfrm>
            <a:off x="6895465" y="5354321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77" name="Text 75"/>
          <p:cNvSpPr/>
          <p:nvPr/>
        </p:nvSpPr>
        <p:spPr>
          <a:xfrm>
            <a:off x="7228840" y="5373371"/>
            <a:ext cx="1771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ETR Committee review</a:t>
            </a:r>
            <a:endParaRPr lang="en-US" sz="1600" dirty="0"/>
          </a:p>
        </p:txBody>
      </p:sp>
      <p:sp>
        <p:nvSpPr>
          <p:cNvPr id="78" name="Shape 76"/>
          <p:cNvSpPr/>
          <p:nvPr/>
        </p:nvSpPr>
        <p:spPr>
          <a:xfrm>
            <a:off x="6924040" y="5659121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114300" y="0"/>
                </a:moveTo>
                <a:lnTo>
                  <a:pt x="114300" y="0"/>
                </a:lnTo>
                <a:cubicBezTo>
                  <a:pt x="177384" y="0"/>
                  <a:pt x="228600" y="51216"/>
                  <a:pt x="228600" y="114300"/>
                </a:cubicBezTo>
                <a:lnTo>
                  <a:pt x="228600" y="114300"/>
                </a:lnTo>
                <a:cubicBezTo>
                  <a:pt x="228600" y="177384"/>
                  <a:pt x="177384" y="228600"/>
                  <a:pt x="114300" y="228600"/>
                </a:cubicBezTo>
                <a:lnTo>
                  <a:pt x="114300" y="228600"/>
                </a:lnTo>
                <a:cubicBezTo>
                  <a:pt x="51216" y="228600"/>
                  <a:pt x="0" y="177384"/>
                  <a:pt x="0" y="114300"/>
                </a:cubicBezTo>
                <a:lnTo>
                  <a:pt x="0" y="114300"/>
                </a:lnTo>
                <a:cubicBezTo>
                  <a:pt x="0" y="51216"/>
                  <a:pt x="51216" y="0"/>
                  <a:pt x="1143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9" name="Text 77"/>
          <p:cNvSpPr/>
          <p:nvPr/>
        </p:nvSpPr>
        <p:spPr>
          <a:xfrm>
            <a:off x="6895465" y="5659121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80" name="Text 78"/>
          <p:cNvSpPr/>
          <p:nvPr/>
        </p:nvSpPr>
        <p:spPr>
          <a:xfrm>
            <a:off x="7228840" y="5678171"/>
            <a:ext cx="16002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UEMS Council (April 2026)</a:t>
            </a:r>
            <a:endParaRPr lang="en-US" sz="1600" dirty="0"/>
          </a:p>
        </p:txBody>
      </p:sp>
      <p:pic>
        <p:nvPicPr>
          <p:cNvPr id="82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68C617DA-A9E2-0004-6F02-536BC374C3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  <p:sp>
        <p:nvSpPr>
          <p:cNvPr id="25" name="Text 1">
            <a:extLst>
              <a:ext uri="{FF2B5EF4-FFF2-40B4-BE49-F238E27FC236}">
                <a16:creationId xmlns:a16="http://schemas.microsoft.com/office/drawing/2014/main" id="{30C36AA0-B793-9563-01CC-9D08A9593B35}"/>
              </a:ext>
            </a:extLst>
          </p:cNvPr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How This ETR Was Created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74275" y="374277"/>
            <a:ext cx="11518305" cy="224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79" b="1" kern="0" spc="59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TRAINING OVERVIEW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74275" y="636269"/>
            <a:ext cx="11611874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652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Key Features of Urology Training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74275" y="1085399"/>
            <a:ext cx="748550" cy="37427"/>
          </a:xfrm>
          <a:custGeom>
            <a:avLst/>
            <a:gdLst/>
            <a:ahLst/>
            <a:cxnLst/>
            <a:rect l="l" t="t" r="r" b="b"/>
            <a:pathLst>
              <a:path w="748550" h="37427">
                <a:moveTo>
                  <a:pt x="0" y="0"/>
                </a:moveTo>
                <a:lnTo>
                  <a:pt x="748550" y="0"/>
                </a:lnTo>
                <a:lnTo>
                  <a:pt x="748550" y="37427"/>
                </a:lnTo>
                <a:lnTo>
                  <a:pt x="0" y="37427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74275" y="1272536"/>
            <a:ext cx="3714677" cy="2591853"/>
          </a:xfrm>
          <a:custGeom>
            <a:avLst/>
            <a:gdLst/>
            <a:ahLst/>
            <a:cxnLst/>
            <a:rect l="l" t="t" r="r" b="b"/>
            <a:pathLst>
              <a:path w="3714677" h="2591853">
                <a:moveTo>
                  <a:pt x="74853" y="0"/>
                </a:moveTo>
                <a:lnTo>
                  <a:pt x="3639824" y="0"/>
                </a:lnTo>
                <a:cubicBezTo>
                  <a:pt x="3681164" y="0"/>
                  <a:pt x="3714677" y="33513"/>
                  <a:pt x="3714677" y="74853"/>
                </a:cubicBezTo>
                <a:lnTo>
                  <a:pt x="3714677" y="2517000"/>
                </a:lnTo>
                <a:cubicBezTo>
                  <a:pt x="3714677" y="2558340"/>
                  <a:pt x="3681164" y="2591853"/>
                  <a:pt x="3639824" y="2591853"/>
                </a:cubicBezTo>
                <a:lnTo>
                  <a:pt x="74853" y="2591853"/>
                </a:lnTo>
                <a:cubicBezTo>
                  <a:pt x="33513" y="2591853"/>
                  <a:pt x="0" y="2558340"/>
                  <a:pt x="0" y="2517000"/>
                </a:cubicBezTo>
                <a:lnTo>
                  <a:pt x="0" y="74853"/>
                </a:lnTo>
                <a:cubicBezTo>
                  <a:pt x="0" y="33540"/>
                  <a:pt x="33540" y="0"/>
                  <a:pt x="74853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6141" dist="37427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23985" y="1422246"/>
            <a:ext cx="449130" cy="449130"/>
          </a:xfrm>
          <a:custGeom>
            <a:avLst/>
            <a:gdLst/>
            <a:ahLst/>
            <a:cxnLst/>
            <a:rect l="l" t="t" r="r" b="b"/>
            <a:pathLst>
              <a:path w="449130" h="449130">
                <a:moveTo>
                  <a:pt x="224565" y="0"/>
                </a:moveTo>
                <a:lnTo>
                  <a:pt x="224565" y="0"/>
                </a:lnTo>
                <a:cubicBezTo>
                  <a:pt x="348506" y="0"/>
                  <a:pt x="449130" y="100624"/>
                  <a:pt x="449130" y="224565"/>
                </a:cubicBezTo>
                <a:lnTo>
                  <a:pt x="449130" y="224565"/>
                </a:lnTo>
                <a:cubicBezTo>
                  <a:pt x="449130" y="348506"/>
                  <a:pt x="348506" y="449130"/>
                  <a:pt x="224565" y="449130"/>
                </a:cubicBezTo>
                <a:lnTo>
                  <a:pt x="224565" y="449130"/>
                </a:lnTo>
                <a:cubicBezTo>
                  <a:pt x="100624" y="449130"/>
                  <a:pt x="0" y="348506"/>
                  <a:pt x="0" y="224565"/>
                </a:cubicBezTo>
                <a:lnTo>
                  <a:pt x="0" y="224565"/>
                </a:lnTo>
                <a:cubicBezTo>
                  <a:pt x="0" y="100624"/>
                  <a:pt x="100624" y="0"/>
                  <a:pt x="224565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" name="Shape 5"/>
          <p:cNvSpPr/>
          <p:nvPr/>
        </p:nvSpPr>
        <p:spPr>
          <a:xfrm>
            <a:off x="654981" y="1553242"/>
            <a:ext cx="187137" cy="187137"/>
          </a:xfrm>
          <a:custGeom>
            <a:avLst/>
            <a:gdLst/>
            <a:ahLst/>
            <a:cxnLst/>
            <a:rect l="l" t="t" r="r" b="b"/>
            <a:pathLst>
              <a:path w="187137" h="187137">
                <a:moveTo>
                  <a:pt x="93569" y="0"/>
                </a:moveTo>
                <a:cubicBezTo>
                  <a:pt x="145211" y="0"/>
                  <a:pt x="187137" y="41927"/>
                  <a:pt x="187137" y="93569"/>
                </a:cubicBezTo>
                <a:cubicBezTo>
                  <a:pt x="187137" y="145211"/>
                  <a:pt x="145211" y="187137"/>
                  <a:pt x="93569" y="187137"/>
                </a:cubicBezTo>
                <a:cubicBezTo>
                  <a:pt x="41927" y="187137"/>
                  <a:pt x="0" y="145211"/>
                  <a:pt x="0" y="93569"/>
                </a:cubicBezTo>
                <a:cubicBezTo>
                  <a:pt x="0" y="41927"/>
                  <a:pt x="41927" y="0"/>
                  <a:pt x="93569" y="0"/>
                </a:cubicBezTo>
                <a:close/>
                <a:moveTo>
                  <a:pt x="84797" y="43860"/>
                </a:moveTo>
                <a:lnTo>
                  <a:pt x="84797" y="93569"/>
                </a:lnTo>
                <a:cubicBezTo>
                  <a:pt x="84797" y="96493"/>
                  <a:pt x="86259" y="99234"/>
                  <a:pt x="88708" y="100879"/>
                </a:cubicBezTo>
                <a:lnTo>
                  <a:pt x="123796" y="124271"/>
                </a:lnTo>
                <a:cubicBezTo>
                  <a:pt x="127816" y="126976"/>
                  <a:pt x="133262" y="125879"/>
                  <a:pt x="135967" y="121822"/>
                </a:cubicBezTo>
                <a:cubicBezTo>
                  <a:pt x="138672" y="117765"/>
                  <a:pt x="137575" y="112356"/>
                  <a:pt x="133518" y="109651"/>
                </a:cubicBezTo>
                <a:lnTo>
                  <a:pt x="102341" y="88890"/>
                </a:lnTo>
                <a:lnTo>
                  <a:pt x="102341" y="43860"/>
                </a:lnTo>
                <a:cubicBezTo>
                  <a:pt x="102341" y="38999"/>
                  <a:pt x="98430" y="35088"/>
                  <a:pt x="93569" y="35088"/>
                </a:cubicBezTo>
                <a:cubicBezTo>
                  <a:pt x="88708" y="35088"/>
                  <a:pt x="84797" y="38999"/>
                  <a:pt x="84797" y="4386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" name="Text 6"/>
          <p:cNvSpPr/>
          <p:nvPr/>
        </p:nvSpPr>
        <p:spPr>
          <a:xfrm>
            <a:off x="1085397" y="1515815"/>
            <a:ext cx="1366103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Training Duration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702" y="2058513"/>
            <a:ext cx="3639822" cy="4491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3536" b="1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5-6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81879" y="2545071"/>
            <a:ext cx="3499469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26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Years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91236" y="2844490"/>
            <a:ext cx="3480755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dirty="0">
                <a:solidFill>
                  <a:srgbClr val="F8F9FA">
                    <a:alpha val="8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Minimum requirement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23985" y="3221260"/>
            <a:ext cx="3415257" cy="4990"/>
          </a:xfrm>
          <a:custGeom>
            <a:avLst/>
            <a:gdLst/>
            <a:ahLst/>
            <a:cxnLst/>
            <a:rect l="l" t="t" r="r" b="b"/>
            <a:pathLst>
              <a:path w="3415257" h="4990">
                <a:moveTo>
                  <a:pt x="0" y="0"/>
                </a:moveTo>
                <a:lnTo>
                  <a:pt x="3415257" y="0"/>
                </a:lnTo>
                <a:lnTo>
                  <a:pt x="3415257" y="4990"/>
                </a:lnTo>
                <a:lnTo>
                  <a:pt x="0" y="4990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523985" y="3336037"/>
            <a:ext cx="3480755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Postgraduate training after completion of general professional training as a physician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238974" y="1290003"/>
            <a:ext cx="3714677" cy="2571891"/>
          </a:xfrm>
          <a:custGeom>
            <a:avLst/>
            <a:gdLst/>
            <a:ahLst/>
            <a:cxnLst/>
            <a:rect l="l" t="t" r="r" b="b"/>
            <a:pathLst>
              <a:path w="3714677" h="2571891">
                <a:moveTo>
                  <a:pt x="34932" y="0"/>
                </a:moveTo>
                <a:lnTo>
                  <a:pt x="3679745" y="0"/>
                </a:lnTo>
                <a:cubicBezTo>
                  <a:pt x="3699037" y="0"/>
                  <a:pt x="3714677" y="15640"/>
                  <a:pt x="3714677" y="34932"/>
                </a:cubicBezTo>
                <a:lnTo>
                  <a:pt x="3714677" y="2497024"/>
                </a:lnTo>
                <a:cubicBezTo>
                  <a:pt x="3714677" y="2538372"/>
                  <a:pt x="3681157" y="2571891"/>
                  <a:pt x="3639809" y="2571891"/>
                </a:cubicBezTo>
                <a:lnTo>
                  <a:pt x="74868" y="2571891"/>
                </a:lnTo>
                <a:cubicBezTo>
                  <a:pt x="33519" y="2571891"/>
                  <a:pt x="0" y="2538372"/>
                  <a:pt x="0" y="2497024"/>
                </a:cubicBezTo>
                <a:lnTo>
                  <a:pt x="0" y="34932"/>
                </a:lnTo>
                <a:cubicBezTo>
                  <a:pt x="0" y="15640"/>
                  <a:pt x="15640" y="0"/>
                  <a:pt x="3493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6141" dist="37427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238974" y="1290003"/>
            <a:ext cx="3714677" cy="34932"/>
          </a:xfrm>
          <a:custGeom>
            <a:avLst/>
            <a:gdLst/>
            <a:ahLst/>
            <a:cxnLst/>
            <a:rect l="l" t="t" r="r" b="b"/>
            <a:pathLst>
              <a:path w="3714677" h="34932">
                <a:moveTo>
                  <a:pt x="34932" y="0"/>
                </a:moveTo>
                <a:lnTo>
                  <a:pt x="3679745" y="0"/>
                </a:lnTo>
                <a:cubicBezTo>
                  <a:pt x="3699037" y="0"/>
                  <a:pt x="3714677" y="15640"/>
                  <a:pt x="3714677" y="34932"/>
                </a:cubicBezTo>
                <a:lnTo>
                  <a:pt x="3714677" y="34932"/>
                </a:lnTo>
                <a:lnTo>
                  <a:pt x="0" y="34932"/>
                </a:lnTo>
                <a:lnTo>
                  <a:pt x="0" y="34932"/>
                </a:lnTo>
                <a:cubicBezTo>
                  <a:pt x="0" y="15653"/>
                  <a:pt x="15653" y="0"/>
                  <a:pt x="349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6" name="Shape 14"/>
          <p:cNvSpPr/>
          <p:nvPr/>
        </p:nvSpPr>
        <p:spPr>
          <a:xfrm>
            <a:off x="4388684" y="1457177"/>
            <a:ext cx="449130" cy="449130"/>
          </a:xfrm>
          <a:custGeom>
            <a:avLst/>
            <a:gdLst/>
            <a:ahLst/>
            <a:cxnLst/>
            <a:rect l="l" t="t" r="r" b="b"/>
            <a:pathLst>
              <a:path w="449130" h="449130">
                <a:moveTo>
                  <a:pt x="224565" y="0"/>
                </a:moveTo>
                <a:lnTo>
                  <a:pt x="224565" y="0"/>
                </a:lnTo>
                <a:cubicBezTo>
                  <a:pt x="348506" y="0"/>
                  <a:pt x="449130" y="100624"/>
                  <a:pt x="449130" y="224565"/>
                </a:cubicBezTo>
                <a:lnTo>
                  <a:pt x="449130" y="224565"/>
                </a:lnTo>
                <a:cubicBezTo>
                  <a:pt x="449130" y="348506"/>
                  <a:pt x="348506" y="449130"/>
                  <a:pt x="224565" y="449130"/>
                </a:cubicBezTo>
                <a:lnTo>
                  <a:pt x="224565" y="449130"/>
                </a:lnTo>
                <a:cubicBezTo>
                  <a:pt x="100624" y="449130"/>
                  <a:pt x="0" y="348506"/>
                  <a:pt x="0" y="224565"/>
                </a:cubicBezTo>
                <a:lnTo>
                  <a:pt x="0" y="224565"/>
                </a:lnTo>
                <a:cubicBezTo>
                  <a:pt x="0" y="100624"/>
                  <a:pt x="100624" y="0"/>
                  <a:pt x="224565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7" name="Shape 15"/>
          <p:cNvSpPr/>
          <p:nvPr/>
        </p:nvSpPr>
        <p:spPr>
          <a:xfrm>
            <a:off x="4496288" y="1588173"/>
            <a:ext cx="233922" cy="187137"/>
          </a:xfrm>
          <a:custGeom>
            <a:avLst/>
            <a:gdLst/>
            <a:ahLst/>
            <a:cxnLst/>
            <a:rect l="l" t="t" r="r" b="b"/>
            <a:pathLst>
              <a:path w="233922" h="187137">
                <a:moveTo>
                  <a:pt x="140353" y="11696"/>
                </a:moveTo>
                <a:lnTo>
                  <a:pt x="187137" y="11696"/>
                </a:lnTo>
                <a:cubicBezTo>
                  <a:pt x="193607" y="11696"/>
                  <a:pt x="198833" y="16923"/>
                  <a:pt x="198833" y="23392"/>
                </a:cubicBezTo>
                <a:cubicBezTo>
                  <a:pt x="198833" y="29862"/>
                  <a:pt x="193607" y="35088"/>
                  <a:pt x="187137" y="35088"/>
                </a:cubicBezTo>
                <a:lnTo>
                  <a:pt x="145616" y="35088"/>
                </a:lnTo>
                <a:cubicBezTo>
                  <a:pt x="143716" y="44518"/>
                  <a:pt x="137246" y="52303"/>
                  <a:pt x="128657" y="56032"/>
                </a:cubicBezTo>
                <a:lnTo>
                  <a:pt x="128657" y="163745"/>
                </a:lnTo>
                <a:lnTo>
                  <a:pt x="187137" y="163745"/>
                </a:lnTo>
                <a:cubicBezTo>
                  <a:pt x="193607" y="163745"/>
                  <a:pt x="198833" y="168972"/>
                  <a:pt x="198833" y="175441"/>
                </a:cubicBezTo>
                <a:cubicBezTo>
                  <a:pt x="198833" y="181911"/>
                  <a:pt x="193607" y="187137"/>
                  <a:pt x="187137" y="187137"/>
                </a:cubicBezTo>
                <a:lnTo>
                  <a:pt x="46784" y="187137"/>
                </a:lnTo>
                <a:cubicBezTo>
                  <a:pt x="40315" y="187137"/>
                  <a:pt x="35088" y="181911"/>
                  <a:pt x="35088" y="175441"/>
                </a:cubicBezTo>
                <a:cubicBezTo>
                  <a:pt x="35088" y="168972"/>
                  <a:pt x="40315" y="163745"/>
                  <a:pt x="46784" y="163745"/>
                </a:cubicBezTo>
                <a:lnTo>
                  <a:pt x="105265" y="163745"/>
                </a:lnTo>
                <a:lnTo>
                  <a:pt x="105265" y="56032"/>
                </a:lnTo>
                <a:cubicBezTo>
                  <a:pt x="96675" y="52267"/>
                  <a:pt x="90206" y="44482"/>
                  <a:pt x="88305" y="35088"/>
                </a:cubicBezTo>
                <a:lnTo>
                  <a:pt x="46784" y="35088"/>
                </a:lnTo>
                <a:cubicBezTo>
                  <a:pt x="40315" y="35088"/>
                  <a:pt x="35088" y="29862"/>
                  <a:pt x="35088" y="23392"/>
                </a:cubicBezTo>
                <a:cubicBezTo>
                  <a:pt x="35088" y="16923"/>
                  <a:pt x="40315" y="11696"/>
                  <a:pt x="46784" y="11696"/>
                </a:cubicBezTo>
                <a:lnTo>
                  <a:pt x="93569" y="11696"/>
                </a:lnTo>
                <a:cubicBezTo>
                  <a:pt x="98905" y="4605"/>
                  <a:pt x="107385" y="0"/>
                  <a:pt x="116961" y="0"/>
                </a:cubicBezTo>
                <a:cubicBezTo>
                  <a:pt x="126537" y="0"/>
                  <a:pt x="135017" y="4605"/>
                  <a:pt x="140353" y="11696"/>
                </a:cubicBezTo>
                <a:close/>
                <a:moveTo>
                  <a:pt x="160675" y="116961"/>
                </a:moveTo>
                <a:lnTo>
                  <a:pt x="213600" y="116961"/>
                </a:lnTo>
                <a:lnTo>
                  <a:pt x="187137" y="71565"/>
                </a:lnTo>
                <a:lnTo>
                  <a:pt x="160675" y="116961"/>
                </a:lnTo>
                <a:close/>
                <a:moveTo>
                  <a:pt x="187137" y="152049"/>
                </a:moveTo>
                <a:cubicBezTo>
                  <a:pt x="164147" y="152049"/>
                  <a:pt x="145031" y="139622"/>
                  <a:pt x="141084" y="123211"/>
                </a:cubicBezTo>
                <a:cubicBezTo>
                  <a:pt x="140134" y="119190"/>
                  <a:pt x="141450" y="115060"/>
                  <a:pt x="143533" y="111478"/>
                </a:cubicBezTo>
                <a:lnTo>
                  <a:pt x="178329" y="51828"/>
                </a:lnTo>
                <a:cubicBezTo>
                  <a:pt x="180156" y="48685"/>
                  <a:pt x="183519" y="46784"/>
                  <a:pt x="187137" y="46784"/>
                </a:cubicBezTo>
                <a:cubicBezTo>
                  <a:pt x="190756" y="46784"/>
                  <a:pt x="194118" y="48722"/>
                  <a:pt x="195946" y="51828"/>
                </a:cubicBezTo>
                <a:lnTo>
                  <a:pt x="230742" y="111478"/>
                </a:lnTo>
                <a:cubicBezTo>
                  <a:pt x="232825" y="115060"/>
                  <a:pt x="234141" y="119190"/>
                  <a:pt x="233191" y="123211"/>
                </a:cubicBezTo>
                <a:cubicBezTo>
                  <a:pt x="229243" y="139585"/>
                  <a:pt x="210127" y="152049"/>
                  <a:pt x="187137" y="152049"/>
                </a:cubicBezTo>
                <a:close/>
                <a:moveTo>
                  <a:pt x="46346" y="71565"/>
                </a:moveTo>
                <a:lnTo>
                  <a:pt x="19883" y="116961"/>
                </a:lnTo>
                <a:lnTo>
                  <a:pt x="72845" y="116961"/>
                </a:lnTo>
                <a:lnTo>
                  <a:pt x="46346" y="71565"/>
                </a:lnTo>
                <a:close/>
                <a:moveTo>
                  <a:pt x="329" y="123211"/>
                </a:moveTo>
                <a:cubicBezTo>
                  <a:pt x="-621" y="119190"/>
                  <a:pt x="694" y="115060"/>
                  <a:pt x="2778" y="111478"/>
                </a:cubicBezTo>
                <a:lnTo>
                  <a:pt x="37574" y="51828"/>
                </a:lnTo>
                <a:cubicBezTo>
                  <a:pt x="39401" y="48685"/>
                  <a:pt x="42764" y="46784"/>
                  <a:pt x="46382" y="46784"/>
                </a:cubicBezTo>
                <a:cubicBezTo>
                  <a:pt x="50001" y="46784"/>
                  <a:pt x="53363" y="48722"/>
                  <a:pt x="55191" y="51828"/>
                </a:cubicBezTo>
                <a:lnTo>
                  <a:pt x="89987" y="111478"/>
                </a:lnTo>
                <a:cubicBezTo>
                  <a:pt x="92070" y="115060"/>
                  <a:pt x="93386" y="119190"/>
                  <a:pt x="92436" y="123211"/>
                </a:cubicBezTo>
                <a:cubicBezTo>
                  <a:pt x="88488" y="139585"/>
                  <a:pt x="69372" y="152049"/>
                  <a:pt x="46382" y="152049"/>
                </a:cubicBezTo>
                <a:cubicBezTo>
                  <a:pt x="23392" y="152049"/>
                  <a:pt x="4276" y="139622"/>
                  <a:pt x="329" y="12321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8" name="Text 16"/>
          <p:cNvSpPr/>
          <p:nvPr/>
        </p:nvSpPr>
        <p:spPr>
          <a:xfrm>
            <a:off x="4950096" y="1550746"/>
            <a:ext cx="1459672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Unique Integration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388684" y="2018589"/>
            <a:ext cx="3490112" cy="4865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Urology combines </a:t>
            </a:r>
            <a:r>
              <a:rPr lang="en-US" sz="117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surgical and medical aspects</a:t>
            </a: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 a single specialty.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388684" y="2617429"/>
            <a:ext cx="3415257" cy="486557"/>
          </a:xfrm>
          <a:custGeom>
            <a:avLst/>
            <a:gdLst/>
            <a:ahLst/>
            <a:cxnLst/>
            <a:rect l="l" t="t" r="r" b="b"/>
            <a:pathLst>
              <a:path w="3415257" h="486557">
                <a:moveTo>
                  <a:pt x="37426" y="0"/>
                </a:moveTo>
                <a:lnTo>
                  <a:pt x="3377831" y="0"/>
                </a:lnTo>
                <a:cubicBezTo>
                  <a:pt x="3398501" y="0"/>
                  <a:pt x="3415257" y="16756"/>
                  <a:pt x="3415257" y="37426"/>
                </a:cubicBezTo>
                <a:lnTo>
                  <a:pt x="3415257" y="449131"/>
                </a:lnTo>
                <a:cubicBezTo>
                  <a:pt x="3415257" y="469801"/>
                  <a:pt x="3398501" y="486557"/>
                  <a:pt x="3377831" y="486557"/>
                </a:cubicBezTo>
                <a:lnTo>
                  <a:pt x="37426" y="486557"/>
                </a:lnTo>
                <a:cubicBezTo>
                  <a:pt x="16756" y="486557"/>
                  <a:pt x="0" y="469801"/>
                  <a:pt x="0" y="449131"/>
                </a:cubicBezTo>
                <a:lnTo>
                  <a:pt x="0" y="37426"/>
                </a:lnTo>
                <a:cubicBezTo>
                  <a:pt x="0" y="16770"/>
                  <a:pt x="16770" y="0"/>
                  <a:pt x="37426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4465878" y="2717236"/>
            <a:ext cx="163745" cy="130996"/>
          </a:xfrm>
          <a:custGeom>
            <a:avLst/>
            <a:gdLst/>
            <a:ahLst/>
            <a:cxnLst/>
            <a:rect l="l" t="t" r="r" b="b"/>
            <a:pathLst>
              <a:path w="163745" h="130996">
                <a:moveTo>
                  <a:pt x="135909" y="-5731"/>
                </a:moveTo>
                <a:lnTo>
                  <a:pt x="146347" y="8187"/>
                </a:lnTo>
                <a:lnTo>
                  <a:pt x="157605" y="8187"/>
                </a:lnTo>
                <a:cubicBezTo>
                  <a:pt x="161008" y="8187"/>
                  <a:pt x="163745" y="10925"/>
                  <a:pt x="163745" y="14328"/>
                </a:cubicBezTo>
                <a:cubicBezTo>
                  <a:pt x="163745" y="17731"/>
                  <a:pt x="161008" y="20468"/>
                  <a:pt x="157605" y="20468"/>
                </a:cubicBezTo>
                <a:lnTo>
                  <a:pt x="143277" y="20468"/>
                </a:lnTo>
                <a:cubicBezTo>
                  <a:pt x="141333" y="20468"/>
                  <a:pt x="139516" y="19547"/>
                  <a:pt x="138365" y="18012"/>
                </a:cubicBezTo>
                <a:lnTo>
                  <a:pt x="132199" y="9799"/>
                </a:lnTo>
                <a:lnTo>
                  <a:pt x="120174" y="35359"/>
                </a:lnTo>
                <a:cubicBezTo>
                  <a:pt x="119227" y="37354"/>
                  <a:pt x="117283" y="38710"/>
                  <a:pt x="115082" y="38864"/>
                </a:cubicBezTo>
                <a:cubicBezTo>
                  <a:pt x="112882" y="39017"/>
                  <a:pt x="110758" y="37994"/>
                  <a:pt x="109530" y="36152"/>
                </a:cubicBezTo>
                <a:lnTo>
                  <a:pt x="99066" y="20468"/>
                </a:lnTo>
                <a:lnTo>
                  <a:pt x="88013" y="20468"/>
                </a:lnTo>
                <a:cubicBezTo>
                  <a:pt x="84610" y="20468"/>
                  <a:pt x="81873" y="17731"/>
                  <a:pt x="81873" y="14328"/>
                </a:cubicBezTo>
                <a:cubicBezTo>
                  <a:pt x="81873" y="10925"/>
                  <a:pt x="84610" y="8187"/>
                  <a:pt x="88013" y="8187"/>
                </a:cubicBezTo>
                <a:lnTo>
                  <a:pt x="102341" y="8187"/>
                </a:lnTo>
                <a:cubicBezTo>
                  <a:pt x="104388" y="8187"/>
                  <a:pt x="106306" y="9211"/>
                  <a:pt x="107458" y="10925"/>
                </a:cubicBezTo>
                <a:lnTo>
                  <a:pt x="113701" y="20289"/>
                </a:lnTo>
                <a:lnTo>
                  <a:pt x="125444" y="-4657"/>
                </a:lnTo>
                <a:cubicBezTo>
                  <a:pt x="126365" y="-6601"/>
                  <a:pt x="128233" y="-7931"/>
                  <a:pt x="130382" y="-8162"/>
                </a:cubicBezTo>
                <a:cubicBezTo>
                  <a:pt x="132531" y="-8392"/>
                  <a:pt x="134629" y="-7471"/>
                  <a:pt x="135909" y="-5731"/>
                </a:cubicBezTo>
                <a:close/>
                <a:moveTo>
                  <a:pt x="81873" y="40936"/>
                </a:moveTo>
                <a:cubicBezTo>
                  <a:pt x="81873" y="36408"/>
                  <a:pt x="85531" y="32749"/>
                  <a:pt x="90060" y="32749"/>
                </a:cubicBezTo>
                <a:lnTo>
                  <a:pt x="92490" y="32749"/>
                </a:lnTo>
                <a:lnTo>
                  <a:pt x="99296" y="42958"/>
                </a:lnTo>
                <a:cubicBezTo>
                  <a:pt x="102980" y="48484"/>
                  <a:pt x="109351" y="51605"/>
                  <a:pt x="115978" y="51119"/>
                </a:cubicBezTo>
                <a:cubicBezTo>
                  <a:pt x="122604" y="50633"/>
                  <a:pt x="128463" y="46616"/>
                  <a:pt x="131278" y="40604"/>
                </a:cubicBezTo>
                <a:lnTo>
                  <a:pt x="134834" y="33056"/>
                </a:lnTo>
                <a:cubicBezTo>
                  <a:pt x="146578" y="34898"/>
                  <a:pt x="155558" y="45056"/>
                  <a:pt x="155558" y="57311"/>
                </a:cubicBezTo>
                <a:lnTo>
                  <a:pt x="155558" y="114622"/>
                </a:lnTo>
                <a:cubicBezTo>
                  <a:pt x="155558" y="119150"/>
                  <a:pt x="151899" y="122809"/>
                  <a:pt x="147371" y="122809"/>
                </a:cubicBezTo>
                <a:cubicBezTo>
                  <a:pt x="142842" y="122809"/>
                  <a:pt x="139183" y="119150"/>
                  <a:pt x="139183" y="114622"/>
                </a:cubicBezTo>
                <a:lnTo>
                  <a:pt x="139183" y="98247"/>
                </a:lnTo>
                <a:lnTo>
                  <a:pt x="24562" y="98247"/>
                </a:lnTo>
                <a:lnTo>
                  <a:pt x="24562" y="114622"/>
                </a:lnTo>
                <a:cubicBezTo>
                  <a:pt x="24562" y="119150"/>
                  <a:pt x="20903" y="122809"/>
                  <a:pt x="16375" y="122809"/>
                </a:cubicBezTo>
                <a:cubicBezTo>
                  <a:pt x="11846" y="122809"/>
                  <a:pt x="8187" y="119150"/>
                  <a:pt x="8187" y="114622"/>
                </a:cubicBezTo>
                <a:lnTo>
                  <a:pt x="8187" y="16375"/>
                </a:lnTo>
                <a:cubicBezTo>
                  <a:pt x="8187" y="11846"/>
                  <a:pt x="11846" y="8187"/>
                  <a:pt x="16375" y="8187"/>
                </a:cubicBezTo>
                <a:cubicBezTo>
                  <a:pt x="20903" y="8187"/>
                  <a:pt x="24562" y="11846"/>
                  <a:pt x="24562" y="16375"/>
                </a:cubicBezTo>
                <a:lnTo>
                  <a:pt x="24562" y="73685"/>
                </a:lnTo>
                <a:lnTo>
                  <a:pt x="81873" y="73685"/>
                </a:lnTo>
                <a:lnTo>
                  <a:pt x="81873" y="40936"/>
                </a:lnTo>
                <a:close/>
                <a:moveTo>
                  <a:pt x="36843" y="49124"/>
                </a:moveTo>
                <a:cubicBezTo>
                  <a:pt x="36843" y="40086"/>
                  <a:pt x="44180" y="32749"/>
                  <a:pt x="53217" y="32749"/>
                </a:cubicBezTo>
                <a:cubicBezTo>
                  <a:pt x="62255" y="32749"/>
                  <a:pt x="69592" y="40086"/>
                  <a:pt x="69592" y="49124"/>
                </a:cubicBezTo>
                <a:cubicBezTo>
                  <a:pt x="69592" y="58161"/>
                  <a:pt x="62255" y="65498"/>
                  <a:pt x="53217" y="65498"/>
                </a:cubicBezTo>
                <a:cubicBezTo>
                  <a:pt x="44180" y="65498"/>
                  <a:pt x="36843" y="58161"/>
                  <a:pt x="36843" y="4912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2" name="Text 20"/>
          <p:cNvSpPr/>
          <p:nvPr/>
        </p:nvSpPr>
        <p:spPr>
          <a:xfrm>
            <a:off x="4687112" y="2692284"/>
            <a:ext cx="310747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Surgical Expertise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463539" y="2879421"/>
            <a:ext cx="3321688" cy="14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8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Endoscopic, laparoscopic, robotic, and open procedures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388684" y="3178841"/>
            <a:ext cx="3415257" cy="486557"/>
          </a:xfrm>
          <a:custGeom>
            <a:avLst/>
            <a:gdLst/>
            <a:ahLst/>
            <a:cxnLst/>
            <a:rect l="l" t="t" r="r" b="b"/>
            <a:pathLst>
              <a:path w="3415257" h="486557">
                <a:moveTo>
                  <a:pt x="37426" y="0"/>
                </a:moveTo>
                <a:lnTo>
                  <a:pt x="3377831" y="0"/>
                </a:lnTo>
                <a:cubicBezTo>
                  <a:pt x="3398501" y="0"/>
                  <a:pt x="3415257" y="16756"/>
                  <a:pt x="3415257" y="37426"/>
                </a:cubicBezTo>
                <a:lnTo>
                  <a:pt x="3415257" y="449131"/>
                </a:lnTo>
                <a:cubicBezTo>
                  <a:pt x="3415257" y="469801"/>
                  <a:pt x="3398501" y="486557"/>
                  <a:pt x="3377831" y="486557"/>
                </a:cubicBezTo>
                <a:lnTo>
                  <a:pt x="37426" y="486557"/>
                </a:lnTo>
                <a:cubicBezTo>
                  <a:pt x="16756" y="486557"/>
                  <a:pt x="0" y="469801"/>
                  <a:pt x="0" y="449131"/>
                </a:cubicBezTo>
                <a:lnTo>
                  <a:pt x="0" y="37426"/>
                </a:lnTo>
                <a:cubicBezTo>
                  <a:pt x="0" y="16770"/>
                  <a:pt x="16770" y="0"/>
                  <a:pt x="37426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482252" y="3278648"/>
            <a:ext cx="130996" cy="130996"/>
          </a:xfrm>
          <a:custGeom>
            <a:avLst/>
            <a:gdLst/>
            <a:ahLst/>
            <a:cxnLst/>
            <a:rect l="l" t="t" r="r" b="b"/>
            <a:pathLst>
              <a:path w="130996" h="130996">
                <a:moveTo>
                  <a:pt x="16375" y="28655"/>
                </a:moveTo>
                <a:cubicBezTo>
                  <a:pt x="16375" y="21875"/>
                  <a:pt x="21875" y="16375"/>
                  <a:pt x="28655" y="16375"/>
                </a:cubicBezTo>
                <a:cubicBezTo>
                  <a:pt x="35435" y="16375"/>
                  <a:pt x="40936" y="21875"/>
                  <a:pt x="40936" y="28655"/>
                </a:cubicBezTo>
                <a:lnTo>
                  <a:pt x="40936" y="57311"/>
                </a:lnTo>
                <a:lnTo>
                  <a:pt x="16375" y="57311"/>
                </a:lnTo>
                <a:lnTo>
                  <a:pt x="16375" y="28655"/>
                </a:lnTo>
                <a:close/>
                <a:moveTo>
                  <a:pt x="45030" y="94153"/>
                </a:moveTo>
                <a:cubicBezTo>
                  <a:pt x="45030" y="81694"/>
                  <a:pt x="49661" y="70308"/>
                  <a:pt x="57311" y="61660"/>
                </a:cubicBezTo>
                <a:lnTo>
                  <a:pt x="57311" y="28655"/>
                </a:lnTo>
                <a:cubicBezTo>
                  <a:pt x="57311" y="12818"/>
                  <a:pt x="44493" y="0"/>
                  <a:pt x="28655" y="0"/>
                </a:cubicBezTo>
                <a:cubicBezTo>
                  <a:pt x="12818" y="0"/>
                  <a:pt x="0" y="12818"/>
                  <a:pt x="0" y="28655"/>
                </a:cubicBezTo>
                <a:lnTo>
                  <a:pt x="0" y="102341"/>
                </a:lnTo>
                <a:cubicBezTo>
                  <a:pt x="0" y="118178"/>
                  <a:pt x="12818" y="130996"/>
                  <a:pt x="28655" y="130996"/>
                </a:cubicBezTo>
                <a:cubicBezTo>
                  <a:pt x="38199" y="130996"/>
                  <a:pt x="46642" y="126340"/>
                  <a:pt x="51861" y="119150"/>
                </a:cubicBezTo>
                <a:cubicBezTo>
                  <a:pt x="47512" y="111833"/>
                  <a:pt x="45030" y="103287"/>
                  <a:pt x="45030" y="94153"/>
                </a:cubicBezTo>
                <a:close/>
                <a:moveTo>
                  <a:pt x="61584" y="111398"/>
                </a:moveTo>
                <a:cubicBezTo>
                  <a:pt x="62760" y="113624"/>
                  <a:pt x="65754" y="113880"/>
                  <a:pt x="67545" y="112089"/>
                </a:cubicBezTo>
                <a:lnTo>
                  <a:pt x="112089" y="67545"/>
                </a:lnTo>
                <a:cubicBezTo>
                  <a:pt x="113880" y="65754"/>
                  <a:pt x="113624" y="62760"/>
                  <a:pt x="111398" y="61584"/>
                </a:cubicBezTo>
                <a:cubicBezTo>
                  <a:pt x="106255" y="58846"/>
                  <a:pt x="100396" y="57311"/>
                  <a:pt x="94153" y="57311"/>
                </a:cubicBezTo>
                <a:cubicBezTo>
                  <a:pt x="73813" y="57311"/>
                  <a:pt x="57311" y="73813"/>
                  <a:pt x="57311" y="94153"/>
                </a:cubicBezTo>
                <a:cubicBezTo>
                  <a:pt x="57311" y="100371"/>
                  <a:pt x="58846" y="106255"/>
                  <a:pt x="61584" y="111398"/>
                </a:cubicBezTo>
                <a:close/>
                <a:moveTo>
                  <a:pt x="76218" y="120762"/>
                </a:moveTo>
                <a:cubicBezTo>
                  <a:pt x="74427" y="122553"/>
                  <a:pt x="74683" y="125547"/>
                  <a:pt x="76909" y="126723"/>
                </a:cubicBezTo>
                <a:cubicBezTo>
                  <a:pt x="82052" y="129461"/>
                  <a:pt x="87911" y="130996"/>
                  <a:pt x="94153" y="130996"/>
                </a:cubicBezTo>
                <a:cubicBezTo>
                  <a:pt x="114494" y="130996"/>
                  <a:pt x="130996" y="114494"/>
                  <a:pt x="130996" y="94153"/>
                </a:cubicBezTo>
                <a:cubicBezTo>
                  <a:pt x="130996" y="87936"/>
                  <a:pt x="129461" y="82052"/>
                  <a:pt x="126723" y="76909"/>
                </a:cubicBezTo>
                <a:cubicBezTo>
                  <a:pt x="125547" y="74683"/>
                  <a:pt x="122553" y="74427"/>
                  <a:pt x="120762" y="76218"/>
                </a:cubicBezTo>
                <a:lnTo>
                  <a:pt x="76218" y="12076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6" name="Text 24"/>
          <p:cNvSpPr/>
          <p:nvPr/>
        </p:nvSpPr>
        <p:spPr>
          <a:xfrm>
            <a:off x="4687112" y="3253696"/>
            <a:ext cx="310747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Medical Management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463539" y="3440833"/>
            <a:ext cx="3321688" cy="14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8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Pharmacotherapy, oncology, chronic disease care, etc.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8103673" y="1290003"/>
            <a:ext cx="3714677" cy="2571891"/>
          </a:xfrm>
          <a:custGeom>
            <a:avLst/>
            <a:gdLst/>
            <a:ahLst/>
            <a:cxnLst/>
            <a:rect l="l" t="t" r="r" b="b"/>
            <a:pathLst>
              <a:path w="3714677" h="2571891">
                <a:moveTo>
                  <a:pt x="34932" y="0"/>
                </a:moveTo>
                <a:lnTo>
                  <a:pt x="3679745" y="0"/>
                </a:lnTo>
                <a:cubicBezTo>
                  <a:pt x="3699037" y="0"/>
                  <a:pt x="3714677" y="15640"/>
                  <a:pt x="3714677" y="34932"/>
                </a:cubicBezTo>
                <a:lnTo>
                  <a:pt x="3714677" y="2497024"/>
                </a:lnTo>
                <a:cubicBezTo>
                  <a:pt x="3714677" y="2538372"/>
                  <a:pt x="3681157" y="2571891"/>
                  <a:pt x="3639809" y="2571891"/>
                </a:cubicBezTo>
                <a:lnTo>
                  <a:pt x="74868" y="2571891"/>
                </a:lnTo>
                <a:cubicBezTo>
                  <a:pt x="33519" y="2571891"/>
                  <a:pt x="0" y="2538372"/>
                  <a:pt x="0" y="2497024"/>
                </a:cubicBezTo>
                <a:lnTo>
                  <a:pt x="0" y="34932"/>
                </a:lnTo>
                <a:cubicBezTo>
                  <a:pt x="0" y="15640"/>
                  <a:pt x="15640" y="0"/>
                  <a:pt x="3493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6141" dist="37427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8103673" y="1290003"/>
            <a:ext cx="3714677" cy="34932"/>
          </a:xfrm>
          <a:custGeom>
            <a:avLst/>
            <a:gdLst/>
            <a:ahLst/>
            <a:cxnLst/>
            <a:rect l="l" t="t" r="r" b="b"/>
            <a:pathLst>
              <a:path w="3714677" h="34932">
                <a:moveTo>
                  <a:pt x="34932" y="0"/>
                </a:moveTo>
                <a:lnTo>
                  <a:pt x="3679745" y="0"/>
                </a:lnTo>
                <a:cubicBezTo>
                  <a:pt x="3699037" y="0"/>
                  <a:pt x="3714677" y="15640"/>
                  <a:pt x="3714677" y="34932"/>
                </a:cubicBezTo>
                <a:lnTo>
                  <a:pt x="3714677" y="34932"/>
                </a:lnTo>
                <a:lnTo>
                  <a:pt x="0" y="34932"/>
                </a:lnTo>
                <a:lnTo>
                  <a:pt x="0" y="34932"/>
                </a:lnTo>
                <a:cubicBezTo>
                  <a:pt x="0" y="15653"/>
                  <a:pt x="15653" y="0"/>
                  <a:pt x="34932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0" name="Shape 28"/>
          <p:cNvSpPr/>
          <p:nvPr/>
        </p:nvSpPr>
        <p:spPr>
          <a:xfrm>
            <a:off x="8253382" y="1457177"/>
            <a:ext cx="449130" cy="449130"/>
          </a:xfrm>
          <a:custGeom>
            <a:avLst/>
            <a:gdLst/>
            <a:ahLst/>
            <a:cxnLst/>
            <a:rect l="l" t="t" r="r" b="b"/>
            <a:pathLst>
              <a:path w="449130" h="449130">
                <a:moveTo>
                  <a:pt x="224565" y="0"/>
                </a:moveTo>
                <a:lnTo>
                  <a:pt x="224565" y="0"/>
                </a:lnTo>
                <a:cubicBezTo>
                  <a:pt x="348506" y="0"/>
                  <a:pt x="449130" y="100624"/>
                  <a:pt x="449130" y="224565"/>
                </a:cubicBezTo>
                <a:lnTo>
                  <a:pt x="449130" y="224565"/>
                </a:lnTo>
                <a:cubicBezTo>
                  <a:pt x="449130" y="348506"/>
                  <a:pt x="348506" y="449130"/>
                  <a:pt x="224565" y="449130"/>
                </a:cubicBezTo>
                <a:lnTo>
                  <a:pt x="224565" y="449130"/>
                </a:lnTo>
                <a:cubicBezTo>
                  <a:pt x="100624" y="449130"/>
                  <a:pt x="0" y="348506"/>
                  <a:pt x="0" y="224565"/>
                </a:cubicBezTo>
                <a:lnTo>
                  <a:pt x="0" y="224565"/>
                </a:lnTo>
                <a:cubicBezTo>
                  <a:pt x="0" y="100624"/>
                  <a:pt x="100624" y="0"/>
                  <a:pt x="224565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1" name="Shape 29"/>
          <p:cNvSpPr/>
          <p:nvPr/>
        </p:nvSpPr>
        <p:spPr>
          <a:xfrm>
            <a:off x="8384379" y="1588173"/>
            <a:ext cx="187137" cy="187137"/>
          </a:xfrm>
          <a:custGeom>
            <a:avLst/>
            <a:gdLst/>
            <a:ahLst/>
            <a:cxnLst/>
            <a:rect l="l" t="t" r="r" b="b"/>
            <a:pathLst>
              <a:path w="187137" h="187137">
                <a:moveTo>
                  <a:pt x="93642" y="17544"/>
                </a:moveTo>
                <a:cubicBezTo>
                  <a:pt x="135601" y="17581"/>
                  <a:pt x="169593" y="51609"/>
                  <a:pt x="169593" y="93569"/>
                </a:cubicBezTo>
                <a:cubicBezTo>
                  <a:pt x="169593" y="101646"/>
                  <a:pt x="168351" y="109432"/>
                  <a:pt x="166011" y="116742"/>
                </a:cubicBezTo>
                <a:cubicBezTo>
                  <a:pt x="165280" y="116888"/>
                  <a:pt x="164513" y="116961"/>
                  <a:pt x="163745" y="116961"/>
                </a:cubicBezTo>
                <a:lnTo>
                  <a:pt x="162758" y="116961"/>
                </a:lnTo>
                <a:cubicBezTo>
                  <a:pt x="159652" y="116961"/>
                  <a:pt x="156691" y="115718"/>
                  <a:pt x="154498" y="113525"/>
                </a:cubicBezTo>
                <a:lnTo>
                  <a:pt x="143789" y="102816"/>
                </a:lnTo>
                <a:cubicBezTo>
                  <a:pt x="141596" y="100623"/>
                  <a:pt x="140353" y="97662"/>
                  <a:pt x="140353" y="94556"/>
                </a:cubicBezTo>
                <a:lnTo>
                  <a:pt x="140353" y="76025"/>
                </a:lnTo>
                <a:cubicBezTo>
                  <a:pt x="140353" y="72808"/>
                  <a:pt x="142985" y="70177"/>
                  <a:pt x="146201" y="70177"/>
                </a:cubicBezTo>
                <a:cubicBezTo>
                  <a:pt x="149417" y="70177"/>
                  <a:pt x="152049" y="67545"/>
                  <a:pt x="152049" y="64328"/>
                </a:cubicBezTo>
                <a:cubicBezTo>
                  <a:pt x="152049" y="61112"/>
                  <a:pt x="149417" y="58480"/>
                  <a:pt x="146201" y="58480"/>
                </a:cubicBezTo>
                <a:lnTo>
                  <a:pt x="137429" y="58480"/>
                </a:lnTo>
                <a:cubicBezTo>
                  <a:pt x="132568" y="58480"/>
                  <a:pt x="128657" y="62391"/>
                  <a:pt x="128657" y="67252"/>
                </a:cubicBezTo>
                <a:cubicBezTo>
                  <a:pt x="128657" y="72114"/>
                  <a:pt x="124746" y="76025"/>
                  <a:pt x="119885" y="76025"/>
                </a:cubicBezTo>
                <a:lnTo>
                  <a:pt x="99417" y="76025"/>
                </a:lnTo>
                <a:cubicBezTo>
                  <a:pt x="96200" y="76025"/>
                  <a:pt x="93569" y="78656"/>
                  <a:pt x="93569" y="81873"/>
                </a:cubicBezTo>
                <a:cubicBezTo>
                  <a:pt x="93569" y="85089"/>
                  <a:pt x="90937" y="87721"/>
                  <a:pt x="87721" y="87721"/>
                </a:cubicBezTo>
                <a:lnTo>
                  <a:pt x="78437" y="87721"/>
                </a:lnTo>
                <a:cubicBezTo>
                  <a:pt x="73868" y="87721"/>
                  <a:pt x="70177" y="84029"/>
                  <a:pt x="70177" y="79460"/>
                </a:cubicBezTo>
                <a:cubicBezTo>
                  <a:pt x="70177" y="77267"/>
                  <a:pt x="71054" y="75147"/>
                  <a:pt x="72589" y="73612"/>
                </a:cubicBezTo>
                <a:lnTo>
                  <a:pt x="98211" y="47991"/>
                </a:lnTo>
                <a:cubicBezTo>
                  <a:pt x="98978" y="47223"/>
                  <a:pt x="99417" y="46163"/>
                  <a:pt x="99417" y="45066"/>
                </a:cubicBezTo>
                <a:cubicBezTo>
                  <a:pt x="99417" y="42800"/>
                  <a:pt x="97553" y="40936"/>
                  <a:pt x="95287" y="40936"/>
                </a:cubicBezTo>
                <a:lnTo>
                  <a:pt x="90133" y="40936"/>
                </a:lnTo>
                <a:cubicBezTo>
                  <a:pt x="85564" y="40936"/>
                  <a:pt x="81873" y="37245"/>
                  <a:pt x="81873" y="32676"/>
                </a:cubicBezTo>
                <a:cubicBezTo>
                  <a:pt x="81873" y="30483"/>
                  <a:pt x="82750" y="28363"/>
                  <a:pt x="84285" y="26828"/>
                </a:cubicBezTo>
                <a:lnTo>
                  <a:pt x="92728" y="18385"/>
                </a:lnTo>
                <a:cubicBezTo>
                  <a:pt x="93020" y="18092"/>
                  <a:pt x="93313" y="17837"/>
                  <a:pt x="93642" y="17581"/>
                </a:cubicBezTo>
                <a:close/>
                <a:moveTo>
                  <a:pt x="160236" y="130156"/>
                </a:moveTo>
                <a:cubicBezTo>
                  <a:pt x="148248" y="151939"/>
                  <a:pt x="125916" y="167217"/>
                  <a:pt x="99855" y="169337"/>
                </a:cubicBezTo>
                <a:cubicBezTo>
                  <a:pt x="99599" y="168497"/>
                  <a:pt x="99453" y="167583"/>
                  <a:pt x="99453" y="166669"/>
                </a:cubicBezTo>
                <a:cubicBezTo>
                  <a:pt x="99453" y="161808"/>
                  <a:pt x="95542" y="157897"/>
                  <a:pt x="90681" y="157897"/>
                </a:cubicBezTo>
                <a:lnTo>
                  <a:pt x="80922" y="157897"/>
                </a:lnTo>
                <a:cubicBezTo>
                  <a:pt x="77816" y="157897"/>
                  <a:pt x="74855" y="156654"/>
                  <a:pt x="72662" y="154461"/>
                </a:cubicBezTo>
                <a:lnTo>
                  <a:pt x="61953" y="143752"/>
                </a:lnTo>
                <a:cubicBezTo>
                  <a:pt x="59760" y="141559"/>
                  <a:pt x="58517" y="138599"/>
                  <a:pt x="58517" y="135492"/>
                </a:cubicBezTo>
                <a:lnTo>
                  <a:pt x="58517" y="111113"/>
                </a:lnTo>
                <a:cubicBezTo>
                  <a:pt x="58517" y="104643"/>
                  <a:pt x="63744" y="99417"/>
                  <a:pt x="70213" y="99417"/>
                </a:cubicBezTo>
                <a:lnTo>
                  <a:pt x="106288" y="99417"/>
                </a:lnTo>
                <a:cubicBezTo>
                  <a:pt x="109395" y="99417"/>
                  <a:pt x="112356" y="100659"/>
                  <a:pt x="114549" y="102852"/>
                </a:cubicBezTo>
                <a:lnTo>
                  <a:pt x="125258" y="113562"/>
                </a:lnTo>
                <a:cubicBezTo>
                  <a:pt x="127451" y="115755"/>
                  <a:pt x="130411" y="116997"/>
                  <a:pt x="133518" y="116997"/>
                </a:cubicBezTo>
                <a:lnTo>
                  <a:pt x="135528" y="116997"/>
                </a:lnTo>
                <a:cubicBezTo>
                  <a:pt x="138635" y="116997"/>
                  <a:pt x="141596" y="118240"/>
                  <a:pt x="143789" y="120433"/>
                </a:cubicBezTo>
                <a:lnTo>
                  <a:pt x="149637" y="126281"/>
                </a:lnTo>
                <a:cubicBezTo>
                  <a:pt x="151172" y="127816"/>
                  <a:pt x="153292" y="128693"/>
                  <a:pt x="155485" y="128693"/>
                </a:cubicBezTo>
                <a:cubicBezTo>
                  <a:pt x="157239" y="128693"/>
                  <a:pt x="158884" y="129242"/>
                  <a:pt x="160236" y="130192"/>
                </a:cubicBezTo>
                <a:close/>
                <a:moveTo>
                  <a:pt x="93569" y="187137"/>
                </a:moveTo>
                <a:lnTo>
                  <a:pt x="103145" y="186662"/>
                </a:lnTo>
                <a:cubicBezTo>
                  <a:pt x="100002" y="186991"/>
                  <a:pt x="96822" y="187137"/>
                  <a:pt x="93569" y="187137"/>
                </a:cubicBezTo>
                <a:close/>
                <a:moveTo>
                  <a:pt x="103145" y="186662"/>
                </a:moveTo>
                <a:cubicBezTo>
                  <a:pt x="150331" y="181874"/>
                  <a:pt x="187137" y="142034"/>
                  <a:pt x="187137" y="93569"/>
                </a:cubicBezTo>
                <a:cubicBezTo>
                  <a:pt x="187137" y="41887"/>
                  <a:pt x="145251" y="0"/>
                  <a:pt x="93569" y="0"/>
                </a:cubicBezTo>
                <a:lnTo>
                  <a:pt x="93569" y="0"/>
                </a:lnTo>
                <a:cubicBezTo>
                  <a:pt x="41887" y="0"/>
                  <a:pt x="0" y="41887"/>
                  <a:pt x="0" y="93569"/>
                </a:cubicBezTo>
                <a:cubicBezTo>
                  <a:pt x="0" y="140170"/>
                  <a:pt x="34065" y="178840"/>
                  <a:pt x="78693" y="185968"/>
                </a:cubicBezTo>
                <a:cubicBezTo>
                  <a:pt x="83517" y="186735"/>
                  <a:pt x="88488" y="187137"/>
                  <a:pt x="93569" y="187137"/>
                </a:cubicBezTo>
                <a:close/>
                <a:moveTo>
                  <a:pt x="68459" y="45066"/>
                </a:moveTo>
                <a:lnTo>
                  <a:pt x="56763" y="56763"/>
                </a:lnTo>
                <a:cubicBezTo>
                  <a:pt x="54496" y="59029"/>
                  <a:pt x="50768" y="59029"/>
                  <a:pt x="48502" y="56763"/>
                </a:cubicBezTo>
                <a:cubicBezTo>
                  <a:pt x="46236" y="54496"/>
                  <a:pt x="46236" y="50768"/>
                  <a:pt x="48502" y="48502"/>
                </a:cubicBezTo>
                <a:lnTo>
                  <a:pt x="60198" y="36806"/>
                </a:lnTo>
                <a:cubicBezTo>
                  <a:pt x="62464" y="34540"/>
                  <a:pt x="66193" y="34540"/>
                  <a:pt x="68459" y="36806"/>
                </a:cubicBezTo>
                <a:cubicBezTo>
                  <a:pt x="70725" y="39072"/>
                  <a:pt x="70725" y="42800"/>
                  <a:pt x="68459" y="45066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32" name="Text 30"/>
          <p:cNvSpPr/>
          <p:nvPr/>
        </p:nvSpPr>
        <p:spPr>
          <a:xfrm>
            <a:off x="8814795" y="1550746"/>
            <a:ext cx="1534526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Harmonization Goal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8253382" y="2018589"/>
            <a:ext cx="3490112" cy="4865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EBU promotes </a:t>
            </a:r>
            <a:r>
              <a:rPr lang="en-US" sz="117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harmonization of urological training programs</a:t>
            </a: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across Europe.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8253382" y="2617429"/>
            <a:ext cx="3415257" cy="823404"/>
          </a:xfrm>
          <a:custGeom>
            <a:avLst/>
            <a:gdLst/>
            <a:ahLst/>
            <a:cxnLst/>
            <a:rect l="l" t="t" r="r" b="b"/>
            <a:pathLst>
              <a:path w="3415257" h="823404">
                <a:moveTo>
                  <a:pt x="37424" y="0"/>
                </a:moveTo>
                <a:lnTo>
                  <a:pt x="3377833" y="0"/>
                </a:lnTo>
                <a:cubicBezTo>
                  <a:pt x="3398502" y="0"/>
                  <a:pt x="3415257" y="16755"/>
                  <a:pt x="3415257" y="37424"/>
                </a:cubicBezTo>
                <a:lnTo>
                  <a:pt x="3415257" y="785981"/>
                </a:lnTo>
                <a:cubicBezTo>
                  <a:pt x="3415257" y="806649"/>
                  <a:pt x="3398502" y="823404"/>
                  <a:pt x="3377833" y="823404"/>
                </a:cubicBezTo>
                <a:lnTo>
                  <a:pt x="37424" y="823404"/>
                </a:lnTo>
                <a:cubicBezTo>
                  <a:pt x="16755" y="823404"/>
                  <a:pt x="0" y="806649"/>
                  <a:pt x="0" y="785981"/>
                </a:cubicBezTo>
                <a:lnTo>
                  <a:pt x="0" y="37424"/>
                </a:lnTo>
                <a:cubicBezTo>
                  <a:pt x="0" y="16769"/>
                  <a:pt x="16769" y="0"/>
                  <a:pt x="37424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8365665" y="2749672"/>
            <a:ext cx="887811" cy="144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1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Core Principle: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365665" y="2954276"/>
            <a:ext cx="325619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"No matter where doctors are trained, they should have the same core competencies."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391741" y="4009731"/>
            <a:ext cx="11423489" cy="2844488"/>
          </a:xfrm>
          <a:custGeom>
            <a:avLst/>
            <a:gdLst/>
            <a:ahLst/>
            <a:cxnLst/>
            <a:rect l="l" t="t" r="r" b="b"/>
            <a:pathLst>
              <a:path w="11423489" h="2844488">
                <a:moveTo>
                  <a:pt x="34932" y="0"/>
                </a:moveTo>
                <a:lnTo>
                  <a:pt x="11348622" y="0"/>
                </a:lnTo>
                <a:cubicBezTo>
                  <a:pt x="11389970" y="0"/>
                  <a:pt x="11423489" y="33519"/>
                  <a:pt x="11423489" y="74867"/>
                </a:cubicBezTo>
                <a:lnTo>
                  <a:pt x="11423489" y="2769621"/>
                </a:lnTo>
                <a:cubicBezTo>
                  <a:pt x="11423489" y="2810969"/>
                  <a:pt x="11389970" y="2844488"/>
                  <a:pt x="11348622" y="2844488"/>
                </a:cubicBezTo>
                <a:lnTo>
                  <a:pt x="34932" y="2844488"/>
                </a:lnTo>
                <a:cubicBezTo>
                  <a:pt x="15640" y="2844488"/>
                  <a:pt x="0" y="2828848"/>
                  <a:pt x="0" y="2809556"/>
                </a:cubicBezTo>
                <a:lnTo>
                  <a:pt x="0" y="34932"/>
                </a:lnTo>
                <a:cubicBezTo>
                  <a:pt x="0" y="15640"/>
                  <a:pt x="15640" y="0"/>
                  <a:pt x="34932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6141" dist="37427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391741" y="4009731"/>
            <a:ext cx="34932" cy="2844488"/>
          </a:xfrm>
          <a:custGeom>
            <a:avLst/>
            <a:gdLst/>
            <a:ahLst/>
            <a:cxnLst/>
            <a:rect l="l" t="t" r="r" b="b"/>
            <a:pathLst>
              <a:path w="34932" h="2844488">
                <a:moveTo>
                  <a:pt x="34932" y="0"/>
                </a:moveTo>
                <a:lnTo>
                  <a:pt x="34932" y="0"/>
                </a:lnTo>
                <a:lnTo>
                  <a:pt x="34932" y="2844488"/>
                </a:lnTo>
                <a:lnTo>
                  <a:pt x="34932" y="2844488"/>
                </a:lnTo>
                <a:cubicBezTo>
                  <a:pt x="15640" y="2844488"/>
                  <a:pt x="0" y="2828848"/>
                  <a:pt x="0" y="2809556"/>
                </a:cubicBezTo>
                <a:lnTo>
                  <a:pt x="0" y="34932"/>
                </a:lnTo>
                <a:cubicBezTo>
                  <a:pt x="0" y="15653"/>
                  <a:pt x="15653" y="0"/>
                  <a:pt x="349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39" name="Shape 37"/>
          <p:cNvSpPr/>
          <p:nvPr/>
        </p:nvSpPr>
        <p:spPr>
          <a:xfrm>
            <a:off x="582309" y="4196869"/>
            <a:ext cx="187137" cy="187137"/>
          </a:xfrm>
          <a:custGeom>
            <a:avLst/>
            <a:gdLst/>
            <a:ahLst/>
            <a:cxnLst/>
            <a:rect l="l" t="t" r="r" b="b"/>
            <a:pathLst>
              <a:path w="187137" h="187137">
                <a:moveTo>
                  <a:pt x="48904" y="13268"/>
                </a:moveTo>
                <a:cubicBezTo>
                  <a:pt x="52888" y="16046"/>
                  <a:pt x="53839" y="21528"/>
                  <a:pt x="51061" y="25476"/>
                </a:cubicBezTo>
                <a:lnTo>
                  <a:pt x="30593" y="54716"/>
                </a:lnTo>
                <a:cubicBezTo>
                  <a:pt x="29094" y="56836"/>
                  <a:pt x="26755" y="58188"/>
                  <a:pt x="24160" y="58407"/>
                </a:cubicBezTo>
                <a:cubicBezTo>
                  <a:pt x="21565" y="58627"/>
                  <a:pt x="19006" y="57749"/>
                  <a:pt x="17179" y="55922"/>
                </a:cubicBezTo>
                <a:lnTo>
                  <a:pt x="2559" y="41302"/>
                </a:lnTo>
                <a:cubicBezTo>
                  <a:pt x="-841" y="37866"/>
                  <a:pt x="-841" y="32310"/>
                  <a:pt x="2559" y="28875"/>
                </a:cubicBezTo>
                <a:cubicBezTo>
                  <a:pt x="5958" y="25439"/>
                  <a:pt x="11550" y="25476"/>
                  <a:pt x="14986" y="28875"/>
                </a:cubicBezTo>
                <a:lnTo>
                  <a:pt x="22223" y="36112"/>
                </a:lnTo>
                <a:lnTo>
                  <a:pt x="36696" y="15424"/>
                </a:lnTo>
                <a:cubicBezTo>
                  <a:pt x="39474" y="11440"/>
                  <a:pt x="44957" y="10490"/>
                  <a:pt x="48904" y="13268"/>
                </a:cubicBezTo>
                <a:close/>
                <a:moveTo>
                  <a:pt x="48904" y="71748"/>
                </a:moveTo>
                <a:cubicBezTo>
                  <a:pt x="52888" y="74526"/>
                  <a:pt x="53839" y="80009"/>
                  <a:pt x="51061" y="83956"/>
                </a:cubicBezTo>
                <a:lnTo>
                  <a:pt x="30593" y="113196"/>
                </a:lnTo>
                <a:cubicBezTo>
                  <a:pt x="29094" y="115316"/>
                  <a:pt x="26755" y="116668"/>
                  <a:pt x="24160" y="116888"/>
                </a:cubicBezTo>
                <a:cubicBezTo>
                  <a:pt x="21565" y="117107"/>
                  <a:pt x="19006" y="116230"/>
                  <a:pt x="17179" y="114402"/>
                </a:cubicBezTo>
                <a:lnTo>
                  <a:pt x="2559" y="99782"/>
                </a:lnTo>
                <a:cubicBezTo>
                  <a:pt x="-877" y="96347"/>
                  <a:pt x="-877" y="90791"/>
                  <a:pt x="2559" y="87392"/>
                </a:cubicBezTo>
                <a:cubicBezTo>
                  <a:pt x="5994" y="83993"/>
                  <a:pt x="11550" y="83956"/>
                  <a:pt x="14949" y="87392"/>
                </a:cubicBezTo>
                <a:lnTo>
                  <a:pt x="22186" y="94629"/>
                </a:lnTo>
                <a:lnTo>
                  <a:pt x="36660" y="73941"/>
                </a:lnTo>
                <a:cubicBezTo>
                  <a:pt x="39438" y="69957"/>
                  <a:pt x="44920" y="69007"/>
                  <a:pt x="48868" y="71785"/>
                </a:cubicBezTo>
                <a:close/>
                <a:moveTo>
                  <a:pt x="81873" y="35088"/>
                </a:moveTo>
                <a:cubicBezTo>
                  <a:pt x="81873" y="28619"/>
                  <a:pt x="87099" y="23392"/>
                  <a:pt x="93569" y="23392"/>
                </a:cubicBezTo>
                <a:lnTo>
                  <a:pt x="175441" y="23392"/>
                </a:lnTo>
                <a:cubicBezTo>
                  <a:pt x="181911" y="23392"/>
                  <a:pt x="187137" y="28619"/>
                  <a:pt x="187137" y="35088"/>
                </a:cubicBezTo>
                <a:cubicBezTo>
                  <a:pt x="187137" y="41558"/>
                  <a:pt x="181911" y="46784"/>
                  <a:pt x="175441" y="46784"/>
                </a:cubicBezTo>
                <a:lnTo>
                  <a:pt x="93569" y="46784"/>
                </a:lnTo>
                <a:cubicBezTo>
                  <a:pt x="87099" y="46784"/>
                  <a:pt x="81873" y="41558"/>
                  <a:pt x="81873" y="35088"/>
                </a:cubicBezTo>
                <a:close/>
                <a:moveTo>
                  <a:pt x="81873" y="93569"/>
                </a:moveTo>
                <a:cubicBezTo>
                  <a:pt x="81873" y="87099"/>
                  <a:pt x="87099" y="81873"/>
                  <a:pt x="93569" y="81873"/>
                </a:cubicBezTo>
                <a:lnTo>
                  <a:pt x="175441" y="81873"/>
                </a:lnTo>
                <a:cubicBezTo>
                  <a:pt x="181911" y="81873"/>
                  <a:pt x="187137" y="87099"/>
                  <a:pt x="187137" y="93569"/>
                </a:cubicBezTo>
                <a:cubicBezTo>
                  <a:pt x="187137" y="100038"/>
                  <a:pt x="181911" y="105265"/>
                  <a:pt x="175441" y="105265"/>
                </a:cubicBezTo>
                <a:lnTo>
                  <a:pt x="93569" y="105265"/>
                </a:lnTo>
                <a:cubicBezTo>
                  <a:pt x="87099" y="105265"/>
                  <a:pt x="81873" y="100038"/>
                  <a:pt x="81873" y="93569"/>
                </a:cubicBezTo>
                <a:close/>
                <a:moveTo>
                  <a:pt x="58480" y="152049"/>
                </a:moveTo>
                <a:cubicBezTo>
                  <a:pt x="58480" y="145580"/>
                  <a:pt x="63707" y="140353"/>
                  <a:pt x="70177" y="140353"/>
                </a:cubicBezTo>
                <a:lnTo>
                  <a:pt x="175441" y="140353"/>
                </a:lnTo>
                <a:cubicBezTo>
                  <a:pt x="181911" y="140353"/>
                  <a:pt x="187137" y="145580"/>
                  <a:pt x="187137" y="152049"/>
                </a:cubicBezTo>
                <a:cubicBezTo>
                  <a:pt x="187137" y="158519"/>
                  <a:pt x="181911" y="163745"/>
                  <a:pt x="175441" y="163745"/>
                </a:cubicBezTo>
                <a:lnTo>
                  <a:pt x="70177" y="163745"/>
                </a:lnTo>
                <a:cubicBezTo>
                  <a:pt x="63707" y="163745"/>
                  <a:pt x="58480" y="158519"/>
                  <a:pt x="58480" y="152049"/>
                </a:cubicBezTo>
                <a:close/>
                <a:moveTo>
                  <a:pt x="23392" y="137429"/>
                </a:moveTo>
                <a:cubicBezTo>
                  <a:pt x="31461" y="137429"/>
                  <a:pt x="38012" y="143980"/>
                  <a:pt x="38012" y="152049"/>
                </a:cubicBezTo>
                <a:cubicBezTo>
                  <a:pt x="38012" y="160118"/>
                  <a:pt x="31461" y="166669"/>
                  <a:pt x="23392" y="166669"/>
                </a:cubicBezTo>
                <a:cubicBezTo>
                  <a:pt x="15323" y="166669"/>
                  <a:pt x="8772" y="160118"/>
                  <a:pt x="8772" y="152049"/>
                </a:cubicBezTo>
                <a:cubicBezTo>
                  <a:pt x="8772" y="143980"/>
                  <a:pt x="15323" y="137429"/>
                  <a:pt x="23392" y="137429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0" name="Text 38"/>
          <p:cNvSpPr/>
          <p:nvPr/>
        </p:nvSpPr>
        <p:spPr>
          <a:xfrm>
            <a:off x="792839" y="4159441"/>
            <a:ext cx="10966250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4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Comprehensive Training Scope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558917" y="4533716"/>
            <a:ext cx="11181458" cy="224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Training prepares the trainee for </a:t>
            </a:r>
            <a:r>
              <a:rPr lang="en-US" sz="117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surgical and non-surgical management</a:t>
            </a:r>
            <a:r>
              <a:rPr lang="en-US" sz="117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 patients across the full spectrum of urological conditions: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557669" y="5843678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1717141" y="5955961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4" name="Shape 42"/>
          <p:cNvSpPr/>
          <p:nvPr/>
        </p:nvSpPr>
        <p:spPr>
          <a:xfrm>
            <a:off x="1829423" y="6068243"/>
            <a:ext cx="149710" cy="149710"/>
          </a:xfrm>
          <a:custGeom>
            <a:avLst/>
            <a:gdLst/>
            <a:ahLst/>
            <a:cxnLst/>
            <a:rect l="l" t="t" r="r" b="b"/>
            <a:pathLst>
              <a:path w="149710" h="149710">
                <a:moveTo>
                  <a:pt x="74095" y="848"/>
                </a:moveTo>
                <a:cubicBezTo>
                  <a:pt x="72867" y="292"/>
                  <a:pt x="71551" y="0"/>
                  <a:pt x="70177" y="0"/>
                </a:cubicBezTo>
                <a:cubicBezTo>
                  <a:pt x="68802" y="0"/>
                  <a:pt x="67486" y="292"/>
                  <a:pt x="66258" y="848"/>
                </a:cubicBezTo>
                <a:lnTo>
                  <a:pt x="11199" y="24211"/>
                </a:lnTo>
                <a:cubicBezTo>
                  <a:pt x="4766" y="26930"/>
                  <a:pt x="-29" y="33275"/>
                  <a:pt x="0" y="40936"/>
                </a:cubicBezTo>
                <a:cubicBezTo>
                  <a:pt x="146" y="69943"/>
                  <a:pt x="12076" y="123014"/>
                  <a:pt x="62457" y="147137"/>
                </a:cubicBezTo>
                <a:cubicBezTo>
                  <a:pt x="67340" y="149476"/>
                  <a:pt x="73013" y="149476"/>
                  <a:pt x="77896" y="147137"/>
                </a:cubicBezTo>
                <a:cubicBezTo>
                  <a:pt x="128306" y="123014"/>
                  <a:pt x="140236" y="69943"/>
                  <a:pt x="140353" y="40936"/>
                </a:cubicBezTo>
                <a:cubicBezTo>
                  <a:pt x="140382" y="33275"/>
                  <a:pt x="135587" y="26930"/>
                  <a:pt x="129154" y="24211"/>
                </a:cubicBezTo>
                <a:lnTo>
                  <a:pt x="74095" y="848"/>
                </a:lnTo>
                <a:close/>
                <a:moveTo>
                  <a:pt x="70177" y="37427"/>
                </a:moveTo>
                <a:cubicBezTo>
                  <a:pt x="74065" y="37427"/>
                  <a:pt x="77194" y="40556"/>
                  <a:pt x="77194" y="44445"/>
                </a:cubicBezTo>
                <a:cubicBezTo>
                  <a:pt x="77194" y="51141"/>
                  <a:pt x="85294" y="54504"/>
                  <a:pt x="90031" y="49767"/>
                </a:cubicBezTo>
                <a:cubicBezTo>
                  <a:pt x="92779" y="47018"/>
                  <a:pt x="97224" y="47018"/>
                  <a:pt x="99943" y="49767"/>
                </a:cubicBezTo>
                <a:cubicBezTo>
                  <a:pt x="102662" y="52515"/>
                  <a:pt x="102692" y="56960"/>
                  <a:pt x="99943" y="59679"/>
                </a:cubicBezTo>
                <a:cubicBezTo>
                  <a:pt x="95206" y="64416"/>
                  <a:pt x="98569" y="72516"/>
                  <a:pt x="105265" y="72516"/>
                </a:cubicBezTo>
                <a:cubicBezTo>
                  <a:pt x="109154" y="72516"/>
                  <a:pt x="112282" y="75644"/>
                  <a:pt x="112282" y="79533"/>
                </a:cubicBezTo>
                <a:cubicBezTo>
                  <a:pt x="112282" y="83422"/>
                  <a:pt x="109154" y="86551"/>
                  <a:pt x="105265" y="86551"/>
                </a:cubicBezTo>
                <a:cubicBezTo>
                  <a:pt x="98569" y="86551"/>
                  <a:pt x="95206" y="94651"/>
                  <a:pt x="99943" y="99387"/>
                </a:cubicBezTo>
                <a:cubicBezTo>
                  <a:pt x="102692" y="102136"/>
                  <a:pt x="102692" y="106581"/>
                  <a:pt x="99943" y="109300"/>
                </a:cubicBezTo>
                <a:cubicBezTo>
                  <a:pt x="97194" y="112019"/>
                  <a:pt x="92750" y="112049"/>
                  <a:pt x="90031" y="109300"/>
                </a:cubicBezTo>
                <a:cubicBezTo>
                  <a:pt x="85294" y="104563"/>
                  <a:pt x="77194" y="107926"/>
                  <a:pt x="77194" y="114622"/>
                </a:cubicBezTo>
                <a:cubicBezTo>
                  <a:pt x="77194" y="118511"/>
                  <a:pt x="74065" y="121639"/>
                  <a:pt x="70177" y="121639"/>
                </a:cubicBezTo>
                <a:cubicBezTo>
                  <a:pt x="66288" y="121639"/>
                  <a:pt x="63159" y="118511"/>
                  <a:pt x="63159" y="114622"/>
                </a:cubicBezTo>
                <a:cubicBezTo>
                  <a:pt x="63159" y="107926"/>
                  <a:pt x="55059" y="104563"/>
                  <a:pt x="50322" y="109300"/>
                </a:cubicBezTo>
                <a:cubicBezTo>
                  <a:pt x="47574" y="112049"/>
                  <a:pt x="43129" y="112049"/>
                  <a:pt x="40410" y="109300"/>
                </a:cubicBezTo>
                <a:cubicBezTo>
                  <a:pt x="37691" y="106551"/>
                  <a:pt x="37661" y="102107"/>
                  <a:pt x="40410" y="99387"/>
                </a:cubicBezTo>
                <a:cubicBezTo>
                  <a:pt x="45147" y="94651"/>
                  <a:pt x="41784" y="86551"/>
                  <a:pt x="35088" y="86551"/>
                </a:cubicBezTo>
                <a:cubicBezTo>
                  <a:pt x="31199" y="86551"/>
                  <a:pt x="28071" y="83422"/>
                  <a:pt x="28071" y="79533"/>
                </a:cubicBezTo>
                <a:cubicBezTo>
                  <a:pt x="28071" y="75644"/>
                  <a:pt x="31199" y="72516"/>
                  <a:pt x="35088" y="72516"/>
                </a:cubicBezTo>
                <a:cubicBezTo>
                  <a:pt x="41784" y="72516"/>
                  <a:pt x="45147" y="64416"/>
                  <a:pt x="40410" y="59679"/>
                </a:cubicBezTo>
                <a:cubicBezTo>
                  <a:pt x="37661" y="56931"/>
                  <a:pt x="37661" y="52486"/>
                  <a:pt x="40410" y="49767"/>
                </a:cubicBezTo>
                <a:cubicBezTo>
                  <a:pt x="43159" y="47048"/>
                  <a:pt x="47603" y="47018"/>
                  <a:pt x="50322" y="49767"/>
                </a:cubicBezTo>
                <a:cubicBezTo>
                  <a:pt x="55059" y="54504"/>
                  <a:pt x="63159" y="51141"/>
                  <a:pt x="63159" y="44445"/>
                </a:cubicBezTo>
                <a:cubicBezTo>
                  <a:pt x="63159" y="40556"/>
                  <a:pt x="66288" y="37427"/>
                  <a:pt x="70177" y="37427"/>
                </a:cubicBezTo>
                <a:close/>
                <a:moveTo>
                  <a:pt x="60820" y="77194"/>
                </a:moveTo>
                <a:cubicBezTo>
                  <a:pt x="64693" y="77194"/>
                  <a:pt x="67837" y="74050"/>
                  <a:pt x="67837" y="70177"/>
                </a:cubicBezTo>
                <a:cubicBezTo>
                  <a:pt x="67837" y="66303"/>
                  <a:pt x="64693" y="63159"/>
                  <a:pt x="60820" y="63159"/>
                </a:cubicBezTo>
                <a:cubicBezTo>
                  <a:pt x="56946" y="63159"/>
                  <a:pt x="53802" y="66303"/>
                  <a:pt x="53802" y="70177"/>
                </a:cubicBezTo>
                <a:cubicBezTo>
                  <a:pt x="53802" y="74050"/>
                  <a:pt x="56946" y="77194"/>
                  <a:pt x="60820" y="77194"/>
                </a:cubicBezTo>
                <a:close/>
                <a:moveTo>
                  <a:pt x="86551" y="88890"/>
                </a:moveTo>
                <a:cubicBezTo>
                  <a:pt x="86551" y="85017"/>
                  <a:pt x="83407" y="81873"/>
                  <a:pt x="79533" y="81873"/>
                </a:cubicBezTo>
                <a:cubicBezTo>
                  <a:pt x="75660" y="81873"/>
                  <a:pt x="72516" y="85017"/>
                  <a:pt x="72516" y="88890"/>
                </a:cubicBezTo>
                <a:cubicBezTo>
                  <a:pt x="72516" y="92763"/>
                  <a:pt x="75660" y="95908"/>
                  <a:pt x="79533" y="95908"/>
                </a:cubicBezTo>
                <a:cubicBezTo>
                  <a:pt x="83407" y="95908"/>
                  <a:pt x="86551" y="92763"/>
                  <a:pt x="86551" y="8889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5" name="Text 43"/>
          <p:cNvSpPr/>
          <p:nvPr/>
        </p:nvSpPr>
        <p:spPr>
          <a:xfrm>
            <a:off x="637202" y="6405090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Disease Prevention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558917" y="4887281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1718389" y="4999564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48" name="Shape 46"/>
          <p:cNvSpPr/>
          <p:nvPr/>
        </p:nvSpPr>
        <p:spPr>
          <a:xfrm>
            <a:off x="1821315" y="5111846"/>
            <a:ext cx="168424" cy="149710"/>
          </a:xfrm>
          <a:custGeom>
            <a:avLst/>
            <a:gdLst/>
            <a:ahLst/>
            <a:cxnLst/>
            <a:rect l="l" t="t" r="r" b="b"/>
            <a:pathLst>
              <a:path w="168424" h="149710">
                <a:moveTo>
                  <a:pt x="9357" y="14035"/>
                </a:moveTo>
                <a:cubicBezTo>
                  <a:pt x="9357" y="6287"/>
                  <a:pt x="15644" y="0"/>
                  <a:pt x="23392" y="0"/>
                </a:cubicBezTo>
                <a:lnTo>
                  <a:pt x="37427" y="0"/>
                </a:lnTo>
                <a:cubicBezTo>
                  <a:pt x="42603" y="0"/>
                  <a:pt x="46784" y="4181"/>
                  <a:pt x="46784" y="9357"/>
                </a:cubicBezTo>
                <a:cubicBezTo>
                  <a:pt x="46784" y="14532"/>
                  <a:pt x="42603" y="18714"/>
                  <a:pt x="37427" y="18714"/>
                </a:cubicBezTo>
                <a:lnTo>
                  <a:pt x="28071" y="18714"/>
                </a:lnTo>
                <a:lnTo>
                  <a:pt x="28071" y="56141"/>
                </a:lnTo>
                <a:cubicBezTo>
                  <a:pt x="28071" y="71639"/>
                  <a:pt x="40644" y="84212"/>
                  <a:pt x="56141" y="84212"/>
                </a:cubicBezTo>
                <a:cubicBezTo>
                  <a:pt x="71639" y="84212"/>
                  <a:pt x="84212" y="71639"/>
                  <a:pt x="84212" y="56141"/>
                </a:cubicBezTo>
                <a:lnTo>
                  <a:pt x="84212" y="18714"/>
                </a:lnTo>
                <a:lnTo>
                  <a:pt x="74855" y="18714"/>
                </a:lnTo>
                <a:cubicBezTo>
                  <a:pt x="69679" y="18714"/>
                  <a:pt x="65498" y="14532"/>
                  <a:pt x="65498" y="9357"/>
                </a:cubicBezTo>
                <a:cubicBezTo>
                  <a:pt x="65498" y="4181"/>
                  <a:pt x="69679" y="0"/>
                  <a:pt x="74855" y="0"/>
                </a:cubicBezTo>
                <a:lnTo>
                  <a:pt x="88890" y="0"/>
                </a:lnTo>
                <a:cubicBezTo>
                  <a:pt x="96639" y="0"/>
                  <a:pt x="102926" y="6287"/>
                  <a:pt x="102926" y="14035"/>
                </a:cubicBezTo>
                <a:lnTo>
                  <a:pt x="102926" y="56141"/>
                </a:lnTo>
                <a:cubicBezTo>
                  <a:pt x="102926" y="78773"/>
                  <a:pt x="86843" y="97662"/>
                  <a:pt x="65498" y="101990"/>
                </a:cubicBezTo>
                <a:lnTo>
                  <a:pt x="65498" y="107604"/>
                </a:lnTo>
                <a:cubicBezTo>
                  <a:pt x="65498" y="125704"/>
                  <a:pt x="80147" y="140353"/>
                  <a:pt x="98247" y="140353"/>
                </a:cubicBezTo>
                <a:cubicBezTo>
                  <a:pt x="116347" y="140353"/>
                  <a:pt x="130996" y="125704"/>
                  <a:pt x="130996" y="107604"/>
                </a:cubicBezTo>
                <a:lnTo>
                  <a:pt x="130996" y="82604"/>
                </a:lnTo>
                <a:cubicBezTo>
                  <a:pt x="120090" y="78744"/>
                  <a:pt x="112282" y="68364"/>
                  <a:pt x="112282" y="56141"/>
                </a:cubicBezTo>
                <a:cubicBezTo>
                  <a:pt x="112282" y="40644"/>
                  <a:pt x="124856" y="28071"/>
                  <a:pt x="140353" y="28071"/>
                </a:cubicBezTo>
                <a:cubicBezTo>
                  <a:pt x="155850" y="28071"/>
                  <a:pt x="168424" y="40644"/>
                  <a:pt x="168424" y="56141"/>
                </a:cubicBezTo>
                <a:cubicBezTo>
                  <a:pt x="168424" y="68364"/>
                  <a:pt x="160617" y="78773"/>
                  <a:pt x="149710" y="82604"/>
                </a:cubicBezTo>
                <a:lnTo>
                  <a:pt x="149710" y="107604"/>
                </a:lnTo>
                <a:cubicBezTo>
                  <a:pt x="149710" y="136025"/>
                  <a:pt x="126669" y="159067"/>
                  <a:pt x="98247" y="159067"/>
                </a:cubicBezTo>
                <a:cubicBezTo>
                  <a:pt x="69826" y="159067"/>
                  <a:pt x="46784" y="136025"/>
                  <a:pt x="46784" y="107604"/>
                </a:cubicBezTo>
                <a:lnTo>
                  <a:pt x="46784" y="101990"/>
                </a:lnTo>
                <a:cubicBezTo>
                  <a:pt x="25439" y="97662"/>
                  <a:pt x="9357" y="78773"/>
                  <a:pt x="9357" y="56141"/>
                </a:cubicBezTo>
                <a:lnTo>
                  <a:pt x="9357" y="14035"/>
                </a:lnTo>
                <a:close/>
                <a:moveTo>
                  <a:pt x="140353" y="65498"/>
                </a:moveTo>
                <a:cubicBezTo>
                  <a:pt x="145517" y="65498"/>
                  <a:pt x="149710" y="61305"/>
                  <a:pt x="149710" y="56141"/>
                </a:cubicBezTo>
                <a:cubicBezTo>
                  <a:pt x="149710" y="50977"/>
                  <a:pt x="145517" y="46784"/>
                  <a:pt x="140353" y="46784"/>
                </a:cubicBezTo>
                <a:cubicBezTo>
                  <a:pt x="135189" y="46784"/>
                  <a:pt x="130996" y="50977"/>
                  <a:pt x="130996" y="56141"/>
                </a:cubicBezTo>
                <a:cubicBezTo>
                  <a:pt x="130996" y="61305"/>
                  <a:pt x="135189" y="65498"/>
                  <a:pt x="140353" y="65498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49" name="Text 47"/>
          <p:cNvSpPr/>
          <p:nvPr/>
        </p:nvSpPr>
        <p:spPr>
          <a:xfrm>
            <a:off x="638451" y="5448693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Diagnosis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170075" y="4870563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7329548" y="4982846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2" name="Shape 50"/>
          <p:cNvSpPr/>
          <p:nvPr/>
        </p:nvSpPr>
        <p:spPr>
          <a:xfrm>
            <a:off x="7423116" y="5095128"/>
            <a:ext cx="187137" cy="149710"/>
          </a:xfrm>
          <a:custGeom>
            <a:avLst/>
            <a:gdLst/>
            <a:ahLst/>
            <a:cxnLst/>
            <a:rect l="l" t="t" r="r" b="b"/>
            <a:pathLst>
              <a:path w="187137" h="149710">
                <a:moveTo>
                  <a:pt x="93569" y="4678"/>
                </a:moveTo>
                <a:cubicBezTo>
                  <a:pt x="110352" y="4678"/>
                  <a:pt x="123979" y="18305"/>
                  <a:pt x="123979" y="35088"/>
                </a:cubicBezTo>
                <a:cubicBezTo>
                  <a:pt x="123979" y="51872"/>
                  <a:pt x="110352" y="65498"/>
                  <a:pt x="93569" y="65498"/>
                </a:cubicBezTo>
                <a:cubicBezTo>
                  <a:pt x="76785" y="65498"/>
                  <a:pt x="63159" y="51872"/>
                  <a:pt x="63159" y="35088"/>
                </a:cubicBezTo>
                <a:cubicBezTo>
                  <a:pt x="63159" y="18305"/>
                  <a:pt x="76785" y="4678"/>
                  <a:pt x="93569" y="4678"/>
                </a:cubicBezTo>
                <a:close/>
                <a:moveTo>
                  <a:pt x="28071" y="25731"/>
                </a:moveTo>
                <a:cubicBezTo>
                  <a:pt x="39690" y="25731"/>
                  <a:pt x="49124" y="35165"/>
                  <a:pt x="49124" y="46784"/>
                </a:cubicBezTo>
                <a:cubicBezTo>
                  <a:pt x="49124" y="58404"/>
                  <a:pt x="39690" y="67837"/>
                  <a:pt x="28071" y="67837"/>
                </a:cubicBezTo>
                <a:cubicBezTo>
                  <a:pt x="16451" y="67837"/>
                  <a:pt x="7018" y="58404"/>
                  <a:pt x="7018" y="46784"/>
                </a:cubicBezTo>
                <a:cubicBezTo>
                  <a:pt x="7018" y="35165"/>
                  <a:pt x="16451" y="25731"/>
                  <a:pt x="28071" y="25731"/>
                </a:cubicBezTo>
                <a:close/>
                <a:moveTo>
                  <a:pt x="0" y="121639"/>
                </a:moveTo>
                <a:cubicBezTo>
                  <a:pt x="0" y="100966"/>
                  <a:pt x="16755" y="84212"/>
                  <a:pt x="37427" y="84212"/>
                </a:cubicBezTo>
                <a:cubicBezTo>
                  <a:pt x="41170" y="84212"/>
                  <a:pt x="44796" y="84767"/>
                  <a:pt x="48217" y="85791"/>
                </a:cubicBezTo>
                <a:cubicBezTo>
                  <a:pt x="38597" y="96551"/>
                  <a:pt x="32749" y="110762"/>
                  <a:pt x="32749" y="126318"/>
                </a:cubicBezTo>
                <a:lnTo>
                  <a:pt x="32749" y="130996"/>
                </a:lnTo>
                <a:cubicBezTo>
                  <a:pt x="32749" y="134330"/>
                  <a:pt x="33451" y="137487"/>
                  <a:pt x="34708" y="140353"/>
                </a:cubicBezTo>
                <a:lnTo>
                  <a:pt x="9357" y="140353"/>
                </a:lnTo>
                <a:cubicBezTo>
                  <a:pt x="4181" y="140353"/>
                  <a:pt x="0" y="136172"/>
                  <a:pt x="0" y="130996"/>
                </a:cubicBezTo>
                <a:lnTo>
                  <a:pt x="0" y="121639"/>
                </a:lnTo>
                <a:close/>
                <a:moveTo>
                  <a:pt x="152429" y="140353"/>
                </a:moveTo>
                <a:cubicBezTo>
                  <a:pt x="153687" y="137487"/>
                  <a:pt x="154388" y="134330"/>
                  <a:pt x="154388" y="130996"/>
                </a:cubicBezTo>
                <a:lnTo>
                  <a:pt x="154388" y="126318"/>
                </a:lnTo>
                <a:cubicBezTo>
                  <a:pt x="154388" y="110762"/>
                  <a:pt x="148540" y="96551"/>
                  <a:pt x="138920" y="85791"/>
                </a:cubicBezTo>
                <a:cubicBezTo>
                  <a:pt x="142341" y="84767"/>
                  <a:pt x="145967" y="84212"/>
                  <a:pt x="149710" y="84212"/>
                </a:cubicBezTo>
                <a:cubicBezTo>
                  <a:pt x="170383" y="84212"/>
                  <a:pt x="187137" y="100966"/>
                  <a:pt x="187137" y="121639"/>
                </a:cubicBezTo>
                <a:lnTo>
                  <a:pt x="187137" y="130996"/>
                </a:lnTo>
                <a:cubicBezTo>
                  <a:pt x="187137" y="136172"/>
                  <a:pt x="182956" y="140353"/>
                  <a:pt x="177781" y="140353"/>
                </a:cubicBezTo>
                <a:lnTo>
                  <a:pt x="152429" y="140353"/>
                </a:lnTo>
                <a:close/>
                <a:moveTo>
                  <a:pt x="138014" y="46784"/>
                </a:moveTo>
                <a:cubicBezTo>
                  <a:pt x="138014" y="35165"/>
                  <a:pt x="147447" y="25731"/>
                  <a:pt x="159067" y="25731"/>
                </a:cubicBezTo>
                <a:cubicBezTo>
                  <a:pt x="170686" y="25731"/>
                  <a:pt x="180120" y="35165"/>
                  <a:pt x="180120" y="46784"/>
                </a:cubicBezTo>
                <a:cubicBezTo>
                  <a:pt x="180120" y="58404"/>
                  <a:pt x="170686" y="67837"/>
                  <a:pt x="159067" y="67837"/>
                </a:cubicBezTo>
                <a:cubicBezTo>
                  <a:pt x="147447" y="67837"/>
                  <a:pt x="138014" y="58404"/>
                  <a:pt x="138014" y="46784"/>
                </a:cubicBezTo>
                <a:close/>
                <a:moveTo>
                  <a:pt x="46784" y="126318"/>
                </a:moveTo>
                <a:cubicBezTo>
                  <a:pt x="46784" y="100469"/>
                  <a:pt x="67720" y="79533"/>
                  <a:pt x="93569" y="79533"/>
                </a:cubicBezTo>
                <a:cubicBezTo>
                  <a:pt x="119417" y="79533"/>
                  <a:pt x="140353" y="100469"/>
                  <a:pt x="140353" y="126318"/>
                </a:cubicBezTo>
                <a:lnTo>
                  <a:pt x="140353" y="130996"/>
                </a:lnTo>
                <a:cubicBezTo>
                  <a:pt x="140353" y="136172"/>
                  <a:pt x="136172" y="140353"/>
                  <a:pt x="130996" y="140353"/>
                </a:cubicBezTo>
                <a:lnTo>
                  <a:pt x="56141" y="140353"/>
                </a:lnTo>
                <a:cubicBezTo>
                  <a:pt x="50966" y="140353"/>
                  <a:pt x="46784" y="136172"/>
                  <a:pt x="46784" y="130996"/>
                </a:cubicBezTo>
                <a:lnTo>
                  <a:pt x="46784" y="126318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53" name="Text 51"/>
          <p:cNvSpPr/>
          <p:nvPr/>
        </p:nvSpPr>
        <p:spPr>
          <a:xfrm>
            <a:off x="6249609" y="5431975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MDT Decision-Making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8975655" y="4870563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10135204" y="4982846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56" name="Shape 54"/>
          <p:cNvSpPr/>
          <p:nvPr/>
        </p:nvSpPr>
        <p:spPr>
          <a:xfrm>
            <a:off x="10238130" y="5095128"/>
            <a:ext cx="168424" cy="149710"/>
          </a:xfrm>
          <a:custGeom>
            <a:avLst/>
            <a:gdLst/>
            <a:ahLst/>
            <a:cxnLst/>
            <a:rect l="l" t="t" r="r" b="b"/>
            <a:pathLst>
              <a:path w="168424" h="149710">
                <a:moveTo>
                  <a:pt x="70177" y="7018"/>
                </a:moveTo>
                <a:cubicBezTo>
                  <a:pt x="70177" y="3129"/>
                  <a:pt x="73305" y="0"/>
                  <a:pt x="77194" y="0"/>
                </a:cubicBezTo>
                <a:lnTo>
                  <a:pt x="91229" y="0"/>
                </a:lnTo>
                <a:cubicBezTo>
                  <a:pt x="95118" y="0"/>
                  <a:pt x="98247" y="3129"/>
                  <a:pt x="98247" y="7018"/>
                </a:cubicBezTo>
                <a:lnTo>
                  <a:pt x="98247" y="23392"/>
                </a:lnTo>
                <a:lnTo>
                  <a:pt x="114622" y="23392"/>
                </a:lnTo>
                <a:cubicBezTo>
                  <a:pt x="118511" y="23392"/>
                  <a:pt x="121639" y="26521"/>
                  <a:pt x="121639" y="30410"/>
                </a:cubicBezTo>
                <a:lnTo>
                  <a:pt x="121639" y="44445"/>
                </a:lnTo>
                <a:cubicBezTo>
                  <a:pt x="121639" y="48334"/>
                  <a:pt x="118511" y="51463"/>
                  <a:pt x="114622" y="51463"/>
                </a:cubicBezTo>
                <a:lnTo>
                  <a:pt x="98247" y="51463"/>
                </a:lnTo>
                <a:lnTo>
                  <a:pt x="98247" y="67837"/>
                </a:lnTo>
                <a:cubicBezTo>
                  <a:pt x="98247" y="71726"/>
                  <a:pt x="95118" y="74855"/>
                  <a:pt x="91229" y="74855"/>
                </a:cubicBezTo>
                <a:lnTo>
                  <a:pt x="77194" y="74855"/>
                </a:lnTo>
                <a:cubicBezTo>
                  <a:pt x="73305" y="74855"/>
                  <a:pt x="70177" y="71726"/>
                  <a:pt x="70177" y="67837"/>
                </a:cubicBezTo>
                <a:lnTo>
                  <a:pt x="70177" y="51463"/>
                </a:lnTo>
                <a:lnTo>
                  <a:pt x="53802" y="51463"/>
                </a:lnTo>
                <a:cubicBezTo>
                  <a:pt x="49913" y="51463"/>
                  <a:pt x="46784" y="48334"/>
                  <a:pt x="46784" y="44445"/>
                </a:cubicBezTo>
                <a:lnTo>
                  <a:pt x="46784" y="30410"/>
                </a:lnTo>
                <a:cubicBezTo>
                  <a:pt x="46784" y="26521"/>
                  <a:pt x="49913" y="23392"/>
                  <a:pt x="53802" y="23392"/>
                </a:cubicBezTo>
                <a:lnTo>
                  <a:pt x="70177" y="23392"/>
                </a:lnTo>
                <a:lnTo>
                  <a:pt x="70177" y="7018"/>
                </a:lnTo>
                <a:close/>
                <a:moveTo>
                  <a:pt x="19503" y="112282"/>
                </a:moveTo>
                <a:lnTo>
                  <a:pt x="31930" y="99855"/>
                </a:lnTo>
                <a:cubicBezTo>
                  <a:pt x="38948" y="92838"/>
                  <a:pt x="48480" y="88890"/>
                  <a:pt x="58393" y="88890"/>
                </a:cubicBezTo>
                <a:lnTo>
                  <a:pt x="102926" y="88890"/>
                </a:lnTo>
                <a:cubicBezTo>
                  <a:pt x="108101" y="88890"/>
                  <a:pt x="112282" y="93072"/>
                  <a:pt x="112282" y="98247"/>
                </a:cubicBezTo>
                <a:cubicBezTo>
                  <a:pt x="112282" y="103423"/>
                  <a:pt x="108101" y="107604"/>
                  <a:pt x="102926" y="107604"/>
                </a:cubicBezTo>
                <a:lnTo>
                  <a:pt x="81873" y="107604"/>
                </a:lnTo>
                <a:cubicBezTo>
                  <a:pt x="77984" y="107604"/>
                  <a:pt x="74855" y="110733"/>
                  <a:pt x="74855" y="114622"/>
                </a:cubicBezTo>
                <a:cubicBezTo>
                  <a:pt x="74855" y="118511"/>
                  <a:pt x="77984" y="121639"/>
                  <a:pt x="81873" y="121639"/>
                </a:cubicBezTo>
                <a:lnTo>
                  <a:pt x="114797" y="121639"/>
                </a:lnTo>
                <a:lnTo>
                  <a:pt x="149798" y="95849"/>
                </a:lnTo>
                <a:cubicBezTo>
                  <a:pt x="155002" y="92019"/>
                  <a:pt x="162312" y="93130"/>
                  <a:pt x="166143" y="98335"/>
                </a:cubicBezTo>
                <a:cubicBezTo>
                  <a:pt x="169973" y="103540"/>
                  <a:pt x="168862" y="110850"/>
                  <a:pt x="163657" y="114680"/>
                </a:cubicBezTo>
                <a:lnTo>
                  <a:pt x="126639" y="141961"/>
                </a:lnTo>
                <a:cubicBezTo>
                  <a:pt x="119797" y="146991"/>
                  <a:pt x="111551" y="149710"/>
                  <a:pt x="103043" y="149710"/>
                </a:cubicBezTo>
                <a:lnTo>
                  <a:pt x="9357" y="149710"/>
                </a:lnTo>
                <a:cubicBezTo>
                  <a:pt x="4181" y="149710"/>
                  <a:pt x="0" y="145529"/>
                  <a:pt x="0" y="140353"/>
                </a:cubicBezTo>
                <a:lnTo>
                  <a:pt x="0" y="121639"/>
                </a:lnTo>
                <a:cubicBezTo>
                  <a:pt x="0" y="116464"/>
                  <a:pt x="4181" y="112282"/>
                  <a:pt x="9357" y="112282"/>
                </a:cubicBezTo>
                <a:lnTo>
                  <a:pt x="19503" y="11228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7" name="Text 55"/>
          <p:cNvSpPr/>
          <p:nvPr/>
        </p:nvSpPr>
        <p:spPr>
          <a:xfrm>
            <a:off x="9055188" y="5431975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Treatment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3364495" y="4903623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4523967" y="5015905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60" name="Shape 58"/>
          <p:cNvSpPr/>
          <p:nvPr/>
        </p:nvSpPr>
        <p:spPr>
          <a:xfrm>
            <a:off x="4636249" y="5128187"/>
            <a:ext cx="149710" cy="149710"/>
          </a:xfrm>
          <a:custGeom>
            <a:avLst/>
            <a:gdLst/>
            <a:ahLst/>
            <a:cxnLst/>
            <a:rect l="l" t="t" r="r" b="b"/>
            <a:pathLst>
              <a:path w="149710" h="149710">
                <a:moveTo>
                  <a:pt x="28071" y="102926"/>
                </a:moveTo>
                <a:cubicBezTo>
                  <a:pt x="28071" y="113247"/>
                  <a:pt x="36463" y="121639"/>
                  <a:pt x="46784" y="121639"/>
                </a:cubicBezTo>
                <a:lnTo>
                  <a:pt x="99855" y="121639"/>
                </a:lnTo>
                <a:cubicBezTo>
                  <a:pt x="104826" y="121639"/>
                  <a:pt x="109592" y="119680"/>
                  <a:pt x="113101" y="116171"/>
                </a:cubicBezTo>
                <a:lnTo>
                  <a:pt x="144242" y="85001"/>
                </a:lnTo>
                <a:cubicBezTo>
                  <a:pt x="147751" y="81492"/>
                  <a:pt x="149710" y="76726"/>
                  <a:pt x="149710" y="71755"/>
                </a:cubicBezTo>
                <a:lnTo>
                  <a:pt x="149710" y="18714"/>
                </a:lnTo>
                <a:cubicBezTo>
                  <a:pt x="149710" y="8392"/>
                  <a:pt x="141318" y="0"/>
                  <a:pt x="130996" y="0"/>
                </a:cubicBezTo>
                <a:lnTo>
                  <a:pt x="46784" y="0"/>
                </a:lnTo>
                <a:cubicBezTo>
                  <a:pt x="36463" y="0"/>
                  <a:pt x="28071" y="8392"/>
                  <a:pt x="28071" y="18714"/>
                </a:cubicBezTo>
                <a:lnTo>
                  <a:pt x="28071" y="102926"/>
                </a:lnTo>
                <a:close/>
                <a:moveTo>
                  <a:pt x="84212" y="32749"/>
                </a:moveTo>
                <a:lnTo>
                  <a:pt x="93569" y="32749"/>
                </a:lnTo>
                <a:cubicBezTo>
                  <a:pt x="96142" y="32749"/>
                  <a:pt x="98247" y="34854"/>
                  <a:pt x="98247" y="37427"/>
                </a:cubicBezTo>
                <a:lnTo>
                  <a:pt x="98247" y="51463"/>
                </a:lnTo>
                <a:lnTo>
                  <a:pt x="112282" y="51463"/>
                </a:lnTo>
                <a:cubicBezTo>
                  <a:pt x="114856" y="51463"/>
                  <a:pt x="116961" y="53568"/>
                  <a:pt x="116961" y="56141"/>
                </a:cubicBezTo>
                <a:lnTo>
                  <a:pt x="116961" y="65498"/>
                </a:lnTo>
                <a:cubicBezTo>
                  <a:pt x="116961" y="68071"/>
                  <a:pt x="114856" y="70177"/>
                  <a:pt x="112282" y="70177"/>
                </a:cubicBezTo>
                <a:lnTo>
                  <a:pt x="98247" y="70177"/>
                </a:lnTo>
                <a:lnTo>
                  <a:pt x="98247" y="84212"/>
                </a:lnTo>
                <a:cubicBezTo>
                  <a:pt x="98247" y="86785"/>
                  <a:pt x="96142" y="88890"/>
                  <a:pt x="93569" y="88890"/>
                </a:cubicBezTo>
                <a:lnTo>
                  <a:pt x="84212" y="88890"/>
                </a:lnTo>
                <a:cubicBezTo>
                  <a:pt x="81639" y="88890"/>
                  <a:pt x="79533" y="86785"/>
                  <a:pt x="79533" y="84212"/>
                </a:cubicBezTo>
                <a:lnTo>
                  <a:pt x="79533" y="70177"/>
                </a:lnTo>
                <a:lnTo>
                  <a:pt x="65498" y="70177"/>
                </a:lnTo>
                <a:cubicBezTo>
                  <a:pt x="62925" y="70177"/>
                  <a:pt x="60820" y="68071"/>
                  <a:pt x="60820" y="65498"/>
                </a:cubicBezTo>
                <a:lnTo>
                  <a:pt x="60820" y="56141"/>
                </a:lnTo>
                <a:cubicBezTo>
                  <a:pt x="60820" y="53568"/>
                  <a:pt x="62925" y="51463"/>
                  <a:pt x="65498" y="51463"/>
                </a:cubicBezTo>
                <a:lnTo>
                  <a:pt x="79533" y="51463"/>
                </a:lnTo>
                <a:lnTo>
                  <a:pt x="79533" y="37427"/>
                </a:lnTo>
                <a:cubicBezTo>
                  <a:pt x="79533" y="34854"/>
                  <a:pt x="81639" y="32749"/>
                  <a:pt x="84212" y="32749"/>
                </a:cubicBezTo>
                <a:close/>
                <a:moveTo>
                  <a:pt x="14035" y="35088"/>
                </a:moveTo>
                <a:cubicBezTo>
                  <a:pt x="14035" y="31199"/>
                  <a:pt x="10907" y="28071"/>
                  <a:pt x="7018" y="28071"/>
                </a:cubicBezTo>
                <a:cubicBezTo>
                  <a:pt x="3129" y="28071"/>
                  <a:pt x="0" y="31199"/>
                  <a:pt x="0" y="35088"/>
                </a:cubicBezTo>
                <a:lnTo>
                  <a:pt x="0" y="130996"/>
                </a:lnTo>
                <a:cubicBezTo>
                  <a:pt x="0" y="141318"/>
                  <a:pt x="8392" y="149710"/>
                  <a:pt x="18714" y="149710"/>
                </a:cubicBezTo>
                <a:lnTo>
                  <a:pt x="95908" y="149710"/>
                </a:lnTo>
                <a:cubicBezTo>
                  <a:pt x="99797" y="149710"/>
                  <a:pt x="102926" y="146581"/>
                  <a:pt x="102926" y="142692"/>
                </a:cubicBezTo>
                <a:cubicBezTo>
                  <a:pt x="102926" y="138803"/>
                  <a:pt x="99797" y="135675"/>
                  <a:pt x="95908" y="135675"/>
                </a:cubicBezTo>
                <a:lnTo>
                  <a:pt x="18714" y="135675"/>
                </a:lnTo>
                <a:cubicBezTo>
                  <a:pt x="16141" y="135675"/>
                  <a:pt x="14035" y="133569"/>
                  <a:pt x="14035" y="130996"/>
                </a:cubicBezTo>
                <a:lnTo>
                  <a:pt x="14035" y="35088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61" name="Text 59"/>
          <p:cNvSpPr/>
          <p:nvPr/>
        </p:nvSpPr>
        <p:spPr>
          <a:xfrm>
            <a:off x="3444028" y="5465035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Management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3364496" y="5843678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4523968" y="5955960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4" name="Shape 62"/>
          <p:cNvSpPr/>
          <p:nvPr/>
        </p:nvSpPr>
        <p:spPr>
          <a:xfrm>
            <a:off x="4636251" y="6068242"/>
            <a:ext cx="149710" cy="149710"/>
          </a:xfrm>
          <a:custGeom>
            <a:avLst/>
            <a:gdLst/>
            <a:ahLst/>
            <a:cxnLst/>
            <a:rect l="l" t="t" r="r" b="b"/>
            <a:pathLst>
              <a:path w="149710" h="149710">
                <a:moveTo>
                  <a:pt x="74855" y="31550"/>
                </a:moveTo>
                <a:lnTo>
                  <a:pt x="70469" y="25468"/>
                </a:lnTo>
                <a:cubicBezTo>
                  <a:pt x="63159" y="15351"/>
                  <a:pt x="51434" y="9357"/>
                  <a:pt x="38919" y="9357"/>
                </a:cubicBezTo>
                <a:cubicBezTo>
                  <a:pt x="17427" y="9357"/>
                  <a:pt x="0" y="26784"/>
                  <a:pt x="0" y="48276"/>
                </a:cubicBezTo>
                <a:lnTo>
                  <a:pt x="0" y="49036"/>
                </a:lnTo>
                <a:cubicBezTo>
                  <a:pt x="0" y="55937"/>
                  <a:pt x="1813" y="63071"/>
                  <a:pt x="4854" y="70177"/>
                </a:cubicBezTo>
                <a:lnTo>
                  <a:pt x="35849" y="70177"/>
                </a:lnTo>
                <a:cubicBezTo>
                  <a:pt x="36784" y="70177"/>
                  <a:pt x="37632" y="69621"/>
                  <a:pt x="38012" y="68744"/>
                </a:cubicBezTo>
                <a:lnTo>
                  <a:pt x="47311" y="46433"/>
                </a:lnTo>
                <a:cubicBezTo>
                  <a:pt x="48393" y="43860"/>
                  <a:pt x="50907" y="42164"/>
                  <a:pt x="53685" y="42106"/>
                </a:cubicBezTo>
                <a:cubicBezTo>
                  <a:pt x="56463" y="42047"/>
                  <a:pt x="59036" y="43685"/>
                  <a:pt x="60176" y="46229"/>
                </a:cubicBezTo>
                <a:lnTo>
                  <a:pt x="75177" y="79533"/>
                </a:lnTo>
                <a:lnTo>
                  <a:pt x="87282" y="55322"/>
                </a:lnTo>
                <a:cubicBezTo>
                  <a:pt x="88481" y="52954"/>
                  <a:pt x="90908" y="51434"/>
                  <a:pt x="93569" y="51434"/>
                </a:cubicBezTo>
                <a:cubicBezTo>
                  <a:pt x="96230" y="51434"/>
                  <a:pt x="98656" y="52925"/>
                  <a:pt x="99855" y="55322"/>
                </a:cubicBezTo>
                <a:lnTo>
                  <a:pt x="106639" y="68861"/>
                </a:lnTo>
                <a:cubicBezTo>
                  <a:pt x="107048" y="69650"/>
                  <a:pt x="107838" y="70147"/>
                  <a:pt x="108744" y="70147"/>
                </a:cubicBezTo>
                <a:lnTo>
                  <a:pt x="144885" y="70147"/>
                </a:lnTo>
                <a:cubicBezTo>
                  <a:pt x="147955" y="63042"/>
                  <a:pt x="149739" y="55907"/>
                  <a:pt x="149739" y="49007"/>
                </a:cubicBezTo>
                <a:lnTo>
                  <a:pt x="149739" y="48246"/>
                </a:lnTo>
                <a:cubicBezTo>
                  <a:pt x="149710" y="26784"/>
                  <a:pt x="132283" y="9357"/>
                  <a:pt x="110791" y="9357"/>
                </a:cubicBezTo>
                <a:cubicBezTo>
                  <a:pt x="98306" y="9357"/>
                  <a:pt x="86551" y="15351"/>
                  <a:pt x="79241" y="25468"/>
                </a:cubicBezTo>
                <a:lnTo>
                  <a:pt x="74855" y="31521"/>
                </a:lnTo>
                <a:close/>
                <a:moveTo>
                  <a:pt x="137312" y="84212"/>
                </a:moveTo>
                <a:lnTo>
                  <a:pt x="108715" y="84212"/>
                </a:lnTo>
                <a:cubicBezTo>
                  <a:pt x="102516" y="84212"/>
                  <a:pt x="96844" y="80703"/>
                  <a:pt x="94066" y="75147"/>
                </a:cubicBezTo>
                <a:lnTo>
                  <a:pt x="93569" y="74153"/>
                </a:lnTo>
                <a:lnTo>
                  <a:pt x="81142" y="99037"/>
                </a:lnTo>
                <a:cubicBezTo>
                  <a:pt x="79943" y="101464"/>
                  <a:pt x="77428" y="102984"/>
                  <a:pt x="74709" y="102926"/>
                </a:cubicBezTo>
                <a:cubicBezTo>
                  <a:pt x="71989" y="102867"/>
                  <a:pt x="69562" y="101259"/>
                  <a:pt x="68451" y="98803"/>
                </a:cubicBezTo>
                <a:lnTo>
                  <a:pt x="54036" y="66785"/>
                </a:lnTo>
                <a:lnTo>
                  <a:pt x="50966" y="74153"/>
                </a:lnTo>
                <a:cubicBezTo>
                  <a:pt x="48422" y="80264"/>
                  <a:pt x="42457" y="84241"/>
                  <a:pt x="35849" y="84241"/>
                </a:cubicBezTo>
                <a:lnTo>
                  <a:pt x="12398" y="84241"/>
                </a:lnTo>
                <a:cubicBezTo>
                  <a:pt x="26199" y="105820"/>
                  <a:pt x="48363" y="125674"/>
                  <a:pt x="62223" y="136259"/>
                </a:cubicBezTo>
                <a:cubicBezTo>
                  <a:pt x="65849" y="139008"/>
                  <a:pt x="70293" y="140382"/>
                  <a:pt x="74826" y="140382"/>
                </a:cubicBezTo>
                <a:cubicBezTo>
                  <a:pt x="79358" y="140382"/>
                  <a:pt x="83832" y="139037"/>
                  <a:pt x="87428" y="136259"/>
                </a:cubicBezTo>
                <a:cubicBezTo>
                  <a:pt x="101347" y="125645"/>
                  <a:pt x="123511" y="105791"/>
                  <a:pt x="137312" y="84212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65" name="Text 63"/>
          <p:cNvSpPr/>
          <p:nvPr/>
        </p:nvSpPr>
        <p:spPr>
          <a:xfrm>
            <a:off x="3444030" y="6405090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Benign Conditions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6170075" y="5843678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7329548" y="5955960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68" name="Shape 66"/>
          <p:cNvSpPr/>
          <p:nvPr/>
        </p:nvSpPr>
        <p:spPr>
          <a:xfrm>
            <a:off x="7460544" y="6068242"/>
            <a:ext cx="112282" cy="149710"/>
          </a:xfrm>
          <a:custGeom>
            <a:avLst/>
            <a:gdLst/>
            <a:ahLst/>
            <a:cxnLst/>
            <a:rect l="l" t="t" r="r" b="b"/>
            <a:pathLst>
              <a:path w="112282" h="149710">
                <a:moveTo>
                  <a:pt x="68744" y="0"/>
                </a:moveTo>
                <a:cubicBezTo>
                  <a:pt x="78510" y="0"/>
                  <a:pt x="87604" y="5088"/>
                  <a:pt x="92691" y="13421"/>
                </a:cubicBezTo>
                <a:cubicBezTo>
                  <a:pt x="93042" y="14006"/>
                  <a:pt x="96493" y="19649"/>
                  <a:pt x="103013" y="30322"/>
                </a:cubicBezTo>
                <a:cubicBezTo>
                  <a:pt x="109183" y="40410"/>
                  <a:pt x="108364" y="53276"/>
                  <a:pt x="100966" y="62486"/>
                </a:cubicBezTo>
                <a:lnTo>
                  <a:pt x="81376" y="87048"/>
                </a:lnTo>
                <a:lnTo>
                  <a:pt x="106581" y="118715"/>
                </a:lnTo>
                <a:cubicBezTo>
                  <a:pt x="108189" y="120733"/>
                  <a:pt x="107867" y="123657"/>
                  <a:pt x="105850" y="125294"/>
                </a:cubicBezTo>
                <a:lnTo>
                  <a:pt x="82457" y="144008"/>
                </a:lnTo>
                <a:cubicBezTo>
                  <a:pt x="80440" y="145616"/>
                  <a:pt x="77487" y="145295"/>
                  <a:pt x="75878" y="143277"/>
                </a:cubicBezTo>
                <a:lnTo>
                  <a:pt x="11287" y="62516"/>
                </a:lnTo>
                <a:cubicBezTo>
                  <a:pt x="3889" y="53305"/>
                  <a:pt x="3070" y="40439"/>
                  <a:pt x="9240" y="30351"/>
                </a:cubicBezTo>
                <a:cubicBezTo>
                  <a:pt x="15790" y="19649"/>
                  <a:pt x="19211" y="14006"/>
                  <a:pt x="19591" y="13421"/>
                </a:cubicBezTo>
                <a:cubicBezTo>
                  <a:pt x="24679" y="5088"/>
                  <a:pt x="33743" y="0"/>
                  <a:pt x="43539" y="0"/>
                </a:cubicBezTo>
                <a:lnTo>
                  <a:pt x="68773" y="0"/>
                </a:lnTo>
                <a:close/>
                <a:moveTo>
                  <a:pt x="56141" y="55322"/>
                </a:moveTo>
                <a:lnTo>
                  <a:pt x="70352" y="37427"/>
                </a:lnTo>
                <a:lnTo>
                  <a:pt x="41901" y="37427"/>
                </a:lnTo>
                <a:lnTo>
                  <a:pt x="56112" y="55322"/>
                </a:lnTo>
                <a:close/>
                <a:moveTo>
                  <a:pt x="21930" y="98306"/>
                </a:moveTo>
                <a:lnTo>
                  <a:pt x="47135" y="129827"/>
                </a:lnTo>
                <a:lnTo>
                  <a:pt x="36375" y="143277"/>
                </a:lnTo>
                <a:cubicBezTo>
                  <a:pt x="34767" y="145295"/>
                  <a:pt x="31813" y="145616"/>
                  <a:pt x="29796" y="144008"/>
                </a:cubicBezTo>
                <a:lnTo>
                  <a:pt x="6404" y="125294"/>
                </a:lnTo>
                <a:cubicBezTo>
                  <a:pt x="4386" y="123686"/>
                  <a:pt x="4064" y="120733"/>
                  <a:pt x="5673" y="118715"/>
                </a:cubicBezTo>
                <a:lnTo>
                  <a:pt x="21930" y="98306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9" name="Text 67"/>
          <p:cNvSpPr/>
          <p:nvPr/>
        </p:nvSpPr>
        <p:spPr>
          <a:xfrm>
            <a:off x="6249609" y="6405090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Malignant Conditions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8975655" y="5843678"/>
            <a:ext cx="2694778" cy="860832"/>
          </a:xfrm>
          <a:custGeom>
            <a:avLst/>
            <a:gdLst/>
            <a:ahLst/>
            <a:cxnLst/>
            <a:rect l="l" t="t" r="r" b="b"/>
            <a:pathLst>
              <a:path w="2694778" h="860832">
                <a:moveTo>
                  <a:pt x="74858" y="0"/>
                </a:moveTo>
                <a:lnTo>
                  <a:pt x="2619920" y="0"/>
                </a:lnTo>
                <a:cubicBezTo>
                  <a:pt x="2661263" y="0"/>
                  <a:pt x="2694778" y="33515"/>
                  <a:pt x="2694778" y="74858"/>
                </a:cubicBezTo>
                <a:lnTo>
                  <a:pt x="2694778" y="785974"/>
                </a:lnTo>
                <a:cubicBezTo>
                  <a:pt x="2694778" y="827317"/>
                  <a:pt x="2661263" y="860832"/>
                  <a:pt x="2619920" y="860832"/>
                </a:cubicBezTo>
                <a:lnTo>
                  <a:pt x="74858" y="860832"/>
                </a:lnTo>
                <a:cubicBezTo>
                  <a:pt x="33515" y="860832"/>
                  <a:pt x="0" y="827317"/>
                  <a:pt x="0" y="785974"/>
                </a:cubicBezTo>
                <a:lnTo>
                  <a:pt x="0" y="74858"/>
                </a:lnTo>
                <a:cubicBezTo>
                  <a:pt x="0" y="33543"/>
                  <a:pt x="33543" y="0"/>
                  <a:pt x="74858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10135204" y="5955960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187137" y="0"/>
                </a:moveTo>
                <a:lnTo>
                  <a:pt x="187137" y="0"/>
                </a:lnTo>
                <a:cubicBezTo>
                  <a:pt x="290421" y="0"/>
                  <a:pt x="374275" y="83853"/>
                  <a:pt x="374275" y="187137"/>
                </a:cubicBezTo>
                <a:lnTo>
                  <a:pt x="374275" y="187137"/>
                </a:lnTo>
                <a:cubicBezTo>
                  <a:pt x="374275" y="290421"/>
                  <a:pt x="290421" y="374275"/>
                  <a:pt x="187137" y="374275"/>
                </a:cubicBezTo>
                <a:lnTo>
                  <a:pt x="187137" y="374275"/>
                </a:lnTo>
                <a:cubicBezTo>
                  <a:pt x="83853" y="374275"/>
                  <a:pt x="0" y="290421"/>
                  <a:pt x="0" y="187137"/>
                </a:cubicBezTo>
                <a:lnTo>
                  <a:pt x="0" y="187137"/>
                </a:lnTo>
                <a:cubicBezTo>
                  <a:pt x="0" y="83853"/>
                  <a:pt x="83853" y="0"/>
                  <a:pt x="187137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72" name="Shape 70"/>
          <p:cNvSpPr/>
          <p:nvPr/>
        </p:nvSpPr>
        <p:spPr>
          <a:xfrm>
            <a:off x="10256844" y="6068242"/>
            <a:ext cx="130996" cy="149710"/>
          </a:xfrm>
          <a:custGeom>
            <a:avLst/>
            <a:gdLst/>
            <a:ahLst/>
            <a:cxnLst/>
            <a:rect l="l" t="t" r="r" b="b"/>
            <a:pathLst>
              <a:path w="130996" h="149710">
                <a:moveTo>
                  <a:pt x="65498" y="2339"/>
                </a:moveTo>
                <a:cubicBezTo>
                  <a:pt x="46132" y="2339"/>
                  <a:pt x="30410" y="18062"/>
                  <a:pt x="30410" y="37427"/>
                </a:cubicBezTo>
                <a:cubicBezTo>
                  <a:pt x="30410" y="56793"/>
                  <a:pt x="46132" y="72516"/>
                  <a:pt x="65498" y="72516"/>
                </a:cubicBezTo>
                <a:cubicBezTo>
                  <a:pt x="84864" y="72516"/>
                  <a:pt x="100586" y="56793"/>
                  <a:pt x="100586" y="37427"/>
                </a:cubicBezTo>
                <a:cubicBezTo>
                  <a:pt x="100586" y="18062"/>
                  <a:pt x="84864" y="2339"/>
                  <a:pt x="65498" y="2339"/>
                </a:cubicBezTo>
                <a:close/>
                <a:moveTo>
                  <a:pt x="83042" y="93803"/>
                </a:moveTo>
                <a:cubicBezTo>
                  <a:pt x="81463" y="93656"/>
                  <a:pt x="79826" y="93569"/>
                  <a:pt x="78188" y="93569"/>
                </a:cubicBezTo>
                <a:lnTo>
                  <a:pt x="52779" y="93569"/>
                </a:lnTo>
                <a:cubicBezTo>
                  <a:pt x="51141" y="93569"/>
                  <a:pt x="49533" y="93656"/>
                  <a:pt x="47925" y="93803"/>
                </a:cubicBezTo>
                <a:lnTo>
                  <a:pt x="47925" y="113540"/>
                </a:lnTo>
                <a:cubicBezTo>
                  <a:pt x="52749" y="115762"/>
                  <a:pt x="56112" y="120645"/>
                  <a:pt x="56112" y="126288"/>
                </a:cubicBezTo>
                <a:cubicBezTo>
                  <a:pt x="56112" y="134037"/>
                  <a:pt x="49825" y="140324"/>
                  <a:pt x="42077" y="140324"/>
                </a:cubicBezTo>
                <a:cubicBezTo>
                  <a:pt x="34328" y="140324"/>
                  <a:pt x="28041" y="134037"/>
                  <a:pt x="28041" y="126288"/>
                </a:cubicBezTo>
                <a:cubicBezTo>
                  <a:pt x="28041" y="120616"/>
                  <a:pt x="31404" y="115733"/>
                  <a:pt x="36229" y="113540"/>
                </a:cubicBezTo>
                <a:lnTo>
                  <a:pt x="36229" y="96463"/>
                </a:lnTo>
                <a:cubicBezTo>
                  <a:pt x="17837" y="103218"/>
                  <a:pt x="4678" y="120938"/>
                  <a:pt x="4678" y="141698"/>
                </a:cubicBezTo>
                <a:cubicBezTo>
                  <a:pt x="4678" y="146113"/>
                  <a:pt x="8275" y="149710"/>
                  <a:pt x="12690" y="149710"/>
                </a:cubicBezTo>
                <a:lnTo>
                  <a:pt x="118277" y="149710"/>
                </a:lnTo>
                <a:cubicBezTo>
                  <a:pt x="122692" y="149710"/>
                  <a:pt x="126288" y="146113"/>
                  <a:pt x="126288" y="141698"/>
                </a:cubicBezTo>
                <a:cubicBezTo>
                  <a:pt x="126288" y="120938"/>
                  <a:pt x="113130" y="103247"/>
                  <a:pt x="94709" y="96493"/>
                </a:cubicBezTo>
                <a:lnTo>
                  <a:pt x="94709" y="107429"/>
                </a:lnTo>
                <a:cubicBezTo>
                  <a:pt x="101522" y="109826"/>
                  <a:pt x="106405" y="116347"/>
                  <a:pt x="106405" y="123979"/>
                </a:cubicBezTo>
                <a:lnTo>
                  <a:pt x="106405" y="133335"/>
                </a:lnTo>
                <a:cubicBezTo>
                  <a:pt x="106405" y="136552"/>
                  <a:pt x="103774" y="139183"/>
                  <a:pt x="100557" y="139183"/>
                </a:cubicBezTo>
                <a:cubicBezTo>
                  <a:pt x="97341" y="139183"/>
                  <a:pt x="94709" y="136552"/>
                  <a:pt x="94709" y="133335"/>
                </a:cubicBezTo>
                <a:lnTo>
                  <a:pt x="94709" y="123979"/>
                </a:lnTo>
                <a:cubicBezTo>
                  <a:pt x="94709" y="120762"/>
                  <a:pt x="92077" y="118130"/>
                  <a:pt x="88861" y="118130"/>
                </a:cubicBezTo>
                <a:cubicBezTo>
                  <a:pt x="85645" y="118130"/>
                  <a:pt x="83013" y="120762"/>
                  <a:pt x="83013" y="123979"/>
                </a:cubicBezTo>
                <a:lnTo>
                  <a:pt x="83013" y="133335"/>
                </a:lnTo>
                <a:cubicBezTo>
                  <a:pt x="83013" y="136552"/>
                  <a:pt x="80381" y="139183"/>
                  <a:pt x="77165" y="139183"/>
                </a:cubicBezTo>
                <a:cubicBezTo>
                  <a:pt x="73949" y="139183"/>
                  <a:pt x="71317" y="136552"/>
                  <a:pt x="71317" y="133335"/>
                </a:cubicBezTo>
                <a:lnTo>
                  <a:pt x="71317" y="123979"/>
                </a:lnTo>
                <a:cubicBezTo>
                  <a:pt x="71317" y="116347"/>
                  <a:pt x="76200" y="109855"/>
                  <a:pt x="83013" y="107429"/>
                </a:cubicBezTo>
                <a:lnTo>
                  <a:pt x="83013" y="93803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73" name="Text 71"/>
          <p:cNvSpPr/>
          <p:nvPr/>
        </p:nvSpPr>
        <p:spPr>
          <a:xfrm>
            <a:off x="9055188" y="6405090"/>
            <a:ext cx="2535711" cy="187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31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Lifelong Care</a:t>
            </a:r>
            <a:endParaRPr lang="en-US" sz="1600" dirty="0"/>
          </a:p>
        </p:txBody>
      </p:sp>
      <p:pic>
        <p:nvPicPr>
          <p:cNvPr id="75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E40729DC-EAEA-3B44-9D95-7873A3835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0321" y="340321"/>
            <a:ext cx="11579422" cy="2041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72" b="1" kern="0" spc="54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THREE PILLARS FRAMEWORK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40321" y="578546"/>
            <a:ext cx="11664502" cy="3403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412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Chapter I: Requirements for </a:t>
            </a:r>
            <a:r>
              <a:rPr lang="en-US" sz="241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Trainees</a:t>
            </a:r>
            <a:endParaRPr lang="en-US" sz="2410" dirty="0"/>
          </a:p>
        </p:txBody>
      </p:sp>
      <p:sp>
        <p:nvSpPr>
          <p:cNvPr id="4" name="Shape 2"/>
          <p:cNvSpPr/>
          <p:nvPr/>
        </p:nvSpPr>
        <p:spPr>
          <a:xfrm>
            <a:off x="340321" y="986931"/>
            <a:ext cx="680642" cy="34032"/>
          </a:xfrm>
          <a:custGeom>
            <a:avLst/>
            <a:gdLst/>
            <a:ahLst/>
            <a:cxnLst/>
            <a:rect l="l" t="t" r="r" b="b"/>
            <a:pathLst>
              <a:path w="680642" h="34032">
                <a:moveTo>
                  <a:pt x="0" y="0"/>
                </a:moveTo>
                <a:lnTo>
                  <a:pt x="680642" y="0"/>
                </a:lnTo>
                <a:lnTo>
                  <a:pt x="680642" y="34032"/>
                </a:lnTo>
                <a:lnTo>
                  <a:pt x="0" y="34032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56203" y="1123059"/>
            <a:ext cx="5673718" cy="2654504"/>
          </a:xfrm>
          <a:custGeom>
            <a:avLst/>
            <a:gdLst/>
            <a:ahLst/>
            <a:cxnLst/>
            <a:rect l="l" t="t" r="r" b="b"/>
            <a:pathLst>
              <a:path w="5673718" h="2654504">
                <a:moveTo>
                  <a:pt x="31763" y="0"/>
                </a:moveTo>
                <a:lnTo>
                  <a:pt x="5605657" y="0"/>
                </a:lnTo>
                <a:cubicBezTo>
                  <a:pt x="5643246" y="0"/>
                  <a:pt x="5673718" y="30472"/>
                  <a:pt x="5673718" y="68061"/>
                </a:cubicBezTo>
                <a:lnTo>
                  <a:pt x="5673718" y="2586442"/>
                </a:lnTo>
                <a:cubicBezTo>
                  <a:pt x="5673718" y="2624032"/>
                  <a:pt x="5643246" y="2654504"/>
                  <a:pt x="5605657" y="2654504"/>
                </a:cubicBezTo>
                <a:lnTo>
                  <a:pt x="31763" y="2654504"/>
                </a:lnTo>
                <a:cubicBezTo>
                  <a:pt x="14221" y="2654504"/>
                  <a:pt x="0" y="2640283"/>
                  <a:pt x="0" y="2622741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048" dist="3403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56203" y="1123059"/>
            <a:ext cx="31763" cy="2654504"/>
          </a:xfrm>
          <a:custGeom>
            <a:avLst/>
            <a:gdLst/>
            <a:ahLst/>
            <a:cxnLst/>
            <a:rect l="l" t="t" r="r" b="b"/>
            <a:pathLst>
              <a:path w="31763" h="2654504">
                <a:moveTo>
                  <a:pt x="31763" y="0"/>
                </a:moveTo>
                <a:lnTo>
                  <a:pt x="31763" y="0"/>
                </a:lnTo>
                <a:lnTo>
                  <a:pt x="31763" y="2654504"/>
                </a:lnTo>
                <a:lnTo>
                  <a:pt x="31763" y="2654504"/>
                </a:lnTo>
                <a:cubicBezTo>
                  <a:pt x="14221" y="2654504"/>
                  <a:pt x="0" y="2640283"/>
                  <a:pt x="0" y="2622741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508213" y="1259188"/>
            <a:ext cx="340321" cy="340321"/>
          </a:xfrm>
          <a:custGeom>
            <a:avLst/>
            <a:gdLst/>
            <a:ahLst/>
            <a:cxnLst/>
            <a:rect l="l" t="t" r="r" b="b"/>
            <a:pathLst>
              <a:path w="340321" h="340321">
                <a:moveTo>
                  <a:pt x="170161" y="0"/>
                </a:moveTo>
                <a:lnTo>
                  <a:pt x="170161" y="0"/>
                </a:lnTo>
                <a:cubicBezTo>
                  <a:pt x="264075" y="0"/>
                  <a:pt x="340321" y="76246"/>
                  <a:pt x="340321" y="170161"/>
                </a:cubicBezTo>
                <a:lnTo>
                  <a:pt x="340321" y="170161"/>
                </a:lnTo>
                <a:cubicBezTo>
                  <a:pt x="340321" y="264075"/>
                  <a:pt x="264075" y="340321"/>
                  <a:pt x="170161" y="340321"/>
                </a:cubicBezTo>
                <a:lnTo>
                  <a:pt x="170161" y="340321"/>
                </a:lnTo>
                <a:cubicBezTo>
                  <a:pt x="76246" y="340321"/>
                  <a:pt x="0" y="264075"/>
                  <a:pt x="0" y="170161"/>
                </a:cubicBezTo>
                <a:lnTo>
                  <a:pt x="0" y="170161"/>
                </a:lnTo>
                <a:cubicBezTo>
                  <a:pt x="0" y="76246"/>
                  <a:pt x="76246" y="0"/>
                  <a:pt x="170161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" name="Text 6"/>
          <p:cNvSpPr/>
          <p:nvPr/>
        </p:nvSpPr>
        <p:spPr>
          <a:xfrm>
            <a:off x="621511" y="1310236"/>
            <a:ext cx="195685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50630" y="1310236"/>
            <a:ext cx="1803701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Theoretical Knowledge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08213" y="1667573"/>
            <a:ext cx="5453644" cy="4083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72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10 comprehensive domains</a:t>
            </a:r>
            <a:r>
              <a:rPr lang="en-US" sz="107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new </a:t>
            </a:r>
            <a:r>
              <a:rPr lang="en-US" sz="1072" b="1" dirty="0">
                <a:solidFill>
                  <a:srgbClr val="212529"/>
                </a:solidFill>
                <a:highlight>
                  <a:srgbClr val="C5A56A">
                    <a:alpha val="20000"/>
                  </a:srgbClr>
                </a:highlight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Grade 1-3 classification </a:t>
            </a:r>
            <a:r>
              <a:rPr lang="en-US" sz="107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indicating relative importance.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08213" y="2144022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2" name="Text 10"/>
          <p:cNvSpPr/>
          <p:nvPr/>
        </p:nvSpPr>
        <p:spPr>
          <a:xfrm>
            <a:off x="482689" y="2144022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46437" y="2144022"/>
            <a:ext cx="859311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Professionalism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233759" y="2144022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3208235" y="2144022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1983" y="2144022"/>
            <a:ext cx="80826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Basic Sciences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08213" y="2348215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8" name="Text 16"/>
          <p:cNvSpPr/>
          <p:nvPr/>
        </p:nvSpPr>
        <p:spPr>
          <a:xfrm>
            <a:off x="482689" y="2348215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46437" y="2348215"/>
            <a:ext cx="96991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Infections &amp; STDs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233759" y="2348215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1" name="Text 19"/>
          <p:cNvSpPr/>
          <p:nvPr/>
        </p:nvSpPr>
        <p:spPr>
          <a:xfrm>
            <a:off x="3208235" y="2348215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471983" y="2348215"/>
            <a:ext cx="1029471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Functional Urology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08213" y="2552408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4" name="Text 22"/>
          <p:cNvSpPr/>
          <p:nvPr/>
        </p:nvSpPr>
        <p:spPr>
          <a:xfrm>
            <a:off x="482689" y="2552408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46437" y="2552408"/>
            <a:ext cx="71467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Renal Failure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233759" y="2552408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7" name="Text 25"/>
          <p:cNvSpPr/>
          <p:nvPr/>
        </p:nvSpPr>
        <p:spPr>
          <a:xfrm>
            <a:off x="3208235" y="2552408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471983" y="2552408"/>
            <a:ext cx="782738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Stone Disease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08213" y="2756600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30" name="Text 28"/>
          <p:cNvSpPr/>
          <p:nvPr/>
        </p:nvSpPr>
        <p:spPr>
          <a:xfrm>
            <a:off x="482689" y="2756600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746437" y="2756600"/>
            <a:ext cx="72318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Malignancies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3233759" y="2756600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33" name="Text 31"/>
          <p:cNvSpPr/>
          <p:nvPr/>
        </p:nvSpPr>
        <p:spPr>
          <a:xfrm>
            <a:off x="3208235" y="2756600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8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3471983" y="2756600"/>
            <a:ext cx="59556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Andrology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8213" y="2960793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36" name="Text 34"/>
          <p:cNvSpPr/>
          <p:nvPr/>
        </p:nvSpPr>
        <p:spPr>
          <a:xfrm>
            <a:off x="482689" y="2960793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9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746437" y="2960793"/>
            <a:ext cx="1003947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Paediatric Urology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3233759" y="2960793"/>
            <a:ext cx="170161" cy="170161"/>
          </a:xfrm>
          <a:custGeom>
            <a:avLst/>
            <a:gdLst/>
            <a:ahLst/>
            <a:cxnLst/>
            <a:rect l="l" t="t" r="r" b="b"/>
            <a:pathLst>
              <a:path w="170161" h="170161">
                <a:moveTo>
                  <a:pt x="34032" y="0"/>
                </a:moveTo>
                <a:lnTo>
                  <a:pt x="136128" y="0"/>
                </a:lnTo>
                <a:cubicBezTo>
                  <a:pt x="154924" y="0"/>
                  <a:pt x="170161" y="15237"/>
                  <a:pt x="170161" y="34032"/>
                </a:cubicBezTo>
                <a:lnTo>
                  <a:pt x="170161" y="136128"/>
                </a:lnTo>
                <a:cubicBezTo>
                  <a:pt x="170161" y="154924"/>
                  <a:pt x="154924" y="170161"/>
                  <a:pt x="136128" y="170161"/>
                </a:cubicBezTo>
                <a:lnTo>
                  <a:pt x="34032" y="170161"/>
                </a:lnTo>
                <a:cubicBezTo>
                  <a:pt x="15237" y="170161"/>
                  <a:pt x="0" y="154924"/>
                  <a:pt x="0" y="136128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39" name="Text 37"/>
          <p:cNvSpPr/>
          <p:nvPr/>
        </p:nvSpPr>
        <p:spPr>
          <a:xfrm>
            <a:off x="3208235" y="2960793"/>
            <a:ext cx="22120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10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3471983" y="2960793"/>
            <a:ext cx="45092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Trauma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508213" y="3199017"/>
            <a:ext cx="5385580" cy="442417"/>
          </a:xfrm>
          <a:custGeom>
            <a:avLst/>
            <a:gdLst/>
            <a:ahLst/>
            <a:cxnLst/>
            <a:rect l="l" t="t" r="r" b="b"/>
            <a:pathLst>
              <a:path w="5385580" h="442417">
                <a:moveTo>
                  <a:pt x="34031" y="0"/>
                </a:moveTo>
                <a:lnTo>
                  <a:pt x="5351549" y="0"/>
                </a:lnTo>
                <a:cubicBezTo>
                  <a:pt x="5370344" y="0"/>
                  <a:pt x="5385580" y="15236"/>
                  <a:pt x="5385580" y="34031"/>
                </a:cubicBezTo>
                <a:lnTo>
                  <a:pt x="5385580" y="408387"/>
                </a:lnTo>
                <a:cubicBezTo>
                  <a:pt x="5385580" y="427181"/>
                  <a:pt x="5370344" y="442417"/>
                  <a:pt x="5351549" y="442417"/>
                </a:cubicBezTo>
                <a:lnTo>
                  <a:pt x="34031" y="442417"/>
                </a:lnTo>
                <a:cubicBezTo>
                  <a:pt x="15236" y="442417"/>
                  <a:pt x="0" y="427181"/>
                  <a:pt x="0" y="408387"/>
                </a:cubicBezTo>
                <a:lnTo>
                  <a:pt x="0" y="34031"/>
                </a:lnTo>
                <a:cubicBezTo>
                  <a:pt x="0" y="15236"/>
                  <a:pt x="15236" y="0"/>
                  <a:pt x="34031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576277" y="3267082"/>
            <a:ext cx="5300500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0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Grade Classification:</a:t>
            </a:r>
            <a:endParaRPr lang="en-US" sz="2000" dirty="0"/>
          </a:p>
        </p:txBody>
      </p:sp>
      <p:sp>
        <p:nvSpPr>
          <p:cNvPr id="43" name="Text 41"/>
          <p:cNvSpPr/>
          <p:nvPr/>
        </p:nvSpPr>
        <p:spPr>
          <a:xfrm>
            <a:off x="576277" y="3437242"/>
            <a:ext cx="177817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00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G1:</a:t>
            </a:r>
            <a:r>
              <a:rPr lang="en-US" sz="10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Basic knowledge</a:t>
            </a:r>
            <a:endParaRPr lang="en-US" sz="2000" dirty="0"/>
          </a:p>
        </p:txBody>
      </p:sp>
      <p:sp>
        <p:nvSpPr>
          <p:cNvPr id="44" name="Text 42"/>
          <p:cNvSpPr/>
          <p:nvPr/>
        </p:nvSpPr>
        <p:spPr>
          <a:xfrm>
            <a:off x="2336588" y="3437242"/>
            <a:ext cx="177817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00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G2:</a:t>
            </a:r>
            <a:r>
              <a:rPr lang="en-US" sz="10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Intermediate</a:t>
            </a:r>
            <a:endParaRPr lang="en-US" sz="2000" dirty="0"/>
          </a:p>
        </p:txBody>
      </p:sp>
      <p:sp>
        <p:nvSpPr>
          <p:cNvPr id="45" name="Text 43"/>
          <p:cNvSpPr/>
          <p:nvPr/>
        </p:nvSpPr>
        <p:spPr>
          <a:xfrm>
            <a:off x="4096898" y="3437242"/>
            <a:ext cx="177817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00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G3:</a:t>
            </a:r>
            <a:r>
              <a:rPr lang="en-US" sz="10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Advanced mastery</a:t>
            </a:r>
            <a:endParaRPr lang="en-US" sz="2000" dirty="0"/>
          </a:p>
        </p:txBody>
      </p:sp>
      <p:sp>
        <p:nvSpPr>
          <p:cNvPr id="46" name="Shape 44"/>
          <p:cNvSpPr/>
          <p:nvPr/>
        </p:nvSpPr>
        <p:spPr>
          <a:xfrm>
            <a:off x="356203" y="3913692"/>
            <a:ext cx="5673718" cy="2688536"/>
          </a:xfrm>
          <a:custGeom>
            <a:avLst/>
            <a:gdLst/>
            <a:ahLst/>
            <a:cxnLst/>
            <a:rect l="l" t="t" r="r" b="b"/>
            <a:pathLst>
              <a:path w="5673718" h="2688536">
                <a:moveTo>
                  <a:pt x="31763" y="0"/>
                </a:moveTo>
                <a:lnTo>
                  <a:pt x="5605645" y="0"/>
                </a:lnTo>
                <a:cubicBezTo>
                  <a:pt x="5643241" y="0"/>
                  <a:pt x="5673718" y="30478"/>
                  <a:pt x="5673718" y="68074"/>
                </a:cubicBezTo>
                <a:lnTo>
                  <a:pt x="5673718" y="2620462"/>
                </a:lnTo>
                <a:cubicBezTo>
                  <a:pt x="5673718" y="2658058"/>
                  <a:pt x="5643241" y="2688536"/>
                  <a:pt x="5605645" y="2688536"/>
                </a:cubicBezTo>
                <a:lnTo>
                  <a:pt x="31763" y="2688536"/>
                </a:lnTo>
                <a:cubicBezTo>
                  <a:pt x="14221" y="2688536"/>
                  <a:pt x="0" y="2674315"/>
                  <a:pt x="0" y="2656773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048" dist="3403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356203" y="3913692"/>
            <a:ext cx="31763" cy="2688536"/>
          </a:xfrm>
          <a:custGeom>
            <a:avLst/>
            <a:gdLst/>
            <a:ahLst/>
            <a:cxnLst/>
            <a:rect l="l" t="t" r="r" b="b"/>
            <a:pathLst>
              <a:path w="31763" h="2688536">
                <a:moveTo>
                  <a:pt x="31763" y="0"/>
                </a:moveTo>
                <a:lnTo>
                  <a:pt x="31763" y="0"/>
                </a:lnTo>
                <a:lnTo>
                  <a:pt x="31763" y="2688536"/>
                </a:lnTo>
                <a:lnTo>
                  <a:pt x="31763" y="2688536"/>
                </a:lnTo>
                <a:cubicBezTo>
                  <a:pt x="14221" y="2688536"/>
                  <a:pt x="0" y="2674315"/>
                  <a:pt x="0" y="2656773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48" name="Shape 46"/>
          <p:cNvSpPr/>
          <p:nvPr/>
        </p:nvSpPr>
        <p:spPr>
          <a:xfrm>
            <a:off x="508213" y="4049820"/>
            <a:ext cx="340321" cy="340321"/>
          </a:xfrm>
          <a:custGeom>
            <a:avLst/>
            <a:gdLst/>
            <a:ahLst/>
            <a:cxnLst/>
            <a:rect l="l" t="t" r="r" b="b"/>
            <a:pathLst>
              <a:path w="340321" h="340321">
                <a:moveTo>
                  <a:pt x="170161" y="0"/>
                </a:moveTo>
                <a:lnTo>
                  <a:pt x="170161" y="0"/>
                </a:lnTo>
                <a:cubicBezTo>
                  <a:pt x="264075" y="0"/>
                  <a:pt x="340321" y="76246"/>
                  <a:pt x="340321" y="170161"/>
                </a:cubicBezTo>
                <a:lnTo>
                  <a:pt x="340321" y="170161"/>
                </a:lnTo>
                <a:cubicBezTo>
                  <a:pt x="340321" y="264075"/>
                  <a:pt x="264075" y="340321"/>
                  <a:pt x="170161" y="340321"/>
                </a:cubicBezTo>
                <a:lnTo>
                  <a:pt x="170161" y="340321"/>
                </a:lnTo>
                <a:cubicBezTo>
                  <a:pt x="76246" y="340321"/>
                  <a:pt x="0" y="264075"/>
                  <a:pt x="0" y="170161"/>
                </a:cubicBezTo>
                <a:lnTo>
                  <a:pt x="0" y="170161"/>
                </a:lnTo>
                <a:cubicBezTo>
                  <a:pt x="0" y="76246"/>
                  <a:pt x="76246" y="0"/>
                  <a:pt x="170161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49" name="Text 47"/>
          <p:cNvSpPr/>
          <p:nvPr/>
        </p:nvSpPr>
        <p:spPr>
          <a:xfrm>
            <a:off x="625411" y="4100868"/>
            <a:ext cx="187177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950630" y="4100868"/>
            <a:ext cx="1914306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Practical &amp; Clinical Skills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508213" y="4458205"/>
            <a:ext cx="5453644" cy="2041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72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14 core surgical procedures</a:t>
            </a:r>
            <a:r>
              <a:rPr lang="en-US" sz="107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deemed minimum competency requirement: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520975" y="4764494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3" name="Text 51"/>
          <p:cNvSpPr/>
          <p:nvPr/>
        </p:nvSpPr>
        <p:spPr>
          <a:xfrm>
            <a:off x="703897" y="4730462"/>
            <a:ext cx="731690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Circumcision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3246521" y="4764494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5" name="Text 53"/>
          <p:cNvSpPr/>
          <p:nvPr/>
        </p:nvSpPr>
        <p:spPr>
          <a:xfrm>
            <a:off x="3429443" y="4730462"/>
            <a:ext cx="663626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Cystoscopy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520975" y="4968687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7" name="Text 55"/>
          <p:cNvSpPr/>
          <p:nvPr/>
        </p:nvSpPr>
        <p:spPr>
          <a:xfrm>
            <a:off x="703897" y="4934655"/>
            <a:ext cx="374353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ESWL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3246521" y="4968687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9" name="Text 57"/>
          <p:cNvSpPr/>
          <p:nvPr/>
        </p:nvSpPr>
        <p:spPr>
          <a:xfrm>
            <a:off x="3429443" y="4934655"/>
            <a:ext cx="123366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Inguinal Orchidectomy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520975" y="5172879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1" name="Text 59"/>
          <p:cNvSpPr/>
          <p:nvPr/>
        </p:nvSpPr>
        <p:spPr>
          <a:xfrm>
            <a:off x="703897" y="5138847"/>
            <a:ext cx="774230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Nephrectomy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3246521" y="5172879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3" name="Text 61"/>
          <p:cNvSpPr/>
          <p:nvPr/>
        </p:nvSpPr>
        <p:spPr>
          <a:xfrm>
            <a:off x="3429443" y="5138847"/>
            <a:ext cx="1293220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Suprapubic Cystostomy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520975" y="5377072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5" name="Text 63"/>
          <p:cNvSpPr/>
          <p:nvPr/>
        </p:nvSpPr>
        <p:spPr>
          <a:xfrm>
            <a:off x="703897" y="5343040"/>
            <a:ext cx="149741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Percutaneous Nephrostomy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3246521" y="5377072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7" name="Text 65"/>
          <p:cNvSpPr/>
          <p:nvPr/>
        </p:nvSpPr>
        <p:spPr>
          <a:xfrm>
            <a:off x="3429443" y="5343040"/>
            <a:ext cx="1301728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Retrograde Pyelography</a:t>
            </a:r>
            <a:endParaRPr lang="en-US" sz="1600" dirty="0"/>
          </a:p>
        </p:txBody>
      </p:sp>
      <p:sp>
        <p:nvSpPr>
          <p:cNvPr id="68" name="Shape 66"/>
          <p:cNvSpPr/>
          <p:nvPr/>
        </p:nvSpPr>
        <p:spPr>
          <a:xfrm>
            <a:off x="520975" y="5581264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9" name="Text 67"/>
          <p:cNvSpPr/>
          <p:nvPr/>
        </p:nvSpPr>
        <p:spPr>
          <a:xfrm>
            <a:off x="703897" y="5547232"/>
            <a:ext cx="850803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Scrotal Surgery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3246521" y="5581264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1" name="Text 69"/>
          <p:cNvSpPr/>
          <p:nvPr/>
        </p:nvSpPr>
        <p:spPr>
          <a:xfrm>
            <a:off x="3429443" y="5547232"/>
            <a:ext cx="127620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TRUS &amp; Prostate Biopsy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520975" y="5785457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3" name="Text 71"/>
          <p:cNvSpPr/>
          <p:nvPr/>
        </p:nvSpPr>
        <p:spPr>
          <a:xfrm>
            <a:off x="703897" y="5751425"/>
            <a:ext cx="1165599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TUR-Bladder Tumour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3246521" y="5785457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5" name="Text 73"/>
          <p:cNvSpPr/>
          <p:nvPr/>
        </p:nvSpPr>
        <p:spPr>
          <a:xfrm>
            <a:off x="3429443" y="5751425"/>
            <a:ext cx="72318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TUR Prostate</a:t>
            </a:r>
            <a:endParaRPr lang="en-US" sz="1600" dirty="0"/>
          </a:p>
        </p:txBody>
      </p:sp>
      <p:sp>
        <p:nvSpPr>
          <p:cNvPr id="76" name="Shape 74"/>
          <p:cNvSpPr/>
          <p:nvPr/>
        </p:nvSpPr>
        <p:spPr>
          <a:xfrm>
            <a:off x="520975" y="5989650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7" name="Text 75"/>
          <p:cNvSpPr/>
          <p:nvPr/>
        </p:nvSpPr>
        <p:spPr>
          <a:xfrm>
            <a:off x="703897" y="5955618"/>
            <a:ext cx="76572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Ureteroscopy</a:t>
            </a:r>
            <a:endParaRPr lang="en-US" sz="1600" dirty="0"/>
          </a:p>
        </p:txBody>
      </p:sp>
      <p:sp>
        <p:nvSpPr>
          <p:cNvPr id="78" name="Shape 76"/>
          <p:cNvSpPr/>
          <p:nvPr/>
        </p:nvSpPr>
        <p:spPr>
          <a:xfrm>
            <a:off x="3246521" y="5989650"/>
            <a:ext cx="102096" cy="102096"/>
          </a:xfrm>
          <a:custGeom>
            <a:avLst/>
            <a:gdLst/>
            <a:ahLst/>
            <a:cxnLst/>
            <a:rect l="l" t="t" r="r" b="b"/>
            <a:pathLst>
              <a:path w="102096" h="102096">
                <a:moveTo>
                  <a:pt x="51048" y="102096"/>
                </a:moveTo>
                <a:cubicBezTo>
                  <a:pt x="79222" y="102096"/>
                  <a:pt x="102096" y="79222"/>
                  <a:pt x="102096" y="51048"/>
                </a:cubicBezTo>
                <a:cubicBezTo>
                  <a:pt x="102096" y="22874"/>
                  <a:pt x="79222" y="0"/>
                  <a:pt x="51048" y="0"/>
                </a:cubicBezTo>
                <a:cubicBezTo>
                  <a:pt x="22874" y="0"/>
                  <a:pt x="0" y="22874"/>
                  <a:pt x="0" y="51048"/>
                </a:cubicBezTo>
                <a:cubicBezTo>
                  <a:pt x="0" y="79222"/>
                  <a:pt x="22874" y="102096"/>
                  <a:pt x="51048" y="102096"/>
                </a:cubicBezTo>
                <a:close/>
                <a:moveTo>
                  <a:pt x="67878" y="42414"/>
                </a:moveTo>
                <a:lnTo>
                  <a:pt x="51926" y="67938"/>
                </a:lnTo>
                <a:cubicBezTo>
                  <a:pt x="51088" y="69274"/>
                  <a:pt x="49652" y="70111"/>
                  <a:pt x="48077" y="70191"/>
                </a:cubicBezTo>
                <a:cubicBezTo>
                  <a:pt x="46502" y="70271"/>
                  <a:pt x="44986" y="69553"/>
                  <a:pt x="44049" y="68277"/>
                </a:cubicBezTo>
                <a:lnTo>
                  <a:pt x="34477" y="55515"/>
                </a:lnTo>
                <a:cubicBezTo>
                  <a:pt x="32882" y="53401"/>
                  <a:pt x="33321" y="50410"/>
                  <a:pt x="35435" y="48815"/>
                </a:cubicBezTo>
                <a:cubicBezTo>
                  <a:pt x="37548" y="47220"/>
                  <a:pt x="40539" y="47658"/>
                  <a:pt x="42135" y="49772"/>
                </a:cubicBezTo>
                <a:lnTo>
                  <a:pt x="47519" y="56951"/>
                </a:lnTo>
                <a:lnTo>
                  <a:pt x="59762" y="37349"/>
                </a:lnTo>
                <a:cubicBezTo>
                  <a:pt x="61158" y="35116"/>
                  <a:pt x="64109" y="34418"/>
                  <a:pt x="66363" y="35833"/>
                </a:cubicBezTo>
                <a:cubicBezTo>
                  <a:pt x="68616" y="37249"/>
                  <a:pt x="69294" y="40180"/>
                  <a:pt x="67878" y="4243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9" name="Text 77"/>
          <p:cNvSpPr/>
          <p:nvPr/>
        </p:nvSpPr>
        <p:spPr>
          <a:xfrm>
            <a:off x="3429443" y="5955618"/>
            <a:ext cx="109753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Urodynamic Studies</a:t>
            </a:r>
            <a:endParaRPr lang="en-US" sz="1600" dirty="0"/>
          </a:p>
        </p:txBody>
      </p:sp>
      <p:sp>
        <p:nvSpPr>
          <p:cNvPr id="80" name="Shape 78"/>
          <p:cNvSpPr/>
          <p:nvPr/>
        </p:nvSpPr>
        <p:spPr>
          <a:xfrm>
            <a:off x="508213" y="6193842"/>
            <a:ext cx="5385580" cy="272257"/>
          </a:xfrm>
          <a:custGeom>
            <a:avLst/>
            <a:gdLst/>
            <a:ahLst/>
            <a:cxnLst/>
            <a:rect l="l" t="t" r="r" b="b"/>
            <a:pathLst>
              <a:path w="5385580" h="272257">
                <a:moveTo>
                  <a:pt x="34032" y="0"/>
                </a:moveTo>
                <a:lnTo>
                  <a:pt x="5351548" y="0"/>
                </a:lnTo>
                <a:cubicBezTo>
                  <a:pt x="5370343" y="0"/>
                  <a:pt x="5385580" y="15237"/>
                  <a:pt x="5385580" y="34032"/>
                </a:cubicBezTo>
                <a:lnTo>
                  <a:pt x="5385580" y="238225"/>
                </a:lnTo>
                <a:cubicBezTo>
                  <a:pt x="5385580" y="257020"/>
                  <a:pt x="5370343" y="272257"/>
                  <a:pt x="5351548" y="272257"/>
                </a:cubicBezTo>
                <a:lnTo>
                  <a:pt x="34032" y="272257"/>
                </a:lnTo>
                <a:cubicBezTo>
                  <a:pt x="15237" y="272257"/>
                  <a:pt x="0" y="257020"/>
                  <a:pt x="0" y="238225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>
              <a:alpha val="10196"/>
            </a:srgbClr>
          </a:solidFill>
          <a:ln/>
        </p:spPr>
      </p:sp>
      <p:sp>
        <p:nvSpPr>
          <p:cNvPr id="81" name="Text 79"/>
          <p:cNvSpPr/>
          <p:nvPr/>
        </p:nvSpPr>
        <p:spPr>
          <a:xfrm>
            <a:off x="576276" y="6217945"/>
            <a:ext cx="5573891" cy="2041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05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Note: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r>
              <a:rPr lang="en-US" sz="100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Trainees must demonstrate competence for each procedure, assessed by two supervisors.</a:t>
            </a:r>
            <a:endParaRPr lang="en-US" sz="2400" dirty="0"/>
          </a:p>
        </p:txBody>
      </p:sp>
      <p:sp>
        <p:nvSpPr>
          <p:cNvPr id="82" name="Shape 80"/>
          <p:cNvSpPr/>
          <p:nvPr/>
        </p:nvSpPr>
        <p:spPr>
          <a:xfrm>
            <a:off x="6179450" y="1123059"/>
            <a:ext cx="5673718" cy="2969301"/>
          </a:xfrm>
          <a:custGeom>
            <a:avLst/>
            <a:gdLst/>
            <a:ahLst/>
            <a:cxnLst/>
            <a:rect l="l" t="t" r="r" b="b"/>
            <a:pathLst>
              <a:path w="5673718" h="2969301">
                <a:moveTo>
                  <a:pt x="31763" y="0"/>
                </a:moveTo>
                <a:lnTo>
                  <a:pt x="5605662" y="0"/>
                </a:lnTo>
                <a:cubicBezTo>
                  <a:pt x="5643248" y="0"/>
                  <a:pt x="5673718" y="30470"/>
                  <a:pt x="5673718" y="68056"/>
                </a:cubicBezTo>
                <a:lnTo>
                  <a:pt x="5673718" y="2901244"/>
                </a:lnTo>
                <a:cubicBezTo>
                  <a:pt x="5673718" y="2938831"/>
                  <a:pt x="5643248" y="2969301"/>
                  <a:pt x="5605662" y="2969301"/>
                </a:cubicBezTo>
                <a:lnTo>
                  <a:pt x="31763" y="2969301"/>
                </a:lnTo>
                <a:cubicBezTo>
                  <a:pt x="14221" y="2969301"/>
                  <a:pt x="0" y="2955080"/>
                  <a:pt x="0" y="2937538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048" dist="3403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83" name="Shape 81"/>
          <p:cNvSpPr/>
          <p:nvPr/>
        </p:nvSpPr>
        <p:spPr>
          <a:xfrm>
            <a:off x="6179450" y="1123059"/>
            <a:ext cx="31763" cy="2969301"/>
          </a:xfrm>
          <a:custGeom>
            <a:avLst/>
            <a:gdLst/>
            <a:ahLst/>
            <a:cxnLst/>
            <a:rect l="l" t="t" r="r" b="b"/>
            <a:pathLst>
              <a:path w="31763" h="2969301">
                <a:moveTo>
                  <a:pt x="31763" y="0"/>
                </a:moveTo>
                <a:lnTo>
                  <a:pt x="31763" y="0"/>
                </a:lnTo>
                <a:lnTo>
                  <a:pt x="31763" y="2969301"/>
                </a:lnTo>
                <a:lnTo>
                  <a:pt x="31763" y="2969301"/>
                </a:lnTo>
                <a:cubicBezTo>
                  <a:pt x="14221" y="2969301"/>
                  <a:pt x="0" y="2955080"/>
                  <a:pt x="0" y="2937538"/>
                </a:cubicBezTo>
                <a:lnTo>
                  <a:pt x="0" y="31763"/>
                </a:lnTo>
                <a:cubicBezTo>
                  <a:pt x="0" y="14233"/>
                  <a:pt x="14233" y="0"/>
                  <a:pt x="31763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4" name="Shape 82"/>
          <p:cNvSpPr/>
          <p:nvPr/>
        </p:nvSpPr>
        <p:spPr>
          <a:xfrm>
            <a:off x="6331460" y="1259188"/>
            <a:ext cx="340321" cy="340321"/>
          </a:xfrm>
          <a:custGeom>
            <a:avLst/>
            <a:gdLst/>
            <a:ahLst/>
            <a:cxnLst/>
            <a:rect l="l" t="t" r="r" b="b"/>
            <a:pathLst>
              <a:path w="340321" h="340321">
                <a:moveTo>
                  <a:pt x="170161" y="0"/>
                </a:moveTo>
                <a:lnTo>
                  <a:pt x="170161" y="0"/>
                </a:lnTo>
                <a:cubicBezTo>
                  <a:pt x="264075" y="0"/>
                  <a:pt x="340321" y="76246"/>
                  <a:pt x="340321" y="170161"/>
                </a:cubicBezTo>
                <a:lnTo>
                  <a:pt x="340321" y="170161"/>
                </a:lnTo>
                <a:cubicBezTo>
                  <a:pt x="340321" y="264075"/>
                  <a:pt x="264075" y="340321"/>
                  <a:pt x="170161" y="340321"/>
                </a:cubicBezTo>
                <a:lnTo>
                  <a:pt x="170161" y="340321"/>
                </a:lnTo>
                <a:cubicBezTo>
                  <a:pt x="76246" y="340321"/>
                  <a:pt x="0" y="264075"/>
                  <a:pt x="0" y="170161"/>
                </a:cubicBezTo>
                <a:lnTo>
                  <a:pt x="0" y="170161"/>
                </a:lnTo>
                <a:cubicBezTo>
                  <a:pt x="0" y="76246"/>
                  <a:pt x="76246" y="0"/>
                  <a:pt x="170161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5" name="Text 83"/>
          <p:cNvSpPr/>
          <p:nvPr/>
        </p:nvSpPr>
        <p:spPr>
          <a:xfrm>
            <a:off x="6442561" y="1310236"/>
            <a:ext cx="204193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</a:t>
            </a:r>
            <a:endParaRPr lang="en-US" sz="1600" dirty="0"/>
          </a:p>
        </p:txBody>
      </p:sp>
      <p:sp>
        <p:nvSpPr>
          <p:cNvPr id="86" name="Text 84"/>
          <p:cNvSpPr/>
          <p:nvPr/>
        </p:nvSpPr>
        <p:spPr>
          <a:xfrm>
            <a:off x="6773877" y="1310236"/>
            <a:ext cx="1931322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4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Technical Skills: 5 Levels</a:t>
            </a:r>
            <a:endParaRPr lang="en-US" sz="1600" dirty="0"/>
          </a:p>
        </p:txBody>
      </p:sp>
      <p:sp>
        <p:nvSpPr>
          <p:cNvPr id="87" name="Text 85"/>
          <p:cNvSpPr/>
          <p:nvPr/>
        </p:nvSpPr>
        <p:spPr>
          <a:xfrm>
            <a:off x="6331460" y="1667573"/>
            <a:ext cx="5453644" cy="2041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7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Progressive competency development from observation to independent practice:</a:t>
            </a:r>
            <a:endParaRPr lang="en-US" sz="1600" dirty="0"/>
          </a:p>
        </p:txBody>
      </p:sp>
      <p:sp>
        <p:nvSpPr>
          <p:cNvPr id="88" name="Shape 86"/>
          <p:cNvSpPr/>
          <p:nvPr/>
        </p:nvSpPr>
        <p:spPr>
          <a:xfrm>
            <a:off x="6331460" y="1939830"/>
            <a:ext cx="5385580" cy="374353"/>
          </a:xfrm>
          <a:custGeom>
            <a:avLst/>
            <a:gdLst/>
            <a:ahLst/>
            <a:cxnLst/>
            <a:rect l="l" t="t" r="r" b="b"/>
            <a:pathLst>
              <a:path w="5385580" h="374353">
                <a:moveTo>
                  <a:pt x="34032" y="0"/>
                </a:moveTo>
                <a:lnTo>
                  <a:pt x="5351547" y="0"/>
                </a:lnTo>
                <a:cubicBezTo>
                  <a:pt x="5370343" y="0"/>
                  <a:pt x="5385580" y="15237"/>
                  <a:pt x="5385580" y="34032"/>
                </a:cubicBezTo>
                <a:lnTo>
                  <a:pt x="5385580" y="340321"/>
                </a:lnTo>
                <a:cubicBezTo>
                  <a:pt x="5385580" y="359116"/>
                  <a:pt x="5370343" y="374353"/>
                  <a:pt x="5351547" y="374353"/>
                </a:cubicBezTo>
                <a:lnTo>
                  <a:pt x="34032" y="374353"/>
                </a:lnTo>
                <a:cubicBezTo>
                  <a:pt x="15237" y="374353"/>
                  <a:pt x="0" y="359116"/>
                  <a:pt x="0" y="340321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89" name="Shape 87"/>
          <p:cNvSpPr/>
          <p:nvPr/>
        </p:nvSpPr>
        <p:spPr>
          <a:xfrm>
            <a:off x="6365492" y="1973862"/>
            <a:ext cx="204193" cy="204193"/>
          </a:xfrm>
          <a:custGeom>
            <a:avLst/>
            <a:gdLst/>
            <a:ahLst/>
            <a:cxnLst/>
            <a:rect l="l" t="t" r="r" b="b"/>
            <a:pathLst>
              <a:path w="204193" h="204193">
                <a:moveTo>
                  <a:pt x="102096" y="0"/>
                </a:moveTo>
                <a:lnTo>
                  <a:pt x="102096" y="0"/>
                </a:lnTo>
                <a:cubicBezTo>
                  <a:pt x="158445" y="0"/>
                  <a:pt x="204193" y="45748"/>
                  <a:pt x="204193" y="102096"/>
                </a:cubicBezTo>
                <a:lnTo>
                  <a:pt x="204193" y="102096"/>
                </a:lnTo>
                <a:cubicBezTo>
                  <a:pt x="204193" y="158445"/>
                  <a:pt x="158445" y="204193"/>
                  <a:pt x="102096" y="204193"/>
                </a:cubicBezTo>
                <a:lnTo>
                  <a:pt x="102096" y="204193"/>
                </a:lnTo>
                <a:cubicBezTo>
                  <a:pt x="45748" y="204193"/>
                  <a:pt x="0" y="158445"/>
                  <a:pt x="0" y="102096"/>
                </a:cubicBezTo>
                <a:lnTo>
                  <a:pt x="0" y="102096"/>
                </a:lnTo>
                <a:cubicBezTo>
                  <a:pt x="0" y="45748"/>
                  <a:pt x="45748" y="0"/>
                  <a:pt x="102096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90" name="Text 88"/>
          <p:cNvSpPr/>
          <p:nvPr/>
        </p:nvSpPr>
        <p:spPr>
          <a:xfrm>
            <a:off x="6451352" y="2007894"/>
            <a:ext cx="85080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91" name="Text 89"/>
          <p:cNvSpPr/>
          <p:nvPr/>
        </p:nvSpPr>
        <p:spPr>
          <a:xfrm>
            <a:off x="6637749" y="1973862"/>
            <a:ext cx="510481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 Observed</a:t>
            </a:r>
            <a:endParaRPr lang="en-US" sz="1600" dirty="0"/>
          </a:p>
        </p:txBody>
      </p:sp>
      <p:sp>
        <p:nvSpPr>
          <p:cNvPr id="92" name="Text 90"/>
          <p:cNvSpPr/>
          <p:nvPr/>
        </p:nvSpPr>
        <p:spPr>
          <a:xfrm>
            <a:off x="6637749" y="2144022"/>
            <a:ext cx="509630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Acts as assistant; handles apparatus safely</a:t>
            </a:r>
            <a:endParaRPr lang="en-US" sz="1600" dirty="0"/>
          </a:p>
        </p:txBody>
      </p:sp>
      <p:sp>
        <p:nvSpPr>
          <p:cNvPr id="93" name="Shape 91"/>
          <p:cNvSpPr/>
          <p:nvPr/>
        </p:nvSpPr>
        <p:spPr>
          <a:xfrm>
            <a:off x="6331460" y="2348215"/>
            <a:ext cx="5385580" cy="374353"/>
          </a:xfrm>
          <a:custGeom>
            <a:avLst/>
            <a:gdLst/>
            <a:ahLst/>
            <a:cxnLst/>
            <a:rect l="l" t="t" r="r" b="b"/>
            <a:pathLst>
              <a:path w="5385580" h="374353">
                <a:moveTo>
                  <a:pt x="34032" y="0"/>
                </a:moveTo>
                <a:lnTo>
                  <a:pt x="5351547" y="0"/>
                </a:lnTo>
                <a:cubicBezTo>
                  <a:pt x="5370343" y="0"/>
                  <a:pt x="5385580" y="15237"/>
                  <a:pt x="5385580" y="34032"/>
                </a:cubicBezTo>
                <a:lnTo>
                  <a:pt x="5385580" y="340321"/>
                </a:lnTo>
                <a:cubicBezTo>
                  <a:pt x="5385580" y="359116"/>
                  <a:pt x="5370343" y="374353"/>
                  <a:pt x="5351547" y="374353"/>
                </a:cubicBezTo>
                <a:lnTo>
                  <a:pt x="34032" y="374353"/>
                </a:lnTo>
                <a:cubicBezTo>
                  <a:pt x="15237" y="374353"/>
                  <a:pt x="0" y="359116"/>
                  <a:pt x="0" y="340321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94" name="Shape 92"/>
          <p:cNvSpPr/>
          <p:nvPr/>
        </p:nvSpPr>
        <p:spPr>
          <a:xfrm>
            <a:off x="6365492" y="2382247"/>
            <a:ext cx="204193" cy="204193"/>
          </a:xfrm>
          <a:custGeom>
            <a:avLst/>
            <a:gdLst/>
            <a:ahLst/>
            <a:cxnLst/>
            <a:rect l="l" t="t" r="r" b="b"/>
            <a:pathLst>
              <a:path w="204193" h="204193">
                <a:moveTo>
                  <a:pt x="102096" y="0"/>
                </a:moveTo>
                <a:lnTo>
                  <a:pt x="102096" y="0"/>
                </a:lnTo>
                <a:cubicBezTo>
                  <a:pt x="158445" y="0"/>
                  <a:pt x="204193" y="45748"/>
                  <a:pt x="204193" y="102096"/>
                </a:cubicBezTo>
                <a:lnTo>
                  <a:pt x="204193" y="102096"/>
                </a:lnTo>
                <a:cubicBezTo>
                  <a:pt x="204193" y="158445"/>
                  <a:pt x="158445" y="204193"/>
                  <a:pt x="102096" y="204193"/>
                </a:cubicBezTo>
                <a:lnTo>
                  <a:pt x="102096" y="204193"/>
                </a:lnTo>
                <a:cubicBezTo>
                  <a:pt x="45748" y="204193"/>
                  <a:pt x="0" y="158445"/>
                  <a:pt x="0" y="102096"/>
                </a:cubicBezTo>
                <a:lnTo>
                  <a:pt x="0" y="102096"/>
                </a:lnTo>
                <a:cubicBezTo>
                  <a:pt x="0" y="45748"/>
                  <a:pt x="45748" y="0"/>
                  <a:pt x="102096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95" name="Text 93"/>
          <p:cNvSpPr/>
          <p:nvPr/>
        </p:nvSpPr>
        <p:spPr>
          <a:xfrm>
            <a:off x="6441568" y="2416279"/>
            <a:ext cx="102096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96" name="Text 94"/>
          <p:cNvSpPr/>
          <p:nvPr/>
        </p:nvSpPr>
        <p:spPr>
          <a:xfrm>
            <a:off x="6637749" y="2382247"/>
            <a:ext cx="510481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Do with Assistance</a:t>
            </a:r>
            <a:endParaRPr lang="en-US" sz="1600" dirty="0"/>
          </a:p>
        </p:txBody>
      </p:sp>
      <p:sp>
        <p:nvSpPr>
          <p:cNvPr id="97" name="Text 95"/>
          <p:cNvSpPr/>
          <p:nvPr/>
        </p:nvSpPr>
        <p:spPr>
          <a:xfrm>
            <a:off x="6637749" y="2552408"/>
            <a:ext cx="509630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Directly supervised; knows all steps</a:t>
            </a:r>
            <a:endParaRPr lang="en-US" sz="1600" dirty="0"/>
          </a:p>
        </p:txBody>
      </p:sp>
      <p:sp>
        <p:nvSpPr>
          <p:cNvPr id="98" name="Shape 96"/>
          <p:cNvSpPr/>
          <p:nvPr/>
        </p:nvSpPr>
        <p:spPr>
          <a:xfrm>
            <a:off x="6331460" y="2756600"/>
            <a:ext cx="5385580" cy="374353"/>
          </a:xfrm>
          <a:custGeom>
            <a:avLst/>
            <a:gdLst/>
            <a:ahLst/>
            <a:cxnLst/>
            <a:rect l="l" t="t" r="r" b="b"/>
            <a:pathLst>
              <a:path w="5385580" h="374353">
                <a:moveTo>
                  <a:pt x="34032" y="0"/>
                </a:moveTo>
                <a:lnTo>
                  <a:pt x="5351547" y="0"/>
                </a:lnTo>
                <a:cubicBezTo>
                  <a:pt x="5370343" y="0"/>
                  <a:pt x="5385580" y="15237"/>
                  <a:pt x="5385580" y="34032"/>
                </a:cubicBezTo>
                <a:lnTo>
                  <a:pt x="5385580" y="340321"/>
                </a:lnTo>
                <a:cubicBezTo>
                  <a:pt x="5385580" y="359116"/>
                  <a:pt x="5370343" y="374353"/>
                  <a:pt x="5351547" y="374353"/>
                </a:cubicBezTo>
                <a:lnTo>
                  <a:pt x="34032" y="374353"/>
                </a:lnTo>
                <a:cubicBezTo>
                  <a:pt x="15237" y="374353"/>
                  <a:pt x="0" y="359116"/>
                  <a:pt x="0" y="340321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99" name="Shape 97"/>
          <p:cNvSpPr/>
          <p:nvPr/>
        </p:nvSpPr>
        <p:spPr>
          <a:xfrm>
            <a:off x="6365492" y="2790632"/>
            <a:ext cx="204193" cy="204193"/>
          </a:xfrm>
          <a:custGeom>
            <a:avLst/>
            <a:gdLst/>
            <a:ahLst/>
            <a:cxnLst/>
            <a:rect l="l" t="t" r="r" b="b"/>
            <a:pathLst>
              <a:path w="204193" h="204193">
                <a:moveTo>
                  <a:pt x="102096" y="0"/>
                </a:moveTo>
                <a:lnTo>
                  <a:pt x="102096" y="0"/>
                </a:lnTo>
                <a:cubicBezTo>
                  <a:pt x="158445" y="0"/>
                  <a:pt x="204193" y="45748"/>
                  <a:pt x="204193" y="102096"/>
                </a:cubicBezTo>
                <a:lnTo>
                  <a:pt x="204193" y="102096"/>
                </a:lnTo>
                <a:cubicBezTo>
                  <a:pt x="204193" y="158445"/>
                  <a:pt x="158445" y="204193"/>
                  <a:pt x="102096" y="204193"/>
                </a:cubicBezTo>
                <a:lnTo>
                  <a:pt x="102096" y="204193"/>
                </a:lnTo>
                <a:cubicBezTo>
                  <a:pt x="45748" y="204193"/>
                  <a:pt x="0" y="158445"/>
                  <a:pt x="0" y="102096"/>
                </a:cubicBezTo>
                <a:lnTo>
                  <a:pt x="0" y="102096"/>
                </a:lnTo>
                <a:cubicBezTo>
                  <a:pt x="0" y="45748"/>
                  <a:pt x="45748" y="0"/>
                  <a:pt x="102096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00" name="Text 98"/>
          <p:cNvSpPr/>
          <p:nvPr/>
        </p:nvSpPr>
        <p:spPr>
          <a:xfrm>
            <a:off x="6440221" y="2824664"/>
            <a:ext cx="102096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101" name="Text 99"/>
          <p:cNvSpPr/>
          <p:nvPr/>
        </p:nvSpPr>
        <p:spPr>
          <a:xfrm>
            <a:off x="6637749" y="2790632"/>
            <a:ext cx="510481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Do Whole but May Need Assistance</a:t>
            </a:r>
            <a:endParaRPr lang="en-US" sz="1600" dirty="0"/>
          </a:p>
        </p:txBody>
      </p:sp>
      <p:sp>
        <p:nvSpPr>
          <p:cNvPr id="102" name="Text 100"/>
          <p:cNvSpPr/>
          <p:nvPr/>
        </p:nvSpPr>
        <p:spPr>
          <a:xfrm>
            <a:off x="6637749" y="2960793"/>
            <a:ext cx="509630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Indirectly supervised; adapts to variations</a:t>
            </a:r>
            <a:endParaRPr lang="en-US" sz="1600" dirty="0"/>
          </a:p>
        </p:txBody>
      </p:sp>
      <p:sp>
        <p:nvSpPr>
          <p:cNvPr id="103" name="Shape 101"/>
          <p:cNvSpPr/>
          <p:nvPr/>
        </p:nvSpPr>
        <p:spPr>
          <a:xfrm>
            <a:off x="6331460" y="3164985"/>
            <a:ext cx="5385580" cy="374353"/>
          </a:xfrm>
          <a:custGeom>
            <a:avLst/>
            <a:gdLst/>
            <a:ahLst/>
            <a:cxnLst/>
            <a:rect l="l" t="t" r="r" b="b"/>
            <a:pathLst>
              <a:path w="5385580" h="374353">
                <a:moveTo>
                  <a:pt x="34032" y="0"/>
                </a:moveTo>
                <a:lnTo>
                  <a:pt x="5351547" y="0"/>
                </a:lnTo>
                <a:cubicBezTo>
                  <a:pt x="5370343" y="0"/>
                  <a:pt x="5385580" y="15237"/>
                  <a:pt x="5385580" y="34032"/>
                </a:cubicBezTo>
                <a:lnTo>
                  <a:pt x="5385580" y="340321"/>
                </a:lnTo>
                <a:cubicBezTo>
                  <a:pt x="5385580" y="359116"/>
                  <a:pt x="5370343" y="374353"/>
                  <a:pt x="5351547" y="374353"/>
                </a:cubicBezTo>
                <a:lnTo>
                  <a:pt x="34032" y="374353"/>
                </a:lnTo>
                <a:cubicBezTo>
                  <a:pt x="15237" y="374353"/>
                  <a:pt x="0" y="359116"/>
                  <a:pt x="0" y="340321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04" name="Shape 102"/>
          <p:cNvSpPr/>
          <p:nvPr/>
        </p:nvSpPr>
        <p:spPr>
          <a:xfrm>
            <a:off x="6365492" y="3199017"/>
            <a:ext cx="204193" cy="204193"/>
          </a:xfrm>
          <a:custGeom>
            <a:avLst/>
            <a:gdLst/>
            <a:ahLst/>
            <a:cxnLst/>
            <a:rect l="l" t="t" r="r" b="b"/>
            <a:pathLst>
              <a:path w="204193" h="204193">
                <a:moveTo>
                  <a:pt x="102096" y="0"/>
                </a:moveTo>
                <a:lnTo>
                  <a:pt x="102096" y="0"/>
                </a:lnTo>
                <a:cubicBezTo>
                  <a:pt x="158445" y="0"/>
                  <a:pt x="204193" y="45748"/>
                  <a:pt x="204193" y="102096"/>
                </a:cubicBezTo>
                <a:lnTo>
                  <a:pt x="204193" y="102096"/>
                </a:lnTo>
                <a:cubicBezTo>
                  <a:pt x="204193" y="158445"/>
                  <a:pt x="158445" y="204193"/>
                  <a:pt x="102096" y="204193"/>
                </a:cubicBezTo>
                <a:lnTo>
                  <a:pt x="102096" y="204193"/>
                </a:lnTo>
                <a:cubicBezTo>
                  <a:pt x="45748" y="204193"/>
                  <a:pt x="0" y="158445"/>
                  <a:pt x="0" y="102096"/>
                </a:cubicBezTo>
                <a:lnTo>
                  <a:pt x="0" y="102096"/>
                </a:lnTo>
                <a:cubicBezTo>
                  <a:pt x="0" y="45748"/>
                  <a:pt x="45748" y="0"/>
                  <a:pt x="102096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05" name="Text 103"/>
          <p:cNvSpPr/>
          <p:nvPr/>
        </p:nvSpPr>
        <p:spPr>
          <a:xfrm>
            <a:off x="6441639" y="3233050"/>
            <a:ext cx="102096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106" name="Text 104"/>
          <p:cNvSpPr/>
          <p:nvPr/>
        </p:nvSpPr>
        <p:spPr>
          <a:xfrm>
            <a:off x="6637749" y="3199017"/>
            <a:ext cx="510481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Competent Without Assistance</a:t>
            </a:r>
            <a:endParaRPr lang="en-US" sz="1600" dirty="0"/>
          </a:p>
        </p:txBody>
      </p:sp>
      <p:sp>
        <p:nvSpPr>
          <p:cNvPr id="107" name="Text 105"/>
          <p:cNvSpPr/>
          <p:nvPr/>
        </p:nvSpPr>
        <p:spPr>
          <a:xfrm>
            <a:off x="6637749" y="3369178"/>
            <a:ext cx="5096307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Deals with majority of procedures &amp; complications</a:t>
            </a:r>
            <a:endParaRPr lang="en-US" sz="1600" dirty="0"/>
          </a:p>
        </p:txBody>
      </p:sp>
      <p:sp>
        <p:nvSpPr>
          <p:cNvPr id="108" name="Shape 106"/>
          <p:cNvSpPr/>
          <p:nvPr/>
        </p:nvSpPr>
        <p:spPr>
          <a:xfrm>
            <a:off x="6333729" y="3575639"/>
            <a:ext cx="5381609" cy="378891"/>
          </a:xfrm>
          <a:custGeom>
            <a:avLst/>
            <a:gdLst/>
            <a:ahLst/>
            <a:cxnLst/>
            <a:rect l="l" t="t" r="r" b="b"/>
            <a:pathLst>
              <a:path w="5381609" h="378891">
                <a:moveTo>
                  <a:pt x="34032" y="0"/>
                </a:moveTo>
                <a:lnTo>
                  <a:pt x="5347578" y="0"/>
                </a:lnTo>
                <a:cubicBezTo>
                  <a:pt x="5366373" y="0"/>
                  <a:pt x="5381609" y="15237"/>
                  <a:pt x="5381609" y="34032"/>
                </a:cubicBezTo>
                <a:lnTo>
                  <a:pt x="5381609" y="344859"/>
                </a:lnTo>
                <a:cubicBezTo>
                  <a:pt x="5381609" y="363654"/>
                  <a:pt x="5366373" y="378891"/>
                  <a:pt x="5347578" y="378891"/>
                </a:cubicBezTo>
                <a:lnTo>
                  <a:pt x="34032" y="378891"/>
                </a:lnTo>
                <a:cubicBezTo>
                  <a:pt x="15237" y="378891"/>
                  <a:pt x="0" y="363654"/>
                  <a:pt x="0" y="344859"/>
                </a:cubicBezTo>
                <a:lnTo>
                  <a:pt x="0" y="34032"/>
                </a:lnTo>
                <a:cubicBezTo>
                  <a:pt x="0" y="15237"/>
                  <a:pt x="15237" y="0"/>
                  <a:pt x="34032" y="0"/>
                </a:cubicBezTo>
                <a:close/>
              </a:path>
            </a:pathLst>
          </a:custGeom>
          <a:gradFill flip="none" rotWithShape="1">
            <a:gsLst>
              <a:gs pos="0">
                <a:srgbClr val="C5A56A">
                  <a:alpha val="20000"/>
                </a:srgbClr>
              </a:gs>
              <a:gs pos="100000">
                <a:srgbClr val="C5A56A">
                  <a:alpha val="10000"/>
                </a:srgbClr>
              </a:gs>
            </a:gsLst>
            <a:lin ang="0" scaled="1"/>
          </a:gradFill>
          <a:ln w="6773">
            <a:solidFill>
              <a:srgbClr val="C5A56A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6370030" y="3611939"/>
            <a:ext cx="204193" cy="204193"/>
          </a:xfrm>
          <a:custGeom>
            <a:avLst/>
            <a:gdLst/>
            <a:ahLst/>
            <a:cxnLst/>
            <a:rect l="l" t="t" r="r" b="b"/>
            <a:pathLst>
              <a:path w="204193" h="204193">
                <a:moveTo>
                  <a:pt x="102096" y="0"/>
                </a:moveTo>
                <a:lnTo>
                  <a:pt x="102096" y="0"/>
                </a:lnTo>
                <a:cubicBezTo>
                  <a:pt x="158445" y="0"/>
                  <a:pt x="204193" y="45748"/>
                  <a:pt x="204193" y="102096"/>
                </a:cubicBezTo>
                <a:lnTo>
                  <a:pt x="204193" y="102096"/>
                </a:lnTo>
                <a:cubicBezTo>
                  <a:pt x="204193" y="158445"/>
                  <a:pt x="158445" y="204193"/>
                  <a:pt x="102096" y="204193"/>
                </a:cubicBezTo>
                <a:lnTo>
                  <a:pt x="102096" y="204193"/>
                </a:lnTo>
                <a:cubicBezTo>
                  <a:pt x="45748" y="204193"/>
                  <a:pt x="0" y="158445"/>
                  <a:pt x="0" y="102096"/>
                </a:cubicBezTo>
                <a:lnTo>
                  <a:pt x="0" y="102096"/>
                </a:lnTo>
                <a:cubicBezTo>
                  <a:pt x="0" y="45748"/>
                  <a:pt x="45748" y="0"/>
                  <a:pt x="102096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10" name="Text 108"/>
          <p:cNvSpPr/>
          <p:nvPr/>
        </p:nvSpPr>
        <p:spPr>
          <a:xfrm>
            <a:off x="6444617" y="3645971"/>
            <a:ext cx="102096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111" name="Text 109"/>
          <p:cNvSpPr/>
          <p:nvPr/>
        </p:nvSpPr>
        <p:spPr>
          <a:xfrm>
            <a:off x="6642286" y="3611939"/>
            <a:ext cx="5096307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 Be Trusted (EPA Level)</a:t>
            </a:r>
            <a:endParaRPr lang="en-US" sz="1600" dirty="0"/>
          </a:p>
        </p:txBody>
      </p:sp>
      <p:sp>
        <p:nvSpPr>
          <p:cNvPr id="112" name="Text 110"/>
          <p:cNvSpPr/>
          <p:nvPr/>
        </p:nvSpPr>
        <p:spPr>
          <a:xfrm>
            <a:off x="6642286" y="3782100"/>
            <a:ext cx="5087799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Independent without assistance; instructs trainees</a:t>
            </a:r>
            <a:endParaRPr lang="en-US" sz="1600" dirty="0"/>
          </a:p>
        </p:txBody>
      </p:sp>
      <p:sp>
        <p:nvSpPr>
          <p:cNvPr id="113" name="Shape 111"/>
          <p:cNvSpPr/>
          <p:nvPr/>
        </p:nvSpPr>
        <p:spPr>
          <a:xfrm>
            <a:off x="6163568" y="4229056"/>
            <a:ext cx="5683361" cy="2373739"/>
          </a:xfrm>
          <a:custGeom>
            <a:avLst/>
            <a:gdLst/>
            <a:ahLst/>
            <a:cxnLst/>
            <a:rect l="l" t="t" r="r" b="b"/>
            <a:pathLst>
              <a:path w="5683361" h="2373739">
                <a:moveTo>
                  <a:pt x="68055" y="0"/>
                </a:moveTo>
                <a:lnTo>
                  <a:pt x="5615306" y="0"/>
                </a:lnTo>
                <a:cubicBezTo>
                  <a:pt x="5652891" y="0"/>
                  <a:pt x="5683361" y="30469"/>
                  <a:pt x="5683361" y="68055"/>
                </a:cubicBezTo>
                <a:lnTo>
                  <a:pt x="5683361" y="2305684"/>
                </a:lnTo>
                <a:cubicBezTo>
                  <a:pt x="5683361" y="2343270"/>
                  <a:pt x="5652891" y="2373739"/>
                  <a:pt x="5615306" y="2373739"/>
                </a:cubicBezTo>
                <a:lnTo>
                  <a:pt x="68055" y="2373739"/>
                </a:lnTo>
                <a:cubicBezTo>
                  <a:pt x="30469" y="2373739"/>
                  <a:pt x="0" y="2343270"/>
                  <a:pt x="0" y="2305684"/>
                </a:cubicBezTo>
                <a:lnTo>
                  <a:pt x="0" y="68055"/>
                </a:lnTo>
                <a:cubicBezTo>
                  <a:pt x="0" y="30469"/>
                  <a:pt x="30469" y="0"/>
                  <a:pt x="68055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1048" dist="34032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6311395" y="4407724"/>
            <a:ext cx="172288" cy="153144"/>
          </a:xfrm>
          <a:custGeom>
            <a:avLst/>
            <a:gdLst/>
            <a:ahLst/>
            <a:cxnLst/>
            <a:rect l="l" t="t" r="r" b="b"/>
            <a:pathLst>
              <a:path w="172288" h="153144">
                <a:moveTo>
                  <a:pt x="92575" y="-5653"/>
                </a:moveTo>
                <a:cubicBezTo>
                  <a:pt x="91348" y="-8046"/>
                  <a:pt x="88866" y="-9572"/>
                  <a:pt x="86174" y="-9572"/>
                </a:cubicBezTo>
                <a:cubicBezTo>
                  <a:pt x="83482" y="-9572"/>
                  <a:pt x="80999" y="-8046"/>
                  <a:pt x="79773" y="-5653"/>
                </a:cubicBezTo>
                <a:lnTo>
                  <a:pt x="57758" y="37479"/>
                </a:lnTo>
                <a:lnTo>
                  <a:pt x="9930" y="45076"/>
                </a:lnTo>
                <a:cubicBezTo>
                  <a:pt x="7268" y="45495"/>
                  <a:pt x="5055" y="47379"/>
                  <a:pt x="4217" y="49951"/>
                </a:cubicBezTo>
                <a:cubicBezTo>
                  <a:pt x="3380" y="52524"/>
                  <a:pt x="4068" y="55335"/>
                  <a:pt x="5952" y="57250"/>
                </a:cubicBezTo>
                <a:lnTo>
                  <a:pt x="40171" y="91498"/>
                </a:lnTo>
                <a:lnTo>
                  <a:pt x="32633" y="139326"/>
                </a:lnTo>
                <a:cubicBezTo>
                  <a:pt x="32214" y="141988"/>
                  <a:pt x="33321" y="144680"/>
                  <a:pt x="35504" y="146265"/>
                </a:cubicBezTo>
                <a:cubicBezTo>
                  <a:pt x="37688" y="147850"/>
                  <a:pt x="40559" y="148089"/>
                  <a:pt x="42982" y="146863"/>
                </a:cubicBezTo>
                <a:lnTo>
                  <a:pt x="86174" y="124908"/>
                </a:lnTo>
                <a:lnTo>
                  <a:pt x="129335" y="146863"/>
                </a:lnTo>
                <a:cubicBezTo>
                  <a:pt x="131728" y="148089"/>
                  <a:pt x="134630" y="147850"/>
                  <a:pt x="136813" y="146265"/>
                </a:cubicBezTo>
                <a:cubicBezTo>
                  <a:pt x="138997" y="144680"/>
                  <a:pt x="140103" y="142018"/>
                  <a:pt x="139684" y="139326"/>
                </a:cubicBezTo>
                <a:lnTo>
                  <a:pt x="132117" y="91498"/>
                </a:lnTo>
                <a:lnTo>
                  <a:pt x="166335" y="57250"/>
                </a:lnTo>
                <a:cubicBezTo>
                  <a:pt x="168250" y="55335"/>
                  <a:pt x="168908" y="52524"/>
                  <a:pt x="168070" y="49951"/>
                </a:cubicBezTo>
                <a:cubicBezTo>
                  <a:pt x="167233" y="47379"/>
                  <a:pt x="165049" y="45495"/>
                  <a:pt x="162357" y="45076"/>
                </a:cubicBezTo>
                <a:lnTo>
                  <a:pt x="114559" y="37479"/>
                </a:lnTo>
                <a:lnTo>
                  <a:pt x="92575" y="-565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15" name="Text 113"/>
          <p:cNvSpPr/>
          <p:nvPr/>
        </p:nvSpPr>
        <p:spPr>
          <a:xfrm>
            <a:off x="6495381" y="4365184"/>
            <a:ext cx="5291992" cy="238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6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6 Essential EPAs</a:t>
            </a:r>
            <a:endParaRPr lang="en-US" sz="1600" dirty="0"/>
          </a:p>
        </p:txBody>
      </p:sp>
      <p:sp>
        <p:nvSpPr>
          <p:cNvPr id="116" name="Text 114"/>
          <p:cNvSpPr/>
          <p:nvPr/>
        </p:nvSpPr>
        <p:spPr>
          <a:xfrm>
            <a:off x="6299697" y="4671473"/>
            <a:ext cx="5470660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Entrustable Professional Activities integrating all CanMEDS roles:</a:t>
            </a:r>
            <a:endParaRPr lang="en-US" sz="1600" dirty="0"/>
          </a:p>
        </p:txBody>
      </p:sp>
      <p:sp>
        <p:nvSpPr>
          <p:cNvPr id="117" name="Text 115"/>
          <p:cNvSpPr/>
          <p:nvPr/>
        </p:nvSpPr>
        <p:spPr>
          <a:xfrm>
            <a:off x="6299697" y="4909698"/>
            <a:ext cx="127620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1.</a:t>
            </a:r>
            <a:endParaRPr lang="en-US" sz="1600" dirty="0"/>
          </a:p>
        </p:txBody>
      </p:sp>
      <p:sp>
        <p:nvSpPr>
          <p:cNvPr id="118" name="Text 116"/>
          <p:cNvSpPr/>
          <p:nvPr/>
        </p:nvSpPr>
        <p:spPr>
          <a:xfrm>
            <a:off x="6433556" y="4909698"/>
            <a:ext cx="325857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Independent management of common urological emergencies</a:t>
            </a:r>
            <a:endParaRPr lang="en-US" sz="1600" dirty="0"/>
          </a:p>
        </p:txBody>
      </p:sp>
      <p:sp>
        <p:nvSpPr>
          <p:cNvPr id="119" name="Text 117"/>
          <p:cNvSpPr/>
          <p:nvPr/>
        </p:nvSpPr>
        <p:spPr>
          <a:xfrm>
            <a:off x="6299697" y="5113890"/>
            <a:ext cx="144636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0" name="Text 118"/>
          <p:cNvSpPr/>
          <p:nvPr/>
        </p:nvSpPr>
        <p:spPr>
          <a:xfrm>
            <a:off x="6456386" y="5113890"/>
            <a:ext cx="295228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Independent performance of core urological procedures</a:t>
            </a:r>
            <a:endParaRPr lang="en-US" sz="1600" dirty="0"/>
          </a:p>
        </p:txBody>
      </p:sp>
      <p:sp>
        <p:nvSpPr>
          <p:cNvPr id="121" name="Text 119"/>
          <p:cNvSpPr/>
          <p:nvPr/>
        </p:nvSpPr>
        <p:spPr>
          <a:xfrm>
            <a:off x="6299697" y="5318083"/>
            <a:ext cx="15314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3.</a:t>
            </a:r>
            <a:endParaRPr lang="en-US" sz="1600" dirty="0"/>
          </a:p>
        </p:txBody>
      </p:sp>
      <p:sp>
        <p:nvSpPr>
          <p:cNvPr id="122" name="Text 120"/>
          <p:cNvSpPr/>
          <p:nvPr/>
        </p:nvSpPr>
        <p:spPr>
          <a:xfrm>
            <a:off x="6459506" y="5318083"/>
            <a:ext cx="3003333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Comprehensive peri-operative care of urological patients</a:t>
            </a:r>
            <a:endParaRPr lang="en-US" sz="1600" dirty="0"/>
          </a:p>
        </p:txBody>
      </p:sp>
      <p:sp>
        <p:nvSpPr>
          <p:cNvPr id="123" name="Text 121"/>
          <p:cNvSpPr/>
          <p:nvPr/>
        </p:nvSpPr>
        <p:spPr>
          <a:xfrm>
            <a:off x="6299697" y="5522275"/>
            <a:ext cx="144636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4.</a:t>
            </a:r>
            <a:endParaRPr lang="en-US" sz="1600" dirty="0"/>
          </a:p>
        </p:txBody>
      </p:sp>
      <p:sp>
        <p:nvSpPr>
          <p:cNvPr id="124" name="Text 122"/>
          <p:cNvSpPr/>
          <p:nvPr/>
        </p:nvSpPr>
        <p:spPr>
          <a:xfrm>
            <a:off x="6456315" y="5522275"/>
            <a:ext cx="2705552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Multidisciplinary management of urological patients</a:t>
            </a:r>
            <a:endParaRPr lang="en-US" sz="1600" dirty="0"/>
          </a:p>
        </p:txBody>
      </p:sp>
      <p:sp>
        <p:nvSpPr>
          <p:cNvPr id="125" name="Text 123"/>
          <p:cNvSpPr/>
          <p:nvPr/>
        </p:nvSpPr>
        <p:spPr>
          <a:xfrm>
            <a:off x="6299697" y="5726468"/>
            <a:ext cx="15314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6" name="Text 124"/>
          <p:cNvSpPr/>
          <p:nvPr/>
        </p:nvSpPr>
        <p:spPr>
          <a:xfrm>
            <a:off x="6459860" y="5726468"/>
            <a:ext cx="2994825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Professional communication and shared decision-making</a:t>
            </a:r>
            <a:endParaRPr lang="en-US" sz="1600" dirty="0"/>
          </a:p>
        </p:txBody>
      </p:sp>
      <p:sp>
        <p:nvSpPr>
          <p:cNvPr id="127" name="Text 125"/>
          <p:cNvSpPr/>
          <p:nvPr/>
        </p:nvSpPr>
        <p:spPr>
          <a:xfrm>
            <a:off x="6299697" y="5930661"/>
            <a:ext cx="153144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6.</a:t>
            </a:r>
            <a:endParaRPr lang="en-US" sz="1600" dirty="0"/>
          </a:p>
        </p:txBody>
      </p:sp>
      <p:sp>
        <p:nvSpPr>
          <p:cNvPr id="128" name="Text 126"/>
          <p:cNvSpPr/>
          <p:nvPr/>
        </p:nvSpPr>
        <p:spPr>
          <a:xfrm>
            <a:off x="6461420" y="5930661"/>
            <a:ext cx="2254627" cy="170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38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Safe clinical practice and quality assurance</a:t>
            </a:r>
            <a:endParaRPr lang="en-US" sz="1600" dirty="0"/>
          </a:p>
        </p:txBody>
      </p:sp>
      <p:sp>
        <p:nvSpPr>
          <p:cNvPr id="129" name="Shape 127"/>
          <p:cNvSpPr/>
          <p:nvPr/>
        </p:nvSpPr>
        <p:spPr>
          <a:xfrm>
            <a:off x="6299697" y="6171154"/>
            <a:ext cx="5411104" cy="4538"/>
          </a:xfrm>
          <a:custGeom>
            <a:avLst/>
            <a:gdLst/>
            <a:ahLst/>
            <a:cxnLst/>
            <a:rect l="l" t="t" r="r" b="b"/>
            <a:pathLst>
              <a:path w="5411104" h="4538">
                <a:moveTo>
                  <a:pt x="0" y="0"/>
                </a:moveTo>
                <a:lnTo>
                  <a:pt x="5411104" y="0"/>
                </a:lnTo>
                <a:lnTo>
                  <a:pt x="5411104" y="4538"/>
                </a:lnTo>
                <a:lnTo>
                  <a:pt x="0" y="4538"/>
                </a:lnTo>
                <a:lnTo>
                  <a:pt x="0" y="0"/>
                </a:lnTo>
                <a:close/>
              </a:path>
            </a:pathLst>
          </a:custGeom>
          <a:solidFill>
            <a:srgbClr val="F8F9FA">
              <a:alpha val="20000"/>
            </a:srgbClr>
          </a:solidFill>
          <a:ln/>
        </p:spPr>
      </p:sp>
      <p:sp>
        <p:nvSpPr>
          <p:cNvPr id="130" name="Text 128"/>
          <p:cNvSpPr/>
          <p:nvPr/>
        </p:nvSpPr>
        <p:spPr>
          <a:xfrm>
            <a:off x="6299697" y="6241486"/>
            <a:ext cx="5462152" cy="1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04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EPA Definition:</a:t>
            </a:r>
            <a:r>
              <a:rPr lang="en-US" sz="804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"A critical part of professional work entrusted to a trainee once sufficient competence is reached."</a:t>
            </a:r>
            <a:endParaRPr lang="en-US" sz="1600" dirty="0"/>
          </a:p>
        </p:txBody>
      </p:sp>
      <p:pic>
        <p:nvPicPr>
          <p:cNvPr id="132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A8493277-9D8C-E460-3BB0-A9D92E94A4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8094" y="348094"/>
            <a:ext cx="11565430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b="1" kern="0" spc="55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THREE PILLARS FRAMEWORK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48094" y="591760"/>
            <a:ext cx="11652454" cy="3480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Chapter II: Requirements for Trainers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48094" y="1009473"/>
            <a:ext cx="696188" cy="34809"/>
          </a:xfrm>
          <a:custGeom>
            <a:avLst/>
            <a:gdLst/>
            <a:ahLst/>
            <a:cxnLst/>
            <a:rect l="l" t="t" r="r" b="b"/>
            <a:pathLst>
              <a:path w="696188" h="34809">
                <a:moveTo>
                  <a:pt x="0" y="0"/>
                </a:moveTo>
                <a:lnTo>
                  <a:pt x="696188" y="0"/>
                </a:lnTo>
                <a:lnTo>
                  <a:pt x="696188" y="34809"/>
                </a:lnTo>
                <a:lnTo>
                  <a:pt x="0" y="34809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48094" y="1199765"/>
            <a:ext cx="5673936" cy="2418094"/>
          </a:xfrm>
          <a:custGeom>
            <a:avLst/>
            <a:gdLst/>
            <a:ahLst/>
            <a:cxnLst/>
            <a:rect l="l" t="t" r="r" b="b"/>
            <a:pathLst>
              <a:path w="5673936" h="2418094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2348478"/>
                </a:lnTo>
                <a:cubicBezTo>
                  <a:pt x="5673936" y="2386926"/>
                  <a:pt x="5642767" y="2418094"/>
                  <a:pt x="5604319" y="2418094"/>
                </a:cubicBezTo>
                <a:lnTo>
                  <a:pt x="69617" y="2418094"/>
                </a:lnTo>
                <a:cubicBezTo>
                  <a:pt x="31194" y="2418094"/>
                  <a:pt x="0" y="2386900"/>
                  <a:pt x="0" y="2348478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8094" y="1199765"/>
            <a:ext cx="5673936" cy="32489"/>
          </a:xfrm>
          <a:custGeom>
            <a:avLst/>
            <a:gdLst/>
            <a:ahLst/>
            <a:cxnLst/>
            <a:rect l="l" t="t" r="r" b="b"/>
            <a:pathLst>
              <a:path w="5673936" h="32489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32489"/>
                </a:lnTo>
                <a:lnTo>
                  <a:pt x="0" y="32489"/>
                </a:ln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519966" y="1390057"/>
            <a:ext cx="152291" cy="174047"/>
          </a:xfrm>
          <a:custGeom>
            <a:avLst/>
            <a:gdLst/>
            <a:ahLst/>
            <a:cxnLst/>
            <a:rect l="l" t="t" r="r" b="b"/>
            <a:pathLst>
              <a:path w="152291" h="174047">
                <a:moveTo>
                  <a:pt x="76146" y="84304"/>
                </a:moveTo>
                <a:cubicBezTo>
                  <a:pt x="53632" y="84304"/>
                  <a:pt x="35353" y="66026"/>
                  <a:pt x="35353" y="43512"/>
                </a:cubicBezTo>
                <a:cubicBezTo>
                  <a:pt x="35353" y="20998"/>
                  <a:pt x="53632" y="2719"/>
                  <a:pt x="76146" y="2719"/>
                </a:cubicBezTo>
                <a:cubicBezTo>
                  <a:pt x="98659" y="2719"/>
                  <a:pt x="116938" y="20998"/>
                  <a:pt x="116938" y="43512"/>
                </a:cubicBezTo>
                <a:cubicBezTo>
                  <a:pt x="116938" y="66026"/>
                  <a:pt x="98659" y="84304"/>
                  <a:pt x="76146" y="84304"/>
                </a:cubicBezTo>
                <a:close/>
                <a:moveTo>
                  <a:pt x="65778" y="103340"/>
                </a:moveTo>
                <a:lnTo>
                  <a:pt x="86514" y="103340"/>
                </a:lnTo>
                <a:cubicBezTo>
                  <a:pt x="89811" y="103340"/>
                  <a:pt x="92463" y="105992"/>
                  <a:pt x="92463" y="109289"/>
                </a:cubicBezTo>
                <a:cubicBezTo>
                  <a:pt x="92463" y="110717"/>
                  <a:pt x="91953" y="112077"/>
                  <a:pt x="91035" y="113165"/>
                </a:cubicBezTo>
                <a:lnTo>
                  <a:pt x="81721" y="124043"/>
                </a:lnTo>
                <a:lnTo>
                  <a:pt x="92259" y="163169"/>
                </a:lnTo>
                <a:lnTo>
                  <a:pt x="92463" y="163169"/>
                </a:lnTo>
                <a:lnTo>
                  <a:pt x="104224" y="116088"/>
                </a:lnTo>
                <a:cubicBezTo>
                  <a:pt x="104972" y="113131"/>
                  <a:pt x="107998" y="111329"/>
                  <a:pt x="110853" y="112417"/>
                </a:cubicBezTo>
                <a:cubicBezTo>
                  <a:pt x="131895" y="120439"/>
                  <a:pt x="146852" y="140835"/>
                  <a:pt x="146852" y="164699"/>
                </a:cubicBezTo>
                <a:cubicBezTo>
                  <a:pt x="146852" y="169832"/>
                  <a:pt x="142671" y="174013"/>
                  <a:pt x="137538" y="174013"/>
                </a:cubicBezTo>
                <a:lnTo>
                  <a:pt x="14753" y="174047"/>
                </a:lnTo>
                <a:cubicBezTo>
                  <a:pt x="9620" y="174047"/>
                  <a:pt x="5439" y="169866"/>
                  <a:pt x="5439" y="164733"/>
                </a:cubicBezTo>
                <a:cubicBezTo>
                  <a:pt x="5439" y="140869"/>
                  <a:pt x="20396" y="120473"/>
                  <a:pt x="41438" y="112451"/>
                </a:cubicBezTo>
                <a:cubicBezTo>
                  <a:pt x="44294" y="111363"/>
                  <a:pt x="47319" y="113165"/>
                  <a:pt x="48067" y="116122"/>
                </a:cubicBezTo>
                <a:lnTo>
                  <a:pt x="59829" y="163203"/>
                </a:lnTo>
                <a:lnTo>
                  <a:pt x="60033" y="163203"/>
                </a:lnTo>
                <a:lnTo>
                  <a:pt x="70571" y="124077"/>
                </a:lnTo>
                <a:lnTo>
                  <a:pt x="61256" y="113199"/>
                </a:lnTo>
                <a:cubicBezTo>
                  <a:pt x="60339" y="112111"/>
                  <a:pt x="59829" y="110751"/>
                  <a:pt x="59829" y="109323"/>
                </a:cubicBezTo>
                <a:cubicBezTo>
                  <a:pt x="59829" y="106026"/>
                  <a:pt x="62480" y="103374"/>
                  <a:pt x="65778" y="10337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6"/>
          <p:cNvSpPr/>
          <p:nvPr/>
        </p:nvSpPr>
        <p:spPr>
          <a:xfrm>
            <a:off x="704891" y="1355247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Recognition Process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7332" y="1703339"/>
            <a:ext cx="5465079" cy="4177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Trainers should undergo a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 recognition process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ensuring they meet established qualifications and competencies.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87332" y="2225481"/>
            <a:ext cx="5395460" cy="1253139"/>
          </a:xfrm>
          <a:custGeom>
            <a:avLst/>
            <a:gdLst/>
            <a:ahLst/>
            <a:cxnLst/>
            <a:rect l="l" t="t" r="r" b="b"/>
            <a:pathLst>
              <a:path w="5395460" h="1253139">
                <a:moveTo>
                  <a:pt x="69624" y="0"/>
                </a:moveTo>
                <a:lnTo>
                  <a:pt x="5325836" y="0"/>
                </a:lnTo>
                <a:cubicBezTo>
                  <a:pt x="5364288" y="0"/>
                  <a:pt x="5395460" y="31172"/>
                  <a:pt x="5395460" y="69624"/>
                </a:cubicBezTo>
                <a:lnTo>
                  <a:pt x="5395460" y="1183515"/>
                </a:lnTo>
                <a:cubicBezTo>
                  <a:pt x="5395460" y="1221967"/>
                  <a:pt x="5364288" y="1253139"/>
                  <a:pt x="5325836" y="1253139"/>
                </a:cubicBezTo>
                <a:lnTo>
                  <a:pt x="69624" y="1253139"/>
                </a:lnTo>
                <a:cubicBezTo>
                  <a:pt x="31172" y="1253139"/>
                  <a:pt x="0" y="1221967"/>
                  <a:pt x="0" y="1183515"/>
                </a:cubicBezTo>
                <a:lnTo>
                  <a:pt x="0" y="69624"/>
                </a:lnTo>
                <a:cubicBezTo>
                  <a:pt x="0" y="31172"/>
                  <a:pt x="31172" y="0"/>
                  <a:pt x="69624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591760" y="2329909"/>
            <a:ext cx="5247520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Required Qualifications &amp; Experience: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01550" y="2608384"/>
            <a:ext cx="137062" cy="121833"/>
          </a:xfrm>
          <a:custGeom>
            <a:avLst/>
            <a:gdLst/>
            <a:ahLst/>
            <a:cxnLst/>
            <a:rect l="l" t="t" r="r" b="b"/>
            <a:pathLst>
              <a:path w="137062" h="121833">
                <a:moveTo>
                  <a:pt x="56919" y="-1904"/>
                </a:moveTo>
                <a:cubicBezTo>
                  <a:pt x="55467" y="-3379"/>
                  <a:pt x="53350" y="-3974"/>
                  <a:pt x="51351" y="-3427"/>
                </a:cubicBezTo>
                <a:cubicBezTo>
                  <a:pt x="49352" y="-2879"/>
                  <a:pt x="47805" y="-1333"/>
                  <a:pt x="47305" y="666"/>
                </a:cubicBezTo>
                <a:lnTo>
                  <a:pt x="43665" y="14991"/>
                </a:lnTo>
                <a:cubicBezTo>
                  <a:pt x="43403" y="16038"/>
                  <a:pt x="42332" y="16657"/>
                  <a:pt x="41309" y="16348"/>
                </a:cubicBezTo>
                <a:lnTo>
                  <a:pt x="27079" y="12350"/>
                </a:lnTo>
                <a:cubicBezTo>
                  <a:pt x="25080" y="11779"/>
                  <a:pt x="22939" y="12350"/>
                  <a:pt x="21487" y="13801"/>
                </a:cubicBezTo>
                <a:cubicBezTo>
                  <a:pt x="20036" y="15253"/>
                  <a:pt x="19465" y="17395"/>
                  <a:pt x="20036" y="19393"/>
                </a:cubicBezTo>
                <a:lnTo>
                  <a:pt x="24057" y="33623"/>
                </a:lnTo>
                <a:cubicBezTo>
                  <a:pt x="24343" y="34646"/>
                  <a:pt x="23724" y="35717"/>
                  <a:pt x="22701" y="35979"/>
                </a:cubicBezTo>
                <a:lnTo>
                  <a:pt x="8352" y="39620"/>
                </a:lnTo>
                <a:cubicBezTo>
                  <a:pt x="6353" y="40119"/>
                  <a:pt x="4783" y="41690"/>
                  <a:pt x="4236" y="43689"/>
                </a:cubicBezTo>
                <a:cubicBezTo>
                  <a:pt x="3688" y="45687"/>
                  <a:pt x="4283" y="47805"/>
                  <a:pt x="5759" y="49257"/>
                </a:cubicBezTo>
                <a:lnTo>
                  <a:pt x="16348" y="59560"/>
                </a:lnTo>
                <a:cubicBezTo>
                  <a:pt x="17109" y="60298"/>
                  <a:pt x="17109" y="61535"/>
                  <a:pt x="16348" y="62297"/>
                </a:cubicBezTo>
                <a:lnTo>
                  <a:pt x="5782" y="72600"/>
                </a:lnTo>
                <a:cubicBezTo>
                  <a:pt x="4307" y="74052"/>
                  <a:pt x="3712" y="76169"/>
                  <a:pt x="4259" y="78168"/>
                </a:cubicBezTo>
                <a:cubicBezTo>
                  <a:pt x="4807" y="80167"/>
                  <a:pt x="6377" y="81714"/>
                  <a:pt x="8376" y="82237"/>
                </a:cubicBezTo>
                <a:lnTo>
                  <a:pt x="22701" y="85878"/>
                </a:lnTo>
                <a:cubicBezTo>
                  <a:pt x="23748" y="86140"/>
                  <a:pt x="24367" y="87211"/>
                  <a:pt x="24057" y="88234"/>
                </a:cubicBezTo>
                <a:lnTo>
                  <a:pt x="20036" y="102440"/>
                </a:lnTo>
                <a:cubicBezTo>
                  <a:pt x="19465" y="104438"/>
                  <a:pt x="20036" y="106580"/>
                  <a:pt x="21487" y="108032"/>
                </a:cubicBezTo>
                <a:cubicBezTo>
                  <a:pt x="22939" y="109483"/>
                  <a:pt x="25080" y="110054"/>
                  <a:pt x="27079" y="109483"/>
                </a:cubicBezTo>
                <a:lnTo>
                  <a:pt x="41309" y="105462"/>
                </a:lnTo>
                <a:cubicBezTo>
                  <a:pt x="42332" y="105176"/>
                  <a:pt x="43403" y="105795"/>
                  <a:pt x="43665" y="106818"/>
                </a:cubicBezTo>
                <a:lnTo>
                  <a:pt x="47305" y="121143"/>
                </a:lnTo>
                <a:cubicBezTo>
                  <a:pt x="47805" y="123142"/>
                  <a:pt x="49376" y="124712"/>
                  <a:pt x="51374" y="125260"/>
                </a:cubicBezTo>
                <a:cubicBezTo>
                  <a:pt x="53373" y="125807"/>
                  <a:pt x="55491" y="125212"/>
                  <a:pt x="56943" y="123737"/>
                </a:cubicBezTo>
                <a:lnTo>
                  <a:pt x="67246" y="113148"/>
                </a:lnTo>
                <a:cubicBezTo>
                  <a:pt x="67984" y="112386"/>
                  <a:pt x="69221" y="112386"/>
                  <a:pt x="69983" y="113148"/>
                </a:cubicBezTo>
                <a:lnTo>
                  <a:pt x="80262" y="123737"/>
                </a:lnTo>
                <a:cubicBezTo>
                  <a:pt x="81714" y="125212"/>
                  <a:pt x="83832" y="125807"/>
                  <a:pt x="85830" y="125260"/>
                </a:cubicBezTo>
                <a:cubicBezTo>
                  <a:pt x="87829" y="124712"/>
                  <a:pt x="89376" y="123142"/>
                  <a:pt x="89899" y="121143"/>
                </a:cubicBezTo>
                <a:lnTo>
                  <a:pt x="93540" y="106842"/>
                </a:lnTo>
                <a:cubicBezTo>
                  <a:pt x="93802" y="105795"/>
                  <a:pt x="94873" y="105176"/>
                  <a:pt x="95896" y="105485"/>
                </a:cubicBezTo>
                <a:lnTo>
                  <a:pt x="110126" y="109507"/>
                </a:lnTo>
                <a:cubicBezTo>
                  <a:pt x="112124" y="110078"/>
                  <a:pt x="114266" y="109507"/>
                  <a:pt x="115718" y="108055"/>
                </a:cubicBezTo>
                <a:cubicBezTo>
                  <a:pt x="117169" y="106604"/>
                  <a:pt x="117740" y="104462"/>
                  <a:pt x="117169" y="102463"/>
                </a:cubicBezTo>
                <a:lnTo>
                  <a:pt x="113148" y="88234"/>
                </a:lnTo>
                <a:cubicBezTo>
                  <a:pt x="112862" y="87211"/>
                  <a:pt x="113481" y="86140"/>
                  <a:pt x="114504" y="85878"/>
                </a:cubicBezTo>
                <a:lnTo>
                  <a:pt x="128829" y="82237"/>
                </a:lnTo>
                <a:cubicBezTo>
                  <a:pt x="130828" y="81738"/>
                  <a:pt x="132398" y="80167"/>
                  <a:pt x="132945" y="78168"/>
                </a:cubicBezTo>
                <a:cubicBezTo>
                  <a:pt x="133493" y="76169"/>
                  <a:pt x="132898" y="74028"/>
                  <a:pt x="131423" y="72600"/>
                </a:cubicBezTo>
                <a:lnTo>
                  <a:pt x="120834" y="62297"/>
                </a:lnTo>
                <a:cubicBezTo>
                  <a:pt x="120072" y="61559"/>
                  <a:pt x="120072" y="60322"/>
                  <a:pt x="120834" y="59560"/>
                </a:cubicBezTo>
                <a:lnTo>
                  <a:pt x="131423" y="49257"/>
                </a:lnTo>
                <a:cubicBezTo>
                  <a:pt x="132898" y="47805"/>
                  <a:pt x="133493" y="45687"/>
                  <a:pt x="132945" y="43689"/>
                </a:cubicBezTo>
                <a:cubicBezTo>
                  <a:pt x="132398" y="41690"/>
                  <a:pt x="130828" y="40143"/>
                  <a:pt x="128829" y="39620"/>
                </a:cubicBezTo>
                <a:lnTo>
                  <a:pt x="114504" y="35979"/>
                </a:lnTo>
                <a:cubicBezTo>
                  <a:pt x="113457" y="35717"/>
                  <a:pt x="112838" y="34646"/>
                  <a:pt x="113148" y="33623"/>
                </a:cubicBezTo>
                <a:lnTo>
                  <a:pt x="117169" y="19393"/>
                </a:lnTo>
                <a:cubicBezTo>
                  <a:pt x="117740" y="17395"/>
                  <a:pt x="117169" y="15253"/>
                  <a:pt x="115718" y="13801"/>
                </a:cubicBezTo>
                <a:cubicBezTo>
                  <a:pt x="114266" y="12350"/>
                  <a:pt x="112124" y="11779"/>
                  <a:pt x="110126" y="12350"/>
                </a:cubicBezTo>
                <a:lnTo>
                  <a:pt x="95896" y="16371"/>
                </a:lnTo>
                <a:cubicBezTo>
                  <a:pt x="94873" y="16657"/>
                  <a:pt x="93802" y="16038"/>
                  <a:pt x="93540" y="15015"/>
                </a:cubicBezTo>
                <a:lnTo>
                  <a:pt x="89899" y="666"/>
                </a:lnTo>
                <a:cubicBezTo>
                  <a:pt x="89400" y="-1333"/>
                  <a:pt x="87829" y="-2903"/>
                  <a:pt x="85830" y="-3450"/>
                </a:cubicBezTo>
                <a:cubicBezTo>
                  <a:pt x="83832" y="-3998"/>
                  <a:pt x="81714" y="-3403"/>
                  <a:pt x="80262" y="-1927"/>
                </a:cubicBezTo>
                <a:lnTo>
                  <a:pt x="69959" y="8685"/>
                </a:lnTo>
                <a:cubicBezTo>
                  <a:pt x="69221" y="9447"/>
                  <a:pt x="67984" y="9447"/>
                  <a:pt x="67222" y="8685"/>
                </a:cubicBezTo>
                <a:lnTo>
                  <a:pt x="56919" y="-1904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3" name="Text 11"/>
          <p:cNvSpPr/>
          <p:nvPr/>
        </p:nvSpPr>
        <p:spPr>
          <a:xfrm>
            <a:off x="813670" y="2573575"/>
            <a:ext cx="3045824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Certified urologist with recognized specialist qualification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09165" y="2817241"/>
            <a:ext cx="121833" cy="121833"/>
          </a:xfrm>
          <a:custGeom>
            <a:avLst/>
            <a:gdLst/>
            <a:ahLst/>
            <a:cxnLst/>
            <a:rect l="l" t="t" r="r" b="b"/>
            <a:pathLst>
              <a:path w="121833" h="121833">
                <a:moveTo>
                  <a:pt x="60916" y="0"/>
                </a:moveTo>
                <a:cubicBezTo>
                  <a:pt x="94537" y="0"/>
                  <a:pt x="121833" y="27296"/>
                  <a:pt x="121833" y="60916"/>
                </a:cubicBezTo>
                <a:cubicBezTo>
                  <a:pt x="121833" y="94537"/>
                  <a:pt x="94537" y="121833"/>
                  <a:pt x="60916" y="121833"/>
                </a:cubicBezTo>
                <a:cubicBezTo>
                  <a:pt x="27296" y="121833"/>
                  <a:pt x="0" y="94537"/>
                  <a:pt x="0" y="60916"/>
                </a:cubicBezTo>
                <a:cubicBezTo>
                  <a:pt x="0" y="27296"/>
                  <a:pt x="27296" y="0"/>
                  <a:pt x="60916" y="0"/>
                </a:cubicBezTo>
                <a:close/>
                <a:moveTo>
                  <a:pt x="55206" y="28555"/>
                </a:moveTo>
                <a:lnTo>
                  <a:pt x="55206" y="60916"/>
                </a:lnTo>
                <a:cubicBezTo>
                  <a:pt x="55206" y="62820"/>
                  <a:pt x="56157" y="64605"/>
                  <a:pt x="57752" y="65676"/>
                </a:cubicBezTo>
                <a:lnTo>
                  <a:pt x="80595" y="80905"/>
                </a:lnTo>
                <a:cubicBezTo>
                  <a:pt x="83213" y="82666"/>
                  <a:pt x="86758" y="81952"/>
                  <a:pt x="88519" y="79310"/>
                </a:cubicBezTo>
                <a:cubicBezTo>
                  <a:pt x="90280" y="76669"/>
                  <a:pt x="89566" y="73147"/>
                  <a:pt x="86925" y="71387"/>
                </a:cubicBezTo>
                <a:lnTo>
                  <a:pt x="66627" y="57871"/>
                </a:lnTo>
                <a:lnTo>
                  <a:pt x="66627" y="28555"/>
                </a:lnTo>
                <a:cubicBezTo>
                  <a:pt x="66627" y="25390"/>
                  <a:pt x="64081" y="22844"/>
                  <a:pt x="60916" y="22844"/>
                </a:cubicBezTo>
                <a:cubicBezTo>
                  <a:pt x="57752" y="22844"/>
                  <a:pt x="55206" y="25390"/>
                  <a:pt x="55206" y="28555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5" name="Text 13"/>
          <p:cNvSpPr/>
          <p:nvPr/>
        </p:nvSpPr>
        <p:spPr>
          <a:xfrm>
            <a:off x="813670" y="2782432"/>
            <a:ext cx="2584600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Substantial post-certification clinical experience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01550" y="3026098"/>
            <a:ext cx="137062" cy="121833"/>
          </a:xfrm>
          <a:custGeom>
            <a:avLst/>
            <a:gdLst/>
            <a:ahLst/>
            <a:cxnLst/>
            <a:rect l="l" t="t" r="r" b="b"/>
            <a:pathLst>
              <a:path w="137062" h="121833">
                <a:moveTo>
                  <a:pt x="11422" y="46592"/>
                </a:moveTo>
                <a:lnTo>
                  <a:pt x="61202" y="67080"/>
                </a:lnTo>
                <a:cubicBezTo>
                  <a:pt x="63534" y="68031"/>
                  <a:pt x="66009" y="68531"/>
                  <a:pt x="68531" y="68531"/>
                </a:cubicBezTo>
                <a:cubicBezTo>
                  <a:pt x="71053" y="68531"/>
                  <a:pt x="73528" y="68031"/>
                  <a:pt x="75860" y="67080"/>
                </a:cubicBezTo>
                <a:lnTo>
                  <a:pt x="133540" y="43332"/>
                </a:lnTo>
                <a:cubicBezTo>
                  <a:pt x="135682" y="42451"/>
                  <a:pt x="137062" y="40381"/>
                  <a:pt x="137062" y="38073"/>
                </a:cubicBezTo>
                <a:cubicBezTo>
                  <a:pt x="137062" y="35765"/>
                  <a:pt x="135682" y="33694"/>
                  <a:pt x="133540" y="32814"/>
                </a:cubicBezTo>
                <a:lnTo>
                  <a:pt x="75860" y="9066"/>
                </a:lnTo>
                <a:cubicBezTo>
                  <a:pt x="73528" y="8114"/>
                  <a:pt x="71053" y="7615"/>
                  <a:pt x="68531" y="7615"/>
                </a:cubicBezTo>
                <a:cubicBezTo>
                  <a:pt x="66009" y="7615"/>
                  <a:pt x="63534" y="8114"/>
                  <a:pt x="61202" y="9066"/>
                </a:cubicBezTo>
                <a:lnTo>
                  <a:pt x="3522" y="32814"/>
                </a:lnTo>
                <a:cubicBezTo>
                  <a:pt x="1380" y="33694"/>
                  <a:pt x="0" y="35765"/>
                  <a:pt x="0" y="38073"/>
                </a:cubicBezTo>
                <a:lnTo>
                  <a:pt x="0" y="108507"/>
                </a:lnTo>
                <a:cubicBezTo>
                  <a:pt x="0" y="111672"/>
                  <a:pt x="2546" y="114218"/>
                  <a:pt x="5711" y="114218"/>
                </a:cubicBezTo>
                <a:cubicBezTo>
                  <a:pt x="8876" y="114218"/>
                  <a:pt x="11422" y="111672"/>
                  <a:pt x="11422" y="108507"/>
                </a:cubicBezTo>
                <a:lnTo>
                  <a:pt x="11422" y="46592"/>
                </a:lnTo>
                <a:close/>
                <a:moveTo>
                  <a:pt x="22844" y="63653"/>
                </a:moveTo>
                <a:lnTo>
                  <a:pt x="22844" y="91375"/>
                </a:lnTo>
                <a:cubicBezTo>
                  <a:pt x="22844" y="103986"/>
                  <a:pt x="43308" y="114218"/>
                  <a:pt x="68531" y="114218"/>
                </a:cubicBezTo>
                <a:cubicBezTo>
                  <a:pt x="93754" y="114218"/>
                  <a:pt x="114218" y="103986"/>
                  <a:pt x="114218" y="91375"/>
                </a:cubicBezTo>
                <a:lnTo>
                  <a:pt x="114218" y="63629"/>
                </a:lnTo>
                <a:lnTo>
                  <a:pt x="80215" y="77645"/>
                </a:lnTo>
                <a:cubicBezTo>
                  <a:pt x="76503" y="79168"/>
                  <a:pt x="72552" y="79953"/>
                  <a:pt x="68531" y="79953"/>
                </a:cubicBezTo>
                <a:cubicBezTo>
                  <a:pt x="64510" y="79953"/>
                  <a:pt x="60560" y="79168"/>
                  <a:pt x="56847" y="77645"/>
                </a:cubicBezTo>
                <a:lnTo>
                  <a:pt x="22844" y="63629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7" name="Text 15"/>
          <p:cNvSpPr/>
          <p:nvPr/>
        </p:nvSpPr>
        <p:spPr>
          <a:xfrm>
            <a:off x="813670" y="2991288"/>
            <a:ext cx="2741242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Demonstrated expertise in specific urological areas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93936" y="3234954"/>
            <a:ext cx="152291" cy="121833"/>
          </a:xfrm>
          <a:custGeom>
            <a:avLst/>
            <a:gdLst/>
            <a:ahLst/>
            <a:cxnLst/>
            <a:rect l="l" t="t" r="r" b="b"/>
            <a:pathLst>
              <a:path w="152291" h="121833">
                <a:moveTo>
                  <a:pt x="30458" y="22844"/>
                </a:moveTo>
                <a:cubicBezTo>
                  <a:pt x="30458" y="14444"/>
                  <a:pt x="37288" y="7615"/>
                  <a:pt x="45687" y="7615"/>
                </a:cubicBezTo>
                <a:lnTo>
                  <a:pt x="129448" y="7615"/>
                </a:lnTo>
                <a:cubicBezTo>
                  <a:pt x="137847" y="7615"/>
                  <a:pt x="144677" y="14444"/>
                  <a:pt x="144677" y="22844"/>
                </a:cubicBezTo>
                <a:lnTo>
                  <a:pt x="144677" y="79953"/>
                </a:lnTo>
                <a:lnTo>
                  <a:pt x="121833" y="79953"/>
                </a:lnTo>
                <a:lnTo>
                  <a:pt x="121833" y="76146"/>
                </a:lnTo>
                <a:cubicBezTo>
                  <a:pt x="121833" y="71934"/>
                  <a:pt x="118430" y="68531"/>
                  <a:pt x="114218" y="68531"/>
                </a:cubicBezTo>
                <a:lnTo>
                  <a:pt x="98989" y="68531"/>
                </a:lnTo>
                <a:cubicBezTo>
                  <a:pt x="94777" y="68531"/>
                  <a:pt x="91375" y="71934"/>
                  <a:pt x="91375" y="76146"/>
                </a:cubicBezTo>
                <a:lnTo>
                  <a:pt x="91375" y="79953"/>
                </a:lnTo>
                <a:lnTo>
                  <a:pt x="60655" y="79953"/>
                </a:lnTo>
                <a:cubicBezTo>
                  <a:pt x="63248" y="75479"/>
                  <a:pt x="64724" y="70268"/>
                  <a:pt x="64724" y="64724"/>
                </a:cubicBezTo>
                <a:cubicBezTo>
                  <a:pt x="64724" y="47900"/>
                  <a:pt x="51089" y="34266"/>
                  <a:pt x="34266" y="34266"/>
                </a:cubicBezTo>
                <a:cubicBezTo>
                  <a:pt x="32981" y="34266"/>
                  <a:pt x="31696" y="34337"/>
                  <a:pt x="30458" y="34503"/>
                </a:cubicBezTo>
                <a:lnTo>
                  <a:pt x="30458" y="22844"/>
                </a:lnTo>
                <a:close/>
                <a:moveTo>
                  <a:pt x="79239" y="106604"/>
                </a:moveTo>
                <a:cubicBezTo>
                  <a:pt x="78025" y="100845"/>
                  <a:pt x="75360" y="95634"/>
                  <a:pt x="71601" y="91375"/>
                </a:cubicBezTo>
                <a:lnTo>
                  <a:pt x="144677" y="91375"/>
                </a:lnTo>
                <a:cubicBezTo>
                  <a:pt x="144677" y="99775"/>
                  <a:pt x="137847" y="106604"/>
                  <a:pt x="129448" y="106604"/>
                </a:cubicBezTo>
                <a:lnTo>
                  <a:pt x="79239" y="106604"/>
                </a:lnTo>
                <a:close/>
                <a:moveTo>
                  <a:pt x="15229" y="64724"/>
                </a:moveTo>
                <a:cubicBezTo>
                  <a:pt x="15229" y="54217"/>
                  <a:pt x="23759" y="45687"/>
                  <a:pt x="34266" y="45687"/>
                </a:cubicBezTo>
                <a:cubicBezTo>
                  <a:pt x="44772" y="45687"/>
                  <a:pt x="53302" y="54217"/>
                  <a:pt x="53302" y="64724"/>
                </a:cubicBezTo>
                <a:cubicBezTo>
                  <a:pt x="53302" y="75230"/>
                  <a:pt x="44772" y="83760"/>
                  <a:pt x="34266" y="83760"/>
                </a:cubicBezTo>
                <a:cubicBezTo>
                  <a:pt x="23759" y="83760"/>
                  <a:pt x="15229" y="75230"/>
                  <a:pt x="15229" y="64724"/>
                </a:cubicBezTo>
                <a:close/>
                <a:moveTo>
                  <a:pt x="0" y="114218"/>
                </a:moveTo>
                <a:cubicBezTo>
                  <a:pt x="0" y="101607"/>
                  <a:pt x="10232" y="91375"/>
                  <a:pt x="22844" y="91375"/>
                </a:cubicBezTo>
                <a:lnTo>
                  <a:pt x="45687" y="91375"/>
                </a:lnTo>
                <a:cubicBezTo>
                  <a:pt x="58299" y="91375"/>
                  <a:pt x="68531" y="101607"/>
                  <a:pt x="68531" y="114218"/>
                </a:cubicBezTo>
                <a:cubicBezTo>
                  <a:pt x="68531" y="118430"/>
                  <a:pt x="65128" y="121833"/>
                  <a:pt x="60916" y="121833"/>
                </a:cubicBezTo>
                <a:lnTo>
                  <a:pt x="7615" y="121833"/>
                </a:lnTo>
                <a:cubicBezTo>
                  <a:pt x="3403" y="121833"/>
                  <a:pt x="0" y="118430"/>
                  <a:pt x="0" y="114218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9" name="Text 17"/>
          <p:cNvSpPr/>
          <p:nvPr/>
        </p:nvSpPr>
        <p:spPr>
          <a:xfrm>
            <a:off x="813670" y="3200145"/>
            <a:ext cx="2723837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Evidence of teaching and educational commitment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48094" y="3773340"/>
            <a:ext cx="5673936" cy="3088176"/>
          </a:xfrm>
          <a:custGeom>
            <a:avLst/>
            <a:gdLst/>
            <a:ahLst/>
            <a:cxnLst/>
            <a:rect l="l" t="t" r="r" b="b"/>
            <a:pathLst>
              <a:path w="5673936" h="3088176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3018568"/>
                </a:lnTo>
                <a:cubicBezTo>
                  <a:pt x="5673936" y="3057012"/>
                  <a:pt x="5642771" y="3088176"/>
                  <a:pt x="5604328" y="3088176"/>
                </a:cubicBezTo>
                <a:lnTo>
                  <a:pt x="69607" y="3088176"/>
                </a:lnTo>
                <a:cubicBezTo>
                  <a:pt x="31164" y="3088176"/>
                  <a:pt x="0" y="3057012"/>
                  <a:pt x="0" y="3018568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48094" y="3773340"/>
            <a:ext cx="5673936" cy="32489"/>
          </a:xfrm>
          <a:custGeom>
            <a:avLst/>
            <a:gdLst/>
            <a:ahLst/>
            <a:cxnLst/>
            <a:rect l="l" t="t" r="r" b="b"/>
            <a:pathLst>
              <a:path w="5673936" h="32489">
                <a:moveTo>
                  <a:pt x="32489" y="0"/>
                </a:moveTo>
                <a:lnTo>
                  <a:pt x="5641447" y="0"/>
                </a:lnTo>
                <a:cubicBezTo>
                  <a:pt x="5659390" y="0"/>
                  <a:pt x="5673936" y="14546"/>
                  <a:pt x="5673936" y="32489"/>
                </a:cubicBezTo>
                <a:lnTo>
                  <a:pt x="5673936" y="32489"/>
                </a:lnTo>
                <a:lnTo>
                  <a:pt x="0" y="32489"/>
                </a:ln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2" name="Shape 20"/>
          <p:cNvSpPr/>
          <p:nvPr/>
        </p:nvSpPr>
        <p:spPr>
          <a:xfrm>
            <a:off x="509088" y="3963632"/>
            <a:ext cx="174047" cy="174047"/>
          </a:xfrm>
          <a:custGeom>
            <a:avLst/>
            <a:gdLst/>
            <a:ahLst/>
            <a:cxnLst/>
            <a:rect l="l" t="t" r="r" b="b"/>
            <a:pathLst>
              <a:path w="174047" h="174047">
                <a:moveTo>
                  <a:pt x="40792" y="19036"/>
                </a:moveTo>
                <a:cubicBezTo>
                  <a:pt x="40792" y="8532"/>
                  <a:pt x="49325" y="0"/>
                  <a:pt x="59829" y="0"/>
                </a:cubicBezTo>
                <a:lnTo>
                  <a:pt x="67987" y="0"/>
                </a:lnTo>
                <a:cubicBezTo>
                  <a:pt x="74004" y="0"/>
                  <a:pt x="78865" y="4861"/>
                  <a:pt x="78865" y="10878"/>
                </a:cubicBezTo>
                <a:lnTo>
                  <a:pt x="78865" y="163169"/>
                </a:lnTo>
                <a:cubicBezTo>
                  <a:pt x="78865" y="169186"/>
                  <a:pt x="74004" y="174047"/>
                  <a:pt x="67987" y="174047"/>
                </a:cubicBezTo>
                <a:lnTo>
                  <a:pt x="57109" y="174047"/>
                </a:lnTo>
                <a:cubicBezTo>
                  <a:pt x="46979" y="174047"/>
                  <a:pt x="38447" y="167112"/>
                  <a:pt x="36033" y="157730"/>
                </a:cubicBezTo>
                <a:cubicBezTo>
                  <a:pt x="35795" y="157730"/>
                  <a:pt x="35591" y="157730"/>
                  <a:pt x="35353" y="157730"/>
                </a:cubicBezTo>
                <a:cubicBezTo>
                  <a:pt x="20328" y="157730"/>
                  <a:pt x="8158" y="145560"/>
                  <a:pt x="8158" y="130535"/>
                </a:cubicBezTo>
                <a:cubicBezTo>
                  <a:pt x="8158" y="124416"/>
                  <a:pt x="10198" y="118774"/>
                  <a:pt x="13597" y="114218"/>
                </a:cubicBezTo>
                <a:cubicBezTo>
                  <a:pt x="7003" y="109255"/>
                  <a:pt x="2719" y="101369"/>
                  <a:pt x="2719" y="92463"/>
                </a:cubicBezTo>
                <a:cubicBezTo>
                  <a:pt x="2719" y="81959"/>
                  <a:pt x="8702" y="72814"/>
                  <a:pt x="17405" y="68293"/>
                </a:cubicBezTo>
                <a:cubicBezTo>
                  <a:pt x="14991" y="64214"/>
                  <a:pt x="13597" y="59455"/>
                  <a:pt x="13597" y="54390"/>
                </a:cubicBezTo>
                <a:cubicBezTo>
                  <a:pt x="13597" y="39365"/>
                  <a:pt x="25767" y="27195"/>
                  <a:pt x="40792" y="27195"/>
                </a:cubicBezTo>
                <a:lnTo>
                  <a:pt x="40792" y="19036"/>
                </a:lnTo>
                <a:close/>
                <a:moveTo>
                  <a:pt x="133255" y="19036"/>
                </a:moveTo>
                <a:lnTo>
                  <a:pt x="133255" y="27195"/>
                </a:lnTo>
                <a:cubicBezTo>
                  <a:pt x="148280" y="27195"/>
                  <a:pt x="160450" y="39365"/>
                  <a:pt x="160450" y="54390"/>
                </a:cubicBezTo>
                <a:cubicBezTo>
                  <a:pt x="160450" y="59489"/>
                  <a:pt x="159056" y="64248"/>
                  <a:pt x="156642" y="68293"/>
                </a:cubicBezTo>
                <a:cubicBezTo>
                  <a:pt x="165379" y="72814"/>
                  <a:pt x="171328" y="81925"/>
                  <a:pt x="171328" y="92463"/>
                </a:cubicBezTo>
                <a:cubicBezTo>
                  <a:pt x="171328" y="101369"/>
                  <a:pt x="167044" y="109255"/>
                  <a:pt x="160450" y="114218"/>
                </a:cubicBezTo>
                <a:cubicBezTo>
                  <a:pt x="163849" y="118774"/>
                  <a:pt x="165889" y="124416"/>
                  <a:pt x="165889" y="130535"/>
                </a:cubicBezTo>
                <a:cubicBezTo>
                  <a:pt x="165889" y="145560"/>
                  <a:pt x="153719" y="157730"/>
                  <a:pt x="138694" y="157730"/>
                </a:cubicBezTo>
                <a:cubicBezTo>
                  <a:pt x="138456" y="157730"/>
                  <a:pt x="138252" y="157730"/>
                  <a:pt x="138014" y="157730"/>
                </a:cubicBezTo>
                <a:cubicBezTo>
                  <a:pt x="135600" y="167112"/>
                  <a:pt x="127068" y="174047"/>
                  <a:pt x="116938" y="174047"/>
                </a:cubicBezTo>
                <a:lnTo>
                  <a:pt x="106060" y="174047"/>
                </a:lnTo>
                <a:cubicBezTo>
                  <a:pt x="100043" y="174047"/>
                  <a:pt x="95182" y="169186"/>
                  <a:pt x="95182" y="163169"/>
                </a:cubicBezTo>
                <a:lnTo>
                  <a:pt x="95182" y="10878"/>
                </a:lnTo>
                <a:cubicBezTo>
                  <a:pt x="95182" y="4861"/>
                  <a:pt x="100043" y="0"/>
                  <a:pt x="106060" y="0"/>
                </a:cubicBezTo>
                <a:lnTo>
                  <a:pt x="114218" y="0"/>
                </a:lnTo>
                <a:cubicBezTo>
                  <a:pt x="124722" y="0"/>
                  <a:pt x="133255" y="8532"/>
                  <a:pt x="133255" y="19036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3" name="Text 21"/>
          <p:cNvSpPr/>
          <p:nvPr/>
        </p:nvSpPr>
        <p:spPr>
          <a:xfrm>
            <a:off x="704891" y="3928822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Core Competencies for Trainers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87332" y="4276917"/>
            <a:ext cx="5465079" cy="4177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Trainers should demonstrate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educational and professional competencies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beyond clinical expertise: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87332" y="4799058"/>
            <a:ext cx="2662921" cy="626570"/>
          </a:xfrm>
          <a:custGeom>
            <a:avLst/>
            <a:gdLst/>
            <a:ahLst/>
            <a:cxnLst/>
            <a:rect l="l" t="t" r="r" b="b"/>
            <a:pathLst>
              <a:path w="2662921" h="626570">
                <a:moveTo>
                  <a:pt x="69618" y="0"/>
                </a:moveTo>
                <a:lnTo>
                  <a:pt x="2593303" y="0"/>
                </a:lnTo>
                <a:cubicBezTo>
                  <a:pt x="2631752" y="0"/>
                  <a:pt x="2662921" y="31169"/>
                  <a:pt x="2662921" y="69618"/>
                </a:cubicBezTo>
                <a:lnTo>
                  <a:pt x="2662921" y="556951"/>
                </a:lnTo>
                <a:cubicBezTo>
                  <a:pt x="2662921" y="595400"/>
                  <a:pt x="2631752" y="626570"/>
                  <a:pt x="2593303" y="626570"/>
                </a:cubicBezTo>
                <a:lnTo>
                  <a:pt x="69618" y="626570"/>
                </a:lnTo>
                <a:cubicBezTo>
                  <a:pt x="31169" y="626570"/>
                  <a:pt x="0" y="595400"/>
                  <a:pt x="0" y="556951"/>
                </a:cubicBezTo>
                <a:lnTo>
                  <a:pt x="0" y="69618"/>
                </a:lnTo>
                <a:cubicBezTo>
                  <a:pt x="0" y="31169"/>
                  <a:pt x="31169" y="0"/>
                  <a:pt x="69618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74355" y="4886082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69619" y="41336"/>
                </a:moveTo>
                <a:cubicBezTo>
                  <a:pt x="82827" y="41336"/>
                  <a:pt x="93550" y="30613"/>
                  <a:pt x="93550" y="17405"/>
                </a:cubicBezTo>
                <a:cubicBezTo>
                  <a:pt x="93550" y="4197"/>
                  <a:pt x="82827" y="-6527"/>
                  <a:pt x="69619" y="-6527"/>
                </a:cubicBezTo>
                <a:cubicBezTo>
                  <a:pt x="56411" y="-6527"/>
                  <a:pt x="45687" y="4197"/>
                  <a:pt x="45687" y="17405"/>
                </a:cubicBezTo>
                <a:cubicBezTo>
                  <a:pt x="45687" y="30613"/>
                  <a:pt x="56411" y="41336"/>
                  <a:pt x="69619" y="41336"/>
                </a:cubicBezTo>
                <a:close/>
                <a:moveTo>
                  <a:pt x="69619" y="122567"/>
                </a:moveTo>
                <a:lnTo>
                  <a:pt x="69619" y="81965"/>
                </a:lnTo>
                <a:cubicBezTo>
                  <a:pt x="74052" y="80116"/>
                  <a:pt x="78566" y="78240"/>
                  <a:pt x="83135" y="76336"/>
                </a:cubicBezTo>
                <a:cubicBezTo>
                  <a:pt x="93741" y="71930"/>
                  <a:pt x="105108" y="69646"/>
                  <a:pt x="116612" y="69646"/>
                </a:cubicBezTo>
                <a:lnTo>
                  <a:pt x="121833" y="69646"/>
                </a:lnTo>
                <a:lnTo>
                  <a:pt x="121833" y="113158"/>
                </a:lnTo>
                <a:lnTo>
                  <a:pt x="116612" y="113158"/>
                </a:lnTo>
                <a:cubicBezTo>
                  <a:pt x="100539" y="113158"/>
                  <a:pt x="84603" y="116340"/>
                  <a:pt x="69755" y="122540"/>
                </a:cubicBezTo>
                <a:lnTo>
                  <a:pt x="69619" y="122594"/>
                </a:lnTo>
                <a:close/>
                <a:moveTo>
                  <a:pt x="69619" y="63092"/>
                </a:moveTo>
                <a:lnTo>
                  <a:pt x="62793" y="60237"/>
                </a:lnTo>
                <a:cubicBezTo>
                  <a:pt x="50066" y="54934"/>
                  <a:pt x="36414" y="52214"/>
                  <a:pt x="22626" y="52214"/>
                </a:cubicBezTo>
                <a:lnTo>
                  <a:pt x="13054" y="52214"/>
                </a:lnTo>
                <a:cubicBezTo>
                  <a:pt x="5847" y="52214"/>
                  <a:pt x="0" y="58061"/>
                  <a:pt x="0" y="65268"/>
                </a:cubicBezTo>
                <a:lnTo>
                  <a:pt x="0" y="117482"/>
                </a:lnTo>
                <a:cubicBezTo>
                  <a:pt x="0" y="124688"/>
                  <a:pt x="5847" y="130535"/>
                  <a:pt x="13054" y="130535"/>
                </a:cubicBezTo>
                <a:lnTo>
                  <a:pt x="22626" y="130535"/>
                </a:lnTo>
                <a:cubicBezTo>
                  <a:pt x="36414" y="130535"/>
                  <a:pt x="50066" y="133255"/>
                  <a:pt x="62793" y="138558"/>
                </a:cubicBezTo>
                <a:lnTo>
                  <a:pt x="66274" y="139999"/>
                </a:lnTo>
                <a:cubicBezTo>
                  <a:pt x="68422" y="140897"/>
                  <a:pt x="70815" y="140897"/>
                  <a:pt x="72964" y="139999"/>
                </a:cubicBezTo>
                <a:lnTo>
                  <a:pt x="76445" y="138558"/>
                </a:lnTo>
                <a:cubicBezTo>
                  <a:pt x="89172" y="133255"/>
                  <a:pt x="102824" y="130535"/>
                  <a:pt x="116612" y="130535"/>
                </a:cubicBezTo>
                <a:lnTo>
                  <a:pt x="126184" y="130535"/>
                </a:lnTo>
                <a:cubicBezTo>
                  <a:pt x="133391" y="130535"/>
                  <a:pt x="139238" y="124688"/>
                  <a:pt x="139238" y="117482"/>
                </a:cubicBezTo>
                <a:lnTo>
                  <a:pt x="139238" y="65268"/>
                </a:lnTo>
                <a:cubicBezTo>
                  <a:pt x="139238" y="58061"/>
                  <a:pt x="133391" y="52214"/>
                  <a:pt x="126184" y="52214"/>
                </a:cubicBezTo>
                <a:lnTo>
                  <a:pt x="116612" y="52214"/>
                </a:lnTo>
                <a:cubicBezTo>
                  <a:pt x="102824" y="52214"/>
                  <a:pt x="89172" y="54934"/>
                  <a:pt x="76445" y="60237"/>
                </a:cubicBezTo>
                <a:lnTo>
                  <a:pt x="69619" y="6309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7" name="Text 25"/>
          <p:cNvSpPr/>
          <p:nvPr/>
        </p:nvSpPr>
        <p:spPr>
          <a:xfrm>
            <a:off x="800617" y="4868677"/>
            <a:ext cx="965961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Educational Skills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56951" y="5077533"/>
            <a:ext cx="2575897" cy="2784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Teaching methods, assessment techniques, feedback delivery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3221757" y="4799058"/>
            <a:ext cx="2662921" cy="626570"/>
          </a:xfrm>
          <a:custGeom>
            <a:avLst/>
            <a:gdLst/>
            <a:ahLst/>
            <a:cxnLst/>
            <a:rect l="l" t="t" r="r" b="b"/>
            <a:pathLst>
              <a:path w="2662921" h="626570">
                <a:moveTo>
                  <a:pt x="69618" y="0"/>
                </a:moveTo>
                <a:lnTo>
                  <a:pt x="2593303" y="0"/>
                </a:lnTo>
                <a:cubicBezTo>
                  <a:pt x="2631752" y="0"/>
                  <a:pt x="2662921" y="31169"/>
                  <a:pt x="2662921" y="69618"/>
                </a:cubicBezTo>
                <a:lnTo>
                  <a:pt x="2662921" y="556951"/>
                </a:lnTo>
                <a:cubicBezTo>
                  <a:pt x="2662921" y="595400"/>
                  <a:pt x="2631752" y="626570"/>
                  <a:pt x="2593303" y="626570"/>
                </a:cubicBezTo>
                <a:lnTo>
                  <a:pt x="69618" y="626570"/>
                </a:lnTo>
                <a:cubicBezTo>
                  <a:pt x="31169" y="626570"/>
                  <a:pt x="0" y="595400"/>
                  <a:pt x="0" y="556951"/>
                </a:cubicBezTo>
                <a:lnTo>
                  <a:pt x="0" y="69618"/>
                </a:lnTo>
                <a:cubicBezTo>
                  <a:pt x="0" y="31169"/>
                  <a:pt x="31169" y="0"/>
                  <a:pt x="69618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3300078" y="4886082"/>
            <a:ext cx="156642" cy="139238"/>
          </a:xfrm>
          <a:custGeom>
            <a:avLst/>
            <a:gdLst/>
            <a:ahLst/>
            <a:cxnLst/>
            <a:rect l="l" t="t" r="r" b="b"/>
            <a:pathLst>
              <a:path w="156642" h="139238">
                <a:moveTo>
                  <a:pt x="17405" y="34809"/>
                </a:moveTo>
                <a:cubicBezTo>
                  <a:pt x="17405" y="17999"/>
                  <a:pt x="31053" y="4351"/>
                  <a:pt x="47863" y="4351"/>
                </a:cubicBezTo>
                <a:cubicBezTo>
                  <a:pt x="64673" y="4351"/>
                  <a:pt x="78321" y="17999"/>
                  <a:pt x="78321" y="34809"/>
                </a:cubicBezTo>
                <a:cubicBezTo>
                  <a:pt x="78321" y="51620"/>
                  <a:pt x="64673" y="65268"/>
                  <a:pt x="47863" y="65268"/>
                </a:cubicBezTo>
                <a:cubicBezTo>
                  <a:pt x="31053" y="65268"/>
                  <a:pt x="17405" y="51620"/>
                  <a:pt x="17405" y="34809"/>
                </a:cubicBezTo>
                <a:close/>
                <a:moveTo>
                  <a:pt x="0" y="126184"/>
                </a:moveTo>
                <a:cubicBezTo>
                  <a:pt x="0" y="99751"/>
                  <a:pt x="21430" y="78321"/>
                  <a:pt x="47863" y="78321"/>
                </a:cubicBezTo>
                <a:cubicBezTo>
                  <a:pt x="74296" y="78321"/>
                  <a:pt x="95726" y="99751"/>
                  <a:pt x="95726" y="126184"/>
                </a:cubicBezTo>
                <a:lnTo>
                  <a:pt x="95726" y="127816"/>
                </a:lnTo>
                <a:cubicBezTo>
                  <a:pt x="95726" y="134125"/>
                  <a:pt x="90613" y="139238"/>
                  <a:pt x="84304" y="139238"/>
                </a:cubicBezTo>
                <a:lnTo>
                  <a:pt x="11422" y="139238"/>
                </a:lnTo>
                <a:cubicBezTo>
                  <a:pt x="5113" y="139238"/>
                  <a:pt x="0" y="134125"/>
                  <a:pt x="0" y="127816"/>
                </a:cubicBezTo>
                <a:lnTo>
                  <a:pt x="0" y="126184"/>
                </a:lnTo>
                <a:close/>
                <a:moveTo>
                  <a:pt x="117482" y="17405"/>
                </a:moveTo>
                <a:cubicBezTo>
                  <a:pt x="131891" y="17405"/>
                  <a:pt x="143589" y="29103"/>
                  <a:pt x="143589" y="43512"/>
                </a:cubicBezTo>
                <a:cubicBezTo>
                  <a:pt x="143589" y="57921"/>
                  <a:pt x="131891" y="69619"/>
                  <a:pt x="117482" y="69619"/>
                </a:cubicBezTo>
                <a:cubicBezTo>
                  <a:pt x="103073" y="69619"/>
                  <a:pt x="91375" y="57921"/>
                  <a:pt x="91375" y="43512"/>
                </a:cubicBezTo>
                <a:cubicBezTo>
                  <a:pt x="91375" y="29103"/>
                  <a:pt x="103073" y="17405"/>
                  <a:pt x="117482" y="17405"/>
                </a:cubicBezTo>
                <a:close/>
                <a:moveTo>
                  <a:pt x="117482" y="82672"/>
                </a:moveTo>
                <a:cubicBezTo>
                  <a:pt x="139102" y="82672"/>
                  <a:pt x="156642" y="100213"/>
                  <a:pt x="156642" y="121833"/>
                </a:cubicBezTo>
                <a:lnTo>
                  <a:pt x="156642" y="127925"/>
                </a:lnTo>
                <a:cubicBezTo>
                  <a:pt x="156642" y="134179"/>
                  <a:pt x="151584" y="139238"/>
                  <a:pt x="145329" y="139238"/>
                </a:cubicBezTo>
                <a:lnTo>
                  <a:pt x="105951" y="139238"/>
                </a:lnTo>
                <a:cubicBezTo>
                  <a:pt x="107746" y="135838"/>
                  <a:pt x="108779" y="131949"/>
                  <a:pt x="108779" y="127816"/>
                </a:cubicBezTo>
                <a:lnTo>
                  <a:pt x="108779" y="126184"/>
                </a:lnTo>
                <a:cubicBezTo>
                  <a:pt x="108779" y="112179"/>
                  <a:pt x="104048" y="99288"/>
                  <a:pt x="96134" y="89009"/>
                </a:cubicBezTo>
                <a:cubicBezTo>
                  <a:pt x="102280" y="85011"/>
                  <a:pt x="109622" y="82672"/>
                  <a:pt x="117482" y="82672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1" name="Text 29"/>
          <p:cNvSpPr/>
          <p:nvPr/>
        </p:nvSpPr>
        <p:spPr>
          <a:xfrm>
            <a:off x="3535042" y="4868677"/>
            <a:ext cx="661379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Mentorship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291376" y="5077533"/>
            <a:ext cx="257589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Career guidance, professional development support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87332" y="5495246"/>
            <a:ext cx="2662921" cy="487332"/>
          </a:xfrm>
          <a:custGeom>
            <a:avLst/>
            <a:gdLst/>
            <a:ahLst/>
            <a:cxnLst/>
            <a:rect l="l" t="t" r="r" b="b"/>
            <a:pathLst>
              <a:path w="2662921" h="487332">
                <a:moveTo>
                  <a:pt x="69620" y="0"/>
                </a:moveTo>
                <a:lnTo>
                  <a:pt x="2593301" y="0"/>
                </a:lnTo>
                <a:cubicBezTo>
                  <a:pt x="2631751" y="0"/>
                  <a:pt x="2662921" y="31170"/>
                  <a:pt x="2662921" y="69620"/>
                </a:cubicBezTo>
                <a:lnTo>
                  <a:pt x="2662921" y="417712"/>
                </a:lnTo>
                <a:cubicBezTo>
                  <a:pt x="2662921" y="456162"/>
                  <a:pt x="2631751" y="487332"/>
                  <a:pt x="2593301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574355" y="5582270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17405" y="17405"/>
                </a:moveTo>
                <a:cubicBezTo>
                  <a:pt x="17405" y="12591"/>
                  <a:pt x="13516" y="8702"/>
                  <a:pt x="8702" y="8702"/>
                </a:cubicBezTo>
                <a:cubicBezTo>
                  <a:pt x="3889" y="8702"/>
                  <a:pt x="0" y="12591"/>
                  <a:pt x="0" y="17405"/>
                </a:cubicBezTo>
                <a:lnTo>
                  <a:pt x="0" y="108779"/>
                </a:lnTo>
                <a:cubicBezTo>
                  <a:pt x="0" y="120800"/>
                  <a:pt x="9736" y="130535"/>
                  <a:pt x="21756" y="130535"/>
                </a:cubicBezTo>
                <a:lnTo>
                  <a:pt x="130535" y="130535"/>
                </a:lnTo>
                <a:cubicBezTo>
                  <a:pt x="135349" y="130535"/>
                  <a:pt x="139238" y="126646"/>
                  <a:pt x="139238" y="121833"/>
                </a:cubicBezTo>
                <a:cubicBezTo>
                  <a:pt x="139238" y="117019"/>
                  <a:pt x="135349" y="113131"/>
                  <a:pt x="130535" y="113131"/>
                </a:cubicBezTo>
                <a:lnTo>
                  <a:pt x="21756" y="113131"/>
                </a:lnTo>
                <a:cubicBezTo>
                  <a:pt x="19363" y="113131"/>
                  <a:pt x="17405" y="111173"/>
                  <a:pt x="17405" y="108779"/>
                </a:cubicBezTo>
                <a:lnTo>
                  <a:pt x="17405" y="17405"/>
                </a:lnTo>
                <a:close/>
                <a:moveTo>
                  <a:pt x="127979" y="40955"/>
                </a:moveTo>
                <a:cubicBezTo>
                  <a:pt x="131378" y="37556"/>
                  <a:pt x="131378" y="32036"/>
                  <a:pt x="127979" y="28636"/>
                </a:cubicBezTo>
                <a:cubicBezTo>
                  <a:pt x="124580" y="25237"/>
                  <a:pt x="119059" y="25237"/>
                  <a:pt x="115660" y="28636"/>
                </a:cubicBezTo>
                <a:lnTo>
                  <a:pt x="87024" y="57300"/>
                </a:lnTo>
                <a:lnTo>
                  <a:pt x="71414" y="41717"/>
                </a:lnTo>
                <a:cubicBezTo>
                  <a:pt x="68014" y="38318"/>
                  <a:pt x="62494" y="38318"/>
                  <a:pt x="59094" y="41717"/>
                </a:cubicBezTo>
                <a:lnTo>
                  <a:pt x="32987" y="67824"/>
                </a:lnTo>
                <a:cubicBezTo>
                  <a:pt x="29588" y="71223"/>
                  <a:pt x="29588" y="76744"/>
                  <a:pt x="32987" y="80143"/>
                </a:cubicBezTo>
                <a:cubicBezTo>
                  <a:pt x="36387" y="83543"/>
                  <a:pt x="41907" y="83543"/>
                  <a:pt x="45307" y="80143"/>
                </a:cubicBezTo>
                <a:lnTo>
                  <a:pt x="65268" y="60182"/>
                </a:lnTo>
                <a:lnTo>
                  <a:pt x="80878" y="75792"/>
                </a:lnTo>
                <a:cubicBezTo>
                  <a:pt x="84277" y="79191"/>
                  <a:pt x="89797" y="79191"/>
                  <a:pt x="93197" y="75792"/>
                </a:cubicBezTo>
                <a:lnTo>
                  <a:pt x="128006" y="4098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5" name="Text 33"/>
          <p:cNvSpPr/>
          <p:nvPr/>
        </p:nvSpPr>
        <p:spPr>
          <a:xfrm>
            <a:off x="800617" y="5564865"/>
            <a:ext cx="687486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Assessment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56951" y="5773722"/>
            <a:ext cx="257589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Competency evaluation, EPA entrustment decisions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3221757" y="5495246"/>
            <a:ext cx="2662921" cy="487332"/>
          </a:xfrm>
          <a:custGeom>
            <a:avLst/>
            <a:gdLst/>
            <a:ahLst/>
            <a:cxnLst/>
            <a:rect l="l" t="t" r="r" b="b"/>
            <a:pathLst>
              <a:path w="2662921" h="487332">
                <a:moveTo>
                  <a:pt x="69620" y="0"/>
                </a:moveTo>
                <a:lnTo>
                  <a:pt x="2593301" y="0"/>
                </a:lnTo>
                <a:cubicBezTo>
                  <a:pt x="2631751" y="0"/>
                  <a:pt x="2662921" y="31170"/>
                  <a:pt x="2662921" y="69620"/>
                </a:cubicBezTo>
                <a:lnTo>
                  <a:pt x="2662921" y="417712"/>
                </a:lnTo>
                <a:cubicBezTo>
                  <a:pt x="2662921" y="456162"/>
                  <a:pt x="2631751" y="487332"/>
                  <a:pt x="2593301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3300078" y="5582270"/>
            <a:ext cx="156642" cy="139238"/>
          </a:xfrm>
          <a:custGeom>
            <a:avLst/>
            <a:gdLst/>
            <a:ahLst/>
            <a:cxnLst/>
            <a:rect l="l" t="t" r="r" b="b"/>
            <a:pathLst>
              <a:path w="156642" h="139238">
                <a:moveTo>
                  <a:pt x="104428" y="39161"/>
                </a:moveTo>
                <a:cubicBezTo>
                  <a:pt x="104428" y="65594"/>
                  <a:pt x="81041" y="87024"/>
                  <a:pt x="52214" y="87024"/>
                </a:cubicBezTo>
                <a:cubicBezTo>
                  <a:pt x="44953" y="87024"/>
                  <a:pt x="38046" y="85664"/>
                  <a:pt x="31764" y="83216"/>
                </a:cubicBezTo>
                <a:lnTo>
                  <a:pt x="9573" y="94964"/>
                </a:lnTo>
                <a:cubicBezTo>
                  <a:pt x="7043" y="96297"/>
                  <a:pt x="3943" y="95835"/>
                  <a:pt x="1904" y="93822"/>
                </a:cubicBezTo>
                <a:cubicBezTo>
                  <a:pt x="-136" y="91810"/>
                  <a:pt x="-598" y="88682"/>
                  <a:pt x="761" y="86153"/>
                </a:cubicBezTo>
                <a:lnTo>
                  <a:pt x="10443" y="67878"/>
                </a:lnTo>
                <a:cubicBezTo>
                  <a:pt x="3889" y="59883"/>
                  <a:pt x="0" y="49930"/>
                  <a:pt x="0" y="39161"/>
                </a:cubicBezTo>
                <a:cubicBezTo>
                  <a:pt x="0" y="12727"/>
                  <a:pt x="23388" y="-8702"/>
                  <a:pt x="52214" y="-8702"/>
                </a:cubicBezTo>
                <a:cubicBezTo>
                  <a:pt x="81041" y="-8702"/>
                  <a:pt x="104428" y="12727"/>
                  <a:pt x="104428" y="39161"/>
                </a:cubicBezTo>
                <a:close/>
                <a:moveTo>
                  <a:pt x="104428" y="139238"/>
                </a:moveTo>
                <a:cubicBezTo>
                  <a:pt x="78838" y="139238"/>
                  <a:pt x="57544" y="122350"/>
                  <a:pt x="53084" y="100077"/>
                </a:cubicBezTo>
                <a:cubicBezTo>
                  <a:pt x="85718" y="99669"/>
                  <a:pt x="114082" y="76445"/>
                  <a:pt x="117210" y="44953"/>
                </a:cubicBezTo>
                <a:cubicBezTo>
                  <a:pt x="139863" y="50175"/>
                  <a:pt x="156642" y="68966"/>
                  <a:pt x="156642" y="91375"/>
                </a:cubicBezTo>
                <a:cubicBezTo>
                  <a:pt x="156642" y="102144"/>
                  <a:pt x="152754" y="112097"/>
                  <a:pt x="146200" y="120093"/>
                </a:cubicBezTo>
                <a:lnTo>
                  <a:pt x="155881" y="138367"/>
                </a:lnTo>
                <a:cubicBezTo>
                  <a:pt x="157213" y="140897"/>
                  <a:pt x="156751" y="143997"/>
                  <a:pt x="154739" y="146036"/>
                </a:cubicBezTo>
                <a:cubicBezTo>
                  <a:pt x="152726" y="148076"/>
                  <a:pt x="149599" y="148538"/>
                  <a:pt x="147070" y="147179"/>
                </a:cubicBezTo>
                <a:lnTo>
                  <a:pt x="124879" y="135430"/>
                </a:lnTo>
                <a:cubicBezTo>
                  <a:pt x="118597" y="137878"/>
                  <a:pt x="111689" y="139238"/>
                  <a:pt x="104428" y="139238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9" name="Text 37"/>
          <p:cNvSpPr/>
          <p:nvPr/>
        </p:nvSpPr>
        <p:spPr>
          <a:xfrm>
            <a:off x="3535042" y="5564865"/>
            <a:ext cx="896343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Communication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3291376" y="5773722"/>
            <a:ext cx="257589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Clear instruction, constructive feedback, active listening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487332" y="6052197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556951" y="6139221"/>
            <a:ext cx="174047" cy="139238"/>
          </a:xfrm>
          <a:custGeom>
            <a:avLst/>
            <a:gdLst/>
            <a:ahLst/>
            <a:cxnLst/>
            <a:rect l="l" t="t" r="r" b="b"/>
            <a:pathLst>
              <a:path w="174047" h="139238">
                <a:moveTo>
                  <a:pt x="32144" y="16970"/>
                </a:moveTo>
                <a:cubicBezTo>
                  <a:pt x="27603" y="15447"/>
                  <a:pt x="25128" y="10497"/>
                  <a:pt x="26651" y="5956"/>
                </a:cubicBezTo>
                <a:cubicBezTo>
                  <a:pt x="28174" y="1414"/>
                  <a:pt x="33096" y="-1061"/>
                  <a:pt x="37665" y="435"/>
                </a:cubicBezTo>
                <a:lnTo>
                  <a:pt x="68395" y="10688"/>
                </a:lnTo>
                <a:cubicBezTo>
                  <a:pt x="72175" y="4297"/>
                  <a:pt x="79164" y="0"/>
                  <a:pt x="87132" y="0"/>
                </a:cubicBezTo>
                <a:cubicBezTo>
                  <a:pt x="99152" y="0"/>
                  <a:pt x="108888" y="9736"/>
                  <a:pt x="108888" y="21756"/>
                </a:cubicBezTo>
                <a:cubicBezTo>
                  <a:pt x="108888" y="22572"/>
                  <a:pt x="108834" y="23360"/>
                  <a:pt x="108752" y="24149"/>
                </a:cubicBezTo>
                <a:lnTo>
                  <a:pt x="142093" y="35272"/>
                </a:lnTo>
                <a:cubicBezTo>
                  <a:pt x="146662" y="36795"/>
                  <a:pt x="149109" y="41717"/>
                  <a:pt x="147587" y="46286"/>
                </a:cubicBezTo>
                <a:cubicBezTo>
                  <a:pt x="146064" y="50854"/>
                  <a:pt x="141141" y="53302"/>
                  <a:pt x="136573" y="51779"/>
                </a:cubicBezTo>
                <a:lnTo>
                  <a:pt x="99724" y="39487"/>
                </a:lnTo>
                <a:cubicBezTo>
                  <a:pt x="98500" y="40357"/>
                  <a:pt x="97194" y="41091"/>
                  <a:pt x="95807" y="41717"/>
                </a:cubicBezTo>
                <a:lnTo>
                  <a:pt x="95807" y="130563"/>
                </a:lnTo>
                <a:cubicBezTo>
                  <a:pt x="95807" y="135376"/>
                  <a:pt x="91919" y="139265"/>
                  <a:pt x="87105" y="139265"/>
                </a:cubicBezTo>
                <a:lnTo>
                  <a:pt x="34891" y="139265"/>
                </a:lnTo>
                <a:cubicBezTo>
                  <a:pt x="30078" y="139265"/>
                  <a:pt x="26189" y="135376"/>
                  <a:pt x="26189" y="130563"/>
                </a:cubicBezTo>
                <a:cubicBezTo>
                  <a:pt x="26189" y="125749"/>
                  <a:pt x="30078" y="121860"/>
                  <a:pt x="34891" y="121860"/>
                </a:cubicBezTo>
                <a:lnTo>
                  <a:pt x="78403" y="121860"/>
                </a:lnTo>
                <a:lnTo>
                  <a:pt x="78403" y="41717"/>
                </a:lnTo>
                <a:cubicBezTo>
                  <a:pt x="72692" y="39215"/>
                  <a:pt x="68286" y="34374"/>
                  <a:pt x="66383" y="28391"/>
                </a:cubicBezTo>
                <a:lnTo>
                  <a:pt x="32144" y="16970"/>
                </a:lnTo>
                <a:close/>
                <a:moveTo>
                  <a:pt x="54607" y="78321"/>
                </a:moveTo>
                <a:lnTo>
                  <a:pt x="34891" y="44545"/>
                </a:lnTo>
                <a:lnTo>
                  <a:pt x="15202" y="78321"/>
                </a:lnTo>
                <a:lnTo>
                  <a:pt x="54607" y="78321"/>
                </a:lnTo>
                <a:close/>
                <a:moveTo>
                  <a:pt x="34918" y="104428"/>
                </a:moveTo>
                <a:cubicBezTo>
                  <a:pt x="17813" y="104428"/>
                  <a:pt x="3590" y="95182"/>
                  <a:pt x="653" y="82972"/>
                </a:cubicBezTo>
                <a:cubicBezTo>
                  <a:pt x="-54" y="79980"/>
                  <a:pt x="925" y="76907"/>
                  <a:pt x="2475" y="74242"/>
                </a:cubicBezTo>
                <a:lnTo>
                  <a:pt x="28364" y="29860"/>
                </a:lnTo>
                <a:cubicBezTo>
                  <a:pt x="29724" y="27521"/>
                  <a:pt x="32226" y="26107"/>
                  <a:pt x="34918" y="26107"/>
                </a:cubicBezTo>
                <a:cubicBezTo>
                  <a:pt x="37610" y="26107"/>
                  <a:pt x="40112" y="27548"/>
                  <a:pt x="41472" y="29860"/>
                </a:cubicBezTo>
                <a:lnTo>
                  <a:pt x="67362" y="74242"/>
                </a:lnTo>
                <a:cubicBezTo>
                  <a:pt x="68912" y="76907"/>
                  <a:pt x="69891" y="79980"/>
                  <a:pt x="69184" y="82972"/>
                </a:cubicBezTo>
                <a:cubicBezTo>
                  <a:pt x="66247" y="95155"/>
                  <a:pt x="52024" y="104428"/>
                  <a:pt x="34918" y="104428"/>
                </a:cubicBezTo>
                <a:close/>
                <a:moveTo>
                  <a:pt x="139020" y="79355"/>
                </a:moveTo>
                <a:lnTo>
                  <a:pt x="119331" y="113131"/>
                </a:lnTo>
                <a:lnTo>
                  <a:pt x="158736" y="113131"/>
                </a:lnTo>
                <a:lnTo>
                  <a:pt x="139047" y="79355"/>
                </a:lnTo>
                <a:close/>
                <a:moveTo>
                  <a:pt x="173286" y="117781"/>
                </a:moveTo>
                <a:cubicBezTo>
                  <a:pt x="170349" y="129991"/>
                  <a:pt x="156126" y="139238"/>
                  <a:pt x="139020" y="139238"/>
                </a:cubicBezTo>
                <a:cubicBezTo>
                  <a:pt x="121915" y="139238"/>
                  <a:pt x="107692" y="129991"/>
                  <a:pt x="104755" y="117781"/>
                </a:cubicBezTo>
                <a:cubicBezTo>
                  <a:pt x="104048" y="114790"/>
                  <a:pt x="105027" y="111716"/>
                  <a:pt x="106577" y="109051"/>
                </a:cubicBezTo>
                <a:lnTo>
                  <a:pt x="132466" y="64669"/>
                </a:lnTo>
                <a:cubicBezTo>
                  <a:pt x="133826" y="62331"/>
                  <a:pt x="136328" y="60916"/>
                  <a:pt x="139020" y="60916"/>
                </a:cubicBezTo>
                <a:cubicBezTo>
                  <a:pt x="141712" y="60916"/>
                  <a:pt x="144214" y="62358"/>
                  <a:pt x="145574" y="64669"/>
                </a:cubicBezTo>
                <a:lnTo>
                  <a:pt x="171464" y="109051"/>
                </a:lnTo>
                <a:cubicBezTo>
                  <a:pt x="173014" y="111716"/>
                  <a:pt x="173993" y="114790"/>
                  <a:pt x="173286" y="11778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3" name="Text 41"/>
          <p:cNvSpPr/>
          <p:nvPr/>
        </p:nvSpPr>
        <p:spPr>
          <a:xfrm>
            <a:off x="800617" y="6121816"/>
            <a:ext cx="878938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Professionalism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556951" y="6330673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Role modeling, ethical practice, commitment to trainee wellbeing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165112" y="1183520"/>
            <a:ext cx="5673936" cy="3098039"/>
          </a:xfrm>
          <a:custGeom>
            <a:avLst/>
            <a:gdLst/>
            <a:ahLst/>
            <a:cxnLst/>
            <a:rect l="l" t="t" r="r" b="b"/>
            <a:pathLst>
              <a:path w="5673936" h="3098039">
                <a:moveTo>
                  <a:pt x="69613" y="0"/>
                </a:moveTo>
                <a:lnTo>
                  <a:pt x="5604323" y="0"/>
                </a:lnTo>
                <a:cubicBezTo>
                  <a:pt x="5642769" y="0"/>
                  <a:pt x="5673936" y="31167"/>
                  <a:pt x="5673936" y="69613"/>
                </a:cubicBezTo>
                <a:lnTo>
                  <a:pt x="5673936" y="3028426"/>
                </a:lnTo>
                <a:cubicBezTo>
                  <a:pt x="5673936" y="3066872"/>
                  <a:pt x="5642769" y="3098039"/>
                  <a:pt x="5604323" y="3098039"/>
                </a:cubicBezTo>
                <a:lnTo>
                  <a:pt x="69613" y="3098039"/>
                </a:lnTo>
                <a:cubicBezTo>
                  <a:pt x="31193" y="3098039"/>
                  <a:pt x="0" y="3066846"/>
                  <a:pt x="0" y="3028426"/>
                </a:cubicBezTo>
                <a:lnTo>
                  <a:pt x="0" y="69613"/>
                </a:lnTo>
                <a:cubicBezTo>
                  <a:pt x="0" y="31193"/>
                  <a:pt x="31193" y="0"/>
                  <a:pt x="69613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6347861" y="1357567"/>
            <a:ext cx="130535" cy="174047"/>
          </a:xfrm>
          <a:custGeom>
            <a:avLst/>
            <a:gdLst/>
            <a:ahLst/>
            <a:cxnLst/>
            <a:rect l="l" t="t" r="r" b="b"/>
            <a:pathLst>
              <a:path w="130535" h="174047">
                <a:moveTo>
                  <a:pt x="105856" y="10878"/>
                </a:moveTo>
                <a:lnTo>
                  <a:pt x="108779" y="10878"/>
                </a:lnTo>
                <a:cubicBezTo>
                  <a:pt x="120779" y="10878"/>
                  <a:pt x="130535" y="20634"/>
                  <a:pt x="130535" y="32634"/>
                </a:cubicBezTo>
                <a:lnTo>
                  <a:pt x="130535" y="152291"/>
                </a:lnTo>
                <a:cubicBezTo>
                  <a:pt x="130535" y="164291"/>
                  <a:pt x="120779" y="174047"/>
                  <a:pt x="108779" y="174047"/>
                </a:cubicBezTo>
                <a:lnTo>
                  <a:pt x="21756" y="174047"/>
                </a:lnTo>
                <a:cubicBezTo>
                  <a:pt x="9756" y="174047"/>
                  <a:pt x="0" y="164291"/>
                  <a:pt x="0" y="152291"/>
                </a:cubicBezTo>
                <a:lnTo>
                  <a:pt x="0" y="32634"/>
                </a:lnTo>
                <a:cubicBezTo>
                  <a:pt x="0" y="20634"/>
                  <a:pt x="9756" y="10878"/>
                  <a:pt x="21756" y="10878"/>
                </a:cubicBezTo>
                <a:lnTo>
                  <a:pt x="24679" y="10878"/>
                </a:lnTo>
                <a:cubicBezTo>
                  <a:pt x="28419" y="4385"/>
                  <a:pt x="35455" y="0"/>
                  <a:pt x="43512" y="0"/>
                </a:cubicBezTo>
                <a:lnTo>
                  <a:pt x="87024" y="0"/>
                </a:lnTo>
                <a:cubicBezTo>
                  <a:pt x="95080" y="0"/>
                  <a:pt x="102117" y="4385"/>
                  <a:pt x="105856" y="10878"/>
                </a:cubicBezTo>
                <a:close/>
                <a:moveTo>
                  <a:pt x="84304" y="38073"/>
                </a:moveTo>
                <a:cubicBezTo>
                  <a:pt x="88825" y="38073"/>
                  <a:pt x="92463" y="34435"/>
                  <a:pt x="92463" y="29914"/>
                </a:cubicBezTo>
                <a:cubicBezTo>
                  <a:pt x="92463" y="25393"/>
                  <a:pt x="88825" y="21756"/>
                  <a:pt x="84304" y="21756"/>
                </a:cubicBezTo>
                <a:lnTo>
                  <a:pt x="46231" y="21756"/>
                </a:lnTo>
                <a:cubicBezTo>
                  <a:pt x="41710" y="21756"/>
                  <a:pt x="38073" y="25393"/>
                  <a:pt x="38073" y="29914"/>
                </a:cubicBezTo>
                <a:cubicBezTo>
                  <a:pt x="38073" y="34435"/>
                  <a:pt x="41710" y="38073"/>
                  <a:pt x="46231" y="38073"/>
                </a:cubicBezTo>
                <a:lnTo>
                  <a:pt x="84304" y="38073"/>
                </a:lnTo>
                <a:close/>
                <a:moveTo>
                  <a:pt x="93958" y="88621"/>
                </a:moveTo>
                <a:cubicBezTo>
                  <a:pt x="96338" y="84814"/>
                  <a:pt x="95182" y="79783"/>
                  <a:pt x="91375" y="77369"/>
                </a:cubicBezTo>
                <a:cubicBezTo>
                  <a:pt x="87567" y="74956"/>
                  <a:pt x="82536" y="76146"/>
                  <a:pt x="80123" y="79953"/>
                </a:cubicBezTo>
                <a:lnTo>
                  <a:pt x="59251" y="113369"/>
                </a:lnTo>
                <a:lnTo>
                  <a:pt x="50073" y="101131"/>
                </a:lnTo>
                <a:cubicBezTo>
                  <a:pt x="47353" y="97528"/>
                  <a:pt x="42254" y="96780"/>
                  <a:pt x="38651" y="99499"/>
                </a:cubicBezTo>
                <a:cubicBezTo>
                  <a:pt x="35047" y="102219"/>
                  <a:pt x="34300" y="107318"/>
                  <a:pt x="37019" y="110921"/>
                </a:cubicBezTo>
                <a:lnTo>
                  <a:pt x="53336" y="132677"/>
                </a:lnTo>
                <a:cubicBezTo>
                  <a:pt x="54934" y="134819"/>
                  <a:pt x="57517" y="136042"/>
                  <a:pt x="60203" y="135940"/>
                </a:cubicBezTo>
                <a:cubicBezTo>
                  <a:pt x="62888" y="135838"/>
                  <a:pt x="65336" y="134411"/>
                  <a:pt x="66763" y="132099"/>
                </a:cubicBezTo>
                <a:lnTo>
                  <a:pt x="93958" y="88587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7" name="Text 45"/>
          <p:cNvSpPr/>
          <p:nvPr/>
        </p:nvSpPr>
        <p:spPr>
          <a:xfrm>
            <a:off x="6521908" y="1322758"/>
            <a:ext cx="5264925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Quality Management for Trainers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6304349" y="1670850"/>
            <a:ext cx="5465079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Life Long Learning (LLL) ensures trainers maintain </a:t>
            </a:r>
            <a:r>
              <a:rPr lang="en-US" sz="1096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high educational standards</a:t>
            </a:r>
            <a:r>
              <a:rPr lang="en-US" sz="1096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: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6304349" y="1984135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6391373" y="2071158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130563" y="52214"/>
                </a:moveTo>
                <a:lnTo>
                  <a:pt x="132711" y="52214"/>
                </a:lnTo>
                <a:cubicBezTo>
                  <a:pt x="136328" y="52214"/>
                  <a:pt x="139238" y="49304"/>
                  <a:pt x="139238" y="45687"/>
                </a:cubicBezTo>
                <a:lnTo>
                  <a:pt x="139238" y="6527"/>
                </a:lnTo>
                <a:cubicBezTo>
                  <a:pt x="139238" y="3889"/>
                  <a:pt x="137660" y="1496"/>
                  <a:pt x="135213" y="490"/>
                </a:cubicBezTo>
                <a:cubicBezTo>
                  <a:pt x="132765" y="-517"/>
                  <a:pt x="129964" y="54"/>
                  <a:pt x="128088" y="1904"/>
                </a:cubicBezTo>
                <a:lnTo>
                  <a:pt x="114028" y="15991"/>
                </a:lnTo>
                <a:cubicBezTo>
                  <a:pt x="101981" y="6010"/>
                  <a:pt x="86480" y="0"/>
                  <a:pt x="69619" y="0"/>
                </a:cubicBezTo>
                <a:cubicBezTo>
                  <a:pt x="34537" y="0"/>
                  <a:pt x="5521" y="25944"/>
                  <a:pt x="707" y="59693"/>
                </a:cubicBezTo>
                <a:cubicBezTo>
                  <a:pt x="27" y="64452"/>
                  <a:pt x="3318" y="68857"/>
                  <a:pt x="8077" y="69537"/>
                </a:cubicBezTo>
                <a:cubicBezTo>
                  <a:pt x="12836" y="70217"/>
                  <a:pt x="17242" y="66899"/>
                  <a:pt x="17921" y="62167"/>
                </a:cubicBezTo>
                <a:cubicBezTo>
                  <a:pt x="21538" y="36849"/>
                  <a:pt x="43321" y="17405"/>
                  <a:pt x="69619" y="17405"/>
                </a:cubicBezTo>
                <a:cubicBezTo>
                  <a:pt x="81693" y="17405"/>
                  <a:pt x="92789" y="21484"/>
                  <a:pt x="101627" y="28364"/>
                </a:cubicBezTo>
                <a:lnTo>
                  <a:pt x="88927" y="41064"/>
                </a:lnTo>
                <a:cubicBezTo>
                  <a:pt x="87051" y="42941"/>
                  <a:pt x="86507" y="45742"/>
                  <a:pt x="87513" y="48189"/>
                </a:cubicBezTo>
                <a:cubicBezTo>
                  <a:pt x="88519" y="50637"/>
                  <a:pt x="90912" y="52214"/>
                  <a:pt x="93550" y="52214"/>
                </a:cubicBezTo>
                <a:lnTo>
                  <a:pt x="130563" y="52214"/>
                </a:lnTo>
                <a:close/>
                <a:moveTo>
                  <a:pt x="138558" y="79545"/>
                </a:moveTo>
                <a:cubicBezTo>
                  <a:pt x="139238" y="74786"/>
                  <a:pt x="135920" y="70380"/>
                  <a:pt x="131188" y="69700"/>
                </a:cubicBezTo>
                <a:cubicBezTo>
                  <a:pt x="126456" y="69021"/>
                  <a:pt x="122023" y="72338"/>
                  <a:pt x="121343" y="77070"/>
                </a:cubicBezTo>
                <a:cubicBezTo>
                  <a:pt x="117727" y="102361"/>
                  <a:pt x="95943" y="121806"/>
                  <a:pt x="69646" y="121806"/>
                </a:cubicBezTo>
                <a:cubicBezTo>
                  <a:pt x="57572" y="121806"/>
                  <a:pt x="46476" y="117727"/>
                  <a:pt x="37638" y="110846"/>
                </a:cubicBezTo>
                <a:lnTo>
                  <a:pt x="50310" y="98173"/>
                </a:lnTo>
                <a:cubicBezTo>
                  <a:pt x="52187" y="96297"/>
                  <a:pt x="52731" y="93496"/>
                  <a:pt x="51725" y="91048"/>
                </a:cubicBezTo>
                <a:cubicBezTo>
                  <a:pt x="50718" y="88601"/>
                  <a:pt x="48325" y="87024"/>
                  <a:pt x="45687" y="87024"/>
                </a:cubicBezTo>
                <a:lnTo>
                  <a:pt x="6527" y="87024"/>
                </a:lnTo>
                <a:cubicBezTo>
                  <a:pt x="2910" y="87024"/>
                  <a:pt x="0" y="89933"/>
                  <a:pt x="0" y="93550"/>
                </a:cubicBezTo>
                <a:lnTo>
                  <a:pt x="0" y="132711"/>
                </a:lnTo>
                <a:cubicBezTo>
                  <a:pt x="0" y="135349"/>
                  <a:pt x="1577" y="137742"/>
                  <a:pt x="4025" y="138748"/>
                </a:cubicBezTo>
                <a:cubicBezTo>
                  <a:pt x="6472" y="139754"/>
                  <a:pt x="9273" y="139183"/>
                  <a:pt x="11150" y="137334"/>
                </a:cubicBezTo>
                <a:lnTo>
                  <a:pt x="25237" y="123247"/>
                </a:lnTo>
                <a:cubicBezTo>
                  <a:pt x="37257" y="133228"/>
                  <a:pt x="52758" y="139238"/>
                  <a:pt x="69619" y="139238"/>
                </a:cubicBezTo>
                <a:cubicBezTo>
                  <a:pt x="104700" y="139238"/>
                  <a:pt x="133717" y="113294"/>
                  <a:pt x="138531" y="79545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1" name="Text 49"/>
          <p:cNvSpPr/>
          <p:nvPr/>
        </p:nvSpPr>
        <p:spPr>
          <a:xfrm>
            <a:off x="6617634" y="2053754"/>
            <a:ext cx="2071161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Continuous Professional Development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6373968" y="2262610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updates in educational practice and clinical knowledge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6304349" y="2541086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6400075" y="2628109"/>
            <a:ext cx="121833" cy="139238"/>
          </a:xfrm>
          <a:custGeom>
            <a:avLst/>
            <a:gdLst/>
            <a:ahLst/>
            <a:cxnLst/>
            <a:rect l="l" t="t" r="r" b="b"/>
            <a:pathLst>
              <a:path w="121833" h="139238">
                <a:moveTo>
                  <a:pt x="66872" y="-7043"/>
                </a:moveTo>
                <a:cubicBezTo>
                  <a:pt x="63228" y="-9273"/>
                  <a:pt x="58632" y="-9273"/>
                  <a:pt x="54988" y="-7043"/>
                </a:cubicBezTo>
                <a:cubicBezTo>
                  <a:pt x="48352" y="-2991"/>
                  <a:pt x="44246" y="-1904"/>
                  <a:pt x="36468" y="-2067"/>
                </a:cubicBezTo>
                <a:cubicBezTo>
                  <a:pt x="32199" y="-2176"/>
                  <a:pt x="28228" y="136"/>
                  <a:pt x="26161" y="3889"/>
                </a:cubicBezTo>
                <a:cubicBezTo>
                  <a:pt x="22436" y="10715"/>
                  <a:pt x="19417" y="13733"/>
                  <a:pt x="12591" y="17459"/>
                </a:cubicBezTo>
                <a:cubicBezTo>
                  <a:pt x="8838" y="19499"/>
                  <a:pt x="6554" y="23496"/>
                  <a:pt x="6636" y="27766"/>
                </a:cubicBezTo>
                <a:cubicBezTo>
                  <a:pt x="6826" y="35544"/>
                  <a:pt x="5711" y="39650"/>
                  <a:pt x="1659" y="46286"/>
                </a:cubicBezTo>
                <a:cubicBezTo>
                  <a:pt x="-571" y="49930"/>
                  <a:pt x="-571" y="54526"/>
                  <a:pt x="1659" y="58170"/>
                </a:cubicBezTo>
                <a:cubicBezTo>
                  <a:pt x="5711" y="64805"/>
                  <a:pt x="6799" y="68912"/>
                  <a:pt x="6636" y="76690"/>
                </a:cubicBezTo>
                <a:cubicBezTo>
                  <a:pt x="6527" y="80959"/>
                  <a:pt x="8838" y="84930"/>
                  <a:pt x="12591" y="86996"/>
                </a:cubicBezTo>
                <a:cubicBezTo>
                  <a:pt x="18601" y="90287"/>
                  <a:pt x="21647" y="93006"/>
                  <a:pt x="24856" y="98282"/>
                </a:cubicBezTo>
                <a:lnTo>
                  <a:pt x="11612" y="124688"/>
                </a:lnTo>
                <a:cubicBezTo>
                  <a:pt x="10008" y="127925"/>
                  <a:pt x="11313" y="131841"/>
                  <a:pt x="14522" y="133445"/>
                </a:cubicBezTo>
                <a:lnTo>
                  <a:pt x="37910" y="145139"/>
                </a:lnTo>
                <a:cubicBezTo>
                  <a:pt x="41037" y="146689"/>
                  <a:pt x="44844" y="145520"/>
                  <a:pt x="46530" y="142474"/>
                </a:cubicBezTo>
                <a:lnTo>
                  <a:pt x="60889" y="116612"/>
                </a:lnTo>
                <a:lnTo>
                  <a:pt x="75248" y="142474"/>
                </a:lnTo>
                <a:cubicBezTo>
                  <a:pt x="76934" y="145520"/>
                  <a:pt x="80742" y="146716"/>
                  <a:pt x="83869" y="145139"/>
                </a:cubicBezTo>
                <a:lnTo>
                  <a:pt x="107257" y="133445"/>
                </a:lnTo>
                <a:cubicBezTo>
                  <a:pt x="110493" y="131841"/>
                  <a:pt x="111798" y="127925"/>
                  <a:pt x="110166" y="124688"/>
                </a:cubicBezTo>
                <a:lnTo>
                  <a:pt x="96950" y="98255"/>
                </a:lnTo>
                <a:cubicBezTo>
                  <a:pt x="100131" y="92979"/>
                  <a:pt x="103204" y="90260"/>
                  <a:pt x="109215" y="86969"/>
                </a:cubicBezTo>
                <a:cubicBezTo>
                  <a:pt x="112967" y="84930"/>
                  <a:pt x="115252" y="80932"/>
                  <a:pt x="115170" y="76662"/>
                </a:cubicBezTo>
                <a:cubicBezTo>
                  <a:pt x="114980" y="68885"/>
                  <a:pt x="116095" y="64778"/>
                  <a:pt x="120147" y="58143"/>
                </a:cubicBezTo>
                <a:cubicBezTo>
                  <a:pt x="122377" y="54499"/>
                  <a:pt x="122377" y="49903"/>
                  <a:pt x="120147" y="46258"/>
                </a:cubicBezTo>
                <a:cubicBezTo>
                  <a:pt x="116095" y="39623"/>
                  <a:pt x="115007" y="35516"/>
                  <a:pt x="115170" y="27739"/>
                </a:cubicBezTo>
                <a:cubicBezTo>
                  <a:pt x="115279" y="23469"/>
                  <a:pt x="112967" y="19499"/>
                  <a:pt x="109215" y="17432"/>
                </a:cubicBezTo>
                <a:cubicBezTo>
                  <a:pt x="102389" y="13706"/>
                  <a:pt x="99370" y="10688"/>
                  <a:pt x="95644" y="3862"/>
                </a:cubicBezTo>
                <a:cubicBezTo>
                  <a:pt x="93605" y="109"/>
                  <a:pt x="89607" y="-2176"/>
                  <a:pt x="85337" y="-2094"/>
                </a:cubicBezTo>
                <a:cubicBezTo>
                  <a:pt x="77560" y="-1904"/>
                  <a:pt x="73453" y="-3019"/>
                  <a:pt x="66818" y="-7071"/>
                </a:cubicBezTo>
                <a:close/>
                <a:moveTo>
                  <a:pt x="60916" y="26107"/>
                </a:moveTo>
                <a:cubicBezTo>
                  <a:pt x="75325" y="26107"/>
                  <a:pt x="87024" y="37805"/>
                  <a:pt x="87024" y="52214"/>
                </a:cubicBezTo>
                <a:cubicBezTo>
                  <a:pt x="87024" y="66623"/>
                  <a:pt x="75325" y="78321"/>
                  <a:pt x="60916" y="78321"/>
                </a:cubicBezTo>
                <a:cubicBezTo>
                  <a:pt x="46508" y="78321"/>
                  <a:pt x="34809" y="66623"/>
                  <a:pt x="34809" y="52214"/>
                </a:cubicBezTo>
                <a:cubicBezTo>
                  <a:pt x="34809" y="37805"/>
                  <a:pt x="46508" y="26107"/>
                  <a:pt x="60916" y="26107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5" name="Text 53"/>
          <p:cNvSpPr/>
          <p:nvPr/>
        </p:nvSpPr>
        <p:spPr>
          <a:xfrm>
            <a:off x="6617634" y="2610705"/>
            <a:ext cx="1166116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Recognition Renewal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6373968" y="2819561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Periodic re-evaluation of trainer status and competencies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6304349" y="3098036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8" name="Shape 56"/>
          <p:cNvSpPr/>
          <p:nvPr/>
        </p:nvSpPr>
        <p:spPr>
          <a:xfrm>
            <a:off x="6391373" y="3185060"/>
            <a:ext cx="139238" cy="139238"/>
          </a:xfrm>
          <a:custGeom>
            <a:avLst/>
            <a:gdLst/>
            <a:ahLst/>
            <a:cxnLst/>
            <a:rect l="l" t="t" r="r" b="b"/>
            <a:pathLst>
              <a:path w="139238" h="139238">
                <a:moveTo>
                  <a:pt x="8702" y="8702"/>
                </a:moveTo>
                <a:cubicBezTo>
                  <a:pt x="13516" y="8702"/>
                  <a:pt x="17405" y="12591"/>
                  <a:pt x="17405" y="17405"/>
                </a:cubicBezTo>
                <a:lnTo>
                  <a:pt x="17405" y="108779"/>
                </a:lnTo>
                <a:cubicBezTo>
                  <a:pt x="17405" y="111173"/>
                  <a:pt x="19363" y="113131"/>
                  <a:pt x="21756" y="113131"/>
                </a:cubicBezTo>
                <a:lnTo>
                  <a:pt x="130535" y="113131"/>
                </a:lnTo>
                <a:cubicBezTo>
                  <a:pt x="135349" y="113131"/>
                  <a:pt x="139238" y="117019"/>
                  <a:pt x="139238" y="121833"/>
                </a:cubicBezTo>
                <a:cubicBezTo>
                  <a:pt x="139238" y="126646"/>
                  <a:pt x="135349" y="130535"/>
                  <a:pt x="130535" y="130535"/>
                </a:cubicBezTo>
                <a:lnTo>
                  <a:pt x="21756" y="130535"/>
                </a:lnTo>
                <a:cubicBezTo>
                  <a:pt x="9736" y="130535"/>
                  <a:pt x="0" y="120800"/>
                  <a:pt x="0" y="108779"/>
                </a:cubicBezTo>
                <a:lnTo>
                  <a:pt x="0" y="17405"/>
                </a:lnTo>
                <a:cubicBezTo>
                  <a:pt x="0" y="12591"/>
                  <a:pt x="3889" y="8702"/>
                  <a:pt x="8702" y="8702"/>
                </a:cubicBezTo>
                <a:close/>
                <a:moveTo>
                  <a:pt x="34809" y="26107"/>
                </a:moveTo>
                <a:cubicBezTo>
                  <a:pt x="34809" y="21294"/>
                  <a:pt x="38698" y="17405"/>
                  <a:pt x="43512" y="17405"/>
                </a:cubicBezTo>
                <a:lnTo>
                  <a:pt x="95726" y="17405"/>
                </a:lnTo>
                <a:cubicBezTo>
                  <a:pt x="100539" y="17405"/>
                  <a:pt x="104428" y="21294"/>
                  <a:pt x="104428" y="26107"/>
                </a:cubicBezTo>
                <a:cubicBezTo>
                  <a:pt x="104428" y="30921"/>
                  <a:pt x="100539" y="34809"/>
                  <a:pt x="95726" y="34809"/>
                </a:cubicBezTo>
                <a:lnTo>
                  <a:pt x="43512" y="34809"/>
                </a:lnTo>
                <a:cubicBezTo>
                  <a:pt x="38698" y="34809"/>
                  <a:pt x="34809" y="30921"/>
                  <a:pt x="34809" y="26107"/>
                </a:cubicBezTo>
                <a:close/>
                <a:moveTo>
                  <a:pt x="43512" y="47863"/>
                </a:moveTo>
                <a:lnTo>
                  <a:pt x="78321" y="47863"/>
                </a:lnTo>
                <a:cubicBezTo>
                  <a:pt x="83135" y="47863"/>
                  <a:pt x="87024" y="51752"/>
                  <a:pt x="87024" y="56565"/>
                </a:cubicBezTo>
                <a:cubicBezTo>
                  <a:pt x="87024" y="61379"/>
                  <a:pt x="83135" y="65268"/>
                  <a:pt x="78321" y="65268"/>
                </a:cubicBezTo>
                <a:lnTo>
                  <a:pt x="43512" y="65268"/>
                </a:lnTo>
                <a:cubicBezTo>
                  <a:pt x="38698" y="65268"/>
                  <a:pt x="34809" y="61379"/>
                  <a:pt x="34809" y="56565"/>
                </a:cubicBezTo>
                <a:cubicBezTo>
                  <a:pt x="34809" y="51752"/>
                  <a:pt x="38698" y="47863"/>
                  <a:pt x="43512" y="47863"/>
                </a:cubicBezTo>
                <a:close/>
                <a:moveTo>
                  <a:pt x="43512" y="78321"/>
                </a:moveTo>
                <a:lnTo>
                  <a:pt x="113131" y="78321"/>
                </a:lnTo>
                <a:cubicBezTo>
                  <a:pt x="117944" y="78321"/>
                  <a:pt x="121833" y="82210"/>
                  <a:pt x="121833" y="87024"/>
                </a:cubicBezTo>
                <a:cubicBezTo>
                  <a:pt x="121833" y="91837"/>
                  <a:pt x="117944" y="95726"/>
                  <a:pt x="113131" y="95726"/>
                </a:cubicBezTo>
                <a:lnTo>
                  <a:pt x="43512" y="95726"/>
                </a:lnTo>
                <a:cubicBezTo>
                  <a:pt x="38698" y="95726"/>
                  <a:pt x="34809" y="91837"/>
                  <a:pt x="34809" y="87024"/>
                </a:cubicBezTo>
                <a:cubicBezTo>
                  <a:pt x="34809" y="82210"/>
                  <a:pt x="38698" y="78321"/>
                  <a:pt x="43512" y="7832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9" name="Text 57"/>
          <p:cNvSpPr/>
          <p:nvPr/>
        </p:nvSpPr>
        <p:spPr>
          <a:xfrm>
            <a:off x="6617634" y="3167655"/>
            <a:ext cx="1305353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Performance Evaluation</a:t>
            </a:r>
            <a:endParaRPr lang="en-US" sz="1600" dirty="0"/>
          </a:p>
        </p:txBody>
      </p:sp>
      <p:sp>
        <p:nvSpPr>
          <p:cNvPr id="60" name="Text 58"/>
          <p:cNvSpPr/>
          <p:nvPr/>
        </p:nvSpPr>
        <p:spPr>
          <a:xfrm>
            <a:off x="6373968" y="3376512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Feedback from trainees, peer review, outcome monitoring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6304349" y="3654987"/>
            <a:ext cx="5395460" cy="487332"/>
          </a:xfrm>
          <a:custGeom>
            <a:avLst/>
            <a:gdLst/>
            <a:ahLst/>
            <a:cxnLst/>
            <a:rect l="l" t="t" r="r" b="b"/>
            <a:pathLst>
              <a:path w="5395460" h="487332">
                <a:moveTo>
                  <a:pt x="69620" y="0"/>
                </a:moveTo>
                <a:lnTo>
                  <a:pt x="5325840" y="0"/>
                </a:lnTo>
                <a:cubicBezTo>
                  <a:pt x="5364290" y="0"/>
                  <a:pt x="5395460" y="31170"/>
                  <a:pt x="5395460" y="69620"/>
                </a:cubicBezTo>
                <a:lnTo>
                  <a:pt x="5395460" y="417712"/>
                </a:lnTo>
                <a:cubicBezTo>
                  <a:pt x="5395460" y="456162"/>
                  <a:pt x="5364290" y="487332"/>
                  <a:pt x="5325840" y="487332"/>
                </a:cubicBezTo>
                <a:lnTo>
                  <a:pt x="69620" y="487332"/>
                </a:lnTo>
                <a:cubicBezTo>
                  <a:pt x="31196" y="487332"/>
                  <a:pt x="0" y="456136"/>
                  <a:pt x="0" y="417712"/>
                </a:cubicBezTo>
                <a:lnTo>
                  <a:pt x="0" y="69620"/>
                </a:lnTo>
                <a:cubicBezTo>
                  <a:pt x="0" y="31196"/>
                  <a:pt x="31196" y="0"/>
                  <a:pt x="69620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6382670" y="3742011"/>
            <a:ext cx="156642" cy="139238"/>
          </a:xfrm>
          <a:custGeom>
            <a:avLst/>
            <a:gdLst/>
            <a:ahLst/>
            <a:cxnLst/>
            <a:rect l="l" t="t" r="r" b="b"/>
            <a:pathLst>
              <a:path w="156642" h="139238">
                <a:moveTo>
                  <a:pt x="73127" y="23170"/>
                </a:moveTo>
                <a:lnTo>
                  <a:pt x="41418" y="58415"/>
                </a:lnTo>
                <a:cubicBezTo>
                  <a:pt x="40167" y="59801"/>
                  <a:pt x="40221" y="61950"/>
                  <a:pt x="41554" y="63282"/>
                </a:cubicBezTo>
                <a:cubicBezTo>
                  <a:pt x="49848" y="71577"/>
                  <a:pt x="63310" y="71577"/>
                  <a:pt x="71604" y="63282"/>
                </a:cubicBezTo>
                <a:lnTo>
                  <a:pt x="80252" y="54634"/>
                </a:lnTo>
                <a:cubicBezTo>
                  <a:pt x="81394" y="53492"/>
                  <a:pt x="82836" y="52867"/>
                  <a:pt x="84304" y="52758"/>
                </a:cubicBezTo>
                <a:cubicBezTo>
                  <a:pt x="86153" y="52595"/>
                  <a:pt x="88057" y="53220"/>
                  <a:pt x="89471" y="54634"/>
                </a:cubicBezTo>
                <a:lnTo>
                  <a:pt x="137497" y="102253"/>
                </a:lnTo>
                <a:lnTo>
                  <a:pt x="156642" y="87024"/>
                </a:lnTo>
                <a:lnTo>
                  <a:pt x="156642" y="8702"/>
                </a:lnTo>
                <a:lnTo>
                  <a:pt x="126184" y="26107"/>
                </a:lnTo>
                <a:lnTo>
                  <a:pt x="119712" y="21783"/>
                </a:lnTo>
                <a:cubicBezTo>
                  <a:pt x="115415" y="18928"/>
                  <a:pt x="110384" y="17405"/>
                  <a:pt x="105217" y="17405"/>
                </a:cubicBezTo>
                <a:lnTo>
                  <a:pt x="86072" y="17405"/>
                </a:lnTo>
                <a:cubicBezTo>
                  <a:pt x="85773" y="17405"/>
                  <a:pt x="85446" y="17405"/>
                  <a:pt x="85147" y="17432"/>
                </a:cubicBezTo>
                <a:cubicBezTo>
                  <a:pt x="80551" y="17677"/>
                  <a:pt x="76227" y="19743"/>
                  <a:pt x="73127" y="23170"/>
                </a:cubicBezTo>
                <a:close/>
                <a:moveTo>
                  <a:pt x="31709" y="49685"/>
                </a:moveTo>
                <a:lnTo>
                  <a:pt x="60753" y="17405"/>
                </a:lnTo>
                <a:lnTo>
                  <a:pt x="49984" y="17405"/>
                </a:lnTo>
                <a:cubicBezTo>
                  <a:pt x="43049" y="17405"/>
                  <a:pt x="36414" y="20151"/>
                  <a:pt x="31519" y="25046"/>
                </a:cubicBezTo>
                <a:lnTo>
                  <a:pt x="30458" y="26107"/>
                </a:lnTo>
                <a:lnTo>
                  <a:pt x="0" y="8702"/>
                </a:lnTo>
                <a:lnTo>
                  <a:pt x="0" y="87024"/>
                </a:lnTo>
                <a:lnTo>
                  <a:pt x="42533" y="122458"/>
                </a:lnTo>
                <a:cubicBezTo>
                  <a:pt x="48788" y="127680"/>
                  <a:pt x="56674" y="130535"/>
                  <a:pt x="64805" y="130535"/>
                </a:cubicBezTo>
                <a:lnTo>
                  <a:pt x="69075" y="130535"/>
                </a:lnTo>
                <a:lnTo>
                  <a:pt x="67171" y="128632"/>
                </a:lnTo>
                <a:cubicBezTo>
                  <a:pt x="64615" y="126075"/>
                  <a:pt x="64615" y="121942"/>
                  <a:pt x="67171" y="119413"/>
                </a:cubicBezTo>
                <a:cubicBezTo>
                  <a:pt x="69728" y="116884"/>
                  <a:pt x="73861" y="116856"/>
                  <a:pt x="76390" y="119413"/>
                </a:cubicBezTo>
                <a:lnTo>
                  <a:pt x="87540" y="130563"/>
                </a:lnTo>
                <a:lnTo>
                  <a:pt x="89988" y="130563"/>
                </a:lnTo>
                <a:cubicBezTo>
                  <a:pt x="95182" y="130563"/>
                  <a:pt x="100267" y="129393"/>
                  <a:pt x="104891" y="127218"/>
                </a:cubicBezTo>
                <a:lnTo>
                  <a:pt x="97630" y="119929"/>
                </a:lnTo>
                <a:cubicBezTo>
                  <a:pt x="95073" y="117373"/>
                  <a:pt x="95073" y="113239"/>
                  <a:pt x="97630" y="110710"/>
                </a:cubicBezTo>
                <a:cubicBezTo>
                  <a:pt x="100186" y="108181"/>
                  <a:pt x="104319" y="108154"/>
                  <a:pt x="106849" y="110710"/>
                </a:cubicBezTo>
                <a:lnTo>
                  <a:pt x="115551" y="119413"/>
                </a:lnTo>
                <a:lnTo>
                  <a:pt x="120310" y="114654"/>
                </a:lnTo>
                <a:cubicBezTo>
                  <a:pt x="122730" y="112233"/>
                  <a:pt x="123437" y="108725"/>
                  <a:pt x="122377" y="105652"/>
                </a:cubicBezTo>
                <a:lnTo>
                  <a:pt x="84875" y="68449"/>
                </a:lnTo>
                <a:lnTo>
                  <a:pt x="80823" y="72501"/>
                </a:lnTo>
                <a:cubicBezTo>
                  <a:pt x="67416" y="85909"/>
                  <a:pt x="45715" y="85909"/>
                  <a:pt x="32307" y="72501"/>
                </a:cubicBezTo>
                <a:cubicBezTo>
                  <a:pt x="26053" y="66247"/>
                  <a:pt x="25808" y="56212"/>
                  <a:pt x="31709" y="49658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3" name="Text 61"/>
          <p:cNvSpPr/>
          <p:nvPr/>
        </p:nvSpPr>
        <p:spPr>
          <a:xfrm>
            <a:off x="6617633" y="3724606"/>
            <a:ext cx="2212525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Re-FEBU, Subspecialty Certification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6373968" y="3933463"/>
            <a:ext cx="5308437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new EBU initiatives ensuring the LLL and  high professional standard 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6181356" y="4420794"/>
            <a:ext cx="5664073" cy="2436660"/>
          </a:xfrm>
          <a:custGeom>
            <a:avLst/>
            <a:gdLst/>
            <a:ahLst/>
            <a:cxnLst/>
            <a:rect l="l" t="t" r="r" b="b"/>
            <a:pathLst>
              <a:path w="5664073" h="2436660">
                <a:moveTo>
                  <a:pt x="32489" y="0"/>
                </a:moveTo>
                <a:lnTo>
                  <a:pt x="5594458" y="0"/>
                </a:lnTo>
                <a:cubicBezTo>
                  <a:pt x="5632905" y="0"/>
                  <a:pt x="5664073" y="31168"/>
                  <a:pt x="5664073" y="69615"/>
                </a:cubicBezTo>
                <a:lnTo>
                  <a:pt x="5664073" y="2367044"/>
                </a:lnTo>
                <a:cubicBezTo>
                  <a:pt x="5664073" y="2405492"/>
                  <a:pt x="5632905" y="2436660"/>
                  <a:pt x="5594458" y="2436660"/>
                </a:cubicBezTo>
                <a:lnTo>
                  <a:pt x="32489" y="2436660"/>
                </a:lnTo>
                <a:cubicBezTo>
                  <a:pt x="14546" y="2436660"/>
                  <a:pt x="0" y="2422114"/>
                  <a:pt x="0" y="2404171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2214" dist="34809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6" name="Shape 64"/>
          <p:cNvSpPr/>
          <p:nvPr/>
        </p:nvSpPr>
        <p:spPr>
          <a:xfrm>
            <a:off x="6181356" y="4420794"/>
            <a:ext cx="32489" cy="2436660"/>
          </a:xfrm>
          <a:custGeom>
            <a:avLst/>
            <a:gdLst/>
            <a:ahLst/>
            <a:cxnLst/>
            <a:rect l="l" t="t" r="r" b="b"/>
            <a:pathLst>
              <a:path w="32489" h="2436660">
                <a:moveTo>
                  <a:pt x="32489" y="0"/>
                </a:moveTo>
                <a:lnTo>
                  <a:pt x="32489" y="0"/>
                </a:lnTo>
                <a:lnTo>
                  <a:pt x="32489" y="2436660"/>
                </a:lnTo>
                <a:lnTo>
                  <a:pt x="32489" y="2436660"/>
                </a:lnTo>
                <a:cubicBezTo>
                  <a:pt x="14546" y="2436660"/>
                  <a:pt x="0" y="2422114"/>
                  <a:pt x="0" y="2404171"/>
                </a:cubicBezTo>
                <a:lnTo>
                  <a:pt x="0" y="32489"/>
                </a:lnTo>
                <a:cubicBezTo>
                  <a:pt x="0" y="14558"/>
                  <a:pt x="14558" y="0"/>
                  <a:pt x="32489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7" name="Shape 65"/>
          <p:cNvSpPr/>
          <p:nvPr/>
        </p:nvSpPr>
        <p:spPr>
          <a:xfrm>
            <a:off x="6336838" y="4594842"/>
            <a:ext cx="217559" cy="174047"/>
          </a:xfrm>
          <a:custGeom>
            <a:avLst/>
            <a:gdLst/>
            <a:ahLst/>
            <a:cxnLst/>
            <a:rect l="l" t="t" r="r" b="b"/>
            <a:pathLst>
              <a:path w="217559" h="174047">
                <a:moveTo>
                  <a:pt x="108779" y="76146"/>
                </a:moveTo>
                <a:cubicBezTo>
                  <a:pt x="128291" y="76146"/>
                  <a:pt x="144133" y="60304"/>
                  <a:pt x="144133" y="40792"/>
                </a:cubicBezTo>
                <a:cubicBezTo>
                  <a:pt x="144133" y="21280"/>
                  <a:pt x="128291" y="5439"/>
                  <a:pt x="108779" y="5439"/>
                </a:cubicBezTo>
                <a:cubicBezTo>
                  <a:pt x="89267" y="5439"/>
                  <a:pt x="73426" y="21280"/>
                  <a:pt x="73426" y="40792"/>
                </a:cubicBezTo>
                <a:cubicBezTo>
                  <a:pt x="73426" y="60304"/>
                  <a:pt x="89267" y="76146"/>
                  <a:pt x="108779" y="76146"/>
                </a:cubicBezTo>
                <a:close/>
                <a:moveTo>
                  <a:pt x="32634" y="78865"/>
                </a:moveTo>
                <a:cubicBezTo>
                  <a:pt x="46142" y="78865"/>
                  <a:pt x="57109" y="67898"/>
                  <a:pt x="57109" y="54390"/>
                </a:cubicBezTo>
                <a:cubicBezTo>
                  <a:pt x="57109" y="40881"/>
                  <a:pt x="46142" y="29914"/>
                  <a:pt x="32634" y="29914"/>
                </a:cubicBezTo>
                <a:cubicBezTo>
                  <a:pt x="19126" y="29914"/>
                  <a:pt x="8158" y="40881"/>
                  <a:pt x="8158" y="54390"/>
                </a:cubicBezTo>
                <a:cubicBezTo>
                  <a:pt x="8158" y="67898"/>
                  <a:pt x="19126" y="78865"/>
                  <a:pt x="32634" y="78865"/>
                </a:cubicBezTo>
                <a:close/>
                <a:moveTo>
                  <a:pt x="0" y="141413"/>
                </a:moveTo>
                <a:lnTo>
                  <a:pt x="0" y="152291"/>
                </a:lnTo>
                <a:cubicBezTo>
                  <a:pt x="0" y="158308"/>
                  <a:pt x="4861" y="163169"/>
                  <a:pt x="10878" y="163169"/>
                </a:cubicBezTo>
                <a:lnTo>
                  <a:pt x="40350" y="163169"/>
                </a:lnTo>
                <a:cubicBezTo>
                  <a:pt x="38889" y="159838"/>
                  <a:pt x="38073" y="156166"/>
                  <a:pt x="38073" y="152291"/>
                </a:cubicBezTo>
                <a:lnTo>
                  <a:pt x="38073" y="146852"/>
                </a:lnTo>
                <a:cubicBezTo>
                  <a:pt x="38073" y="128768"/>
                  <a:pt x="44872" y="112247"/>
                  <a:pt x="56055" y="99737"/>
                </a:cubicBezTo>
                <a:cubicBezTo>
                  <a:pt x="52078" y="98547"/>
                  <a:pt x="47863" y="97901"/>
                  <a:pt x="43512" y="97901"/>
                </a:cubicBezTo>
                <a:cubicBezTo>
                  <a:pt x="19478" y="97901"/>
                  <a:pt x="0" y="117380"/>
                  <a:pt x="0" y="141413"/>
                </a:cubicBezTo>
                <a:close/>
                <a:moveTo>
                  <a:pt x="209400" y="54390"/>
                </a:moveTo>
                <a:cubicBezTo>
                  <a:pt x="209400" y="40881"/>
                  <a:pt x="198433" y="29914"/>
                  <a:pt x="184925" y="29914"/>
                </a:cubicBezTo>
                <a:cubicBezTo>
                  <a:pt x="171417" y="29914"/>
                  <a:pt x="160450" y="40881"/>
                  <a:pt x="160450" y="54390"/>
                </a:cubicBezTo>
                <a:cubicBezTo>
                  <a:pt x="160450" y="67898"/>
                  <a:pt x="171417" y="78865"/>
                  <a:pt x="184925" y="78865"/>
                </a:cubicBezTo>
                <a:cubicBezTo>
                  <a:pt x="198433" y="78865"/>
                  <a:pt x="209400" y="67898"/>
                  <a:pt x="209400" y="54390"/>
                </a:cubicBezTo>
                <a:close/>
                <a:moveTo>
                  <a:pt x="54390" y="146852"/>
                </a:moveTo>
                <a:lnTo>
                  <a:pt x="54390" y="152291"/>
                </a:lnTo>
                <a:cubicBezTo>
                  <a:pt x="54390" y="158308"/>
                  <a:pt x="59251" y="163169"/>
                  <a:pt x="65268" y="163169"/>
                </a:cubicBezTo>
                <a:lnTo>
                  <a:pt x="118570" y="163169"/>
                </a:lnTo>
                <a:cubicBezTo>
                  <a:pt x="116156" y="155827"/>
                  <a:pt x="116428" y="148076"/>
                  <a:pt x="122207" y="141413"/>
                </a:cubicBezTo>
                <a:cubicBezTo>
                  <a:pt x="117448" y="135906"/>
                  <a:pt x="115238" y="127918"/>
                  <a:pt x="118332" y="119895"/>
                </a:cubicBezTo>
                <a:cubicBezTo>
                  <a:pt x="120575" y="114082"/>
                  <a:pt x="123737" y="108643"/>
                  <a:pt x="127646" y="103816"/>
                </a:cubicBezTo>
                <a:cubicBezTo>
                  <a:pt x="129482" y="101573"/>
                  <a:pt x="131589" y="99839"/>
                  <a:pt x="133867" y="98581"/>
                </a:cubicBezTo>
                <a:cubicBezTo>
                  <a:pt x="126354" y="94672"/>
                  <a:pt x="117822" y="92463"/>
                  <a:pt x="108779" y="92463"/>
                </a:cubicBezTo>
                <a:cubicBezTo>
                  <a:pt x="78729" y="92463"/>
                  <a:pt x="54390" y="116802"/>
                  <a:pt x="54390" y="146852"/>
                </a:cubicBezTo>
                <a:close/>
                <a:moveTo>
                  <a:pt x="212324" y="131861"/>
                </a:moveTo>
                <a:cubicBezTo>
                  <a:pt x="214465" y="130637"/>
                  <a:pt x="215553" y="128088"/>
                  <a:pt x="214635" y="125742"/>
                </a:cubicBezTo>
                <a:cubicBezTo>
                  <a:pt x="213004" y="121527"/>
                  <a:pt x="210726" y="117550"/>
                  <a:pt x="207871" y="114048"/>
                </a:cubicBezTo>
                <a:cubicBezTo>
                  <a:pt x="206307" y="112111"/>
                  <a:pt x="203554" y="111771"/>
                  <a:pt x="201412" y="113029"/>
                </a:cubicBezTo>
                <a:cubicBezTo>
                  <a:pt x="194001" y="117312"/>
                  <a:pt x="184891" y="112077"/>
                  <a:pt x="184891" y="103476"/>
                </a:cubicBezTo>
                <a:cubicBezTo>
                  <a:pt x="184891" y="100995"/>
                  <a:pt x="183225" y="98785"/>
                  <a:pt x="180778" y="98411"/>
                </a:cubicBezTo>
                <a:cubicBezTo>
                  <a:pt x="176393" y="97732"/>
                  <a:pt x="171668" y="97732"/>
                  <a:pt x="167282" y="98411"/>
                </a:cubicBezTo>
                <a:cubicBezTo>
                  <a:pt x="164835" y="98785"/>
                  <a:pt x="163169" y="100995"/>
                  <a:pt x="163169" y="103476"/>
                </a:cubicBezTo>
                <a:cubicBezTo>
                  <a:pt x="163169" y="112043"/>
                  <a:pt x="154059" y="117312"/>
                  <a:pt x="146648" y="113029"/>
                </a:cubicBezTo>
                <a:cubicBezTo>
                  <a:pt x="144507" y="111805"/>
                  <a:pt x="141753" y="112145"/>
                  <a:pt x="140190" y="114048"/>
                </a:cubicBezTo>
                <a:cubicBezTo>
                  <a:pt x="137334" y="117550"/>
                  <a:pt x="135056" y="121527"/>
                  <a:pt x="133425" y="125742"/>
                </a:cubicBezTo>
                <a:cubicBezTo>
                  <a:pt x="132541" y="128054"/>
                  <a:pt x="133595" y="130603"/>
                  <a:pt x="135736" y="131827"/>
                </a:cubicBezTo>
                <a:cubicBezTo>
                  <a:pt x="143181" y="136110"/>
                  <a:pt x="143181" y="146614"/>
                  <a:pt x="135736" y="150931"/>
                </a:cubicBezTo>
                <a:cubicBezTo>
                  <a:pt x="133595" y="152155"/>
                  <a:pt x="132507" y="154705"/>
                  <a:pt x="133425" y="157016"/>
                </a:cubicBezTo>
                <a:cubicBezTo>
                  <a:pt x="135056" y="161232"/>
                  <a:pt x="137334" y="165209"/>
                  <a:pt x="140190" y="168710"/>
                </a:cubicBezTo>
                <a:cubicBezTo>
                  <a:pt x="141753" y="170648"/>
                  <a:pt x="144507" y="170988"/>
                  <a:pt x="146648" y="169730"/>
                </a:cubicBezTo>
                <a:cubicBezTo>
                  <a:pt x="154059" y="165447"/>
                  <a:pt x="163169" y="170716"/>
                  <a:pt x="163169" y="179282"/>
                </a:cubicBezTo>
                <a:cubicBezTo>
                  <a:pt x="163169" y="181764"/>
                  <a:pt x="164835" y="183973"/>
                  <a:pt x="167282" y="184347"/>
                </a:cubicBezTo>
                <a:cubicBezTo>
                  <a:pt x="171668" y="185027"/>
                  <a:pt x="176393" y="185027"/>
                  <a:pt x="180778" y="184347"/>
                </a:cubicBezTo>
                <a:cubicBezTo>
                  <a:pt x="183225" y="183973"/>
                  <a:pt x="184891" y="181764"/>
                  <a:pt x="184891" y="179282"/>
                </a:cubicBezTo>
                <a:cubicBezTo>
                  <a:pt x="184891" y="170716"/>
                  <a:pt x="194001" y="165447"/>
                  <a:pt x="201412" y="169730"/>
                </a:cubicBezTo>
                <a:cubicBezTo>
                  <a:pt x="203554" y="170954"/>
                  <a:pt x="206307" y="170614"/>
                  <a:pt x="207871" y="168710"/>
                </a:cubicBezTo>
                <a:cubicBezTo>
                  <a:pt x="210726" y="165209"/>
                  <a:pt x="213004" y="161232"/>
                  <a:pt x="214635" y="157016"/>
                </a:cubicBezTo>
                <a:cubicBezTo>
                  <a:pt x="215519" y="154705"/>
                  <a:pt x="214465" y="152155"/>
                  <a:pt x="212324" y="150931"/>
                </a:cubicBezTo>
                <a:cubicBezTo>
                  <a:pt x="204879" y="146648"/>
                  <a:pt x="204879" y="136144"/>
                  <a:pt x="212324" y="131827"/>
                </a:cubicBezTo>
                <a:close/>
                <a:moveTo>
                  <a:pt x="160450" y="141413"/>
                </a:moveTo>
                <a:cubicBezTo>
                  <a:pt x="160450" y="133909"/>
                  <a:pt x="166542" y="127816"/>
                  <a:pt x="174047" y="127816"/>
                </a:cubicBezTo>
                <a:cubicBezTo>
                  <a:pt x="181552" y="127816"/>
                  <a:pt x="187645" y="133909"/>
                  <a:pt x="187645" y="141413"/>
                </a:cubicBezTo>
                <a:cubicBezTo>
                  <a:pt x="187645" y="148918"/>
                  <a:pt x="181552" y="155011"/>
                  <a:pt x="174047" y="155011"/>
                </a:cubicBezTo>
                <a:cubicBezTo>
                  <a:pt x="166542" y="155011"/>
                  <a:pt x="160450" y="148918"/>
                  <a:pt x="160450" y="14141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8" name="Text 66"/>
          <p:cNvSpPr/>
          <p:nvPr/>
        </p:nvSpPr>
        <p:spPr>
          <a:xfrm>
            <a:off x="6554397" y="4560032"/>
            <a:ext cx="5238818" cy="2436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7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Trainer-to-Trainee Ratio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6336838" y="4908126"/>
            <a:ext cx="5438972" cy="2088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ratio between specialists and trainees should be </a:t>
            </a:r>
            <a:r>
              <a:rPr lang="en-US" sz="1096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tailored to ensure</a:t>
            </a:r>
            <a:r>
              <a:rPr lang="en-US" sz="1096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: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6336838" y="5221411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6406457" y="5291030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2" name="Shape 70"/>
          <p:cNvSpPr/>
          <p:nvPr/>
        </p:nvSpPr>
        <p:spPr>
          <a:xfrm>
            <a:off x="6467373" y="5360649"/>
            <a:ext cx="156642" cy="139238"/>
          </a:xfrm>
          <a:custGeom>
            <a:avLst/>
            <a:gdLst/>
            <a:ahLst/>
            <a:cxnLst/>
            <a:rect l="l" t="t" r="r" b="b"/>
            <a:pathLst>
              <a:path w="156642" h="139238">
                <a:moveTo>
                  <a:pt x="78321" y="8702"/>
                </a:moveTo>
                <a:cubicBezTo>
                  <a:pt x="56348" y="8702"/>
                  <a:pt x="38753" y="18710"/>
                  <a:pt x="25944" y="30621"/>
                </a:cubicBezTo>
                <a:cubicBezTo>
                  <a:pt x="13217" y="42451"/>
                  <a:pt x="4705" y="56565"/>
                  <a:pt x="653" y="66274"/>
                </a:cubicBezTo>
                <a:cubicBezTo>
                  <a:pt x="-245" y="68422"/>
                  <a:pt x="-245" y="70815"/>
                  <a:pt x="653" y="72964"/>
                </a:cubicBezTo>
                <a:cubicBezTo>
                  <a:pt x="4705" y="82672"/>
                  <a:pt x="13217" y="96814"/>
                  <a:pt x="25944" y="108616"/>
                </a:cubicBezTo>
                <a:cubicBezTo>
                  <a:pt x="38753" y="120500"/>
                  <a:pt x="56348" y="130535"/>
                  <a:pt x="78321" y="130535"/>
                </a:cubicBezTo>
                <a:cubicBezTo>
                  <a:pt x="100295" y="130535"/>
                  <a:pt x="117890" y="120528"/>
                  <a:pt x="130699" y="108616"/>
                </a:cubicBezTo>
                <a:cubicBezTo>
                  <a:pt x="143426" y="96787"/>
                  <a:pt x="151938" y="82672"/>
                  <a:pt x="155990" y="72964"/>
                </a:cubicBezTo>
                <a:cubicBezTo>
                  <a:pt x="156887" y="70815"/>
                  <a:pt x="156887" y="68422"/>
                  <a:pt x="155990" y="66274"/>
                </a:cubicBezTo>
                <a:cubicBezTo>
                  <a:pt x="151938" y="56565"/>
                  <a:pt x="143426" y="42424"/>
                  <a:pt x="130699" y="30621"/>
                </a:cubicBezTo>
                <a:cubicBezTo>
                  <a:pt x="117890" y="18737"/>
                  <a:pt x="100295" y="8702"/>
                  <a:pt x="78321" y="8702"/>
                </a:cubicBezTo>
                <a:close/>
                <a:moveTo>
                  <a:pt x="39161" y="69619"/>
                </a:moveTo>
                <a:cubicBezTo>
                  <a:pt x="39161" y="48006"/>
                  <a:pt x="56708" y="30458"/>
                  <a:pt x="78321" y="30458"/>
                </a:cubicBezTo>
                <a:cubicBezTo>
                  <a:pt x="99935" y="30458"/>
                  <a:pt x="117482" y="48006"/>
                  <a:pt x="117482" y="69619"/>
                </a:cubicBezTo>
                <a:cubicBezTo>
                  <a:pt x="117482" y="91232"/>
                  <a:pt x="99935" y="108779"/>
                  <a:pt x="78321" y="108779"/>
                </a:cubicBezTo>
                <a:cubicBezTo>
                  <a:pt x="56708" y="108779"/>
                  <a:pt x="39161" y="91232"/>
                  <a:pt x="39161" y="69619"/>
                </a:cubicBezTo>
                <a:close/>
                <a:moveTo>
                  <a:pt x="78321" y="52214"/>
                </a:moveTo>
                <a:cubicBezTo>
                  <a:pt x="78321" y="61814"/>
                  <a:pt x="70516" y="69619"/>
                  <a:pt x="60916" y="69619"/>
                </a:cubicBezTo>
                <a:cubicBezTo>
                  <a:pt x="57789" y="69619"/>
                  <a:pt x="54852" y="68803"/>
                  <a:pt x="52296" y="67334"/>
                </a:cubicBezTo>
                <a:cubicBezTo>
                  <a:pt x="52024" y="70299"/>
                  <a:pt x="52269" y="73345"/>
                  <a:pt x="53084" y="76363"/>
                </a:cubicBezTo>
                <a:cubicBezTo>
                  <a:pt x="56810" y="90287"/>
                  <a:pt x="71142" y="98554"/>
                  <a:pt x="85066" y="94828"/>
                </a:cubicBezTo>
                <a:cubicBezTo>
                  <a:pt x="98989" y="91103"/>
                  <a:pt x="107257" y="76771"/>
                  <a:pt x="103531" y="62847"/>
                </a:cubicBezTo>
                <a:cubicBezTo>
                  <a:pt x="100213" y="50419"/>
                  <a:pt x="88438" y="42506"/>
                  <a:pt x="76037" y="43593"/>
                </a:cubicBezTo>
                <a:cubicBezTo>
                  <a:pt x="77478" y="46122"/>
                  <a:pt x="78321" y="49060"/>
                  <a:pt x="78321" y="52214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3" name="Text 71"/>
          <p:cNvSpPr/>
          <p:nvPr/>
        </p:nvSpPr>
        <p:spPr>
          <a:xfrm>
            <a:off x="6789361" y="5291030"/>
            <a:ext cx="2393148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Close Personal Monitoring</a:t>
            </a:r>
            <a:endParaRPr lang="en-US" sz="1600" dirty="0"/>
          </a:p>
        </p:txBody>
      </p:sp>
      <p:sp>
        <p:nvSpPr>
          <p:cNvPr id="74" name="Text 72"/>
          <p:cNvSpPr/>
          <p:nvPr/>
        </p:nvSpPr>
        <p:spPr>
          <a:xfrm>
            <a:off x="6789361" y="5465077"/>
            <a:ext cx="2384445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Individual attention and supervision for each trainee</a:t>
            </a:r>
            <a:endParaRPr lang="en-US" sz="1600" dirty="0"/>
          </a:p>
        </p:txBody>
      </p:sp>
      <p:sp>
        <p:nvSpPr>
          <p:cNvPr id="75" name="Shape 73"/>
          <p:cNvSpPr/>
          <p:nvPr/>
        </p:nvSpPr>
        <p:spPr>
          <a:xfrm>
            <a:off x="6336838" y="5743552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76" name="Shape 74"/>
          <p:cNvSpPr/>
          <p:nvPr/>
        </p:nvSpPr>
        <p:spPr>
          <a:xfrm>
            <a:off x="6406457" y="5813171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7" name="Shape 75"/>
          <p:cNvSpPr/>
          <p:nvPr/>
        </p:nvSpPr>
        <p:spPr>
          <a:xfrm>
            <a:off x="6458671" y="5882790"/>
            <a:ext cx="174047" cy="139238"/>
          </a:xfrm>
          <a:custGeom>
            <a:avLst/>
            <a:gdLst/>
            <a:ahLst/>
            <a:cxnLst/>
            <a:rect l="l" t="t" r="r" b="b"/>
            <a:pathLst>
              <a:path w="174047" h="139238">
                <a:moveTo>
                  <a:pt x="144459" y="-6092"/>
                </a:moveTo>
                <a:lnTo>
                  <a:pt x="155555" y="8702"/>
                </a:lnTo>
                <a:lnTo>
                  <a:pt x="167520" y="8702"/>
                </a:lnTo>
                <a:cubicBezTo>
                  <a:pt x="171137" y="8702"/>
                  <a:pt x="174047" y="11612"/>
                  <a:pt x="174047" y="15229"/>
                </a:cubicBezTo>
                <a:cubicBezTo>
                  <a:pt x="174047" y="18846"/>
                  <a:pt x="171137" y="21756"/>
                  <a:pt x="167520" y="21756"/>
                </a:cubicBezTo>
                <a:lnTo>
                  <a:pt x="152291" y="21756"/>
                </a:lnTo>
                <a:cubicBezTo>
                  <a:pt x="150224" y="21756"/>
                  <a:pt x="148294" y="20777"/>
                  <a:pt x="147070" y="19145"/>
                </a:cubicBezTo>
                <a:lnTo>
                  <a:pt x="140516" y="10416"/>
                </a:lnTo>
                <a:lnTo>
                  <a:pt x="127734" y="37583"/>
                </a:lnTo>
                <a:cubicBezTo>
                  <a:pt x="126728" y="39704"/>
                  <a:pt x="124661" y="41146"/>
                  <a:pt x="122322" y="41309"/>
                </a:cubicBezTo>
                <a:cubicBezTo>
                  <a:pt x="119984" y="41472"/>
                  <a:pt x="117727" y="40384"/>
                  <a:pt x="116421" y="38426"/>
                </a:cubicBezTo>
                <a:lnTo>
                  <a:pt x="105299" y="21756"/>
                </a:lnTo>
                <a:lnTo>
                  <a:pt x="93550" y="21756"/>
                </a:lnTo>
                <a:cubicBezTo>
                  <a:pt x="89933" y="21756"/>
                  <a:pt x="87024" y="18846"/>
                  <a:pt x="87024" y="15229"/>
                </a:cubicBezTo>
                <a:cubicBezTo>
                  <a:pt x="87024" y="11612"/>
                  <a:pt x="89933" y="8702"/>
                  <a:pt x="93550" y="8702"/>
                </a:cubicBezTo>
                <a:lnTo>
                  <a:pt x="108779" y="8702"/>
                </a:lnTo>
                <a:cubicBezTo>
                  <a:pt x="110955" y="8702"/>
                  <a:pt x="112995" y="9790"/>
                  <a:pt x="114218" y="11612"/>
                </a:cubicBezTo>
                <a:lnTo>
                  <a:pt x="120854" y="21566"/>
                </a:lnTo>
                <a:lnTo>
                  <a:pt x="133336" y="-4949"/>
                </a:lnTo>
                <a:cubicBezTo>
                  <a:pt x="134315" y="-7016"/>
                  <a:pt x="136301" y="-8430"/>
                  <a:pt x="138585" y="-8675"/>
                </a:cubicBezTo>
                <a:cubicBezTo>
                  <a:pt x="140869" y="-8920"/>
                  <a:pt x="143099" y="-7941"/>
                  <a:pt x="144459" y="-6092"/>
                </a:cubicBezTo>
                <a:close/>
                <a:moveTo>
                  <a:pt x="87024" y="43512"/>
                </a:moveTo>
                <a:cubicBezTo>
                  <a:pt x="87024" y="38698"/>
                  <a:pt x="90912" y="34809"/>
                  <a:pt x="95726" y="34809"/>
                </a:cubicBezTo>
                <a:lnTo>
                  <a:pt x="98309" y="34809"/>
                </a:lnTo>
                <a:lnTo>
                  <a:pt x="105543" y="45660"/>
                </a:lnTo>
                <a:cubicBezTo>
                  <a:pt x="109459" y="51534"/>
                  <a:pt x="116231" y="54852"/>
                  <a:pt x="123274" y="54335"/>
                </a:cubicBezTo>
                <a:cubicBezTo>
                  <a:pt x="130318" y="53819"/>
                  <a:pt x="136545" y="49549"/>
                  <a:pt x="139537" y="43158"/>
                </a:cubicBezTo>
                <a:lnTo>
                  <a:pt x="143317" y="35136"/>
                </a:lnTo>
                <a:cubicBezTo>
                  <a:pt x="155799" y="37094"/>
                  <a:pt x="165345" y="47890"/>
                  <a:pt x="165345" y="60916"/>
                </a:cubicBezTo>
                <a:lnTo>
                  <a:pt x="165345" y="121833"/>
                </a:lnTo>
                <a:cubicBezTo>
                  <a:pt x="165345" y="126646"/>
                  <a:pt x="161456" y="130535"/>
                  <a:pt x="156642" y="130535"/>
                </a:cubicBezTo>
                <a:cubicBezTo>
                  <a:pt x="151829" y="130535"/>
                  <a:pt x="147940" y="126646"/>
                  <a:pt x="147940" y="121833"/>
                </a:cubicBezTo>
                <a:lnTo>
                  <a:pt x="147940" y="104428"/>
                </a:lnTo>
                <a:lnTo>
                  <a:pt x="26107" y="104428"/>
                </a:lnTo>
                <a:lnTo>
                  <a:pt x="26107" y="121833"/>
                </a:lnTo>
                <a:cubicBezTo>
                  <a:pt x="26107" y="126646"/>
                  <a:pt x="22218" y="130535"/>
                  <a:pt x="17405" y="130535"/>
                </a:cubicBezTo>
                <a:cubicBezTo>
                  <a:pt x="12591" y="130535"/>
                  <a:pt x="8702" y="126646"/>
                  <a:pt x="8702" y="121833"/>
                </a:cubicBezTo>
                <a:lnTo>
                  <a:pt x="8702" y="17405"/>
                </a:lnTo>
                <a:cubicBezTo>
                  <a:pt x="8702" y="12591"/>
                  <a:pt x="12591" y="8702"/>
                  <a:pt x="17405" y="8702"/>
                </a:cubicBezTo>
                <a:cubicBezTo>
                  <a:pt x="22218" y="8702"/>
                  <a:pt x="26107" y="12591"/>
                  <a:pt x="26107" y="17405"/>
                </a:cubicBezTo>
                <a:lnTo>
                  <a:pt x="26107" y="78321"/>
                </a:lnTo>
                <a:lnTo>
                  <a:pt x="87024" y="78321"/>
                </a:lnTo>
                <a:lnTo>
                  <a:pt x="87024" y="43512"/>
                </a:lnTo>
                <a:close/>
                <a:moveTo>
                  <a:pt x="39161" y="52214"/>
                </a:moveTo>
                <a:cubicBezTo>
                  <a:pt x="39161" y="42608"/>
                  <a:pt x="46959" y="34809"/>
                  <a:pt x="56565" y="34809"/>
                </a:cubicBezTo>
                <a:cubicBezTo>
                  <a:pt x="66171" y="34809"/>
                  <a:pt x="73970" y="42608"/>
                  <a:pt x="73970" y="52214"/>
                </a:cubicBezTo>
                <a:cubicBezTo>
                  <a:pt x="73970" y="61820"/>
                  <a:pt x="66171" y="69619"/>
                  <a:pt x="56565" y="69619"/>
                </a:cubicBezTo>
                <a:cubicBezTo>
                  <a:pt x="46959" y="69619"/>
                  <a:pt x="39161" y="61820"/>
                  <a:pt x="39161" y="5221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8" name="Text 76"/>
          <p:cNvSpPr/>
          <p:nvPr/>
        </p:nvSpPr>
        <p:spPr>
          <a:xfrm>
            <a:off x="6789361" y="5813171"/>
            <a:ext cx="2253910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Adequate Practical Exposure</a:t>
            </a:r>
            <a:endParaRPr lang="en-US" sz="1600" dirty="0"/>
          </a:p>
        </p:txBody>
      </p:sp>
      <p:sp>
        <p:nvSpPr>
          <p:cNvPr id="79" name="Text 77"/>
          <p:cNvSpPr/>
          <p:nvPr/>
        </p:nvSpPr>
        <p:spPr>
          <a:xfrm>
            <a:off x="6789361" y="5987218"/>
            <a:ext cx="2245208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Sufficient hands-on experience and case volume</a:t>
            </a:r>
            <a:endParaRPr lang="en-US" sz="1600" dirty="0"/>
          </a:p>
        </p:txBody>
      </p:sp>
      <p:sp>
        <p:nvSpPr>
          <p:cNvPr id="80" name="Shape 78"/>
          <p:cNvSpPr/>
          <p:nvPr/>
        </p:nvSpPr>
        <p:spPr>
          <a:xfrm>
            <a:off x="6336838" y="6265694"/>
            <a:ext cx="5369353" cy="452522"/>
          </a:xfrm>
          <a:custGeom>
            <a:avLst/>
            <a:gdLst/>
            <a:ahLst/>
            <a:cxnLst/>
            <a:rect l="l" t="t" r="r" b="b"/>
            <a:pathLst>
              <a:path w="5369353" h="452522">
                <a:moveTo>
                  <a:pt x="69621" y="0"/>
                </a:moveTo>
                <a:lnTo>
                  <a:pt x="5299733" y="0"/>
                </a:lnTo>
                <a:cubicBezTo>
                  <a:pt x="5338183" y="0"/>
                  <a:pt x="5369353" y="31170"/>
                  <a:pt x="5369353" y="69621"/>
                </a:cubicBezTo>
                <a:lnTo>
                  <a:pt x="5369353" y="382902"/>
                </a:lnTo>
                <a:cubicBezTo>
                  <a:pt x="5369353" y="421352"/>
                  <a:pt x="5338183" y="452522"/>
                  <a:pt x="5299733" y="452522"/>
                </a:cubicBezTo>
                <a:lnTo>
                  <a:pt x="69621" y="452522"/>
                </a:lnTo>
                <a:cubicBezTo>
                  <a:pt x="31170" y="452522"/>
                  <a:pt x="0" y="421352"/>
                  <a:pt x="0" y="382902"/>
                </a:cubicBezTo>
                <a:lnTo>
                  <a:pt x="0" y="69621"/>
                </a:lnTo>
                <a:cubicBezTo>
                  <a:pt x="0" y="31170"/>
                  <a:pt x="31170" y="0"/>
                  <a:pt x="69621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81" name="Shape 79"/>
          <p:cNvSpPr/>
          <p:nvPr/>
        </p:nvSpPr>
        <p:spPr>
          <a:xfrm>
            <a:off x="6406457" y="6335313"/>
            <a:ext cx="278475" cy="278475"/>
          </a:xfrm>
          <a:custGeom>
            <a:avLst/>
            <a:gdLst/>
            <a:ahLst/>
            <a:cxnLst/>
            <a:rect l="l" t="t" r="r" b="b"/>
            <a:pathLst>
              <a:path w="278475" h="278475">
                <a:moveTo>
                  <a:pt x="139238" y="0"/>
                </a:moveTo>
                <a:lnTo>
                  <a:pt x="139238" y="0"/>
                </a:lnTo>
                <a:cubicBezTo>
                  <a:pt x="216085" y="0"/>
                  <a:pt x="278475" y="62390"/>
                  <a:pt x="278475" y="139238"/>
                </a:cubicBezTo>
                <a:lnTo>
                  <a:pt x="278475" y="139238"/>
                </a:lnTo>
                <a:cubicBezTo>
                  <a:pt x="278475" y="216085"/>
                  <a:pt x="216085" y="278475"/>
                  <a:pt x="139238" y="278475"/>
                </a:cubicBezTo>
                <a:lnTo>
                  <a:pt x="139238" y="278475"/>
                </a:lnTo>
                <a:cubicBezTo>
                  <a:pt x="62390" y="278475"/>
                  <a:pt x="0" y="216085"/>
                  <a:pt x="0" y="139238"/>
                </a:cubicBezTo>
                <a:lnTo>
                  <a:pt x="0" y="139238"/>
                </a:lnTo>
                <a:cubicBezTo>
                  <a:pt x="0" y="62390"/>
                  <a:pt x="62390" y="0"/>
                  <a:pt x="139238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82" name="Shape 80"/>
          <p:cNvSpPr/>
          <p:nvPr/>
        </p:nvSpPr>
        <p:spPr>
          <a:xfrm>
            <a:off x="6484778" y="6404931"/>
            <a:ext cx="121833" cy="139238"/>
          </a:xfrm>
          <a:custGeom>
            <a:avLst/>
            <a:gdLst/>
            <a:ahLst/>
            <a:cxnLst/>
            <a:rect l="l" t="t" r="r" b="b"/>
            <a:pathLst>
              <a:path w="121833" h="139238">
                <a:moveTo>
                  <a:pt x="65621" y="-3535"/>
                </a:moveTo>
                <a:cubicBezTo>
                  <a:pt x="62521" y="-4161"/>
                  <a:pt x="59339" y="-4161"/>
                  <a:pt x="56239" y="-3535"/>
                </a:cubicBezTo>
                <a:lnTo>
                  <a:pt x="5249" y="6663"/>
                </a:lnTo>
                <a:cubicBezTo>
                  <a:pt x="2203" y="7261"/>
                  <a:pt x="0" y="9953"/>
                  <a:pt x="0" y="13054"/>
                </a:cubicBezTo>
                <a:cubicBezTo>
                  <a:pt x="0" y="15855"/>
                  <a:pt x="1768" y="18302"/>
                  <a:pt x="4351" y="19200"/>
                </a:cubicBezTo>
                <a:lnTo>
                  <a:pt x="4351" y="39161"/>
                </a:lnTo>
                <a:lnTo>
                  <a:pt x="82" y="60536"/>
                </a:lnTo>
                <a:cubicBezTo>
                  <a:pt x="27" y="60781"/>
                  <a:pt x="0" y="61052"/>
                  <a:pt x="0" y="61324"/>
                </a:cubicBezTo>
                <a:cubicBezTo>
                  <a:pt x="0" y="63500"/>
                  <a:pt x="1768" y="65295"/>
                  <a:pt x="3970" y="65295"/>
                </a:cubicBezTo>
                <a:lnTo>
                  <a:pt x="13461" y="65295"/>
                </a:lnTo>
                <a:cubicBezTo>
                  <a:pt x="15637" y="65295"/>
                  <a:pt x="17432" y="63527"/>
                  <a:pt x="17432" y="61324"/>
                </a:cubicBezTo>
                <a:cubicBezTo>
                  <a:pt x="17432" y="61052"/>
                  <a:pt x="17405" y="60808"/>
                  <a:pt x="17350" y="60536"/>
                </a:cubicBezTo>
                <a:lnTo>
                  <a:pt x="13054" y="39161"/>
                </a:lnTo>
                <a:lnTo>
                  <a:pt x="13054" y="21022"/>
                </a:lnTo>
                <a:lnTo>
                  <a:pt x="26107" y="23632"/>
                </a:lnTo>
                <a:lnTo>
                  <a:pt x="26107" y="39161"/>
                </a:lnTo>
                <a:cubicBezTo>
                  <a:pt x="26107" y="58387"/>
                  <a:pt x="41690" y="73970"/>
                  <a:pt x="60916" y="73970"/>
                </a:cubicBezTo>
                <a:cubicBezTo>
                  <a:pt x="80143" y="73970"/>
                  <a:pt x="95726" y="58387"/>
                  <a:pt x="95726" y="39161"/>
                </a:cubicBezTo>
                <a:lnTo>
                  <a:pt x="95726" y="23632"/>
                </a:lnTo>
                <a:lnTo>
                  <a:pt x="116584" y="19472"/>
                </a:lnTo>
                <a:cubicBezTo>
                  <a:pt x="119630" y="18846"/>
                  <a:pt x="121833" y="16154"/>
                  <a:pt x="121833" y="13054"/>
                </a:cubicBezTo>
                <a:cubicBezTo>
                  <a:pt x="121833" y="9953"/>
                  <a:pt x="119630" y="7261"/>
                  <a:pt x="116584" y="6663"/>
                </a:cubicBezTo>
                <a:lnTo>
                  <a:pt x="65621" y="-3535"/>
                </a:lnTo>
                <a:close/>
                <a:moveTo>
                  <a:pt x="60916" y="60916"/>
                </a:moveTo>
                <a:cubicBezTo>
                  <a:pt x="48896" y="60916"/>
                  <a:pt x="39161" y="51181"/>
                  <a:pt x="39161" y="39161"/>
                </a:cubicBezTo>
                <a:lnTo>
                  <a:pt x="82672" y="39161"/>
                </a:lnTo>
                <a:cubicBezTo>
                  <a:pt x="82672" y="51181"/>
                  <a:pt x="72937" y="60916"/>
                  <a:pt x="60916" y="60916"/>
                </a:cubicBezTo>
                <a:close/>
                <a:moveTo>
                  <a:pt x="32661" y="87051"/>
                </a:moveTo>
                <a:cubicBezTo>
                  <a:pt x="15963" y="94720"/>
                  <a:pt x="4351" y="111581"/>
                  <a:pt x="4351" y="131161"/>
                </a:cubicBezTo>
                <a:cubicBezTo>
                  <a:pt x="4351" y="135621"/>
                  <a:pt x="7968" y="139238"/>
                  <a:pt x="12428" y="139238"/>
                </a:cubicBezTo>
                <a:lnTo>
                  <a:pt x="54390" y="139238"/>
                </a:lnTo>
                <a:lnTo>
                  <a:pt x="54390" y="99533"/>
                </a:lnTo>
                <a:lnTo>
                  <a:pt x="38780" y="87839"/>
                </a:lnTo>
                <a:cubicBezTo>
                  <a:pt x="37012" y="86507"/>
                  <a:pt x="34646" y="86153"/>
                  <a:pt x="32634" y="87078"/>
                </a:cubicBezTo>
                <a:close/>
                <a:moveTo>
                  <a:pt x="67443" y="139238"/>
                </a:moveTo>
                <a:lnTo>
                  <a:pt x="109405" y="139238"/>
                </a:lnTo>
                <a:cubicBezTo>
                  <a:pt x="113865" y="139238"/>
                  <a:pt x="117482" y="135621"/>
                  <a:pt x="117482" y="131161"/>
                </a:cubicBezTo>
                <a:cubicBezTo>
                  <a:pt x="117482" y="111581"/>
                  <a:pt x="105870" y="94720"/>
                  <a:pt x="89172" y="87078"/>
                </a:cubicBezTo>
                <a:cubicBezTo>
                  <a:pt x="87160" y="86153"/>
                  <a:pt x="84794" y="86507"/>
                  <a:pt x="83026" y="87839"/>
                </a:cubicBezTo>
                <a:lnTo>
                  <a:pt x="67416" y="99533"/>
                </a:lnTo>
                <a:lnTo>
                  <a:pt x="67416" y="139238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83" name="Text 81"/>
          <p:cNvSpPr/>
          <p:nvPr/>
        </p:nvSpPr>
        <p:spPr>
          <a:xfrm>
            <a:off x="6789361" y="6335313"/>
            <a:ext cx="2889182" cy="1740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59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Progressive Responsibility</a:t>
            </a:r>
            <a:endParaRPr lang="en-US" sz="1600" dirty="0"/>
          </a:p>
        </p:txBody>
      </p:sp>
      <p:sp>
        <p:nvSpPr>
          <p:cNvPr id="84" name="Text 82"/>
          <p:cNvSpPr/>
          <p:nvPr/>
        </p:nvSpPr>
        <p:spPr>
          <a:xfrm>
            <a:off x="6789361" y="6509360"/>
            <a:ext cx="2880480" cy="139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22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Graduated independence based on demonstrated competence</a:t>
            </a:r>
            <a:endParaRPr lang="en-US" sz="1600" dirty="0"/>
          </a:p>
        </p:txBody>
      </p:sp>
      <p:pic>
        <p:nvPicPr>
          <p:cNvPr id="86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C47646DB-6217-83BE-D3CC-5A088F2F3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2954" y="342954"/>
            <a:ext cx="11574684" cy="2057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80" b="1" kern="0" spc="54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THREE PILLARS FRAMEWORK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42954" y="583021"/>
            <a:ext cx="11660422" cy="342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43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Chapter III: Requirements for </a:t>
            </a:r>
            <a:r>
              <a:rPr lang="en-US" sz="241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Training Institutions </a:t>
            </a:r>
            <a:endParaRPr lang="en-US" sz="2410" dirty="0"/>
          </a:p>
        </p:txBody>
      </p:sp>
      <p:sp>
        <p:nvSpPr>
          <p:cNvPr id="4" name="Shape 2"/>
          <p:cNvSpPr/>
          <p:nvPr/>
        </p:nvSpPr>
        <p:spPr>
          <a:xfrm>
            <a:off x="342954" y="994565"/>
            <a:ext cx="685907" cy="34295"/>
          </a:xfrm>
          <a:custGeom>
            <a:avLst/>
            <a:gdLst/>
            <a:ahLst/>
            <a:cxnLst/>
            <a:rect l="l" t="t" r="r" b="b"/>
            <a:pathLst>
              <a:path w="685907" h="34295">
                <a:moveTo>
                  <a:pt x="0" y="0"/>
                </a:moveTo>
                <a:lnTo>
                  <a:pt x="685907" y="0"/>
                </a:lnTo>
                <a:lnTo>
                  <a:pt x="685907" y="34295"/>
                </a:lnTo>
                <a:lnTo>
                  <a:pt x="0" y="34295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42954" y="1182047"/>
            <a:ext cx="6250329" cy="2382384"/>
          </a:xfrm>
          <a:custGeom>
            <a:avLst/>
            <a:gdLst/>
            <a:ahLst/>
            <a:cxnLst/>
            <a:rect l="l" t="t" r="r" b="b"/>
            <a:pathLst>
              <a:path w="6250329" h="2382384">
                <a:moveTo>
                  <a:pt x="32009" y="0"/>
                </a:moveTo>
                <a:lnTo>
                  <a:pt x="6218320" y="0"/>
                </a:lnTo>
                <a:cubicBezTo>
                  <a:pt x="6235998" y="0"/>
                  <a:pt x="6250329" y="14331"/>
                  <a:pt x="6250329" y="32009"/>
                </a:cubicBezTo>
                <a:lnTo>
                  <a:pt x="6250329" y="2313795"/>
                </a:lnTo>
                <a:cubicBezTo>
                  <a:pt x="6250329" y="2351676"/>
                  <a:pt x="6219621" y="2382384"/>
                  <a:pt x="6181740" y="2382384"/>
                </a:cubicBezTo>
                <a:lnTo>
                  <a:pt x="68589" y="2382384"/>
                </a:lnTo>
                <a:cubicBezTo>
                  <a:pt x="30708" y="2382384"/>
                  <a:pt x="0" y="2351676"/>
                  <a:pt x="0" y="2313795"/>
                </a:cubicBez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443" dist="3429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2954" y="1182047"/>
            <a:ext cx="6250329" cy="32009"/>
          </a:xfrm>
          <a:custGeom>
            <a:avLst/>
            <a:gdLst/>
            <a:ahLst/>
            <a:cxnLst/>
            <a:rect l="l" t="t" r="r" b="b"/>
            <a:pathLst>
              <a:path w="6250329" h="32009">
                <a:moveTo>
                  <a:pt x="32009" y="0"/>
                </a:moveTo>
                <a:lnTo>
                  <a:pt x="6218320" y="0"/>
                </a:lnTo>
                <a:cubicBezTo>
                  <a:pt x="6235998" y="0"/>
                  <a:pt x="6250329" y="14331"/>
                  <a:pt x="6250329" y="32009"/>
                </a:cubicBezTo>
                <a:lnTo>
                  <a:pt x="6250329" y="32009"/>
                </a:lnTo>
                <a:lnTo>
                  <a:pt x="0" y="32009"/>
                </a:ln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490852" y="1369524"/>
            <a:ext cx="192911" cy="171477"/>
          </a:xfrm>
          <a:custGeom>
            <a:avLst/>
            <a:gdLst/>
            <a:ahLst/>
            <a:cxnLst/>
            <a:rect l="l" t="t" r="r" b="b"/>
            <a:pathLst>
              <a:path w="192911" h="171477">
                <a:moveTo>
                  <a:pt x="42869" y="21435"/>
                </a:moveTo>
                <a:cubicBezTo>
                  <a:pt x="42869" y="9612"/>
                  <a:pt x="52481" y="0"/>
                  <a:pt x="64304" y="0"/>
                </a:cubicBezTo>
                <a:lnTo>
                  <a:pt x="128608" y="0"/>
                </a:lnTo>
                <a:cubicBezTo>
                  <a:pt x="140430" y="0"/>
                  <a:pt x="150042" y="9612"/>
                  <a:pt x="150042" y="21435"/>
                </a:cubicBezTo>
                <a:lnTo>
                  <a:pt x="150042" y="42869"/>
                </a:lnTo>
                <a:lnTo>
                  <a:pt x="171477" y="42869"/>
                </a:lnTo>
                <a:cubicBezTo>
                  <a:pt x="183299" y="42869"/>
                  <a:pt x="192911" y="52481"/>
                  <a:pt x="192911" y="64304"/>
                </a:cubicBezTo>
                <a:lnTo>
                  <a:pt x="192911" y="150042"/>
                </a:lnTo>
                <a:cubicBezTo>
                  <a:pt x="192911" y="161865"/>
                  <a:pt x="183299" y="171477"/>
                  <a:pt x="171477" y="171477"/>
                </a:cubicBezTo>
                <a:lnTo>
                  <a:pt x="21435" y="171477"/>
                </a:lnTo>
                <a:cubicBezTo>
                  <a:pt x="9612" y="171477"/>
                  <a:pt x="0" y="161865"/>
                  <a:pt x="0" y="150042"/>
                </a:cubicBezTo>
                <a:lnTo>
                  <a:pt x="0" y="64304"/>
                </a:lnTo>
                <a:cubicBezTo>
                  <a:pt x="0" y="52481"/>
                  <a:pt x="9612" y="42869"/>
                  <a:pt x="21435" y="42869"/>
                </a:cubicBezTo>
                <a:lnTo>
                  <a:pt x="42869" y="42869"/>
                </a:lnTo>
                <a:lnTo>
                  <a:pt x="42869" y="21435"/>
                </a:lnTo>
                <a:close/>
                <a:moveTo>
                  <a:pt x="91097" y="117890"/>
                </a:moveTo>
                <a:cubicBezTo>
                  <a:pt x="85169" y="117890"/>
                  <a:pt x="80380" y="122680"/>
                  <a:pt x="80380" y="128608"/>
                </a:cubicBezTo>
                <a:lnTo>
                  <a:pt x="80380" y="155401"/>
                </a:lnTo>
                <a:lnTo>
                  <a:pt x="112532" y="155401"/>
                </a:lnTo>
                <a:lnTo>
                  <a:pt x="112532" y="128608"/>
                </a:lnTo>
                <a:cubicBezTo>
                  <a:pt x="112532" y="122680"/>
                  <a:pt x="107742" y="117890"/>
                  <a:pt x="101814" y="117890"/>
                </a:cubicBezTo>
                <a:lnTo>
                  <a:pt x="91097" y="117890"/>
                </a:lnTo>
                <a:close/>
                <a:moveTo>
                  <a:pt x="42869" y="123249"/>
                </a:moveTo>
                <a:lnTo>
                  <a:pt x="42869" y="112532"/>
                </a:lnTo>
                <a:cubicBezTo>
                  <a:pt x="42869" y="109584"/>
                  <a:pt x="40458" y="107173"/>
                  <a:pt x="37511" y="107173"/>
                </a:cubicBezTo>
                <a:lnTo>
                  <a:pt x="26793" y="107173"/>
                </a:lnTo>
                <a:cubicBezTo>
                  <a:pt x="23846" y="107173"/>
                  <a:pt x="21435" y="109584"/>
                  <a:pt x="21435" y="112532"/>
                </a:cubicBezTo>
                <a:lnTo>
                  <a:pt x="21435" y="123249"/>
                </a:lnTo>
                <a:cubicBezTo>
                  <a:pt x="21435" y="126196"/>
                  <a:pt x="23846" y="128608"/>
                  <a:pt x="26793" y="128608"/>
                </a:cubicBezTo>
                <a:lnTo>
                  <a:pt x="37511" y="128608"/>
                </a:lnTo>
                <a:cubicBezTo>
                  <a:pt x="40458" y="128608"/>
                  <a:pt x="42869" y="126196"/>
                  <a:pt x="42869" y="123249"/>
                </a:cubicBezTo>
                <a:close/>
                <a:moveTo>
                  <a:pt x="37511" y="85738"/>
                </a:moveTo>
                <a:cubicBezTo>
                  <a:pt x="40458" y="85738"/>
                  <a:pt x="42869" y="83327"/>
                  <a:pt x="42869" y="80380"/>
                </a:cubicBezTo>
                <a:lnTo>
                  <a:pt x="42869" y="69662"/>
                </a:lnTo>
                <a:cubicBezTo>
                  <a:pt x="42869" y="66715"/>
                  <a:pt x="40458" y="64304"/>
                  <a:pt x="37511" y="64304"/>
                </a:cubicBezTo>
                <a:lnTo>
                  <a:pt x="26793" y="64304"/>
                </a:lnTo>
                <a:cubicBezTo>
                  <a:pt x="23846" y="64304"/>
                  <a:pt x="21435" y="66715"/>
                  <a:pt x="21435" y="69662"/>
                </a:cubicBezTo>
                <a:lnTo>
                  <a:pt x="21435" y="80380"/>
                </a:lnTo>
                <a:cubicBezTo>
                  <a:pt x="21435" y="83327"/>
                  <a:pt x="23846" y="85738"/>
                  <a:pt x="26793" y="85738"/>
                </a:cubicBezTo>
                <a:lnTo>
                  <a:pt x="37511" y="85738"/>
                </a:lnTo>
                <a:close/>
                <a:moveTo>
                  <a:pt x="171477" y="123249"/>
                </a:moveTo>
                <a:lnTo>
                  <a:pt x="171477" y="112532"/>
                </a:lnTo>
                <a:cubicBezTo>
                  <a:pt x="171477" y="109584"/>
                  <a:pt x="169065" y="107173"/>
                  <a:pt x="166118" y="107173"/>
                </a:cubicBezTo>
                <a:lnTo>
                  <a:pt x="155401" y="107173"/>
                </a:lnTo>
                <a:cubicBezTo>
                  <a:pt x="152454" y="107173"/>
                  <a:pt x="150042" y="109584"/>
                  <a:pt x="150042" y="112532"/>
                </a:cubicBezTo>
                <a:lnTo>
                  <a:pt x="150042" y="123249"/>
                </a:lnTo>
                <a:cubicBezTo>
                  <a:pt x="150042" y="126196"/>
                  <a:pt x="152454" y="128608"/>
                  <a:pt x="155401" y="128608"/>
                </a:cubicBezTo>
                <a:lnTo>
                  <a:pt x="166118" y="128608"/>
                </a:lnTo>
                <a:cubicBezTo>
                  <a:pt x="169065" y="128608"/>
                  <a:pt x="171477" y="126196"/>
                  <a:pt x="171477" y="123249"/>
                </a:cubicBezTo>
                <a:close/>
                <a:moveTo>
                  <a:pt x="166118" y="85738"/>
                </a:moveTo>
                <a:cubicBezTo>
                  <a:pt x="169065" y="85738"/>
                  <a:pt x="171477" y="83327"/>
                  <a:pt x="171477" y="80380"/>
                </a:cubicBezTo>
                <a:lnTo>
                  <a:pt x="171477" y="69662"/>
                </a:lnTo>
                <a:cubicBezTo>
                  <a:pt x="171477" y="66715"/>
                  <a:pt x="169065" y="64304"/>
                  <a:pt x="166118" y="64304"/>
                </a:cubicBezTo>
                <a:lnTo>
                  <a:pt x="155401" y="64304"/>
                </a:lnTo>
                <a:cubicBezTo>
                  <a:pt x="152454" y="64304"/>
                  <a:pt x="150042" y="66715"/>
                  <a:pt x="150042" y="69662"/>
                </a:cubicBezTo>
                <a:lnTo>
                  <a:pt x="150042" y="80380"/>
                </a:lnTo>
                <a:cubicBezTo>
                  <a:pt x="150042" y="83327"/>
                  <a:pt x="152454" y="85738"/>
                  <a:pt x="155401" y="85738"/>
                </a:cubicBezTo>
                <a:lnTo>
                  <a:pt x="166118" y="85738"/>
                </a:lnTo>
                <a:close/>
                <a:moveTo>
                  <a:pt x="88418" y="34831"/>
                </a:moveTo>
                <a:lnTo>
                  <a:pt x="88418" y="45549"/>
                </a:lnTo>
                <a:lnTo>
                  <a:pt x="77700" y="45549"/>
                </a:lnTo>
                <a:cubicBezTo>
                  <a:pt x="74753" y="45549"/>
                  <a:pt x="72342" y="47960"/>
                  <a:pt x="72342" y="50907"/>
                </a:cubicBezTo>
                <a:lnTo>
                  <a:pt x="72342" y="56266"/>
                </a:lnTo>
                <a:cubicBezTo>
                  <a:pt x="72342" y="59213"/>
                  <a:pt x="74753" y="61624"/>
                  <a:pt x="77700" y="61624"/>
                </a:cubicBezTo>
                <a:lnTo>
                  <a:pt x="88418" y="61624"/>
                </a:lnTo>
                <a:lnTo>
                  <a:pt x="88418" y="72342"/>
                </a:lnTo>
                <a:cubicBezTo>
                  <a:pt x="88418" y="75289"/>
                  <a:pt x="90829" y="77700"/>
                  <a:pt x="93776" y="77700"/>
                </a:cubicBezTo>
                <a:lnTo>
                  <a:pt x="99135" y="77700"/>
                </a:lnTo>
                <a:cubicBezTo>
                  <a:pt x="102082" y="77700"/>
                  <a:pt x="104494" y="75289"/>
                  <a:pt x="104494" y="72342"/>
                </a:cubicBezTo>
                <a:lnTo>
                  <a:pt x="104494" y="61624"/>
                </a:lnTo>
                <a:lnTo>
                  <a:pt x="115211" y="61624"/>
                </a:lnTo>
                <a:cubicBezTo>
                  <a:pt x="118158" y="61624"/>
                  <a:pt x="120570" y="59213"/>
                  <a:pt x="120570" y="56266"/>
                </a:cubicBezTo>
                <a:lnTo>
                  <a:pt x="120570" y="50907"/>
                </a:lnTo>
                <a:cubicBezTo>
                  <a:pt x="120570" y="47960"/>
                  <a:pt x="118158" y="45549"/>
                  <a:pt x="115211" y="45549"/>
                </a:cubicBezTo>
                <a:lnTo>
                  <a:pt x="104494" y="45549"/>
                </a:lnTo>
                <a:lnTo>
                  <a:pt x="104494" y="34831"/>
                </a:lnTo>
                <a:cubicBezTo>
                  <a:pt x="104494" y="31884"/>
                  <a:pt x="102082" y="29473"/>
                  <a:pt x="99135" y="29473"/>
                </a:cubicBezTo>
                <a:lnTo>
                  <a:pt x="93776" y="29473"/>
                </a:lnTo>
                <a:cubicBezTo>
                  <a:pt x="90829" y="29473"/>
                  <a:pt x="88418" y="31884"/>
                  <a:pt x="88418" y="3483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6"/>
          <p:cNvSpPr/>
          <p:nvPr/>
        </p:nvSpPr>
        <p:spPr>
          <a:xfrm>
            <a:off x="694481" y="1335229"/>
            <a:ext cx="5847359" cy="2400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Certification Process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80135" y="1678183"/>
            <a:ext cx="6044557" cy="2057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Training institutions 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</a:t>
            </a: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undergo </a:t>
            </a:r>
            <a:r>
              <a:rPr lang="en-US" sz="108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rigorous recognition and certification</a:t>
            </a: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run residency programs: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80135" y="1986841"/>
            <a:ext cx="274363" cy="274363"/>
          </a:xfrm>
          <a:custGeom>
            <a:avLst/>
            <a:gdLst/>
            <a:ahLst/>
            <a:cxnLst/>
            <a:rect l="l" t="t" r="r" b="b"/>
            <a:pathLst>
              <a:path w="274363" h="274363">
                <a:moveTo>
                  <a:pt x="137181" y="0"/>
                </a:moveTo>
                <a:lnTo>
                  <a:pt x="137181" y="0"/>
                </a:lnTo>
                <a:cubicBezTo>
                  <a:pt x="212945" y="0"/>
                  <a:pt x="274363" y="61418"/>
                  <a:pt x="274363" y="137181"/>
                </a:cubicBezTo>
                <a:lnTo>
                  <a:pt x="274363" y="137181"/>
                </a:lnTo>
                <a:cubicBezTo>
                  <a:pt x="274363" y="212945"/>
                  <a:pt x="212945" y="274363"/>
                  <a:pt x="137181" y="274363"/>
                </a:cubicBezTo>
                <a:lnTo>
                  <a:pt x="137181" y="274363"/>
                </a:lnTo>
                <a:cubicBezTo>
                  <a:pt x="61418" y="274363"/>
                  <a:pt x="0" y="212945"/>
                  <a:pt x="0" y="137181"/>
                </a:cubicBezTo>
                <a:lnTo>
                  <a:pt x="0" y="137181"/>
                </a:lnTo>
                <a:cubicBezTo>
                  <a:pt x="0" y="61418"/>
                  <a:pt x="61418" y="0"/>
                  <a:pt x="137181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1" name="Text 9"/>
          <p:cNvSpPr/>
          <p:nvPr/>
        </p:nvSpPr>
        <p:spPr>
          <a:xfrm>
            <a:off x="598240" y="2038284"/>
            <a:ext cx="94312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57384" y="1986841"/>
            <a:ext cx="56587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Application Process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57384" y="2158318"/>
            <a:ext cx="5650160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 submission with documentation of facilities, staff, curriculum, and case volumes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80135" y="2364090"/>
            <a:ext cx="274363" cy="274363"/>
          </a:xfrm>
          <a:custGeom>
            <a:avLst/>
            <a:gdLst/>
            <a:ahLst/>
            <a:cxnLst/>
            <a:rect l="l" t="t" r="r" b="b"/>
            <a:pathLst>
              <a:path w="274363" h="274363">
                <a:moveTo>
                  <a:pt x="137181" y="0"/>
                </a:moveTo>
                <a:lnTo>
                  <a:pt x="137181" y="0"/>
                </a:lnTo>
                <a:cubicBezTo>
                  <a:pt x="212945" y="0"/>
                  <a:pt x="274363" y="61418"/>
                  <a:pt x="274363" y="137181"/>
                </a:cubicBezTo>
                <a:lnTo>
                  <a:pt x="274363" y="137181"/>
                </a:lnTo>
                <a:cubicBezTo>
                  <a:pt x="274363" y="212945"/>
                  <a:pt x="212945" y="274363"/>
                  <a:pt x="137181" y="274363"/>
                </a:cubicBezTo>
                <a:lnTo>
                  <a:pt x="137181" y="274363"/>
                </a:lnTo>
                <a:cubicBezTo>
                  <a:pt x="61418" y="274363"/>
                  <a:pt x="0" y="212945"/>
                  <a:pt x="0" y="137181"/>
                </a:cubicBezTo>
                <a:lnTo>
                  <a:pt x="0" y="137181"/>
                </a:lnTo>
                <a:cubicBezTo>
                  <a:pt x="0" y="61418"/>
                  <a:pt x="61418" y="0"/>
                  <a:pt x="137181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5" name="Text 13"/>
          <p:cNvSpPr/>
          <p:nvPr/>
        </p:nvSpPr>
        <p:spPr>
          <a:xfrm>
            <a:off x="586736" y="2415533"/>
            <a:ext cx="1200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57384" y="2364090"/>
            <a:ext cx="56587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Site Visit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7384" y="2535567"/>
            <a:ext cx="5650160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Comprehensive on-site evaluation by EBU Certification Committee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80135" y="2741339"/>
            <a:ext cx="274363" cy="274363"/>
          </a:xfrm>
          <a:custGeom>
            <a:avLst/>
            <a:gdLst/>
            <a:ahLst/>
            <a:cxnLst/>
            <a:rect l="l" t="t" r="r" b="b"/>
            <a:pathLst>
              <a:path w="274363" h="274363">
                <a:moveTo>
                  <a:pt x="137181" y="0"/>
                </a:moveTo>
                <a:lnTo>
                  <a:pt x="137181" y="0"/>
                </a:lnTo>
                <a:cubicBezTo>
                  <a:pt x="212945" y="0"/>
                  <a:pt x="274363" y="61418"/>
                  <a:pt x="274363" y="137181"/>
                </a:cubicBezTo>
                <a:lnTo>
                  <a:pt x="274363" y="137181"/>
                </a:lnTo>
                <a:cubicBezTo>
                  <a:pt x="274363" y="212945"/>
                  <a:pt x="212945" y="274363"/>
                  <a:pt x="137181" y="274363"/>
                </a:cubicBezTo>
                <a:lnTo>
                  <a:pt x="137181" y="274363"/>
                </a:lnTo>
                <a:cubicBezTo>
                  <a:pt x="61418" y="274363"/>
                  <a:pt x="0" y="212945"/>
                  <a:pt x="0" y="137181"/>
                </a:cubicBezTo>
                <a:lnTo>
                  <a:pt x="0" y="137181"/>
                </a:lnTo>
                <a:cubicBezTo>
                  <a:pt x="0" y="61418"/>
                  <a:pt x="61418" y="0"/>
                  <a:pt x="137181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9" name="Text 17"/>
          <p:cNvSpPr/>
          <p:nvPr/>
        </p:nvSpPr>
        <p:spPr>
          <a:xfrm>
            <a:off x="585165" y="2792782"/>
            <a:ext cx="1200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57384" y="2741339"/>
            <a:ext cx="56587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Assessment &amp; Decision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57384" y="2912815"/>
            <a:ext cx="5650160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Evaluation against EBU standards with certification or recommendations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80135" y="3118588"/>
            <a:ext cx="274363" cy="274363"/>
          </a:xfrm>
          <a:custGeom>
            <a:avLst/>
            <a:gdLst/>
            <a:ahLst/>
            <a:cxnLst/>
            <a:rect l="l" t="t" r="r" b="b"/>
            <a:pathLst>
              <a:path w="274363" h="274363">
                <a:moveTo>
                  <a:pt x="137181" y="0"/>
                </a:moveTo>
                <a:lnTo>
                  <a:pt x="137181" y="0"/>
                </a:lnTo>
                <a:cubicBezTo>
                  <a:pt x="212945" y="0"/>
                  <a:pt x="274363" y="61418"/>
                  <a:pt x="274363" y="137181"/>
                </a:cubicBezTo>
                <a:lnTo>
                  <a:pt x="274363" y="137181"/>
                </a:lnTo>
                <a:cubicBezTo>
                  <a:pt x="274363" y="212945"/>
                  <a:pt x="212945" y="274363"/>
                  <a:pt x="137181" y="274363"/>
                </a:cubicBezTo>
                <a:lnTo>
                  <a:pt x="137181" y="274363"/>
                </a:lnTo>
                <a:cubicBezTo>
                  <a:pt x="61418" y="274363"/>
                  <a:pt x="0" y="212945"/>
                  <a:pt x="0" y="137181"/>
                </a:cubicBezTo>
                <a:lnTo>
                  <a:pt x="0" y="137181"/>
                </a:lnTo>
                <a:cubicBezTo>
                  <a:pt x="0" y="61418"/>
                  <a:pt x="61418" y="0"/>
                  <a:pt x="137181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3" name="Text 21"/>
          <p:cNvSpPr/>
          <p:nvPr/>
        </p:nvSpPr>
        <p:spPr>
          <a:xfrm>
            <a:off x="586808" y="3170031"/>
            <a:ext cx="1200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C5A56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57384" y="3118588"/>
            <a:ext cx="565873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Ongoing Monitoring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57384" y="3290064"/>
            <a:ext cx="5650160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review and re-accreditation cycles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42954" y="3717613"/>
            <a:ext cx="6250329" cy="3145456"/>
          </a:xfrm>
          <a:custGeom>
            <a:avLst/>
            <a:gdLst/>
            <a:ahLst/>
            <a:cxnLst/>
            <a:rect l="l" t="t" r="r" b="b"/>
            <a:pathLst>
              <a:path w="6250329" h="3145456">
                <a:moveTo>
                  <a:pt x="32009" y="0"/>
                </a:moveTo>
                <a:lnTo>
                  <a:pt x="6218320" y="0"/>
                </a:lnTo>
                <a:cubicBezTo>
                  <a:pt x="6235998" y="0"/>
                  <a:pt x="6250329" y="14331"/>
                  <a:pt x="6250329" y="32009"/>
                </a:cubicBezTo>
                <a:lnTo>
                  <a:pt x="6250329" y="3076854"/>
                </a:lnTo>
                <a:cubicBezTo>
                  <a:pt x="6250329" y="3114742"/>
                  <a:pt x="6219615" y="3145456"/>
                  <a:pt x="6181727" y="3145456"/>
                </a:cubicBezTo>
                <a:lnTo>
                  <a:pt x="68602" y="3145456"/>
                </a:lnTo>
                <a:cubicBezTo>
                  <a:pt x="30714" y="3145456"/>
                  <a:pt x="0" y="3114742"/>
                  <a:pt x="0" y="3076854"/>
                </a:cubicBez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443" dist="3429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42954" y="3717613"/>
            <a:ext cx="6250329" cy="32009"/>
          </a:xfrm>
          <a:custGeom>
            <a:avLst/>
            <a:gdLst/>
            <a:ahLst/>
            <a:cxnLst/>
            <a:rect l="l" t="t" r="r" b="b"/>
            <a:pathLst>
              <a:path w="6250329" h="32009">
                <a:moveTo>
                  <a:pt x="32009" y="0"/>
                </a:moveTo>
                <a:lnTo>
                  <a:pt x="6218320" y="0"/>
                </a:lnTo>
                <a:cubicBezTo>
                  <a:pt x="6235998" y="0"/>
                  <a:pt x="6250329" y="14331"/>
                  <a:pt x="6250329" y="32009"/>
                </a:cubicBezTo>
                <a:lnTo>
                  <a:pt x="6250329" y="32009"/>
                </a:lnTo>
                <a:lnTo>
                  <a:pt x="0" y="32009"/>
                </a:ln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8" name="Shape 26"/>
          <p:cNvSpPr/>
          <p:nvPr/>
        </p:nvSpPr>
        <p:spPr>
          <a:xfrm>
            <a:off x="480135" y="3905095"/>
            <a:ext cx="214346" cy="171477"/>
          </a:xfrm>
          <a:custGeom>
            <a:avLst/>
            <a:gdLst/>
            <a:ahLst/>
            <a:cxnLst/>
            <a:rect l="l" t="t" r="r" b="b"/>
            <a:pathLst>
              <a:path w="214346" h="171477">
                <a:moveTo>
                  <a:pt x="139291" y="70500"/>
                </a:moveTo>
                <a:cubicBezTo>
                  <a:pt x="143377" y="69395"/>
                  <a:pt x="147664" y="71337"/>
                  <a:pt x="149506" y="75122"/>
                </a:cubicBezTo>
                <a:lnTo>
                  <a:pt x="155736" y="87714"/>
                </a:lnTo>
                <a:cubicBezTo>
                  <a:pt x="159185" y="88183"/>
                  <a:pt x="162568" y="89121"/>
                  <a:pt x="165750" y="90427"/>
                </a:cubicBezTo>
                <a:lnTo>
                  <a:pt x="177472" y="82624"/>
                </a:lnTo>
                <a:cubicBezTo>
                  <a:pt x="180988" y="80279"/>
                  <a:pt x="185644" y="80748"/>
                  <a:pt x="188624" y="83729"/>
                </a:cubicBezTo>
                <a:lnTo>
                  <a:pt x="195055" y="90159"/>
                </a:lnTo>
                <a:cubicBezTo>
                  <a:pt x="198036" y="93140"/>
                  <a:pt x="198504" y="97829"/>
                  <a:pt x="196160" y="101312"/>
                </a:cubicBezTo>
                <a:lnTo>
                  <a:pt x="188357" y="113001"/>
                </a:lnTo>
                <a:cubicBezTo>
                  <a:pt x="188993" y="114575"/>
                  <a:pt x="189562" y="116216"/>
                  <a:pt x="190031" y="117924"/>
                </a:cubicBezTo>
                <a:cubicBezTo>
                  <a:pt x="190500" y="119632"/>
                  <a:pt x="190801" y="121306"/>
                  <a:pt x="191036" y="123015"/>
                </a:cubicBezTo>
                <a:lnTo>
                  <a:pt x="203662" y="129244"/>
                </a:lnTo>
                <a:cubicBezTo>
                  <a:pt x="207447" y="131119"/>
                  <a:pt x="209389" y="135406"/>
                  <a:pt x="208284" y="139459"/>
                </a:cubicBezTo>
                <a:lnTo>
                  <a:pt x="205940" y="148234"/>
                </a:lnTo>
                <a:cubicBezTo>
                  <a:pt x="204834" y="152286"/>
                  <a:pt x="201050" y="155032"/>
                  <a:pt x="196830" y="154765"/>
                </a:cubicBezTo>
                <a:lnTo>
                  <a:pt x="182763" y="153860"/>
                </a:lnTo>
                <a:cubicBezTo>
                  <a:pt x="180653" y="156573"/>
                  <a:pt x="178209" y="159085"/>
                  <a:pt x="175429" y="161228"/>
                </a:cubicBezTo>
                <a:lnTo>
                  <a:pt x="176333" y="175261"/>
                </a:lnTo>
                <a:cubicBezTo>
                  <a:pt x="176601" y="179481"/>
                  <a:pt x="173855" y="183299"/>
                  <a:pt x="169802" y="184371"/>
                </a:cubicBezTo>
                <a:lnTo>
                  <a:pt x="161027" y="186715"/>
                </a:lnTo>
                <a:cubicBezTo>
                  <a:pt x="156941" y="187821"/>
                  <a:pt x="152688" y="185878"/>
                  <a:pt x="150813" y="182094"/>
                </a:cubicBezTo>
                <a:lnTo>
                  <a:pt x="144583" y="169501"/>
                </a:lnTo>
                <a:cubicBezTo>
                  <a:pt x="141133" y="169032"/>
                  <a:pt x="137751" y="168094"/>
                  <a:pt x="134569" y="166788"/>
                </a:cubicBezTo>
                <a:lnTo>
                  <a:pt x="122847" y="174592"/>
                </a:lnTo>
                <a:cubicBezTo>
                  <a:pt x="119330" y="176936"/>
                  <a:pt x="114675" y="176467"/>
                  <a:pt x="111694" y="173486"/>
                </a:cubicBezTo>
                <a:lnTo>
                  <a:pt x="105264" y="167056"/>
                </a:lnTo>
                <a:cubicBezTo>
                  <a:pt x="102283" y="164075"/>
                  <a:pt x="101814" y="159420"/>
                  <a:pt x="104159" y="155903"/>
                </a:cubicBezTo>
                <a:lnTo>
                  <a:pt x="111962" y="144181"/>
                </a:lnTo>
                <a:cubicBezTo>
                  <a:pt x="111326" y="142607"/>
                  <a:pt x="110757" y="140966"/>
                  <a:pt x="110288" y="139258"/>
                </a:cubicBezTo>
                <a:cubicBezTo>
                  <a:pt x="109819" y="137550"/>
                  <a:pt x="109517" y="135842"/>
                  <a:pt x="109283" y="134167"/>
                </a:cubicBezTo>
                <a:lnTo>
                  <a:pt x="96657" y="127938"/>
                </a:lnTo>
                <a:cubicBezTo>
                  <a:pt x="92872" y="126062"/>
                  <a:pt x="90963" y="121775"/>
                  <a:pt x="92035" y="117723"/>
                </a:cubicBezTo>
                <a:lnTo>
                  <a:pt x="94379" y="108948"/>
                </a:lnTo>
                <a:cubicBezTo>
                  <a:pt x="95484" y="104896"/>
                  <a:pt x="99269" y="102149"/>
                  <a:pt x="103489" y="102417"/>
                </a:cubicBezTo>
                <a:lnTo>
                  <a:pt x="117522" y="103321"/>
                </a:lnTo>
                <a:cubicBezTo>
                  <a:pt x="119632" y="100609"/>
                  <a:pt x="122077" y="98097"/>
                  <a:pt x="124857" y="95953"/>
                </a:cubicBezTo>
                <a:lnTo>
                  <a:pt x="123952" y="81954"/>
                </a:lnTo>
                <a:cubicBezTo>
                  <a:pt x="123684" y="77734"/>
                  <a:pt x="126431" y="73916"/>
                  <a:pt x="130483" y="72844"/>
                </a:cubicBezTo>
                <a:lnTo>
                  <a:pt x="139258" y="70500"/>
                </a:lnTo>
                <a:close/>
                <a:moveTo>
                  <a:pt x="150176" y="113871"/>
                </a:moveTo>
                <a:cubicBezTo>
                  <a:pt x="142043" y="113881"/>
                  <a:pt x="135447" y="120491"/>
                  <a:pt x="135457" y="128624"/>
                </a:cubicBezTo>
                <a:cubicBezTo>
                  <a:pt x="135466" y="136758"/>
                  <a:pt x="142076" y="143353"/>
                  <a:pt x="150210" y="143344"/>
                </a:cubicBezTo>
                <a:cubicBezTo>
                  <a:pt x="158343" y="143335"/>
                  <a:pt x="164938" y="136724"/>
                  <a:pt x="164929" y="128591"/>
                </a:cubicBezTo>
                <a:cubicBezTo>
                  <a:pt x="164920" y="120458"/>
                  <a:pt x="158309" y="113862"/>
                  <a:pt x="150176" y="113871"/>
                </a:cubicBezTo>
                <a:close/>
                <a:moveTo>
                  <a:pt x="75323" y="-15239"/>
                </a:moveTo>
                <a:lnTo>
                  <a:pt x="84097" y="-12894"/>
                </a:lnTo>
                <a:cubicBezTo>
                  <a:pt x="88150" y="-11789"/>
                  <a:pt x="90896" y="-7971"/>
                  <a:pt x="90628" y="-3785"/>
                </a:cubicBezTo>
                <a:lnTo>
                  <a:pt x="89724" y="10215"/>
                </a:lnTo>
                <a:cubicBezTo>
                  <a:pt x="92504" y="12358"/>
                  <a:pt x="94949" y="14837"/>
                  <a:pt x="97059" y="17583"/>
                </a:cubicBezTo>
                <a:lnTo>
                  <a:pt x="111125" y="16679"/>
                </a:lnTo>
                <a:cubicBezTo>
                  <a:pt x="115311" y="16411"/>
                  <a:pt x="119129" y="19157"/>
                  <a:pt x="120235" y="23210"/>
                </a:cubicBezTo>
                <a:lnTo>
                  <a:pt x="122579" y="31984"/>
                </a:lnTo>
                <a:cubicBezTo>
                  <a:pt x="123651" y="36037"/>
                  <a:pt x="121742" y="40324"/>
                  <a:pt x="117957" y="42199"/>
                </a:cubicBezTo>
                <a:lnTo>
                  <a:pt x="105331" y="48429"/>
                </a:lnTo>
                <a:cubicBezTo>
                  <a:pt x="105097" y="50137"/>
                  <a:pt x="104762" y="51845"/>
                  <a:pt x="104326" y="53520"/>
                </a:cubicBezTo>
                <a:cubicBezTo>
                  <a:pt x="103891" y="55194"/>
                  <a:pt x="103288" y="56869"/>
                  <a:pt x="102652" y="58443"/>
                </a:cubicBezTo>
                <a:lnTo>
                  <a:pt x="110455" y="70165"/>
                </a:lnTo>
                <a:cubicBezTo>
                  <a:pt x="112800" y="73681"/>
                  <a:pt x="112331" y="78337"/>
                  <a:pt x="109350" y="81318"/>
                </a:cubicBezTo>
                <a:lnTo>
                  <a:pt x="102920" y="87748"/>
                </a:lnTo>
                <a:cubicBezTo>
                  <a:pt x="99939" y="90729"/>
                  <a:pt x="95283" y="91198"/>
                  <a:pt x="91767" y="88853"/>
                </a:cubicBezTo>
                <a:lnTo>
                  <a:pt x="80045" y="81050"/>
                </a:lnTo>
                <a:cubicBezTo>
                  <a:pt x="76863" y="82356"/>
                  <a:pt x="73480" y="83294"/>
                  <a:pt x="70031" y="83762"/>
                </a:cubicBezTo>
                <a:lnTo>
                  <a:pt x="63801" y="96355"/>
                </a:lnTo>
                <a:cubicBezTo>
                  <a:pt x="61926" y="100140"/>
                  <a:pt x="57639" y="102049"/>
                  <a:pt x="53586" y="100977"/>
                </a:cubicBezTo>
                <a:lnTo>
                  <a:pt x="44812" y="98633"/>
                </a:lnTo>
                <a:cubicBezTo>
                  <a:pt x="40726" y="97527"/>
                  <a:pt x="38013" y="93709"/>
                  <a:pt x="38281" y="89523"/>
                </a:cubicBezTo>
                <a:lnTo>
                  <a:pt x="39185" y="75490"/>
                </a:lnTo>
                <a:cubicBezTo>
                  <a:pt x="36405" y="73347"/>
                  <a:pt x="33960" y="70868"/>
                  <a:pt x="31850" y="68122"/>
                </a:cubicBezTo>
                <a:lnTo>
                  <a:pt x="17784" y="69026"/>
                </a:lnTo>
                <a:cubicBezTo>
                  <a:pt x="13598" y="69294"/>
                  <a:pt x="9780" y="66548"/>
                  <a:pt x="8674" y="62495"/>
                </a:cubicBezTo>
                <a:lnTo>
                  <a:pt x="6330" y="53720"/>
                </a:lnTo>
                <a:cubicBezTo>
                  <a:pt x="5258" y="49668"/>
                  <a:pt x="7167" y="45381"/>
                  <a:pt x="10952" y="43506"/>
                </a:cubicBezTo>
                <a:lnTo>
                  <a:pt x="23578" y="37276"/>
                </a:lnTo>
                <a:cubicBezTo>
                  <a:pt x="23813" y="35568"/>
                  <a:pt x="24147" y="33893"/>
                  <a:pt x="24583" y="32185"/>
                </a:cubicBezTo>
                <a:cubicBezTo>
                  <a:pt x="25052" y="30477"/>
                  <a:pt x="25588" y="28836"/>
                  <a:pt x="26257" y="27262"/>
                </a:cubicBezTo>
                <a:lnTo>
                  <a:pt x="18454" y="15574"/>
                </a:lnTo>
                <a:cubicBezTo>
                  <a:pt x="16109" y="12057"/>
                  <a:pt x="16578" y="7402"/>
                  <a:pt x="19559" y="4421"/>
                </a:cubicBezTo>
                <a:lnTo>
                  <a:pt x="25989" y="-2009"/>
                </a:lnTo>
                <a:cubicBezTo>
                  <a:pt x="28970" y="-4990"/>
                  <a:pt x="33626" y="-5459"/>
                  <a:pt x="37142" y="-3115"/>
                </a:cubicBezTo>
                <a:lnTo>
                  <a:pt x="48864" y="4689"/>
                </a:lnTo>
                <a:cubicBezTo>
                  <a:pt x="52046" y="3383"/>
                  <a:pt x="55429" y="2445"/>
                  <a:pt x="58878" y="1976"/>
                </a:cubicBezTo>
                <a:lnTo>
                  <a:pt x="65108" y="-10617"/>
                </a:lnTo>
                <a:cubicBezTo>
                  <a:pt x="66983" y="-14401"/>
                  <a:pt x="71237" y="-16310"/>
                  <a:pt x="75323" y="-15239"/>
                </a:cubicBezTo>
                <a:close/>
                <a:moveTo>
                  <a:pt x="64438" y="28133"/>
                </a:moveTo>
                <a:cubicBezTo>
                  <a:pt x="56305" y="28133"/>
                  <a:pt x="49701" y="34736"/>
                  <a:pt x="49701" y="42869"/>
                </a:cubicBezTo>
                <a:cubicBezTo>
                  <a:pt x="49701" y="51002"/>
                  <a:pt x="56305" y="57605"/>
                  <a:pt x="64438" y="57605"/>
                </a:cubicBezTo>
                <a:cubicBezTo>
                  <a:pt x="72571" y="57605"/>
                  <a:pt x="79174" y="51002"/>
                  <a:pt x="79174" y="42869"/>
                </a:cubicBezTo>
                <a:cubicBezTo>
                  <a:pt x="79174" y="34736"/>
                  <a:pt x="72571" y="28133"/>
                  <a:pt x="64438" y="28133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9" name="Text 27"/>
          <p:cNvSpPr/>
          <p:nvPr/>
        </p:nvSpPr>
        <p:spPr>
          <a:xfrm>
            <a:off x="694481" y="3870800"/>
            <a:ext cx="5847359" cy="2400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Equipment &amp; Staff Requirements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0135" y="4213753"/>
            <a:ext cx="6044557" cy="2057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Institutions 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should</a:t>
            </a: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provide </a:t>
            </a:r>
            <a:r>
              <a:rPr lang="en-US" sz="108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adequate infrastructure</a:t>
            </a:r>
            <a:r>
              <a:rPr lang="en-US" sz="108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 support comprehensive training: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480135" y="4522412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565873" y="4613869"/>
            <a:ext cx="120034" cy="120034"/>
          </a:xfrm>
          <a:custGeom>
            <a:avLst/>
            <a:gdLst/>
            <a:ahLst/>
            <a:cxnLst/>
            <a:rect l="l" t="t" r="r" b="b"/>
            <a:pathLst>
              <a:path w="120034" h="120034">
                <a:moveTo>
                  <a:pt x="41262" y="0"/>
                </a:moveTo>
                <a:cubicBezTo>
                  <a:pt x="35049" y="0"/>
                  <a:pt x="30008" y="5040"/>
                  <a:pt x="30008" y="11253"/>
                </a:cubicBezTo>
                <a:lnTo>
                  <a:pt x="30008" y="60017"/>
                </a:lnTo>
                <a:cubicBezTo>
                  <a:pt x="30008" y="66230"/>
                  <a:pt x="35049" y="71270"/>
                  <a:pt x="41262" y="71270"/>
                </a:cubicBezTo>
                <a:lnTo>
                  <a:pt x="56266" y="71270"/>
                </a:lnTo>
                <a:cubicBezTo>
                  <a:pt x="62479" y="71270"/>
                  <a:pt x="67519" y="66230"/>
                  <a:pt x="67519" y="60017"/>
                </a:cubicBezTo>
                <a:lnTo>
                  <a:pt x="67519" y="45013"/>
                </a:lnTo>
                <a:lnTo>
                  <a:pt x="75021" y="45013"/>
                </a:lnTo>
                <a:cubicBezTo>
                  <a:pt x="91596" y="45013"/>
                  <a:pt x="105030" y="58446"/>
                  <a:pt x="105030" y="75021"/>
                </a:cubicBezTo>
                <a:cubicBezTo>
                  <a:pt x="105030" y="91596"/>
                  <a:pt x="91596" y="105030"/>
                  <a:pt x="75021" y="105030"/>
                </a:cubicBezTo>
                <a:lnTo>
                  <a:pt x="7502" y="105030"/>
                </a:lnTo>
                <a:cubicBezTo>
                  <a:pt x="3353" y="105030"/>
                  <a:pt x="0" y="108382"/>
                  <a:pt x="0" y="112532"/>
                </a:cubicBezTo>
                <a:cubicBezTo>
                  <a:pt x="0" y="116681"/>
                  <a:pt x="3353" y="120034"/>
                  <a:pt x="7502" y="120034"/>
                </a:cubicBezTo>
                <a:lnTo>
                  <a:pt x="112532" y="120034"/>
                </a:lnTo>
                <a:cubicBezTo>
                  <a:pt x="116681" y="120034"/>
                  <a:pt x="120034" y="116681"/>
                  <a:pt x="120034" y="112532"/>
                </a:cubicBezTo>
                <a:cubicBezTo>
                  <a:pt x="120034" y="108382"/>
                  <a:pt x="116681" y="105030"/>
                  <a:pt x="112532" y="105030"/>
                </a:cubicBezTo>
                <a:lnTo>
                  <a:pt x="108570" y="105030"/>
                </a:lnTo>
                <a:cubicBezTo>
                  <a:pt x="115697" y="97059"/>
                  <a:pt x="120034" y="86556"/>
                  <a:pt x="120034" y="75021"/>
                </a:cubicBezTo>
                <a:cubicBezTo>
                  <a:pt x="120034" y="50170"/>
                  <a:pt x="99872" y="30008"/>
                  <a:pt x="75021" y="30008"/>
                </a:cubicBezTo>
                <a:lnTo>
                  <a:pt x="67519" y="30008"/>
                </a:lnTo>
                <a:lnTo>
                  <a:pt x="67519" y="11253"/>
                </a:lnTo>
                <a:cubicBezTo>
                  <a:pt x="67519" y="5040"/>
                  <a:pt x="62479" y="0"/>
                  <a:pt x="56266" y="0"/>
                </a:cubicBezTo>
                <a:lnTo>
                  <a:pt x="41262" y="0"/>
                </a:lnTo>
                <a:close/>
                <a:moveTo>
                  <a:pt x="28133" y="82523"/>
                </a:moveTo>
                <a:cubicBezTo>
                  <a:pt x="25015" y="82523"/>
                  <a:pt x="22506" y="85032"/>
                  <a:pt x="22506" y="88150"/>
                </a:cubicBezTo>
                <a:cubicBezTo>
                  <a:pt x="22506" y="91268"/>
                  <a:pt x="25015" y="93776"/>
                  <a:pt x="28133" y="93776"/>
                </a:cubicBezTo>
                <a:lnTo>
                  <a:pt x="69395" y="93776"/>
                </a:lnTo>
                <a:cubicBezTo>
                  <a:pt x="72513" y="93776"/>
                  <a:pt x="75021" y="91268"/>
                  <a:pt x="75021" y="88150"/>
                </a:cubicBezTo>
                <a:cubicBezTo>
                  <a:pt x="75021" y="85032"/>
                  <a:pt x="72513" y="82523"/>
                  <a:pt x="69395" y="82523"/>
                </a:cubicBezTo>
                <a:lnTo>
                  <a:pt x="28133" y="8252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3" name="Text 31"/>
          <p:cNvSpPr/>
          <p:nvPr/>
        </p:nvSpPr>
        <p:spPr>
          <a:xfrm>
            <a:off x="749361" y="4591002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Endoscopic Equipment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48726" y="4796774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Cystoscopes, ureterorenoscopes, resectoscopes, etc.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3504200" y="4522412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3574934" y="4613869"/>
            <a:ext cx="150042" cy="120034"/>
          </a:xfrm>
          <a:custGeom>
            <a:avLst/>
            <a:gdLst/>
            <a:ahLst/>
            <a:cxnLst/>
            <a:rect l="l" t="t" r="r" b="b"/>
            <a:pathLst>
              <a:path w="150042" h="120034">
                <a:moveTo>
                  <a:pt x="82523" y="0"/>
                </a:moveTo>
                <a:cubicBezTo>
                  <a:pt x="82523" y="-4150"/>
                  <a:pt x="79171" y="-7502"/>
                  <a:pt x="75021" y="-7502"/>
                </a:cubicBezTo>
                <a:cubicBezTo>
                  <a:pt x="70871" y="-7502"/>
                  <a:pt x="67519" y="-4150"/>
                  <a:pt x="67519" y="0"/>
                </a:cubicBezTo>
                <a:lnTo>
                  <a:pt x="67519" y="15004"/>
                </a:lnTo>
                <a:lnTo>
                  <a:pt x="45013" y="15004"/>
                </a:lnTo>
                <a:cubicBezTo>
                  <a:pt x="32587" y="15004"/>
                  <a:pt x="22506" y="25085"/>
                  <a:pt x="22506" y="37511"/>
                </a:cubicBezTo>
                <a:lnTo>
                  <a:pt x="22506" y="90025"/>
                </a:lnTo>
                <a:cubicBezTo>
                  <a:pt x="22506" y="102451"/>
                  <a:pt x="32587" y="112532"/>
                  <a:pt x="45013" y="112532"/>
                </a:cubicBezTo>
                <a:lnTo>
                  <a:pt x="105030" y="112532"/>
                </a:lnTo>
                <a:cubicBezTo>
                  <a:pt x="117455" y="112532"/>
                  <a:pt x="127536" y="102451"/>
                  <a:pt x="127536" y="90025"/>
                </a:cubicBezTo>
                <a:lnTo>
                  <a:pt x="127536" y="37511"/>
                </a:lnTo>
                <a:cubicBezTo>
                  <a:pt x="127536" y="25085"/>
                  <a:pt x="117455" y="15004"/>
                  <a:pt x="105030" y="15004"/>
                </a:cubicBezTo>
                <a:lnTo>
                  <a:pt x="82523" y="15004"/>
                </a:lnTo>
                <a:lnTo>
                  <a:pt x="82523" y="0"/>
                </a:lnTo>
                <a:close/>
                <a:moveTo>
                  <a:pt x="37511" y="86274"/>
                </a:moveTo>
                <a:cubicBezTo>
                  <a:pt x="37511" y="83156"/>
                  <a:pt x="40019" y="80648"/>
                  <a:pt x="43137" y="80648"/>
                </a:cubicBezTo>
                <a:lnTo>
                  <a:pt x="50639" y="80648"/>
                </a:lnTo>
                <a:cubicBezTo>
                  <a:pt x="53757" y="80648"/>
                  <a:pt x="56266" y="83156"/>
                  <a:pt x="56266" y="86274"/>
                </a:cubicBezTo>
                <a:cubicBezTo>
                  <a:pt x="56266" y="89392"/>
                  <a:pt x="53757" y="91901"/>
                  <a:pt x="50639" y="91901"/>
                </a:cubicBezTo>
                <a:lnTo>
                  <a:pt x="43137" y="91901"/>
                </a:lnTo>
                <a:cubicBezTo>
                  <a:pt x="40019" y="91901"/>
                  <a:pt x="37511" y="89392"/>
                  <a:pt x="37511" y="86274"/>
                </a:cubicBezTo>
                <a:close/>
                <a:moveTo>
                  <a:pt x="65643" y="86274"/>
                </a:moveTo>
                <a:cubicBezTo>
                  <a:pt x="65643" y="83156"/>
                  <a:pt x="68152" y="80648"/>
                  <a:pt x="71270" y="80648"/>
                </a:cubicBezTo>
                <a:lnTo>
                  <a:pt x="78772" y="80648"/>
                </a:lnTo>
                <a:cubicBezTo>
                  <a:pt x="81890" y="80648"/>
                  <a:pt x="84399" y="83156"/>
                  <a:pt x="84399" y="86274"/>
                </a:cubicBezTo>
                <a:cubicBezTo>
                  <a:pt x="84399" y="89392"/>
                  <a:pt x="81890" y="91901"/>
                  <a:pt x="78772" y="91901"/>
                </a:cubicBezTo>
                <a:lnTo>
                  <a:pt x="71270" y="91901"/>
                </a:lnTo>
                <a:cubicBezTo>
                  <a:pt x="68152" y="91901"/>
                  <a:pt x="65643" y="89392"/>
                  <a:pt x="65643" y="86274"/>
                </a:cubicBezTo>
                <a:close/>
                <a:moveTo>
                  <a:pt x="93776" y="86274"/>
                </a:moveTo>
                <a:cubicBezTo>
                  <a:pt x="93776" y="83156"/>
                  <a:pt x="96285" y="80648"/>
                  <a:pt x="99403" y="80648"/>
                </a:cubicBezTo>
                <a:lnTo>
                  <a:pt x="106905" y="80648"/>
                </a:lnTo>
                <a:cubicBezTo>
                  <a:pt x="110023" y="80648"/>
                  <a:pt x="112532" y="83156"/>
                  <a:pt x="112532" y="86274"/>
                </a:cubicBezTo>
                <a:cubicBezTo>
                  <a:pt x="112532" y="89392"/>
                  <a:pt x="110023" y="91901"/>
                  <a:pt x="106905" y="91901"/>
                </a:cubicBezTo>
                <a:lnTo>
                  <a:pt x="99403" y="91901"/>
                </a:lnTo>
                <a:cubicBezTo>
                  <a:pt x="96285" y="91901"/>
                  <a:pt x="93776" y="89392"/>
                  <a:pt x="93776" y="86274"/>
                </a:cubicBezTo>
                <a:close/>
                <a:moveTo>
                  <a:pt x="52515" y="41262"/>
                </a:moveTo>
                <a:cubicBezTo>
                  <a:pt x="58726" y="41262"/>
                  <a:pt x="63768" y="46304"/>
                  <a:pt x="63768" y="52515"/>
                </a:cubicBezTo>
                <a:cubicBezTo>
                  <a:pt x="63768" y="58726"/>
                  <a:pt x="58726" y="63768"/>
                  <a:pt x="52515" y="63768"/>
                </a:cubicBezTo>
                <a:cubicBezTo>
                  <a:pt x="46304" y="63768"/>
                  <a:pt x="41262" y="58726"/>
                  <a:pt x="41262" y="52515"/>
                </a:cubicBezTo>
                <a:cubicBezTo>
                  <a:pt x="41262" y="46304"/>
                  <a:pt x="46304" y="41262"/>
                  <a:pt x="52515" y="41262"/>
                </a:cubicBezTo>
                <a:close/>
                <a:moveTo>
                  <a:pt x="86274" y="52515"/>
                </a:moveTo>
                <a:cubicBezTo>
                  <a:pt x="86274" y="46304"/>
                  <a:pt x="91317" y="41262"/>
                  <a:pt x="97527" y="41262"/>
                </a:cubicBezTo>
                <a:cubicBezTo>
                  <a:pt x="103738" y="41262"/>
                  <a:pt x="108781" y="46304"/>
                  <a:pt x="108781" y="52515"/>
                </a:cubicBezTo>
                <a:cubicBezTo>
                  <a:pt x="108781" y="58726"/>
                  <a:pt x="103738" y="63768"/>
                  <a:pt x="97527" y="63768"/>
                </a:cubicBezTo>
                <a:cubicBezTo>
                  <a:pt x="91317" y="63768"/>
                  <a:pt x="86274" y="58726"/>
                  <a:pt x="86274" y="52515"/>
                </a:cubicBezTo>
                <a:close/>
                <a:moveTo>
                  <a:pt x="15004" y="52515"/>
                </a:moveTo>
                <a:cubicBezTo>
                  <a:pt x="15004" y="48365"/>
                  <a:pt x="11652" y="45013"/>
                  <a:pt x="7502" y="45013"/>
                </a:cubicBezTo>
                <a:cubicBezTo>
                  <a:pt x="3353" y="45013"/>
                  <a:pt x="0" y="48365"/>
                  <a:pt x="0" y="52515"/>
                </a:cubicBezTo>
                <a:lnTo>
                  <a:pt x="0" y="75021"/>
                </a:lnTo>
                <a:cubicBezTo>
                  <a:pt x="0" y="79171"/>
                  <a:pt x="3353" y="82523"/>
                  <a:pt x="7502" y="82523"/>
                </a:cubicBezTo>
                <a:cubicBezTo>
                  <a:pt x="11652" y="82523"/>
                  <a:pt x="15004" y="79171"/>
                  <a:pt x="15004" y="75021"/>
                </a:cubicBezTo>
                <a:lnTo>
                  <a:pt x="15004" y="52515"/>
                </a:lnTo>
                <a:close/>
                <a:moveTo>
                  <a:pt x="142540" y="45013"/>
                </a:moveTo>
                <a:cubicBezTo>
                  <a:pt x="138390" y="45013"/>
                  <a:pt x="135038" y="48365"/>
                  <a:pt x="135038" y="52515"/>
                </a:cubicBezTo>
                <a:lnTo>
                  <a:pt x="135038" y="75021"/>
                </a:lnTo>
                <a:cubicBezTo>
                  <a:pt x="135038" y="79171"/>
                  <a:pt x="138390" y="82523"/>
                  <a:pt x="142540" y="82523"/>
                </a:cubicBezTo>
                <a:cubicBezTo>
                  <a:pt x="146690" y="82523"/>
                  <a:pt x="150042" y="79171"/>
                  <a:pt x="150042" y="75021"/>
                </a:cubicBezTo>
                <a:lnTo>
                  <a:pt x="150042" y="52515"/>
                </a:lnTo>
                <a:cubicBezTo>
                  <a:pt x="150042" y="48365"/>
                  <a:pt x="146690" y="45013"/>
                  <a:pt x="142540" y="4501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7" name="Text 35"/>
          <p:cNvSpPr/>
          <p:nvPr/>
        </p:nvSpPr>
        <p:spPr>
          <a:xfrm>
            <a:off x="3773426" y="4591002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Minimally Invasive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3572791" y="4796774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Laparoscopic and robotic surgical systems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480135" y="5071137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565873" y="5162594"/>
            <a:ext cx="120034" cy="120034"/>
          </a:xfrm>
          <a:custGeom>
            <a:avLst/>
            <a:gdLst/>
            <a:ahLst/>
            <a:cxnLst/>
            <a:rect l="l" t="t" r="r" b="b"/>
            <a:pathLst>
              <a:path w="120034" h="120034">
                <a:moveTo>
                  <a:pt x="0" y="15004"/>
                </a:moveTo>
                <a:cubicBezTo>
                  <a:pt x="0" y="10855"/>
                  <a:pt x="3353" y="7502"/>
                  <a:pt x="7502" y="7502"/>
                </a:cubicBezTo>
                <a:lnTo>
                  <a:pt x="112532" y="7502"/>
                </a:lnTo>
                <a:cubicBezTo>
                  <a:pt x="116681" y="7502"/>
                  <a:pt x="120034" y="10855"/>
                  <a:pt x="120034" y="15004"/>
                </a:cubicBezTo>
                <a:cubicBezTo>
                  <a:pt x="120034" y="19154"/>
                  <a:pt x="116681" y="22506"/>
                  <a:pt x="112532" y="22506"/>
                </a:cubicBezTo>
                <a:lnTo>
                  <a:pt x="112532" y="97527"/>
                </a:lnTo>
                <a:cubicBezTo>
                  <a:pt x="116681" y="97527"/>
                  <a:pt x="120034" y="100880"/>
                  <a:pt x="120034" y="105030"/>
                </a:cubicBezTo>
                <a:cubicBezTo>
                  <a:pt x="120034" y="109179"/>
                  <a:pt x="116681" y="112532"/>
                  <a:pt x="112532" y="112532"/>
                </a:cubicBezTo>
                <a:lnTo>
                  <a:pt x="7502" y="112532"/>
                </a:lnTo>
                <a:cubicBezTo>
                  <a:pt x="3353" y="112532"/>
                  <a:pt x="0" y="109179"/>
                  <a:pt x="0" y="105030"/>
                </a:cubicBezTo>
                <a:cubicBezTo>
                  <a:pt x="0" y="100880"/>
                  <a:pt x="3353" y="97527"/>
                  <a:pt x="7502" y="97527"/>
                </a:cubicBezTo>
                <a:lnTo>
                  <a:pt x="7502" y="22506"/>
                </a:lnTo>
                <a:cubicBezTo>
                  <a:pt x="3353" y="22506"/>
                  <a:pt x="0" y="19154"/>
                  <a:pt x="0" y="15004"/>
                </a:cubicBezTo>
                <a:close/>
                <a:moveTo>
                  <a:pt x="65643" y="28133"/>
                </a:moveTo>
                <a:cubicBezTo>
                  <a:pt x="65643" y="25015"/>
                  <a:pt x="63135" y="22506"/>
                  <a:pt x="60017" y="22506"/>
                </a:cubicBezTo>
                <a:cubicBezTo>
                  <a:pt x="56899" y="22506"/>
                  <a:pt x="54390" y="25015"/>
                  <a:pt x="54390" y="28133"/>
                </a:cubicBezTo>
                <a:lnTo>
                  <a:pt x="54390" y="31884"/>
                </a:lnTo>
                <a:lnTo>
                  <a:pt x="39386" y="31884"/>
                </a:lnTo>
                <a:cubicBezTo>
                  <a:pt x="36268" y="31884"/>
                  <a:pt x="33759" y="34392"/>
                  <a:pt x="33759" y="37511"/>
                </a:cubicBezTo>
                <a:cubicBezTo>
                  <a:pt x="33759" y="40629"/>
                  <a:pt x="36268" y="43137"/>
                  <a:pt x="39386" y="43137"/>
                </a:cubicBezTo>
                <a:lnTo>
                  <a:pt x="54390" y="43137"/>
                </a:lnTo>
                <a:lnTo>
                  <a:pt x="54390" y="54390"/>
                </a:lnTo>
                <a:lnTo>
                  <a:pt x="35635" y="54390"/>
                </a:lnTo>
                <a:cubicBezTo>
                  <a:pt x="32517" y="54390"/>
                  <a:pt x="30008" y="56899"/>
                  <a:pt x="30008" y="60017"/>
                </a:cubicBezTo>
                <a:cubicBezTo>
                  <a:pt x="30008" y="63135"/>
                  <a:pt x="32517" y="65643"/>
                  <a:pt x="35635" y="65643"/>
                </a:cubicBezTo>
                <a:lnTo>
                  <a:pt x="54390" y="65643"/>
                </a:lnTo>
                <a:lnTo>
                  <a:pt x="54390" y="76897"/>
                </a:lnTo>
                <a:lnTo>
                  <a:pt x="39386" y="76897"/>
                </a:lnTo>
                <a:cubicBezTo>
                  <a:pt x="36268" y="76897"/>
                  <a:pt x="33759" y="79405"/>
                  <a:pt x="33759" y="82523"/>
                </a:cubicBezTo>
                <a:cubicBezTo>
                  <a:pt x="33759" y="85641"/>
                  <a:pt x="36268" y="88150"/>
                  <a:pt x="39386" y="88150"/>
                </a:cubicBezTo>
                <a:lnTo>
                  <a:pt x="54390" y="88150"/>
                </a:lnTo>
                <a:lnTo>
                  <a:pt x="54390" y="91901"/>
                </a:lnTo>
                <a:cubicBezTo>
                  <a:pt x="54390" y="95019"/>
                  <a:pt x="56899" y="97527"/>
                  <a:pt x="60017" y="97527"/>
                </a:cubicBezTo>
                <a:cubicBezTo>
                  <a:pt x="63135" y="97527"/>
                  <a:pt x="65643" y="95019"/>
                  <a:pt x="65643" y="91901"/>
                </a:cubicBezTo>
                <a:lnTo>
                  <a:pt x="65643" y="88150"/>
                </a:lnTo>
                <a:lnTo>
                  <a:pt x="80648" y="88150"/>
                </a:lnTo>
                <a:cubicBezTo>
                  <a:pt x="83766" y="88150"/>
                  <a:pt x="86274" y="85641"/>
                  <a:pt x="86274" y="82523"/>
                </a:cubicBezTo>
                <a:cubicBezTo>
                  <a:pt x="86274" y="79405"/>
                  <a:pt x="83766" y="76897"/>
                  <a:pt x="80648" y="76897"/>
                </a:cubicBezTo>
                <a:lnTo>
                  <a:pt x="65643" y="76897"/>
                </a:lnTo>
                <a:lnTo>
                  <a:pt x="65643" y="65643"/>
                </a:lnTo>
                <a:lnTo>
                  <a:pt x="84399" y="65643"/>
                </a:lnTo>
                <a:cubicBezTo>
                  <a:pt x="87517" y="65643"/>
                  <a:pt x="90025" y="63135"/>
                  <a:pt x="90025" y="60017"/>
                </a:cubicBezTo>
                <a:cubicBezTo>
                  <a:pt x="90025" y="56899"/>
                  <a:pt x="87517" y="54390"/>
                  <a:pt x="84399" y="54390"/>
                </a:cubicBezTo>
                <a:lnTo>
                  <a:pt x="65643" y="54390"/>
                </a:lnTo>
                <a:lnTo>
                  <a:pt x="65643" y="43137"/>
                </a:lnTo>
                <a:lnTo>
                  <a:pt x="80648" y="43137"/>
                </a:lnTo>
                <a:cubicBezTo>
                  <a:pt x="83766" y="43137"/>
                  <a:pt x="86274" y="40629"/>
                  <a:pt x="86274" y="37511"/>
                </a:cubicBezTo>
                <a:cubicBezTo>
                  <a:pt x="86274" y="34392"/>
                  <a:pt x="83766" y="31884"/>
                  <a:pt x="80648" y="31884"/>
                </a:cubicBezTo>
                <a:lnTo>
                  <a:pt x="65643" y="31884"/>
                </a:lnTo>
                <a:lnTo>
                  <a:pt x="65643" y="2813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1" name="Text 39"/>
          <p:cNvSpPr/>
          <p:nvPr/>
        </p:nvSpPr>
        <p:spPr>
          <a:xfrm>
            <a:off x="749361" y="5139728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Imaging Facilities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548726" y="5345500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Ultrasound, CT, MRI, fluoroscopy access, etc.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3504200" y="5071137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3589938" y="5162594"/>
            <a:ext cx="120034" cy="120034"/>
          </a:xfrm>
          <a:custGeom>
            <a:avLst/>
            <a:gdLst/>
            <a:ahLst/>
            <a:cxnLst/>
            <a:rect l="l" t="t" r="r" b="b"/>
            <a:pathLst>
              <a:path w="120034" h="120034">
                <a:moveTo>
                  <a:pt x="15004" y="22506"/>
                </a:moveTo>
                <a:cubicBezTo>
                  <a:pt x="15004" y="18357"/>
                  <a:pt x="18357" y="15004"/>
                  <a:pt x="22506" y="15004"/>
                </a:cubicBezTo>
                <a:lnTo>
                  <a:pt x="60017" y="15004"/>
                </a:lnTo>
                <a:cubicBezTo>
                  <a:pt x="64166" y="15004"/>
                  <a:pt x="67519" y="18357"/>
                  <a:pt x="67519" y="22506"/>
                </a:cubicBezTo>
                <a:lnTo>
                  <a:pt x="67519" y="90025"/>
                </a:lnTo>
                <a:lnTo>
                  <a:pt x="90025" y="90025"/>
                </a:lnTo>
                <a:lnTo>
                  <a:pt x="90025" y="60017"/>
                </a:lnTo>
                <a:cubicBezTo>
                  <a:pt x="90025" y="55867"/>
                  <a:pt x="93378" y="52515"/>
                  <a:pt x="97527" y="52515"/>
                </a:cubicBezTo>
                <a:lnTo>
                  <a:pt x="112532" y="52515"/>
                </a:lnTo>
                <a:cubicBezTo>
                  <a:pt x="116681" y="52515"/>
                  <a:pt x="120034" y="55867"/>
                  <a:pt x="120034" y="60017"/>
                </a:cubicBezTo>
                <a:cubicBezTo>
                  <a:pt x="120034" y="64166"/>
                  <a:pt x="116681" y="67519"/>
                  <a:pt x="112532" y="67519"/>
                </a:cubicBezTo>
                <a:lnTo>
                  <a:pt x="105030" y="67519"/>
                </a:lnTo>
                <a:lnTo>
                  <a:pt x="105030" y="97527"/>
                </a:lnTo>
                <a:cubicBezTo>
                  <a:pt x="105030" y="101677"/>
                  <a:pt x="101677" y="105030"/>
                  <a:pt x="97527" y="105030"/>
                </a:cubicBezTo>
                <a:lnTo>
                  <a:pt x="60017" y="105030"/>
                </a:lnTo>
                <a:cubicBezTo>
                  <a:pt x="55867" y="105030"/>
                  <a:pt x="52515" y="101677"/>
                  <a:pt x="52515" y="97527"/>
                </a:cubicBezTo>
                <a:lnTo>
                  <a:pt x="52515" y="30008"/>
                </a:lnTo>
                <a:lnTo>
                  <a:pt x="30008" y="30008"/>
                </a:lnTo>
                <a:lnTo>
                  <a:pt x="30008" y="60017"/>
                </a:lnTo>
                <a:cubicBezTo>
                  <a:pt x="30008" y="64166"/>
                  <a:pt x="26656" y="67519"/>
                  <a:pt x="22506" y="67519"/>
                </a:cubicBezTo>
                <a:lnTo>
                  <a:pt x="7502" y="67519"/>
                </a:lnTo>
                <a:cubicBezTo>
                  <a:pt x="3353" y="67519"/>
                  <a:pt x="0" y="64166"/>
                  <a:pt x="0" y="60017"/>
                </a:cubicBezTo>
                <a:cubicBezTo>
                  <a:pt x="0" y="55867"/>
                  <a:pt x="3353" y="52515"/>
                  <a:pt x="7502" y="52515"/>
                </a:cubicBezTo>
                <a:lnTo>
                  <a:pt x="15004" y="52515"/>
                </a:lnTo>
                <a:lnTo>
                  <a:pt x="15004" y="22506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5" name="Text 43"/>
          <p:cNvSpPr/>
          <p:nvPr/>
        </p:nvSpPr>
        <p:spPr>
          <a:xfrm>
            <a:off x="3773426" y="5139728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Lithotripsy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3572791" y="5345500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ESWL and endoscopic stone management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480135" y="5619863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558371" y="5711320"/>
            <a:ext cx="135038" cy="120034"/>
          </a:xfrm>
          <a:custGeom>
            <a:avLst/>
            <a:gdLst/>
            <a:ahLst/>
            <a:cxnLst/>
            <a:rect l="l" t="t" r="r" b="b"/>
            <a:pathLst>
              <a:path w="135038" h="120034">
                <a:moveTo>
                  <a:pt x="7502" y="7502"/>
                </a:moveTo>
                <a:cubicBezTo>
                  <a:pt x="11652" y="7502"/>
                  <a:pt x="15004" y="10855"/>
                  <a:pt x="15004" y="15004"/>
                </a:cubicBezTo>
                <a:lnTo>
                  <a:pt x="15004" y="67519"/>
                </a:lnTo>
                <a:lnTo>
                  <a:pt x="67519" y="67519"/>
                </a:lnTo>
                <a:lnTo>
                  <a:pt x="67519" y="37511"/>
                </a:lnTo>
                <a:cubicBezTo>
                  <a:pt x="67519" y="33361"/>
                  <a:pt x="70871" y="30008"/>
                  <a:pt x="75021" y="30008"/>
                </a:cubicBezTo>
                <a:lnTo>
                  <a:pt x="112532" y="30008"/>
                </a:lnTo>
                <a:cubicBezTo>
                  <a:pt x="124957" y="30008"/>
                  <a:pt x="135038" y="40089"/>
                  <a:pt x="135038" y="52515"/>
                </a:cubicBezTo>
                <a:lnTo>
                  <a:pt x="135038" y="105030"/>
                </a:lnTo>
                <a:cubicBezTo>
                  <a:pt x="135038" y="109179"/>
                  <a:pt x="131685" y="112532"/>
                  <a:pt x="127536" y="112532"/>
                </a:cubicBezTo>
                <a:cubicBezTo>
                  <a:pt x="123386" y="112532"/>
                  <a:pt x="120034" y="109179"/>
                  <a:pt x="120034" y="105030"/>
                </a:cubicBezTo>
                <a:lnTo>
                  <a:pt x="120034" y="90025"/>
                </a:lnTo>
                <a:lnTo>
                  <a:pt x="15004" y="90025"/>
                </a:lnTo>
                <a:lnTo>
                  <a:pt x="15004" y="105030"/>
                </a:lnTo>
                <a:cubicBezTo>
                  <a:pt x="15004" y="109179"/>
                  <a:pt x="11652" y="112532"/>
                  <a:pt x="7502" y="112532"/>
                </a:cubicBezTo>
                <a:cubicBezTo>
                  <a:pt x="3353" y="112532"/>
                  <a:pt x="0" y="109179"/>
                  <a:pt x="0" y="105030"/>
                </a:cubicBezTo>
                <a:lnTo>
                  <a:pt x="0" y="15004"/>
                </a:lnTo>
                <a:cubicBezTo>
                  <a:pt x="0" y="10855"/>
                  <a:pt x="3353" y="7502"/>
                  <a:pt x="7502" y="7502"/>
                </a:cubicBezTo>
                <a:close/>
                <a:moveTo>
                  <a:pt x="26257" y="45013"/>
                </a:moveTo>
                <a:cubicBezTo>
                  <a:pt x="26257" y="36732"/>
                  <a:pt x="32981" y="30008"/>
                  <a:pt x="41262" y="30008"/>
                </a:cubicBezTo>
                <a:cubicBezTo>
                  <a:pt x="49543" y="30008"/>
                  <a:pt x="56266" y="36732"/>
                  <a:pt x="56266" y="45013"/>
                </a:cubicBezTo>
                <a:cubicBezTo>
                  <a:pt x="56266" y="53294"/>
                  <a:pt x="49543" y="60017"/>
                  <a:pt x="41262" y="60017"/>
                </a:cubicBezTo>
                <a:cubicBezTo>
                  <a:pt x="32981" y="60017"/>
                  <a:pt x="26257" y="53294"/>
                  <a:pt x="26257" y="4501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9" name="Text 47"/>
          <p:cNvSpPr/>
          <p:nvPr/>
        </p:nvSpPr>
        <p:spPr>
          <a:xfrm>
            <a:off x="749361" y="5688454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ICU &amp; Wards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548726" y="5894226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Adequate beds for urological patients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3504200" y="5619863"/>
            <a:ext cx="2957975" cy="480135"/>
          </a:xfrm>
          <a:custGeom>
            <a:avLst/>
            <a:gdLst/>
            <a:ahLst/>
            <a:cxnLst/>
            <a:rect l="l" t="t" r="r" b="b"/>
            <a:pathLst>
              <a:path w="2957975" h="480135">
                <a:moveTo>
                  <a:pt x="68592" y="0"/>
                </a:moveTo>
                <a:lnTo>
                  <a:pt x="2889383" y="0"/>
                </a:lnTo>
                <a:cubicBezTo>
                  <a:pt x="2927265" y="0"/>
                  <a:pt x="2957975" y="30710"/>
                  <a:pt x="2957975" y="68592"/>
                </a:cubicBezTo>
                <a:lnTo>
                  <a:pt x="2957975" y="411543"/>
                </a:lnTo>
                <a:cubicBezTo>
                  <a:pt x="2957975" y="449425"/>
                  <a:pt x="2927265" y="480135"/>
                  <a:pt x="2889383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3574934" y="5711320"/>
            <a:ext cx="150042" cy="120034"/>
          </a:xfrm>
          <a:custGeom>
            <a:avLst/>
            <a:gdLst/>
            <a:ahLst/>
            <a:cxnLst/>
            <a:rect l="l" t="t" r="r" b="b"/>
            <a:pathLst>
              <a:path w="150042" h="120034">
                <a:moveTo>
                  <a:pt x="75021" y="3751"/>
                </a:moveTo>
                <a:cubicBezTo>
                  <a:pt x="88478" y="3751"/>
                  <a:pt x="99403" y="14676"/>
                  <a:pt x="99403" y="28133"/>
                </a:cubicBezTo>
                <a:cubicBezTo>
                  <a:pt x="99403" y="41590"/>
                  <a:pt x="88478" y="52515"/>
                  <a:pt x="75021" y="52515"/>
                </a:cubicBezTo>
                <a:cubicBezTo>
                  <a:pt x="61564" y="52515"/>
                  <a:pt x="50639" y="41590"/>
                  <a:pt x="50639" y="28133"/>
                </a:cubicBezTo>
                <a:cubicBezTo>
                  <a:pt x="50639" y="14676"/>
                  <a:pt x="61564" y="3751"/>
                  <a:pt x="75021" y="3751"/>
                </a:cubicBezTo>
                <a:close/>
                <a:moveTo>
                  <a:pt x="22506" y="20631"/>
                </a:moveTo>
                <a:cubicBezTo>
                  <a:pt x="31823" y="20631"/>
                  <a:pt x="39386" y="28194"/>
                  <a:pt x="39386" y="37511"/>
                </a:cubicBezTo>
                <a:cubicBezTo>
                  <a:pt x="39386" y="46827"/>
                  <a:pt x="31823" y="54390"/>
                  <a:pt x="22506" y="54390"/>
                </a:cubicBezTo>
                <a:cubicBezTo>
                  <a:pt x="13190" y="54390"/>
                  <a:pt x="5627" y="46827"/>
                  <a:pt x="5627" y="37511"/>
                </a:cubicBezTo>
                <a:cubicBezTo>
                  <a:pt x="5627" y="28194"/>
                  <a:pt x="13190" y="20631"/>
                  <a:pt x="22506" y="20631"/>
                </a:cubicBezTo>
                <a:close/>
                <a:moveTo>
                  <a:pt x="0" y="97527"/>
                </a:moveTo>
                <a:cubicBezTo>
                  <a:pt x="0" y="80952"/>
                  <a:pt x="13433" y="67519"/>
                  <a:pt x="30008" y="67519"/>
                </a:cubicBezTo>
                <a:cubicBezTo>
                  <a:pt x="33009" y="67519"/>
                  <a:pt x="35916" y="67964"/>
                  <a:pt x="38659" y="68785"/>
                </a:cubicBezTo>
                <a:cubicBezTo>
                  <a:pt x="30946" y="77412"/>
                  <a:pt x="26257" y="88806"/>
                  <a:pt x="26257" y="101278"/>
                </a:cubicBezTo>
                <a:lnTo>
                  <a:pt x="26257" y="105030"/>
                </a:lnTo>
                <a:cubicBezTo>
                  <a:pt x="26257" y="107702"/>
                  <a:pt x="26820" y="110234"/>
                  <a:pt x="27828" y="112532"/>
                </a:cubicBezTo>
                <a:lnTo>
                  <a:pt x="7502" y="112532"/>
                </a:lnTo>
                <a:cubicBezTo>
                  <a:pt x="3353" y="112532"/>
                  <a:pt x="0" y="109179"/>
                  <a:pt x="0" y="105030"/>
                </a:cubicBezTo>
                <a:lnTo>
                  <a:pt x="0" y="97527"/>
                </a:lnTo>
                <a:close/>
                <a:moveTo>
                  <a:pt x="122214" y="112532"/>
                </a:moveTo>
                <a:cubicBezTo>
                  <a:pt x="123222" y="110234"/>
                  <a:pt x="123785" y="107702"/>
                  <a:pt x="123785" y="105030"/>
                </a:cubicBezTo>
                <a:lnTo>
                  <a:pt x="123785" y="101278"/>
                </a:lnTo>
                <a:cubicBezTo>
                  <a:pt x="123785" y="88806"/>
                  <a:pt x="119096" y="77412"/>
                  <a:pt x="111383" y="68785"/>
                </a:cubicBezTo>
                <a:cubicBezTo>
                  <a:pt x="114126" y="67964"/>
                  <a:pt x="117033" y="67519"/>
                  <a:pt x="120034" y="67519"/>
                </a:cubicBezTo>
                <a:cubicBezTo>
                  <a:pt x="136609" y="67519"/>
                  <a:pt x="150042" y="80952"/>
                  <a:pt x="150042" y="97527"/>
                </a:cubicBezTo>
                <a:lnTo>
                  <a:pt x="150042" y="105030"/>
                </a:lnTo>
                <a:cubicBezTo>
                  <a:pt x="150042" y="109179"/>
                  <a:pt x="146690" y="112532"/>
                  <a:pt x="142540" y="112532"/>
                </a:cubicBezTo>
                <a:lnTo>
                  <a:pt x="122214" y="112532"/>
                </a:lnTo>
                <a:close/>
                <a:moveTo>
                  <a:pt x="110656" y="37511"/>
                </a:moveTo>
                <a:cubicBezTo>
                  <a:pt x="110656" y="28194"/>
                  <a:pt x="118220" y="20631"/>
                  <a:pt x="127536" y="20631"/>
                </a:cubicBezTo>
                <a:cubicBezTo>
                  <a:pt x="136852" y="20631"/>
                  <a:pt x="144416" y="28194"/>
                  <a:pt x="144416" y="37511"/>
                </a:cubicBezTo>
                <a:cubicBezTo>
                  <a:pt x="144416" y="46827"/>
                  <a:pt x="136852" y="54390"/>
                  <a:pt x="127536" y="54390"/>
                </a:cubicBezTo>
                <a:cubicBezTo>
                  <a:pt x="118220" y="54390"/>
                  <a:pt x="110656" y="46827"/>
                  <a:pt x="110656" y="37511"/>
                </a:cubicBezTo>
                <a:close/>
                <a:moveTo>
                  <a:pt x="37511" y="101278"/>
                </a:moveTo>
                <a:cubicBezTo>
                  <a:pt x="37511" y="80554"/>
                  <a:pt x="54297" y="63768"/>
                  <a:pt x="75021" y="63768"/>
                </a:cubicBezTo>
                <a:cubicBezTo>
                  <a:pt x="95746" y="63768"/>
                  <a:pt x="112532" y="80554"/>
                  <a:pt x="112532" y="101278"/>
                </a:cubicBezTo>
                <a:lnTo>
                  <a:pt x="112532" y="105030"/>
                </a:lnTo>
                <a:cubicBezTo>
                  <a:pt x="112532" y="109179"/>
                  <a:pt x="109179" y="112532"/>
                  <a:pt x="105030" y="112532"/>
                </a:cubicBezTo>
                <a:lnTo>
                  <a:pt x="45013" y="112532"/>
                </a:lnTo>
                <a:cubicBezTo>
                  <a:pt x="40863" y="112532"/>
                  <a:pt x="37511" y="109179"/>
                  <a:pt x="37511" y="105030"/>
                </a:cubicBezTo>
                <a:lnTo>
                  <a:pt x="37511" y="101278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3" name="Text 51"/>
          <p:cNvSpPr/>
          <p:nvPr/>
        </p:nvSpPr>
        <p:spPr>
          <a:xfrm>
            <a:off x="3773426" y="5688454"/>
            <a:ext cx="2680175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Multidisciplinary Teams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3572791" y="5894226"/>
            <a:ext cx="2872236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Oncology, radiology, pathology, etc. support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6734037" y="1166042"/>
            <a:ext cx="5118582" cy="3841080"/>
          </a:xfrm>
          <a:custGeom>
            <a:avLst/>
            <a:gdLst/>
            <a:ahLst/>
            <a:cxnLst/>
            <a:rect l="l" t="t" r="r" b="b"/>
            <a:pathLst>
              <a:path w="5118582" h="3841080">
                <a:moveTo>
                  <a:pt x="68602" y="0"/>
                </a:moveTo>
                <a:lnTo>
                  <a:pt x="5049981" y="0"/>
                </a:lnTo>
                <a:cubicBezTo>
                  <a:pt x="5087868" y="0"/>
                  <a:pt x="5118582" y="30714"/>
                  <a:pt x="5118582" y="68602"/>
                </a:cubicBezTo>
                <a:lnTo>
                  <a:pt x="5118582" y="3772478"/>
                </a:lnTo>
                <a:cubicBezTo>
                  <a:pt x="5118582" y="3810366"/>
                  <a:pt x="5087868" y="3841080"/>
                  <a:pt x="5049981" y="3841080"/>
                </a:cubicBezTo>
                <a:lnTo>
                  <a:pt x="68602" y="3841080"/>
                </a:lnTo>
                <a:cubicBezTo>
                  <a:pt x="30714" y="3841080"/>
                  <a:pt x="0" y="3810366"/>
                  <a:pt x="0" y="3772478"/>
                </a:cubicBezTo>
                <a:lnTo>
                  <a:pt x="0" y="68602"/>
                </a:lnTo>
                <a:cubicBezTo>
                  <a:pt x="0" y="30739"/>
                  <a:pt x="30739" y="0"/>
                  <a:pt x="68602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1443" dist="3429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892653" y="1337519"/>
            <a:ext cx="171477" cy="171477"/>
          </a:xfrm>
          <a:custGeom>
            <a:avLst/>
            <a:gdLst/>
            <a:ahLst/>
            <a:cxnLst/>
            <a:rect l="l" t="t" r="r" b="b"/>
            <a:pathLst>
              <a:path w="171477" h="171477">
                <a:moveTo>
                  <a:pt x="85738" y="0"/>
                </a:moveTo>
                <a:cubicBezTo>
                  <a:pt x="87279" y="0"/>
                  <a:pt x="88820" y="335"/>
                  <a:pt x="90226" y="971"/>
                </a:cubicBezTo>
                <a:lnTo>
                  <a:pt x="153324" y="27731"/>
                </a:lnTo>
                <a:cubicBezTo>
                  <a:pt x="160693" y="30846"/>
                  <a:pt x="166185" y="38113"/>
                  <a:pt x="166152" y="46888"/>
                </a:cubicBezTo>
                <a:cubicBezTo>
                  <a:pt x="165984" y="80112"/>
                  <a:pt x="152320" y="140899"/>
                  <a:pt x="94614" y="168530"/>
                </a:cubicBezTo>
                <a:cubicBezTo>
                  <a:pt x="89021" y="171209"/>
                  <a:pt x="82523" y="171209"/>
                  <a:pt x="76930" y="168530"/>
                </a:cubicBezTo>
                <a:cubicBezTo>
                  <a:pt x="19191" y="140899"/>
                  <a:pt x="5560" y="80112"/>
                  <a:pt x="5392" y="46888"/>
                </a:cubicBezTo>
                <a:cubicBezTo>
                  <a:pt x="5359" y="38113"/>
                  <a:pt x="10851" y="30846"/>
                  <a:pt x="18219" y="27731"/>
                </a:cubicBezTo>
                <a:lnTo>
                  <a:pt x="81284" y="971"/>
                </a:lnTo>
                <a:cubicBezTo>
                  <a:pt x="82691" y="335"/>
                  <a:pt x="84198" y="0"/>
                  <a:pt x="85738" y="0"/>
                </a:cubicBezTo>
                <a:close/>
                <a:moveTo>
                  <a:pt x="85738" y="22372"/>
                </a:moveTo>
                <a:lnTo>
                  <a:pt x="85738" y="149004"/>
                </a:lnTo>
                <a:cubicBezTo>
                  <a:pt x="131957" y="126632"/>
                  <a:pt x="144382" y="77064"/>
                  <a:pt x="144684" y="47391"/>
                </a:cubicBezTo>
                <a:lnTo>
                  <a:pt x="85738" y="22406"/>
                </a:lnTo>
                <a:lnTo>
                  <a:pt x="85738" y="22406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7" name="Text 55"/>
          <p:cNvSpPr/>
          <p:nvPr/>
        </p:nvSpPr>
        <p:spPr>
          <a:xfrm>
            <a:off x="7085564" y="1303224"/>
            <a:ext cx="4715612" cy="2400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Quality Management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871218" y="1646177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6948383" y="1731916"/>
            <a:ext cx="154329" cy="137181"/>
          </a:xfrm>
          <a:custGeom>
            <a:avLst/>
            <a:gdLst/>
            <a:ahLst/>
            <a:cxnLst/>
            <a:rect l="l" t="t" r="r" b="b"/>
            <a:pathLst>
              <a:path w="154329" h="137181">
                <a:moveTo>
                  <a:pt x="64089" y="-2143"/>
                </a:moveTo>
                <a:cubicBezTo>
                  <a:pt x="62455" y="-3805"/>
                  <a:pt x="60070" y="-4474"/>
                  <a:pt x="57820" y="-3858"/>
                </a:cubicBezTo>
                <a:cubicBezTo>
                  <a:pt x="55569" y="-3242"/>
                  <a:pt x="53828" y="-1500"/>
                  <a:pt x="53265" y="750"/>
                </a:cubicBezTo>
                <a:lnTo>
                  <a:pt x="49166" y="16880"/>
                </a:lnTo>
                <a:cubicBezTo>
                  <a:pt x="48871" y="18059"/>
                  <a:pt x="47665" y="18755"/>
                  <a:pt x="46513" y="18407"/>
                </a:cubicBezTo>
                <a:lnTo>
                  <a:pt x="30491" y="13906"/>
                </a:lnTo>
                <a:cubicBezTo>
                  <a:pt x="28240" y="13263"/>
                  <a:pt x="25829" y="13906"/>
                  <a:pt x="24194" y="15540"/>
                </a:cubicBezTo>
                <a:cubicBezTo>
                  <a:pt x="22560" y="17174"/>
                  <a:pt x="21917" y="19586"/>
                  <a:pt x="22560" y="21836"/>
                </a:cubicBezTo>
                <a:lnTo>
                  <a:pt x="27088" y="37859"/>
                </a:lnTo>
                <a:cubicBezTo>
                  <a:pt x="27409" y="39011"/>
                  <a:pt x="26713" y="40217"/>
                  <a:pt x="25561" y="40511"/>
                </a:cubicBezTo>
                <a:lnTo>
                  <a:pt x="9404" y="44611"/>
                </a:lnTo>
                <a:cubicBezTo>
                  <a:pt x="7154" y="45173"/>
                  <a:pt x="5385" y="46942"/>
                  <a:pt x="4769" y="49192"/>
                </a:cubicBezTo>
                <a:cubicBezTo>
                  <a:pt x="4153" y="51443"/>
                  <a:pt x="4823" y="53828"/>
                  <a:pt x="6484" y="55462"/>
                </a:cubicBezTo>
                <a:lnTo>
                  <a:pt x="18407" y="67064"/>
                </a:lnTo>
                <a:cubicBezTo>
                  <a:pt x="19264" y="67894"/>
                  <a:pt x="19264" y="69287"/>
                  <a:pt x="18407" y="70145"/>
                </a:cubicBezTo>
                <a:lnTo>
                  <a:pt x="6511" y="81746"/>
                </a:lnTo>
                <a:cubicBezTo>
                  <a:pt x="4850" y="83381"/>
                  <a:pt x="4180" y="85765"/>
                  <a:pt x="4796" y="88016"/>
                </a:cubicBezTo>
                <a:cubicBezTo>
                  <a:pt x="5412" y="90266"/>
                  <a:pt x="7181" y="92008"/>
                  <a:pt x="9431" y="92597"/>
                </a:cubicBezTo>
                <a:lnTo>
                  <a:pt x="25561" y="96697"/>
                </a:lnTo>
                <a:cubicBezTo>
                  <a:pt x="26740" y="96992"/>
                  <a:pt x="27436" y="98197"/>
                  <a:pt x="27088" y="99349"/>
                </a:cubicBezTo>
                <a:lnTo>
                  <a:pt x="22560" y="115345"/>
                </a:lnTo>
                <a:cubicBezTo>
                  <a:pt x="21917" y="117596"/>
                  <a:pt x="22560" y="120007"/>
                  <a:pt x="24194" y="121641"/>
                </a:cubicBezTo>
                <a:cubicBezTo>
                  <a:pt x="25829" y="123276"/>
                  <a:pt x="28240" y="123919"/>
                  <a:pt x="30491" y="123276"/>
                </a:cubicBezTo>
                <a:lnTo>
                  <a:pt x="46513" y="118748"/>
                </a:lnTo>
                <a:cubicBezTo>
                  <a:pt x="47665" y="118426"/>
                  <a:pt x="48871" y="119123"/>
                  <a:pt x="49166" y="120275"/>
                </a:cubicBezTo>
                <a:lnTo>
                  <a:pt x="53265" y="136404"/>
                </a:lnTo>
                <a:cubicBezTo>
                  <a:pt x="53828" y="138655"/>
                  <a:pt x="55596" y="140423"/>
                  <a:pt x="57847" y="141040"/>
                </a:cubicBezTo>
                <a:cubicBezTo>
                  <a:pt x="60097" y="141656"/>
                  <a:pt x="62482" y="140986"/>
                  <a:pt x="64116" y="139325"/>
                </a:cubicBezTo>
                <a:lnTo>
                  <a:pt x="75718" y="127402"/>
                </a:lnTo>
                <a:cubicBezTo>
                  <a:pt x="76548" y="126545"/>
                  <a:pt x="77942" y="126545"/>
                  <a:pt x="78799" y="127402"/>
                </a:cubicBezTo>
                <a:lnTo>
                  <a:pt x="90374" y="139325"/>
                </a:lnTo>
                <a:cubicBezTo>
                  <a:pt x="92008" y="140986"/>
                  <a:pt x="94393" y="141656"/>
                  <a:pt x="96643" y="141040"/>
                </a:cubicBezTo>
                <a:cubicBezTo>
                  <a:pt x="98894" y="140423"/>
                  <a:pt x="100635" y="138655"/>
                  <a:pt x="101225" y="136404"/>
                </a:cubicBezTo>
                <a:lnTo>
                  <a:pt x="105324" y="120302"/>
                </a:lnTo>
                <a:cubicBezTo>
                  <a:pt x="105619" y="119123"/>
                  <a:pt x="106825" y="118426"/>
                  <a:pt x="107977" y="118774"/>
                </a:cubicBezTo>
                <a:lnTo>
                  <a:pt x="123999" y="123303"/>
                </a:lnTo>
                <a:cubicBezTo>
                  <a:pt x="126250" y="123946"/>
                  <a:pt x="128661" y="123303"/>
                  <a:pt x="130296" y="121668"/>
                </a:cubicBezTo>
                <a:cubicBezTo>
                  <a:pt x="131930" y="120034"/>
                  <a:pt x="132573" y="117622"/>
                  <a:pt x="131930" y="115372"/>
                </a:cubicBezTo>
                <a:lnTo>
                  <a:pt x="127402" y="99349"/>
                </a:lnTo>
                <a:cubicBezTo>
                  <a:pt x="127080" y="98197"/>
                  <a:pt x="127777" y="96992"/>
                  <a:pt x="128929" y="96697"/>
                </a:cubicBezTo>
                <a:lnTo>
                  <a:pt x="145059" y="92597"/>
                </a:lnTo>
                <a:cubicBezTo>
                  <a:pt x="147309" y="92035"/>
                  <a:pt x="149078" y="90266"/>
                  <a:pt x="149694" y="88016"/>
                </a:cubicBezTo>
                <a:cubicBezTo>
                  <a:pt x="150310" y="85765"/>
                  <a:pt x="149640" y="83354"/>
                  <a:pt x="147979" y="81746"/>
                </a:cubicBezTo>
                <a:lnTo>
                  <a:pt x="136056" y="70145"/>
                </a:lnTo>
                <a:cubicBezTo>
                  <a:pt x="135199" y="69314"/>
                  <a:pt x="135199" y="67921"/>
                  <a:pt x="136056" y="67064"/>
                </a:cubicBezTo>
                <a:lnTo>
                  <a:pt x="147979" y="55462"/>
                </a:lnTo>
                <a:cubicBezTo>
                  <a:pt x="149640" y="53828"/>
                  <a:pt x="150310" y="51443"/>
                  <a:pt x="149694" y="49192"/>
                </a:cubicBezTo>
                <a:cubicBezTo>
                  <a:pt x="149078" y="46942"/>
                  <a:pt x="147309" y="45200"/>
                  <a:pt x="145059" y="44611"/>
                </a:cubicBezTo>
                <a:lnTo>
                  <a:pt x="128929" y="40511"/>
                </a:lnTo>
                <a:cubicBezTo>
                  <a:pt x="127750" y="40217"/>
                  <a:pt x="127054" y="39011"/>
                  <a:pt x="127402" y="37859"/>
                </a:cubicBezTo>
                <a:lnTo>
                  <a:pt x="131930" y="21836"/>
                </a:lnTo>
                <a:cubicBezTo>
                  <a:pt x="132573" y="19586"/>
                  <a:pt x="131930" y="17174"/>
                  <a:pt x="130296" y="15540"/>
                </a:cubicBezTo>
                <a:cubicBezTo>
                  <a:pt x="128661" y="13906"/>
                  <a:pt x="126250" y="13263"/>
                  <a:pt x="123999" y="13906"/>
                </a:cubicBezTo>
                <a:lnTo>
                  <a:pt x="107977" y="18434"/>
                </a:lnTo>
                <a:cubicBezTo>
                  <a:pt x="106825" y="18755"/>
                  <a:pt x="105619" y="18059"/>
                  <a:pt x="105324" y="16907"/>
                </a:cubicBezTo>
                <a:lnTo>
                  <a:pt x="101225" y="750"/>
                </a:lnTo>
                <a:cubicBezTo>
                  <a:pt x="100662" y="-1500"/>
                  <a:pt x="98894" y="-3269"/>
                  <a:pt x="96643" y="-3885"/>
                </a:cubicBezTo>
                <a:cubicBezTo>
                  <a:pt x="94393" y="-4501"/>
                  <a:pt x="92008" y="-3831"/>
                  <a:pt x="90374" y="-2170"/>
                </a:cubicBezTo>
                <a:lnTo>
                  <a:pt x="78772" y="9780"/>
                </a:lnTo>
                <a:cubicBezTo>
                  <a:pt x="77942" y="10637"/>
                  <a:pt x="76548" y="10637"/>
                  <a:pt x="75691" y="9780"/>
                </a:cubicBezTo>
                <a:lnTo>
                  <a:pt x="64089" y="-214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0" name="Text 58"/>
          <p:cNvSpPr/>
          <p:nvPr/>
        </p:nvSpPr>
        <p:spPr>
          <a:xfrm>
            <a:off x="7179876" y="1714768"/>
            <a:ext cx="754498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Accreditation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6939809" y="1920540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 recognition meeting EBU standards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871218" y="2194903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6956957" y="2280641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111460" y="55730"/>
                </a:moveTo>
                <a:cubicBezTo>
                  <a:pt x="111460" y="68028"/>
                  <a:pt x="107468" y="79388"/>
                  <a:pt x="100743" y="88605"/>
                </a:cubicBezTo>
                <a:lnTo>
                  <a:pt x="134663" y="122552"/>
                </a:lnTo>
                <a:cubicBezTo>
                  <a:pt x="138012" y="125901"/>
                  <a:pt x="138012" y="131341"/>
                  <a:pt x="134663" y="134690"/>
                </a:cubicBezTo>
                <a:cubicBezTo>
                  <a:pt x="131314" y="138039"/>
                  <a:pt x="125875" y="138039"/>
                  <a:pt x="122526" y="134690"/>
                </a:cubicBezTo>
                <a:lnTo>
                  <a:pt x="88605" y="100743"/>
                </a:lnTo>
                <a:cubicBezTo>
                  <a:pt x="79388" y="107468"/>
                  <a:pt x="68028" y="111460"/>
                  <a:pt x="55730" y="111460"/>
                </a:cubicBezTo>
                <a:cubicBezTo>
                  <a:pt x="24945" y="111460"/>
                  <a:pt x="0" y="86515"/>
                  <a:pt x="0" y="55730"/>
                </a:cubicBezTo>
                <a:cubicBezTo>
                  <a:pt x="0" y="24945"/>
                  <a:pt x="24945" y="0"/>
                  <a:pt x="55730" y="0"/>
                </a:cubicBezTo>
                <a:cubicBezTo>
                  <a:pt x="86515" y="0"/>
                  <a:pt x="111460" y="24945"/>
                  <a:pt x="111460" y="55730"/>
                </a:cubicBezTo>
                <a:close/>
                <a:moveTo>
                  <a:pt x="55730" y="94312"/>
                </a:moveTo>
                <a:cubicBezTo>
                  <a:pt x="77024" y="94312"/>
                  <a:pt x="94312" y="77024"/>
                  <a:pt x="94312" y="55730"/>
                </a:cubicBezTo>
                <a:cubicBezTo>
                  <a:pt x="94312" y="34436"/>
                  <a:pt x="77024" y="17148"/>
                  <a:pt x="55730" y="17148"/>
                </a:cubicBezTo>
                <a:cubicBezTo>
                  <a:pt x="34436" y="17148"/>
                  <a:pt x="17148" y="34436"/>
                  <a:pt x="17148" y="55730"/>
                </a:cubicBezTo>
                <a:cubicBezTo>
                  <a:pt x="17148" y="77024"/>
                  <a:pt x="34436" y="94312"/>
                  <a:pt x="55730" y="94312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4" name="Text 62"/>
          <p:cNvSpPr/>
          <p:nvPr/>
        </p:nvSpPr>
        <p:spPr>
          <a:xfrm>
            <a:off x="7179876" y="2263494"/>
            <a:ext cx="943122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External Auditing</a:t>
            </a:r>
            <a:endParaRPr lang="en-US" sz="1600" dirty="0"/>
          </a:p>
        </p:txBody>
      </p:sp>
      <p:sp>
        <p:nvSpPr>
          <p:cNvPr id="65" name="Text 63"/>
          <p:cNvSpPr/>
          <p:nvPr/>
        </p:nvSpPr>
        <p:spPr>
          <a:xfrm>
            <a:off x="6939809" y="2469266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site visits and peer review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6871218" y="2743629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6956957" y="2829367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35849" y="9726"/>
                </a:moveTo>
                <a:cubicBezTo>
                  <a:pt x="38770" y="11762"/>
                  <a:pt x="39466" y="15781"/>
                  <a:pt x="37430" y="18675"/>
                </a:cubicBezTo>
                <a:lnTo>
                  <a:pt x="22426" y="40109"/>
                </a:lnTo>
                <a:cubicBezTo>
                  <a:pt x="21327" y="41664"/>
                  <a:pt x="19613" y="42655"/>
                  <a:pt x="17710" y="42816"/>
                </a:cubicBezTo>
                <a:cubicBezTo>
                  <a:pt x="15808" y="42976"/>
                  <a:pt x="13932" y="42333"/>
                  <a:pt x="12593" y="40994"/>
                </a:cubicBezTo>
                <a:lnTo>
                  <a:pt x="1876" y="30276"/>
                </a:lnTo>
                <a:cubicBezTo>
                  <a:pt x="-616" y="27758"/>
                  <a:pt x="-616" y="23685"/>
                  <a:pt x="1876" y="21167"/>
                </a:cubicBezTo>
                <a:cubicBezTo>
                  <a:pt x="4367" y="18648"/>
                  <a:pt x="8467" y="18675"/>
                  <a:pt x="10985" y="21167"/>
                </a:cubicBezTo>
                <a:lnTo>
                  <a:pt x="16290" y="26472"/>
                </a:lnTo>
                <a:lnTo>
                  <a:pt x="26900" y="11307"/>
                </a:lnTo>
                <a:cubicBezTo>
                  <a:pt x="28937" y="8386"/>
                  <a:pt x="32956" y="7690"/>
                  <a:pt x="35849" y="9726"/>
                </a:cubicBezTo>
                <a:close/>
                <a:moveTo>
                  <a:pt x="35849" y="52595"/>
                </a:moveTo>
                <a:cubicBezTo>
                  <a:pt x="38770" y="54631"/>
                  <a:pt x="39466" y="58650"/>
                  <a:pt x="37430" y="61544"/>
                </a:cubicBezTo>
                <a:lnTo>
                  <a:pt x="22426" y="82979"/>
                </a:lnTo>
                <a:cubicBezTo>
                  <a:pt x="21327" y="84533"/>
                  <a:pt x="19613" y="85524"/>
                  <a:pt x="17710" y="85685"/>
                </a:cubicBezTo>
                <a:cubicBezTo>
                  <a:pt x="15808" y="85846"/>
                  <a:pt x="13932" y="85203"/>
                  <a:pt x="12593" y="83863"/>
                </a:cubicBezTo>
                <a:lnTo>
                  <a:pt x="1876" y="73146"/>
                </a:lnTo>
                <a:cubicBezTo>
                  <a:pt x="-643" y="70627"/>
                  <a:pt x="-643" y="66554"/>
                  <a:pt x="1876" y="64063"/>
                </a:cubicBezTo>
                <a:cubicBezTo>
                  <a:pt x="4394" y="61571"/>
                  <a:pt x="8467" y="61544"/>
                  <a:pt x="10958" y="64063"/>
                </a:cubicBezTo>
                <a:lnTo>
                  <a:pt x="16264" y="69368"/>
                </a:lnTo>
                <a:lnTo>
                  <a:pt x="26874" y="54203"/>
                </a:lnTo>
                <a:cubicBezTo>
                  <a:pt x="28910" y="51282"/>
                  <a:pt x="32929" y="50586"/>
                  <a:pt x="35823" y="52622"/>
                </a:cubicBezTo>
                <a:close/>
                <a:moveTo>
                  <a:pt x="60017" y="25722"/>
                </a:moveTo>
                <a:cubicBezTo>
                  <a:pt x="60017" y="20979"/>
                  <a:pt x="63848" y="17148"/>
                  <a:pt x="68591" y="17148"/>
                </a:cubicBezTo>
                <a:lnTo>
                  <a:pt x="128608" y="17148"/>
                </a:lnTo>
                <a:cubicBezTo>
                  <a:pt x="133350" y="17148"/>
                  <a:pt x="137181" y="20979"/>
                  <a:pt x="137181" y="25722"/>
                </a:cubicBezTo>
                <a:cubicBezTo>
                  <a:pt x="137181" y="30464"/>
                  <a:pt x="133350" y="34295"/>
                  <a:pt x="128608" y="34295"/>
                </a:cubicBezTo>
                <a:lnTo>
                  <a:pt x="68591" y="34295"/>
                </a:lnTo>
                <a:cubicBezTo>
                  <a:pt x="63848" y="34295"/>
                  <a:pt x="60017" y="30464"/>
                  <a:pt x="60017" y="25722"/>
                </a:cubicBezTo>
                <a:close/>
                <a:moveTo>
                  <a:pt x="60017" y="68591"/>
                </a:moveTo>
                <a:cubicBezTo>
                  <a:pt x="60017" y="63848"/>
                  <a:pt x="63848" y="60017"/>
                  <a:pt x="68591" y="60017"/>
                </a:cubicBezTo>
                <a:lnTo>
                  <a:pt x="128608" y="60017"/>
                </a:lnTo>
                <a:cubicBezTo>
                  <a:pt x="133350" y="60017"/>
                  <a:pt x="137181" y="63848"/>
                  <a:pt x="137181" y="68591"/>
                </a:cubicBezTo>
                <a:cubicBezTo>
                  <a:pt x="137181" y="73333"/>
                  <a:pt x="133350" y="77165"/>
                  <a:pt x="128608" y="77165"/>
                </a:cubicBezTo>
                <a:lnTo>
                  <a:pt x="68591" y="77165"/>
                </a:lnTo>
                <a:cubicBezTo>
                  <a:pt x="63848" y="77165"/>
                  <a:pt x="60017" y="73333"/>
                  <a:pt x="60017" y="68591"/>
                </a:cubicBezTo>
                <a:close/>
                <a:moveTo>
                  <a:pt x="42869" y="111460"/>
                </a:moveTo>
                <a:cubicBezTo>
                  <a:pt x="42869" y="106718"/>
                  <a:pt x="46701" y="102886"/>
                  <a:pt x="51443" y="102886"/>
                </a:cubicBezTo>
                <a:lnTo>
                  <a:pt x="128608" y="102886"/>
                </a:lnTo>
                <a:cubicBezTo>
                  <a:pt x="133350" y="102886"/>
                  <a:pt x="137181" y="106718"/>
                  <a:pt x="137181" y="111460"/>
                </a:cubicBezTo>
                <a:cubicBezTo>
                  <a:pt x="137181" y="116202"/>
                  <a:pt x="133350" y="120034"/>
                  <a:pt x="128608" y="120034"/>
                </a:cubicBezTo>
                <a:lnTo>
                  <a:pt x="51443" y="120034"/>
                </a:lnTo>
                <a:cubicBezTo>
                  <a:pt x="46701" y="120034"/>
                  <a:pt x="42869" y="116202"/>
                  <a:pt x="42869" y="111460"/>
                </a:cubicBezTo>
                <a:close/>
                <a:moveTo>
                  <a:pt x="17148" y="100743"/>
                </a:moveTo>
                <a:cubicBezTo>
                  <a:pt x="23063" y="100743"/>
                  <a:pt x="27865" y="105545"/>
                  <a:pt x="27865" y="111460"/>
                </a:cubicBezTo>
                <a:cubicBezTo>
                  <a:pt x="27865" y="117375"/>
                  <a:pt x="23063" y="122177"/>
                  <a:pt x="17148" y="122177"/>
                </a:cubicBezTo>
                <a:cubicBezTo>
                  <a:pt x="11233" y="122177"/>
                  <a:pt x="6430" y="117375"/>
                  <a:pt x="6430" y="111460"/>
                </a:cubicBezTo>
                <a:cubicBezTo>
                  <a:pt x="6430" y="105545"/>
                  <a:pt x="11233" y="100743"/>
                  <a:pt x="17148" y="10074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8" name="Text 66"/>
          <p:cNvSpPr/>
          <p:nvPr/>
        </p:nvSpPr>
        <p:spPr>
          <a:xfrm>
            <a:off x="7179876" y="2812219"/>
            <a:ext cx="1088878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Clinical Governance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6939809" y="3017992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Systems for quality assurance and improvement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6871218" y="3292354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71" name="Shape 69"/>
          <p:cNvSpPr/>
          <p:nvPr/>
        </p:nvSpPr>
        <p:spPr>
          <a:xfrm>
            <a:off x="6965530" y="3378093"/>
            <a:ext cx="120034" cy="137181"/>
          </a:xfrm>
          <a:custGeom>
            <a:avLst/>
            <a:gdLst/>
            <a:ahLst/>
            <a:cxnLst/>
            <a:rect l="l" t="t" r="r" b="b"/>
            <a:pathLst>
              <a:path w="120034" h="137181">
                <a:moveTo>
                  <a:pt x="60017" y="2143"/>
                </a:moveTo>
                <a:cubicBezTo>
                  <a:pt x="42272" y="2143"/>
                  <a:pt x="27865" y="16550"/>
                  <a:pt x="27865" y="34295"/>
                </a:cubicBezTo>
                <a:cubicBezTo>
                  <a:pt x="27865" y="52040"/>
                  <a:pt x="42272" y="66447"/>
                  <a:pt x="60017" y="66447"/>
                </a:cubicBezTo>
                <a:cubicBezTo>
                  <a:pt x="77762" y="66447"/>
                  <a:pt x="92169" y="52040"/>
                  <a:pt x="92169" y="34295"/>
                </a:cubicBezTo>
                <a:cubicBezTo>
                  <a:pt x="92169" y="16550"/>
                  <a:pt x="77762" y="2143"/>
                  <a:pt x="60017" y="2143"/>
                </a:cubicBezTo>
                <a:close/>
                <a:moveTo>
                  <a:pt x="76093" y="85953"/>
                </a:moveTo>
                <a:cubicBezTo>
                  <a:pt x="74646" y="85819"/>
                  <a:pt x="73146" y="85738"/>
                  <a:pt x="71645" y="85738"/>
                </a:cubicBezTo>
                <a:lnTo>
                  <a:pt x="48362" y="85738"/>
                </a:lnTo>
                <a:cubicBezTo>
                  <a:pt x="46861" y="85738"/>
                  <a:pt x="45388" y="85819"/>
                  <a:pt x="43914" y="85953"/>
                </a:cubicBezTo>
                <a:lnTo>
                  <a:pt x="43914" y="104038"/>
                </a:lnTo>
                <a:cubicBezTo>
                  <a:pt x="48335" y="106074"/>
                  <a:pt x="51416" y="110549"/>
                  <a:pt x="51416" y="115720"/>
                </a:cubicBezTo>
                <a:cubicBezTo>
                  <a:pt x="51416" y="122820"/>
                  <a:pt x="45656" y="128581"/>
                  <a:pt x="38555" y="128581"/>
                </a:cubicBezTo>
                <a:cubicBezTo>
                  <a:pt x="31455" y="128581"/>
                  <a:pt x="25695" y="122820"/>
                  <a:pt x="25695" y="115720"/>
                </a:cubicBezTo>
                <a:cubicBezTo>
                  <a:pt x="25695" y="110522"/>
                  <a:pt x="28776" y="106048"/>
                  <a:pt x="33197" y="104038"/>
                </a:cubicBezTo>
                <a:lnTo>
                  <a:pt x="33197" y="88391"/>
                </a:lnTo>
                <a:cubicBezTo>
                  <a:pt x="16344" y="94580"/>
                  <a:pt x="4287" y="110817"/>
                  <a:pt x="4287" y="129840"/>
                </a:cubicBezTo>
                <a:cubicBezTo>
                  <a:pt x="4287" y="133886"/>
                  <a:pt x="7582" y="137181"/>
                  <a:pt x="11628" y="137181"/>
                </a:cubicBezTo>
                <a:lnTo>
                  <a:pt x="108379" y="137181"/>
                </a:lnTo>
                <a:cubicBezTo>
                  <a:pt x="112424" y="137181"/>
                  <a:pt x="115720" y="133886"/>
                  <a:pt x="115720" y="129840"/>
                </a:cubicBezTo>
                <a:cubicBezTo>
                  <a:pt x="115720" y="110817"/>
                  <a:pt x="103663" y="94607"/>
                  <a:pt x="86783" y="88418"/>
                </a:cubicBezTo>
                <a:lnTo>
                  <a:pt x="86783" y="98438"/>
                </a:lnTo>
                <a:cubicBezTo>
                  <a:pt x="93026" y="100635"/>
                  <a:pt x="97501" y="106610"/>
                  <a:pt x="97501" y="113603"/>
                </a:cubicBezTo>
                <a:lnTo>
                  <a:pt x="97501" y="122177"/>
                </a:lnTo>
                <a:cubicBezTo>
                  <a:pt x="97501" y="125124"/>
                  <a:pt x="95089" y="127536"/>
                  <a:pt x="92142" y="127536"/>
                </a:cubicBezTo>
                <a:cubicBezTo>
                  <a:pt x="89195" y="127536"/>
                  <a:pt x="86783" y="125124"/>
                  <a:pt x="86783" y="122177"/>
                </a:cubicBezTo>
                <a:lnTo>
                  <a:pt x="86783" y="113603"/>
                </a:lnTo>
                <a:cubicBezTo>
                  <a:pt x="86783" y="110656"/>
                  <a:pt x="84372" y="108245"/>
                  <a:pt x="81425" y="108245"/>
                </a:cubicBezTo>
                <a:cubicBezTo>
                  <a:pt x="78477" y="108245"/>
                  <a:pt x="76066" y="110656"/>
                  <a:pt x="76066" y="113603"/>
                </a:cubicBezTo>
                <a:lnTo>
                  <a:pt x="76066" y="122177"/>
                </a:lnTo>
                <a:cubicBezTo>
                  <a:pt x="76066" y="125124"/>
                  <a:pt x="73655" y="127536"/>
                  <a:pt x="70707" y="127536"/>
                </a:cubicBezTo>
                <a:cubicBezTo>
                  <a:pt x="67760" y="127536"/>
                  <a:pt x="65349" y="125124"/>
                  <a:pt x="65349" y="122177"/>
                </a:cubicBezTo>
                <a:lnTo>
                  <a:pt x="65349" y="113603"/>
                </a:lnTo>
                <a:cubicBezTo>
                  <a:pt x="65349" y="106610"/>
                  <a:pt x="69823" y="100662"/>
                  <a:pt x="76066" y="98438"/>
                </a:cubicBezTo>
                <a:lnTo>
                  <a:pt x="76066" y="8595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2" name="Text 70"/>
          <p:cNvSpPr/>
          <p:nvPr/>
        </p:nvSpPr>
        <p:spPr>
          <a:xfrm>
            <a:off x="7179876" y="3360945"/>
            <a:ext cx="1088878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Manpower Planning</a:t>
            </a:r>
            <a:endParaRPr lang="en-US" sz="1600" dirty="0"/>
          </a:p>
        </p:txBody>
      </p:sp>
      <p:sp>
        <p:nvSpPr>
          <p:cNvPr id="73" name="Text 71"/>
          <p:cNvSpPr/>
          <p:nvPr/>
        </p:nvSpPr>
        <p:spPr>
          <a:xfrm>
            <a:off x="6939809" y="3566717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Appropriate staffing levels and skill mix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6871218" y="3841080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6956957" y="3926819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117006" y="20015"/>
                </a:moveTo>
                <a:lnTo>
                  <a:pt x="120034" y="22881"/>
                </a:lnTo>
                <a:lnTo>
                  <a:pt x="120034" y="8574"/>
                </a:lnTo>
                <a:cubicBezTo>
                  <a:pt x="120034" y="3831"/>
                  <a:pt x="123865" y="0"/>
                  <a:pt x="128608" y="0"/>
                </a:cubicBezTo>
                <a:cubicBezTo>
                  <a:pt x="133350" y="0"/>
                  <a:pt x="137181" y="3831"/>
                  <a:pt x="137181" y="8574"/>
                </a:cubicBezTo>
                <a:lnTo>
                  <a:pt x="137181" y="42869"/>
                </a:lnTo>
                <a:cubicBezTo>
                  <a:pt x="137181" y="47612"/>
                  <a:pt x="133350" y="51443"/>
                  <a:pt x="128608" y="51443"/>
                </a:cubicBezTo>
                <a:lnTo>
                  <a:pt x="94312" y="51443"/>
                </a:lnTo>
                <a:cubicBezTo>
                  <a:pt x="89570" y="51443"/>
                  <a:pt x="85738" y="47612"/>
                  <a:pt x="85738" y="42869"/>
                </a:cubicBezTo>
                <a:cubicBezTo>
                  <a:pt x="85738" y="38127"/>
                  <a:pt x="89570" y="34295"/>
                  <a:pt x="94312" y="34295"/>
                </a:cubicBezTo>
                <a:lnTo>
                  <a:pt x="107146" y="34295"/>
                </a:lnTo>
                <a:lnTo>
                  <a:pt x="105110" y="32366"/>
                </a:lnTo>
                <a:cubicBezTo>
                  <a:pt x="105056" y="32313"/>
                  <a:pt x="105003" y="32259"/>
                  <a:pt x="104949" y="32205"/>
                </a:cubicBezTo>
                <a:cubicBezTo>
                  <a:pt x="84854" y="12111"/>
                  <a:pt x="52300" y="12111"/>
                  <a:pt x="32205" y="32205"/>
                </a:cubicBezTo>
                <a:cubicBezTo>
                  <a:pt x="12111" y="52300"/>
                  <a:pt x="12111" y="84854"/>
                  <a:pt x="32205" y="104949"/>
                </a:cubicBezTo>
                <a:cubicBezTo>
                  <a:pt x="52300" y="125044"/>
                  <a:pt x="84854" y="125044"/>
                  <a:pt x="104949" y="104949"/>
                </a:cubicBezTo>
                <a:cubicBezTo>
                  <a:pt x="107146" y="102752"/>
                  <a:pt x="109102" y="100421"/>
                  <a:pt x="110817" y="97956"/>
                </a:cubicBezTo>
                <a:cubicBezTo>
                  <a:pt x="113523" y="94071"/>
                  <a:pt x="118882" y="93133"/>
                  <a:pt x="122767" y="95839"/>
                </a:cubicBezTo>
                <a:cubicBezTo>
                  <a:pt x="126652" y="98546"/>
                  <a:pt x="127589" y="103904"/>
                  <a:pt x="124883" y="107789"/>
                </a:cubicBezTo>
                <a:cubicBezTo>
                  <a:pt x="122606" y="111058"/>
                  <a:pt x="120007" y="114166"/>
                  <a:pt x="117086" y="117086"/>
                </a:cubicBezTo>
                <a:cubicBezTo>
                  <a:pt x="90293" y="143880"/>
                  <a:pt x="46861" y="143880"/>
                  <a:pt x="20095" y="117086"/>
                </a:cubicBezTo>
                <a:cubicBezTo>
                  <a:pt x="-6672" y="90293"/>
                  <a:pt x="-6698" y="46888"/>
                  <a:pt x="20095" y="20095"/>
                </a:cubicBezTo>
                <a:cubicBezTo>
                  <a:pt x="46861" y="-6672"/>
                  <a:pt x="90213" y="-6698"/>
                  <a:pt x="117006" y="20015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6" name="Text 74"/>
          <p:cNvSpPr/>
          <p:nvPr/>
        </p:nvSpPr>
        <p:spPr>
          <a:xfrm>
            <a:off x="7179876" y="3909671"/>
            <a:ext cx="865958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Review</a:t>
            </a:r>
            <a:endParaRPr lang="en-US" sz="1600" dirty="0"/>
          </a:p>
        </p:txBody>
      </p:sp>
      <p:sp>
        <p:nvSpPr>
          <p:cNvPr id="77" name="Text 75"/>
          <p:cNvSpPr/>
          <p:nvPr/>
        </p:nvSpPr>
        <p:spPr>
          <a:xfrm>
            <a:off x="6939809" y="4115443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Periodic evaluation of training programs</a:t>
            </a:r>
            <a:endParaRPr lang="en-US" sz="1600" dirty="0"/>
          </a:p>
        </p:txBody>
      </p:sp>
      <p:sp>
        <p:nvSpPr>
          <p:cNvPr id="78" name="Shape 76"/>
          <p:cNvSpPr/>
          <p:nvPr/>
        </p:nvSpPr>
        <p:spPr>
          <a:xfrm>
            <a:off x="6871218" y="4389806"/>
            <a:ext cx="4844219" cy="480135"/>
          </a:xfrm>
          <a:custGeom>
            <a:avLst/>
            <a:gdLst/>
            <a:ahLst/>
            <a:cxnLst/>
            <a:rect l="l" t="t" r="r" b="b"/>
            <a:pathLst>
              <a:path w="4844219" h="480135">
                <a:moveTo>
                  <a:pt x="68592" y="0"/>
                </a:moveTo>
                <a:lnTo>
                  <a:pt x="4775627" y="0"/>
                </a:lnTo>
                <a:cubicBezTo>
                  <a:pt x="4813510" y="0"/>
                  <a:pt x="4844219" y="30710"/>
                  <a:pt x="4844219" y="68592"/>
                </a:cubicBezTo>
                <a:lnTo>
                  <a:pt x="4844219" y="411543"/>
                </a:lnTo>
                <a:cubicBezTo>
                  <a:pt x="4844219" y="449425"/>
                  <a:pt x="4813510" y="480135"/>
                  <a:pt x="4775627" y="480135"/>
                </a:cubicBezTo>
                <a:lnTo>
                  <a:pt x="68592" y="480135"/>
                </a:lnTo>
                <a:cubicBezTo>
                  <a:pt x="30710" y="480135"/>
                  <a:pt x="0" y="449425"/>
                  <a:pt x="0" y="411543"/>
                </a:cubicBezTo>
                <a:lnTo>
                  <a:pt x="0" y="68592"/>
                </a:lnTo>
                <a:cubicBezTo>
                  <a:pt x="0" y="30735"/>
                  <a:pt x="30735" y="0"/>
                  <a:pt x="6859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79" name="Shape 77"/>
          <p:cNvSpPr/>
          <p:nvPr/>
        </p:nvSpPr>
        <p:spPr>
          <a:xfrm>
            <a:off x="6956957" y="4475544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0"/>
                </a:moveTo>
                <a:cubicBezTo>
                  <a:pt x="72529" y="0"/>
                  <a:pt x="76146" y="2170"/>
                  <a:pt x="78022" y="5627"/>
                </a:cubicBezTo>
                <a:lnTo>
                  <a:pt x="135895" y="112800"/>
                </a:lnTo>
                <a:cubicBezTo>
                  <a:pt x="137691" y="116122"/>
                  <a:pt x="137610" y="120141"/>
                  <a:pt x="135681" y="123383"/>
                </a:cubicBezTo>
                <a:cubicBezTo>
                  <a:pt x="133752" y="126625"/>
                  <a:pt x="130242" y="128608"/>
                  <a:pt x="126464" y="128608"/>
                </a:cubicBezTo>
                <a:lnTo>
                  <a:pt x="10717" y="128608"/>
                </a:lnTo>
                <a:cubicBezTo>
                  <a:pt x="6939" y="128608"/>
                  <a:pt x="3456" y="126625"/>
                  <a:pt x="1500" y="123383"/>
                </a:cubicBezTo>
                <a:cubicBezTo>
                  <a:pt x="-455" y="120141"/>
                  <a:pt x="-509" y="116122"/>
                  <a:pt x="1286" y="112800"/>
                </a:cubicBezTo>
                <a:lnTo>
                  <a:pt x="59159" y="5627"/>
                </a:lnTo>
                <a:cubicBezTo>
                  <a:pt x="61035" y="2170"/>
                  <a:pt x="64652" y="0"/>
                  <a:pt x="68591" y="0"/>
                </a:cubicBezTo>
                <a:close/>
                <a:moveTo>
                  <a:pt x="68591" y="45013"/>
                </a:moveTo>
                <a:cubicBezTo>
                  <a:pt x="65027" y="45013"/>
                  <a:pt x="62160" y="47880"/>
                  <a:pt x="62160" y="51443"/>
                </a:cubicBezTo>
                <a:lnTo>
                  <a:pt x="62160" y="81451"/>
                </a:lnTo>
                <a:cubicBezTo>
                  <a:pt x="62160" y="85015"/>
                  <a:pt x="65027" y="87882"/>
                  <a:pt x="68591" y="87882"/>
                </a:cubicBezTo>
                <a:cubicBezTo>
                  <a:pt x="72154" y="87882"/>
                  <a:pt x="75021" y="85015"/>
                  <a:pt x="75021" y="81451"/>
                </a:cubicBezTo>
                <a:lnTo>
                  <a:pt x="75021" y="51443"/>
                </a:lnTo>
                <a:cubicBezTo>
                  <a:pt x="75021" y="47880"/>
                  <a:pt x="72154" y="45013"/>
                  <a:pt x="68591" y="45013"/>
                </a:cubicBezTo>
                <a:close/>
                <a:moveTo>
                  <a:pt x="75745" y="102886"/>
                </a:moveTo>
                <a:cubicBezTo>
                  <a:pt x="75907" y="100231"/>
                  <a:pt x="74583" y="97704"/>
                  <a:pt x="72307" y="96327"/>
                </a:cubicBezTo>
                <a:cubicBezTo>
                  <a:pt x="70030" y="94950"/>
                  <a:pt x="67178" y="94950"/>
                  <a:pt x="64902" y="96327"/>
                </a:cubicBezTo>
                <a:cubicBezTo>
                  <a:pt x="62625" y="97704"/>
                  <a:pt x="61301" y="100231"/>
                  <a:pt x="61464" y="102886"/>
                </a:cubicBezTo>
                <a:cubicBezTo>
                  <a:pt x="61301" y="105541"/>
                  <a:pt x="62625" y="108068"/>
                  <a:pt x="64902" y="109445"/>
                </a:cubicBezTo>
                <a:cubicBezTo>
                  <a:pt x="67178" y="110822"/>
                  <a:pt x="70030" y="110822"/>
                  <a:pt x="72307" y="109445"/>
                </a:cubicBezTo>
                <a:cubicBezTo>
                  <a:pt x="74583" y="108068"/>
                  <a:pt x="75907" y="105541"/>
                  <a:pt x="75745" y="10288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0" name="Text 78"/>
          <p:cNvSpPr/>
          <p:nvPr/>
        </p:nvSpPr>
        <p:spPr>
          <a:xfrm>
            <a:off x="7179876" y="4458397"/>
            <a:ext cx="1303224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Withdrawal Mechanism</a:t>
            </a:r>
            <a:endParaRPr lang="en-US" sz="1600" dirty="0"/>
          </a:p>
        </p:txBody>
      </p:sp>
      <p:sp>
        <p:nvSpPr>
          <p:cNvPr id="81" name="Text 79"/>
          <p:cNvSpPr/>
          <p:nvPr/>
        </p:nvSpPr>
        <p:spPr>
          <a:xfrm>
            <a:off x="6939809" y="4664169"/>
            <a:ext cx="4758481" cy="1371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81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Process for removing recognition if standards not met</a:t>
            </a:r>
            <a:endParaRPr lang="en-US" sz="1600" dirty="0"/>
          </a:p>
        </p:txBody>
      </p:sp>
      <p:sp>
        <p:nvSpPr>
          <p:cNvPr id="82" name="Shape 80"/>
          <p:cNvSpPr/>
          <p:nvPr/>
        </p:nvSpPr>
        <p:spPr>
          <a:xfrm>
            <a:off x="6750041" y="5144304"/>
            <a:ext cx="5100291" cy="1714768"/>
          </a:xfrm>
          <a:custGeom>
            <a:avLst/>
            <a:gdLst/>
            <a:ahLst/>
            <a:cxnLst/>
            <a:rect l="l" t="t" r="r" b="b"/>
            <a:pathLst>
              <a:path w="5100291" h="1714768">
                <a:moveTo>
                  <a:pt x="32009" y="0"/>
                </a:moveTo>
                <a:lnTo>
                  <a:pt x="5031701" y="0"/>
                </a:lnTo>
                <a:cubicBezTo>
                  <a:pt x="5069582" y="0"/>
                  <a:pt x="5100291" y="30709"/>
                  <a:pt x="5100291" y="68591"/>
                </a:cubicBezTo>
                <a:lnTo>
                  <a:pt x="5100291" y="1646177"/>
                </a:lnTo>
                <a:cubicBezTo>
                  <a:pt x="5100291" y="1684059"/>
                  <a:pt x="5069582" y="1714768"/>
                  <a:pt x="5031701" y="1714768"/>
                </a:cubicBezTo>
                <a:lnTo>
                  <a:pt x="32009" y="1714768"/>
                </a:lnTo>
                <a:cubicBezTo>
                  <a:pt x="14331" y="1714768"/>
                  <a:pt x="0" y="1700437"/>
                  <a:pt x="0" y="1682759"/>
                </a:cubicBez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1443" dist="34295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83" name="Shape 81"/>
          <p:cNvSpPr/>
          <p:nvPr/>
        </p:nvSpPr>
        <p:spPr>
          <a:xfrm>
            <a:off x="6750041" y="5144304"/>
            <a:ext cx="32009" cy="1714768"/>
          </a:xfrm>
          <a:custGeom>
            <a:avLst/>
            <a:gdLst/>
            <a:ahLst/>
            <a:cxnLst/>
            <a:rect l="l" t="t" r="r" b="b"/>
            <a:pathLst>
              <a:path w="32009" h="1714768">
                <a:moveTo>
                  <a:pt x="32009" y="0"/>
                </a:moveTo>
                <a:lnTo>
                  <a:pt x="32009" y="0"/>
                </a:lnTo>
                <a:lnTo>
                  <a:pt x="32009" y="1714768"/>
                </a:lnTo>
                <a:lnTo>
                  <a:pt x="32009" y="1714768"/>
                </a:lnTo>
                <a:cubicBezTo>
                  <a:pt x="14331" y="1714768"/>
                  <a:pt x="0" y="1700437"/>
                  <a:pt x="0" y="1682759"/>
                </a:cubicBezTo>
                <a:lnTo>
                  <a:pt x="0" y="32009"/>
                </a:lnTo>
                <a:cubicBezTo>
                  <a:pt x="0" y="14331"/>
                  <a:pt x="14331" y="0"/>
                  <a:pt x="32009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4" name="Shape 82"/>
          <p:cNvSpPr/>
          <p:nvPr/>
        </p:nvSpPr>
        <p:spPr>
          <a:xfrm>
            <a:off x="6943953" y="5324354"/>
            <a:ext cx="115747" cy="154329"/>
          </a:xfrm>
          <a:custGeom>
            <a:avLst/>
            <a:gdLst/>
            <a:ahLst/>
            <a:cxnLst/>
            <a:rect l="l" t="t" r="r" b="b"/>
            <a:pathLst>
              <a:path w="115747" h="154329">
                <a:moveTo>
                  <a:pt x="88287" y="115747"/>
                </a:moveTo>
                <a:cubicBezTo>
                  <a:pt x="90488" y="109025"/>
                  <a:pt x="94888" y="102936"/>
                  <a:pt x="99862" y="97692"/>
                </a:cubicBezTo>
                <a:cubicBezTo>
                  <a:pt x="109718" y="87323"/>
                  <a:pt x="115747" y="73306"/>
                  <a:pt x="115747" y="57873"/>
                </a:cubicBezTo>
                <a:cubicBezTo>
                  <a:pt x="115747" y="25922"/>
                  <a:pt x="89824" y="0"/>
                  <a:pt x="57873" y="0"/>
                </a:cubicBezTo>
                <a:cubicBezTo>
                  <a:pt x="25922" y="0"/>
                  <a:pt x="0" y="25922"/>
                  <a:pt x="0" y="57873"/>
                </a:cubicBezTo>
                <a:cubicBezTo>
                  <a:pt x="0" y="73306"/>
                  <a:pt x="6028" y="87323"/>
                  <a:pt x="15885" y="97692"/>
                </a:cubicBezTo>
                <a:cubicBezTo>
                  <a:pt x="20859" y="102936"/>
                  <a:pt x="25289" y="109025"/>
                  <a:pt x="27460" y="115747"/>
                </a:cubicBezTo>
                <a:lnTo>
                  <a:pt x="88257" y="115747"/>
                </a:lnTo>
                <a:close/>
                <a:moveTo>
                  <a:pt x="86810" y="130215"/>
                </a:moveTo>
                <a:lnTo>
                  <a:pt x="28937" y="130215"/>
                </a:lnTo>
                <a:lnTo>
                  <a:pt x="28937" y="135038"/>
                </a:lnTo>
                <a:cubicBezTo>
                  <a:pt x="28937" y="148361"/>
                  <a:pt x="39728" y="159152"/>
                  <a:pt x="53051" y="159152"/>
                </a:cubicBezTo>
                <a:lnTo>
                  <a:pt x="62696" y="159152"/>
                </a:lnTo>
                <a:cubicBezTo>
                  <a:pt x="76019" y="159152"/>
                  <a:pt x="86810" y="148361"/>
                  <a:pt x="86810" y="135038"/>
                </a:cubicBezTo>
                <a:lnTo>
                  <a:pt x="86810" y="130215"/>
                </a:lnTo>
                <a:close/>
                <a:moveTo>
                  <a:pt x="55462" y="33759"/>
                </a:moveTo>
                <a:cubicBezTo>
                  <a:pt x="43465" y="33759"/>
                  <a:pt x="33759" y="43465"/>
                  <a:pt x="33759" y="55462"/>
                </a:cubicBezTo>
                <a:cubicBezTo>
                  <a:pt x="33759" y="59471"/>
                  <a:pt x="30534" y="62696"/>
                  <a:pt x="26525" y="62696"/>
                </a:cubicBezTo>
                <a:cubicBezTo>
                  <a:pt x="22516" y="62696"/>
                  <a:pt x="19291" y="59471"/>
                  <a:pt x="19291" y="55462"/>
                </a:cubicBezTo>
                <a:cubicBezTo>
                  <a:pt x="19291" y="35478"/>
                  <a:pt x="35478" y="19291"/>
                  <a:pt x="55462" y="19291"/>
                </a:cubicBezTo>
                <a:cubicBezTo>
                  <a:pt x="59471" y="19291"/>
                  <a:pt x="62696" y="22516"/>
                  <a:pt x="62696" y="26525"/>
                </a:cubicBezTo>
                <a:cubicBezTo>
                  <a:pt x="62696" y="30534"/>
                  <a:pt x="59471" y="33759"/>
                  <a:pt x="55462" y="33759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5" name="Text 83"/>
          <p:cNvSpPr/>
          <p:nvPr/>
        </p:nvSpPr>
        <p:spPr>
          <a:xfrm>
            <a:off x="7100426" y="5281485"/>
            <a:ext cx="4689890" cy="2400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15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Principles</a:t>
            </a:r>
            <a:endParaRPr lang="en-US" sz="1600" dirty="0"/>
          </a:p>
        </p:txBody>
      </p:sp>
      <p:sp>
        <p:nvSpPr>
          <p:cNvPr id="86" name="Shape 84"/>
          <p:cNvSpPr/>
          <p:nvPr/>
        </p:nvSpPr>
        <p:spPr>
          <a:xfrm>
            <a:off x="6920375" y="5624439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137181"/>
                </a:moveTo>
                <a:cubicBezTo>
                  <a:pt x="106447" y="137181"/>
                  <a:pt x="137181" y="106447"/>
                  <a:pt x="137181" y="68591"/>
                </a:cubicBezTo>
                <a:cubicBezTo>
                  <a:pt x="137181" y="30734"/>
                  <a:pt x="106447" y="0"/>
                  <a:pt x="68591" y="0"/>
                </a:cubicBezTo>
                <a:cubicBezTo>
                  <a:pt x="30734" y="0"/>
                  <a:pt x="0" y="30734"/>
                  <a:pt x="0" y="68591"/>
                </a:cubicBezTo>
                <a:cubicBezTo>
                  <a:pt x="0" y="106447"/>
                  <a:pt x="30734" y="137181"/>
                  <a:pt x="68591" y="137181"/>
                </a:cubicBezTo>
                <a:close/>
                <a:moveTo>
                  <a:pt x="91204" y="56989"/>
                </a:moveTo>
                <a:lnTo>
                  <a:pt x="69770" y="91285"/>
                </a:lnTo>
                <a:cubicBezTo>
                  <a:pt x="68644" y="93080"/>
                  <a:pt x="66715" y="94205"/>
                  <a:pt x="64599" y="94312"/>
                </a:cubicBezTo>
                <a:cubicBezTo>
                  <a:pt x="62482" y="94419"/>
                  <a:pt x="60446" y="93455"/>
                  <a:pt x="59186" y="91740"/>
                </a:cubicBezTo>
                <a:lnTo>
                  <a:pt x="46326" y="74592"/>
                </a:lnTo>
                <a:cubicBezTo>
                  <a:pt x="44182" y="71752"/>
                  <a:pt x="44772" y="67733"/>
                  <a:pt x="47612" y="65590"/>
                </a:cubicBezTo>
                <a:cubicBezTo>
                  <a:pt x="50452" y="63446"/>
                  <a:pt x="54471" y="64036"/>
                  <a:pt x="56614" y="66876"/>
                </a:cubicBezTo>
                <a:lnTo>
                  <a:pt x="63848" y="76522"/>
                </a:lnTo>
                <a:lnTo>
                  <a:pt x="80299" y="50184"/>
                </a:lnTo>
                <a:cubicBezTo>
                  <a:pt x="82175" y="47183"/>
                  <a:pt x="86140" y="46245"/>
                  <a:pt x="89168" y="48147"/>
                </a:cubicBezTo>
                <a:cubicBezTo>
                  <a:pt x="92196" y="50050"/>
                  <a:pt x="93107" y="53988"/>
                  <a:pt x="91204" y="5701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7" name="Text 85"/>
          <p:cNvSpPr/>
          <p:nvPr/>
        </p:nvSpPr>
        <p:spPr>
          <a:xfrm>
            <a:off x="7143295" y="5590143"/>
            <a:ext cx="3686751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Environment:</a:t>
            </a:r>
            <a:r>
              <a:rPr lang="en-US" sz="94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Supportive educational atmosphere with protected time</a:t>
            </a:r>
            <a:endParaRPr lang="en-US" sz="1600" dirty="0"/>
          </a:p>
        </p:txBody>
      </p:sp>
      <p:sp>
        <p:nvSpPr>
          <p:cNvPr id="88" name="Shape 86"/>
          <p:cNvSpPr/>
          <p:nvPr/>
        </p:nvSpPr>
        <p:spPr>
          <a:xfrm>
            <a:off x="6920375" y="5864506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137181"/>
                </a:moveTo>
                <a:cubicBezTo>
                  <a:pt x="106447" y="137181"/>
                  <a:pt x="137181" y="106447"/>
                  <a:pt x="137181" y="68591"/>
                </a:cubicBezTo>
                <a:cubicBezTo>
                  <a:pt x="137181" y="30734"/>
                  <a:pt x="106447" y="0"/>
                  <a:pt x="68591" y="0"/>
                </a:cubicBezTo>
                <a:cubicBezTo>
                  <a:pt x="30734" y="0"/>
                  <a:pt x="0" y="30734"/>
                  <a:pt x="0" y="68591"/>
                </a:cubicBezTo>
                <a:cubicBezTo>
                  <a:pt x="0" y="106447"/>
                  <a:pt x="30734" y="137181"/>
                  <a:pt x="68591" y="137181"/>
                </a:cubicBezTo>
                <a:close/>
                <a:moveTo>
                  <a:pt x="91204" y="56989"/>
                </a:moveTo>
                <a:lnTo>
                  <a:pt x="69770" y="91285"/>
                </a:lnTo>
                <a:cubicBezTo>
                  <a:pt x="68644" y="93080"/>
                  <a:pt x="66715" y="94205"/>
                  <a:pt x="64599" y="94312"/>
                </a:cubicBezTo>
                <a:cubicBezTo>
                  <a:pt x="62482" y="94419"/>
                  <a:pt x="60446" y="93455"/>
                  <a:pt x="59186" y="91740"/>
                </a:cubicBezTo>
                <a:lnTo>
                  <a:pt x="46326" y="74592"/>
                </a:lnTo>
                <a:cubicBezTo>
                  <a:pt x="44182" y="71752"/>
                  <a:pt x="44772" y="67733"/>
                  <a:pt x="47612" y="65590"/>
                </a:cubicBezTo>
                <a:cubicBezTo>
                  <a:pt x="50452" y="63446"/>
                  <a:pt x="54471" y="64036"/>
                  <a:pt x="56614" y="66876"/>
                </a:cubicBezTo>
                <a:lnTo>
                  <a:pt x="63848" y="76522"/>
                </a:lnTo>
                <a:lnTo>
                  <a:pt x="80299" y="50184"/>
                </a:lnTo>
                <a:cubicBezTo>
                  <a:pt x="82175" y="47183"/>
                  <a:pt x="86140" y="46245"/>
                  <a:pt x="89168" y="48147"/>
                </a:cubicBezTo>
                <a:cubicBezTo>
                  <a:pt x="92196" y="50050"/>
                  <a:pt x="93107" y="53988"/>
                  <a:pt x="91204" y="5701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9" name="Text 87"/>
          <p:cNvSpPr/>
          <p:nvPr/>
        </p:nvSpPr>
        <p:spPr>
          <a:xfrm>
            <a:off x="7143295" y="5830211"/>
            <a:ext cx="2820793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Supervision:</a:t>
            </a:r>
            <a:r>
              <a:rPr lang="en-US" sz="94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Appropriate trainer oversight at all levels</a:t>
            </a:r>
            <a:endParaRPr lang="en-US" sz="1600" dirty="0"/>
          </a:p>
        </p:txBody>
      </p:sp>
      <p:sp>
        <p:nvSpPr>
          <p:cNvPr id="90" name="Shape 88"/>
          <p:cNvSpPr/>
          <p:nvPr/>
        </p:nvSpPr>
        <p:spPr>
          <a:xfrm>
            <a:off x="6920375" y="6104574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137181"/>
                </a:moveTo>
                <a:cubicBezTo>
                  <a:pt x="106447" y="137181"/>
                  <a:pt x="137181" y="106447"/>
                  <a:pt x="137181" y="68591"/>
                </a:cubicBezTo>
                <a:cubicBezTo>
                  <a:pt x="137181" y="30734"/>
                  <a:pt x="106447" y="0"/>
                  <a:pt x="68591" y="0"/>
                </a:cubicBezTo>
                <a:cubicBezTo>
                  <a:pt x="30734" y="0"/>
                  <a:pt x="0" y="30734"/>
                  <a:pt x="0" y="68591"/>
                </a:cubicBezTo>
                <a:cubicBezTo>
                  <a:pt x="0" y="106447"/>
                  <a:pt x="30734" y="137181"/>
                  <a:pt x="68591" y="137181"/>
                </a:cubicBezTo>
                <a:close/>
                <a:moveTo>
                  <a:pt x="91204" y="56989"/>
                </a:moveTo>
                <a:lnTo>
                  <a:pt x="69770" y="91285"/>
                </a:lnTo>
                <a:cubicBezTo>
                  <a:pt x="68644" y="93080"/>
                  <a:pt x="66715" y="94205"/>
                  <a:pt x="64599" y="94312"/>
                </a:cubicBezTo>
                <a:cubicBezTo>
                  <a:pt x="62482" y="94419"/>
                  <a:pt x="60446" y="93455"/>
                  <a:pt x="59186" y="91740"/>
                </a:cubicBezTo>
                <a:lnTo>
                  <a:pt x="46326" y="74592"/>
                </a:lnTo>
                <a:cubicBezTo>
                  <a:pt x="44182" y="71752"/>
                  <a:pt x="44772" y="67733"/>
                  <a:pt x="47612" y="65590"/>
                </a:cubicBezTo>
                <a:cubicBezTo>
                  <a:pt x="50452" y="63446"/>
                  <a:pt x="54471" y="64036"/>
                  <a:pt x="56614" y="66876"/>
                </a:cubicBezTo>
                <a:lnTo>
                  <a:pt x="63848" y="76522"/>
                </a:lnTo>
                <a:lnTo>
                  <a:pt x="80299" y="50184"/>
                </a:lnTo>
                <a:cubicBezTo>
                  <a:pt x="82175" y="47183"/>
                  <a:pt x="86140" y="46245"/>
                  <a:pt x="89168" y="48147"/>
                </a:cubicBezTo>
                <a:cubicBezTo>
                  <a:pt x="92196" y="50050"/>
                  <a:pt x="93107" y="53988"/>
                  <a:pt x="91204" y="5701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1" name="Text 89"/>
          <p:cNvSpPr/>
          <p:nvPr/>
        </p:nvSpPr>
        <p:spPr>
          <a:xfrm>
            <a:off x="7143295" y="6070278"/>
            <a:ext cx="2640743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Research:</a:t>
            </a:r>
            <a:r>
              <a:rPr lang="en-US" sz="94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Opportunities for scientific engagement</a:t>
            </a:r>
            <a:endParaRPr lang="en-US" sz="1600" dirty="0"/>
          </a:p>
        </p:txBody>
      </p:sp>
      <p:sp>
        <p:nvSpPr>
          <p:cNvPr id="92" name="Shape 90"/>
          <p:cNvSpPr/>
          <p:nvPr/>
        </p:nvSpPr>
        <p:spPr>
          <a:xfrm>
            <a:off x="6920375" y="6344641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137181"/>
                </a:moveTo>
                <a:cubicBezTo>
                  <a:pt x="106447" y="137181"/>
                  <a:pt x="137181" y="106447"/>
                  <a:pt x="137181" y="68591"/>
                </a:cubicBezTo>
                <a:cubicBezTo>
                  <a:pt x="137181" y="30734"/>
                  <a:pt x="106447" y="0"/>
                  <a:pt x="68591" y="0"/>
                </a:cubicBezTo>
                <a:cubicBezTo>
                  <a:pt x="30734" y="0"/>
                  <a:pt x="0" y="30734"/>
                  <a:pt x="0" y="68591"/>
                </a:cubicBezTo>
                <a:cubicBezTo>
                  <a:pt x="0" y="106447"/>
                  <a:pt x="30734" y="137181"/>
                  <a:pt x="68591" y="137181"/>
                </a:cubicBezTo>
                <a:close/>
                <a:moveTo>
                  <a:pt x="91204" y="56989"/>
                </a:moveTo>
                <a:lnTo>
                  <a:pt x="69770" y="91285"/>
                </a:lnTo>
                <a:cubicBezTo>
                  <a:pt x="68644" y="93080"/>
                  <a:pt x="66715" y="94205"/>
                  <a:pt x="64599" y="94312"/>
                </a:cubicBezTo>
                <a:cubicBezTo>
                  <a:pt x="62482" y="94419"/>
                  <a:pt x="60446" y="93455"/>
                  <a:pt x="59186" y="91740"/>
                </a:cubicBezTo>
                <a:lnTo>
                  <a:pt x="46326" y="74592"/>
                </a:lnTo>
                <a:cubicBezTo>
                  <a:pt x="44182" y="71752"/>
                  <a:pt x="44772" y="67733"/>
                  <a:pt x="47612" y="65590"/>
                </a:cubicBezTo>
                <a:cubicBezTo>
                  <a:pt x="50452" y="63446"/>
                  <a:pt x="54471" y="64036"/>
                  <a:pt x="56614" y="66876"/>
                </a:cubicBezTo>
                <a:lnTo>
                  <a:pt x="63848" y="76522"/>
                </a:lnTo>
                <a:lnTo>
                  <a:pt x="80299" y="50184"/>
                </a:lnTo>
                <a:cubicBezTo>
                  <a:pt x="82175" y="47183"/>
                  <a:pt x="86140" y="46245"/>
                  <a:pt x="89168" y="48147"/>
                </a:cubicBezTo>
                <a:cubicBezTo>
                  <a:pt x="92196" y="50050"/>
                  <a:pt x="93107" y="53988"/>
                  <a:pt x="91204" y="5701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3" name="Text 91"/>
          <p:cNvSpPr/>
          <p:nvPr/>
        </p:nvSpPr>
        <p:spPr>
          <a:xfrm>
            <a:off x="7143295" y="6310346"/>
            <a:ext cx="2675038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Library:</a:t>
            </a:r>
            <a:r>
              <a:rPr lang="en-US" sz="94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Access to literature and learning resources</a:t>
            </a:r>
            <a:endParaRPr lang="en-US" sz="1600" dirty="0"/>
          </a:p>
        </p:txBody>
      </p:sp>
      <p:sp>
        <p:nvSpPr>
          <p:cNvPr id="94" name="Shape 92"/>
          <p:cNvSpPr/>
          <p:nvPr/>
        </p:nvSpPr>
        <p:spPr>
          <a:xfrm>
            <a:off x="6920375" y="6584709"/>
            <a:ext cx="137181" cy="137181"/>
          </a:xfrm>
          <a:custGeom>
            <a:avLst/>
            <a:gdLst/>
            <a:ahLst/>
            <a:cxnLst/>
            <a:rect l="l" t="t" r="r" b="b"/>
            <a:pathLst>
              <a:path w="137181" h="137181">
                <a:moveTo>
                  <a:pt x="68591" y="137181"/>
                </a:moveTo>
                <a:cubicBezTo>
                  <a:pt x="106447" y="137181"/>
                  <a:pt x="137181" y="106447"/>
                  <a:pt x="137181" y="68591"/>
                </a:cubicBezTo>
                <a:cubicBezTo>
                  <a:pt x="137181" y="30734"/>
                  <a:pt x="106447" y="0"/>
                  <a:pt x="68591" y="0"/>
                </a:cubicBezTo>
                <a:cubicBezTo>
                  <a:pt x="30734" y="0"/>
                  <a:pt x="0" y="30734"/>
                  <a:pt x="0" y="68591"/>
                </a:cubicBezTo>
                <a:cubicBezTo>
                  <a:pt x="0" y="106447"/>
                  <a:pt x="30734" y="137181"/>
                  <a:pt x="68591" y="137181"/>
                </a:cubicBezTo>
                <a:close/>
                <a:moveTo>
                  <a:pt x="91204" y="56989"/>
                </a:moveTo>
                <a:lnTo>
                  <a:pt x="69770" y="91285"/>
                </a:lnTo>
                <a:cubicBezTo>
                  <a:pt x="68644" y="93080"/>
                  <a:pt x="66715" y="94205"/>
                  <a:pt x="64599" y="94312"/>
                </a:cubicBezTo>
                <a:cubicBezTo>
                  <a:pt x="62482" y="94419"/>
                  <a:pt x="60446" y="93455"/>
                  <a:pt x="59186" y="91740"/>
                </a:cubicBezTo>
                <a:lnTo>
                  <a:pt x="46326" y="74592"/>
                </a:lnTo>
                <a:cubicBezTo>
                  <a:pt x="44182" y="71752"/>
                  <a:pt x="44772" y="67733"/>
                  <a:pt x="47612" y="65590"/>
                </a:cubicBezTo>
                <a:cubicBezTo>
                  <a:pt x="50452" y="63446"/>
                  <a:pt x="54471" y="64036"/>
                  <a:pt x="56614" y="66876"/>
                </a:cubicBezTo>
                <a:lnTo>
                  <a:pt x="63848" y="76522"/>
                </a:lnTo>
                <a:lnTo>
                  <a:pt x="80299" y="50184"/>
                </a:lnTo>
                <a:cubicBezTo>
                  <a:pt x="82175" y="47183"/>
                  <a:pt x="86140" y="46245"/>
                  <a:pt x="89168" y="48147"/>
                </a:cubicBezTo>
                <a:cubicBezTo>
                  <a:pt x="92196" y="50050"/>
                  <a:pt x="93107" y="53988"/>
                  <a:pt x="91204" y="57016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5" name="Text 93"/>
          <p:cNvSpPr/>
          <p:nvPr/>
        </p:nvSpPr>
        <p:spPr>
          <a:xfrm>
            <a:off x="7143295" y="6550414"/>
            <a:ext cx="3378093" cy="1714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945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Patient Safety:</a:t>
            </a:r>
            <a:r>
              <a:rPr lang="en-US" sz="94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Systems ensuring trainee-supervised care quality</a:t>
            </a:r>
            <a:endParaRPr lang="en-US" sz="1600" dirty="0"/>
          </a:p>
        </p:txBody>
      </p:sp>
      <p:pic>
        <p:nvPicPr>
          <p:cNvPr id="97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11670CB8-7745-05C8-875A-8D52D413A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17500" y="317500"/>
            <a:ext cx="1162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kern="0" spc="50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COMPETENCY-BASED ASSESSMENT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17500" y="539750"/>
            <a:ext cx="11699875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25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Assessment Framework &amp; CanMEDS Integration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17500" y="920750"/>
            <a:ext cx="635000" cy="31750"/>
          </a:xfrm>
          <a:custGeom>
            <a:avLst/>
            <a:gdLst/>
            <a:ahLst/>
            <a:cxnLst/>
            <a:rect l="l" t="t" r="r" b="b"/>
            <a:pathLst>
              <a:path w="635000" h="31750">
                <a:moveTo>
                  <a:pt x="0" y="0"/>
                </a:moveTo>
                <a:lnTo>
                  <a:pt x="635000" y="0"/>
                </a:lnTo>
                <a:lnTo>
                  <a:pt x="635000" y="31750"/>
                </a:lnTo>
                <a:lnTo>
                  <a:pt x="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17500" y="1094317"/>
            <a:ext cx="5715000" cy="3158067"/>
          </a:xfrm>
          <a:custGeom>
            <a:avLst/>
            <a:gdLst/>
            <a:ahLst/>
            <a:cxnLst/>
            <a:rect l="l" t="t" r="r" b="b"/>
            <a:pathLst>
              <a:path w="5715000" h="3158067">
                <a:moveTo>
                  <a:pt x="29633" y="0"/>
                </a:moveTo>
                <a:lnTo>
                  <a:pt x="5685367" y="0"/>
                </a:lnTo>
                <a:cubicBezTo>
                  <a:pt x="5701733" y="0"/>
                  <a:pt x="5715000" y="13267"/>
                  <a:pt x="5715000" y="29633"/>
                </a:cubicBezTo>
                <a:lnTo>
                  <a:pt x="5715000" y="3094558"/>
                </a:lnTo>
                <a:cubicBezTo>
                  <a:pt x="5715000" y="3129633"/>
                  <a:pt x="5686566" y="3158067"/>
                  <a:pt x="5651491" y="3158067"/>
                </a:cubicBezTo>
                <a:lnTo>
                  <a:pt x="63509" y="3158067"/>
                </a:lnTo>
                <a:cubicBezTo>
                  <a:pt x="28434" y="3158067"/>
                  <a:pt x="0" y="3129633"/>
                  <a:pt x="0" y="3094558"/>
                </a:cubicBezTo>
                <a:lnTo>
                  <a:pt x="0" y="29633"/>
                </a:lnTo>
                <a:cubicBezTo>
                  <a:pt x="0" y="13267"/>
                  <a:pt x="13267" y="0"/>
                  <a:pt x="2963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47625" dist="3175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17500" y="1094317"/>
            <a:ext cx="5715000" cy="29633"/>
          </a:xfrm>
          <a:custGeom>
            <a:avLst/>
            <a:gdLst/>
            <a:ahLst/>
            <a:cxnLst/>
            <a:rect l="l" t="t" r="r" b="b"/>
            <a:pathLst>
              <a:path w="5715000" h="29633">
                <a:moveTo>
                  <a:pt x="29633" y="0"/>
                </a:moveTo>
                <a:lnTo>
                  <a:pt x="5685367" y="0"/>
                </a:lnTo>
                <a:cubicBezTo>
                  <a:pt x="5701733" y="0"/>
                  <a:pt x="5715000" y="13267"/>
                  <a:pt x="5715000" y="29633"/>
                </a:cubicBezTo>
                <a:lnTo>
                  <a:pt x="5715000" y="29633"/>
                </a:lnTo>
                <a:lnTo>
                  <a:pt x="0" y="29633"/>
                </a:lnTo>
                <a:lnTo>
                  <a:pt x="0" y="29633"/>
                </a:lnTo>
                <a:cubicBezTo>
                  <a:pt x="0" y="13278"/>
                  <a:pt x="13278" y="0"/>
                  <a:pt x="29633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484188" y="1267880"/>
            <a:ext cx="119063" cy="158750"/>
          </a:xfrm>
          <a:custGeom>
            <a:avLst/>
            <a:gdLst/>
            <a:ahLst/>
            <a:cxnLst/>
            <a:rect l="l" t="t" r="r" b="b"/>
            <a:pathLst>
              <a:path w="119063" h="158750">
                <a:moveTo>
                  <a:pt x="96552" y="9922"/>
                </a:moveTo>
                <a:lnTo>
                  <a:pt x="99219" y="9922"/>
                </a:lnTo>
                <a:cubicBezTo>
                  <a:pt x="110164" y="9922"/>
                  <a:pt x="119062" y="18821"/>
                  <a:pt x="119062" y="29766"/>
                </a:cubicBezTo>
                <a:lnTo>
                  <a:pt x="119062" y="138906"/>
                </a:lnTo>
                <a:cubicBezTo>
                  <a:pt x="119062" y="149851"/>
                  <a:pt x="110164" y="158750"/>
                  <a:pt x="99219" y="158750"/>
                </a:cubicBezTo>
                <a:lnTo>
                  <a:pt x="19844" y="158750"/>
                </a:lnTo>
                <a:cubicBezTo>
                  <a:pt x="8899" y="158750"/>
                  <a:pt x="0" y="149851"/>
                  <a:pt x="0" y="138906"/>
                </a:cubicBezTo>
                <a:lnTo>
                  <a:pt x="0" y="29766"/>
                </a:lnTo>
                <a:cubicBezTo>
                  <a:pt x="0" y="18821"/>
                  <a:pt x="8899" y="9922"/>
                  <a:pt x="19844" y="9922"/>
                </a:cubicBezTo>
                <a:lnTo>
                  <a:pt x="22510" y="9922"/>
                </a:lnTo>
                <a:cubicBezTo>
                  <a:pt x="25921" y="4000"/>
                  <a:pt x="32339" y="0"/>
                  <a:pt x="39688" y="0"/>
                </a:cubicBezTo>
                <a:lnTo>
                  <a:pt x="79375" y="0"/>
                </a:lnTo>
                <a:cubicBezTo>
                  <a:pt x="86723" y="0"/>
                  <a:pt x="93142" y="4000"/>
                  <a:pt x="96552" y="9922"/>
                </a:cubicBezTo>
                <a:close/>
                <a:moveTo>
                  <a:pt x="76895" y="34727"/>
                </a:moveTo>
                <a:cubicBezTo>
                  <a:pt x="81018" y="34727"/>
                  <a:pt x="84336" y="31409"/>
                  <a:pt x="84336" y="27285"/>
                </a:cubicBezTo>
                <a:cubicBezTo>
                  <a:pt x="84336" y="23161"/>
                  <a:pt x="81018" y="19844"/>
                  <a:pt x="76895" y="19844"/>
                </a:cubicBezTo>
                <a:lnTo>
                  <a:pt x="42168" y="19844"/>
                </a:lnTo>
                <a:cubicBezTo>
                  <a:pt x="38044" y="19844"/>
                  <a:pt x="34727" y="23161"/>
                  <a:pt x="34727" y="27285"/>
                </a:cubicBezTo>
                <a:cubicBezTo>
                  <a:pt x="34727" y="31409"/>
                  <a:pt x="38044" y="34727"/>
                  <a:pt x="42168" y="34727"/>
                </a:cubicBezTo>
                <a:lnTo>
                  <a:pt x="76895" y="34727"/>
                </a:lnTo>
                <a:close/>
                <a:moveTo>
                  <a:pt x="39688" y="79375"/>
                </a:moveTo>
                <a:cubicBezTo>
                  <a:pt x="39688" y="73899"/>
                  <a:pt x="35242" y="69453"/>
                  <a:pt x="29766" y="69453"/>
                </a:cubicBezTo>
                <a:cubicBezTo>
                  <a:pt x="24290" y="69453"/>
                  <a:pt x="19844" y="73899"/>
                  <a:pt x="19844" y="79375"/>
                </a:cubicBezTo>
                <a:cubicBezTo>
                  <a:pt x="19844" y="84851"/>
                  <a:pt x="24290" y="89297"/>
                  <a:pt x="29766" y="89297"/>
                </a:cubicBezTo>
                <a:cubicBezTo>
                  <a:pt x="35242" y="89297"/>
                  <a:pt x="39688" y="84851"/>
                  <a:pt x="39688" y="79375"/>
                </a:cubicBezTo>
                <a:close/>
                <a:moveTo>
                  <a:pt x="49609" y="79375"/>
                </a:moveTo>
                <a:cubicBezTo>
                  <a:pt x="49609" y="83499"/>
                  <a:pt x="52927" y="86816"/>
                  <a:pt x="57051" y="86816"/>
                </a:cubicBezTo>
                <a:lnTo>
                  <a:pt x="91777" y="86816"/>
                </a:lnTo>
                <a:cubicBezTo>
                  <a:pt x="95901" y="86816"/>
                  <a:pt x="99219" y="83499"/>
                  <a:pt x="99219" y="79375"/>
                </a:cubicBezTo>
                <a:cubicBezTo>
                  <a:pt x="99219" y="75251"/>
                  <a:pt x="95901" y="71934"/>
                  <a:pt x="91777" y="71934"/>
                </a:cubicBezTo>
                <a:lnTo>
                  <a:pt x="57051" y="71934"/>
                </a:lnTo>
                <a:cubicBezTo>
                  <a:pt x="52927" y="71934"/>
                  <a:pt x="49609" y="75251"/>
                  <a:pt x="49609" y="79375"/>
                </a:cubicBezTo>
                <a:close/>
                <a:moveTo>
                  <a:pt x="49609" y="119062"/>
                </a:moveTo>
                <a:cubicBezTo>
                  <a:pt x="49609" y="123186"/>
                  <a:pt x="52927" y="126504"/>
                  <a:pt x="57051" y="126504"/>
                </a:cubicBezTo>
                <a:lnTo>
                  <a:pt x="91777" y="126504"/>
                </a:lnTo>
                <a:cubicBezTo>
                  <a:pt x="95901" y="126504"/>
                  <a:pt x="99219" y="123186"/>
                  <a:pt x="99219" y="119062"/>
                </a:cubicBezTo>
                <a:cubicBezTo>
                  <a:pt x="99219" y="114939"/>
                  <a:pt x="95901" y="111621"/>
                  <a:pt x="91777" y="111621"/>
                </a:cubicBezTo>
                <a:lnTo>
                  <a:pt x="57051" y="111621"/>
                </a:lnTo>
                <a:cubicBezTo>
                  <a:pt x="52927" y="111621"/>
                  <a:pt x="49609" y="114939"/>
                  <a:pt x="49609" y="119062"/>
                </a:cubicBezTo>
                <a:close/>
                <a:moveTo>
                  <a:pt x="29766" y="128984"/>
                </a:moveTo>
                <a:cubicBezTo>
                  <a:pt x="35242" y="128984"/>
                  <a:pt x="39688" y="124539"/>
                  <a:pt x="39688" y="119062"/>
                </a:cubicBezTo>
                <a:cubicBezTo>
                  <a:pt x="39688" y="113586"/>
                  <a:pt x="35242" y="109141"/>
                  <a:pt x="29766" y="109141"/>
                </a:cubicBezTo>
                <a:cubicBezTo>
                  <a:pt x="24290" y="109141"/>
                  <a:pt x="19844" y="113586"/>
                  <a:pt x="19844" y="119062"/>
                </a:cubicBezTo>
                <a:cubicBezTo>
                  <a:pt x="19844" y="124539"/>
                  <a:pt x="24290" y="128984"/>
                  <a:pt x="29766" y="128984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" name="Text 6"/>
          <p:cNvSpPr/>
          <p:nvPr/>
        </p:nvSpPr>
        <p:spPr>
          <a:xfrm>
            <a:off x="642938" y="1236130"/>
            <a:ext cx="53419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Assessment Types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44500" y="1553630"/>
            <a:ext cx="5461000" cy="1333500"/>
          </a:xfrm>
          <a:custGeom>
            <a:avLst/>
            <a:gdLst/>
            <a:ahLst/>
            <a:cxnLst/>
            <a:rect l="l" t="t" r="r" b="b"/>
            <a:pathLst>
              <a:path w="5461000" h="1333500">
                <a:moveTo>
                  <a:pt x="63501" y="0"/>
                </a:moveTo>
                <a:lnTo>
                  <a:pt x="5397499" y="0"/>
                </a:lnTo>
                <a:cubicBezTo>
                  <a:pt x="5432570" y="0"/>
                  <a:pt x="5461000" y="28430"/>
                  <a:pt x="5461000" y="63501"/>
                </a:cubicBezTo>
                <a:lnTo>
                  <a:pt x="5461000" y="1269999"/>
                </a:lnTo>
                <a:cubicBezTo>
                  <a:pt x="5461000" y="1305070"/>
                  <a:pt x="5432570" y="1333500"/>
                  <a:pt x="5397499" y="1333500"/>
                </a:cubicBezTo>
                <a:lnTo>
                  <a:pt x="63501" y="1333500"/>
                </a:lnTo>
                <a:cubicBezTo>
                  <a:pt x="28430" y="1333500"/>
                  <a:pt x="0" y="1305070"/>
                  <a:pt x="0" y="1269999"/>
                </a:cubicBezTo>
                <a:lnTo>
                  <a:pt x="0" y="63501"/>
                </a:lnTo>
                <a:cubicBezTo>
                  <a:pt x="0" y="28454"/>
                  <a:pt x="28454" y="0"/>
                  <a:pt x="6350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539750" y="1648880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0"/>
                </a:moveTo>
                <a:lnTo>
                  <a:pt x="127000" y="0"/>
                </a:lnTo>
                <a:cubicBezTo>
                  <a:pt x="197093" y="0"/>
                  <a:pt x="254000" y="56907"/>
                  <a:pt x="254000" y="127000"/>
                </a:cubicBezTo>
                <a:lnTo>
                  <a:pt x="254000" y="127000"/>
                </a:lnTo>
                <a:cubicBezTo>
                  <a:pt x="254000" y="197093"/>
                  <a:pt x="197093" y="254000"/>
                  <a:pt x="127000" y="254000"/>
                </a:cubicBezTo>
                <a:lnTo>
                  <a:pt x="127000" y="254000"/>
                </a:lnTo>
                <a:cubicBezTo>
                  <a:pt x="56907" y="254000"/>
                  <a:pt x="0" y="197093"/>
                  <a:pt x="0" y="127000"/>
                </a:cubicBezTo>
                <a:lnTo>
                  <a:pt x="0" y="127000"/>
                </a:lnTo>
                <a:cubicBezTo>
                  <a:pt x="0" y="56907"/>
                  <a:pt x="56907" y="0"/>
                  <a:pt x="1270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11" name="Shape 9"/>
          <p:cNvSpPr/>
          <p:nvPr/>
        </p:nvSpPr>
        <p:spPr>
          <a:xfrm>
            <a:off x="599281" y="1720317"/>
            <a:ext cx="138906" cy="111125"/>
          </a:xfrm>
          <a:custGeom>
            <a:avLst/>
            <a:gdLst/>
            <a:ahLst/>
            <a:cxnLst/>
            <a:rect l="l" t="t" r="r" b="b"/>
            <a:pathLst>
              <a:path w="138906" h="111125">
                <a:moveTo>
                  <a:pt x="27781" y="20836"/>
                </a:moveTo>
                <a:cubicBezTo>
                  <a:pt x="27781" y="13174"/>
                  <a:pt x="34010" y="6945"/>
                  <a:pt x="41672" y="6945"/>
                </a:cubicBezTo>
                <a:lnTo>
                  <a:pt x="118070" y="6945"/>
                </a:lnTo>
                <a:cubicBezTo>
                  <a:pt x="125732" y="6945"/>
                  <a:pt x="131961" y="13174"/>
                  <a:pt x="131961" y="20836"/>
                </a:cubicBezTo>
                <a:lnTo>
                  <a:pt x="131961" y="72926"/>
                </a:lnTo>
                <a:lnTo>
                  <a:pt x="111125" y="72926"/>
                </a:lnTo>
                <a:lnTo>
                  <a:pt x="111125" y="69453"/>
                </a:lnTo>
                <a:cubicBezTo>
                  <a:pt x="111125" y="65611"/>
                  <a:pt x="108021" y="62508"/>
                  <a:pt x="104180" y="62508"/>
                </a:cubicBezTo>
                <a:lnTo>
                  <a:pt x="90289" y="62508"/>
                </a:lnTo>
                <a:cubicBezTo>
                  <a:pt x="86447" y="62508"/>
                  <a:pt x="83344" y="65611"/>
                  <a:pt x="83344" y="69453"/>
                </a:cubicBezTo>
                <a:lnTo>
                  <a:pt x="83344" y="72926"/>
                </a:lnTo>
                <a:lnTo>
                  <a:pt x="55324" y="72926"/>
                </a:lnTo>
                <a:cubicBezTo>
                  <a:pt x="57690" y="68845"/>
                  <a:pt x="59035" y="64092"/>
                  <a:pt x="59035" y="59035"/>
                </a:cubicBezTo>
                <a:cubicBezTo>
                  <a:pt x="59035" y="43690"/>
                  <a:pt x="46599" y="31254"/>
                  <a:pt x="31254" y="31254"/>
                </a:cubicBezTo>
                <a:cubicBezTo>
                  <a:pt x="30082" y="31254"/>
                  <a:pt x="28910" y="31319"/>
                  <a:pt x="27781" y="31471"/>
                </a:cubicBezTo>
                <a:lnTo>
                  <a:pt x="27781" y="20836"/>
                </a:lnTo>
                <a:close/>
                <a:moveTo>
                  <a:pt x="72275" y="97234"/>
                </a:moveTo>
                <a:cubicBezTo>
                  <a:pt x="71168" y="91982"/>
                  <a:pt x="68737" y="87229"/>
                  <a:pt x="65308" y="83344"/>
                </a:cubicBezTo>
                <a:lnTo>
                  <a:pt x="131961" y="83344"/>
                </a:lnTo>
                <a:cubicBezTo>
                  <a:pt x="131961" y="91005"/>
                  <a:pt x="125732" y="97234"/>
                  <a:pt x="118070" y="97234"/>
                </a:cubicBezTo>
                <a:lnTo>
                  <a:pt x="72275" y="97234"/>
                </a:lnTo>
                <a:close/>
                <a:moveTo>
                  <a:pt x="13891" y="59035"/>
                </a:moveTo>
                <a:cubicBezTo>
                  <a:pt x="13891" y="49452"/>
                  <a:pt x="21671" y="41672"/>
                  <a:pt x="31254" y="41672"/>
                </a:cubicBezTo>
                <a:cubicBezTo>
                  <a:pt x="40837" y="41672"/>
                  <a:pt x="48617" y="49452"/>
                  <a:pt x="48617" y="59035"/>
                </a:cubicBezTo>
                <a:cubicBezTo>
                  <a:pt x="48617" y="68618"/>
                  <a:pt x="40837" y="76398"/>
                  <a:pt x="31254" y="76398"/>
                </a:cubicBezTo>
                <a:cubicBezTo>
                  <a:pt x="21671" y="76398"/>
                  <a:pt x="13891" y="68618"/>
                  <a:pt x="13891" y="59035"/>
                </a:cubicBezTo>
                <a:close/>
                <a:moveTo>
                  <a:pt x="0" y="104180"/>
                </a:moveTo>
                <a:cubicBezTo>
                  <a:pt x="0" y="92677"/>
                  <a:pt x="9333" y="83344"/>
                  <a:pt x="20836" y="83344"/>
                </a:cubicBezTo>
                <a:lnTo>
                  <a:pt x="41672" y="83344"/>
                </a:lnTo>
                <a:cubicBezTo>
                  <a:pt x="53175" y="83344"/>
                  <a:pt x="62508" y="92677"/>
                  <a:pt x="62508" y="104180"/>
                </a:cubicBezTo>
                <a:cubicBezTo>
                  <a:pt x="62508" y="108021"/>
                  <a:pt x="59404" y="111125"/>
                  <a:pt x="55563" y="111125"/>
                </a:cubicBezTo>
                <a:lnTo>
                  <a:pt x="6945" y="111125"/>
                </a:lnTo>
                <a:cubicBezTo>
                  <a:pt x="3104" y="111125"/>
                  <a:pt x="0" y="108021"/>
                  <a:pt x="0" y="10418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2" name="Text 10"/>
          <p:cNvSpPr/>
          <p:nvPr/>
        </p:nvSpPr>
        <p:spPr>
          <a:xfrm>
            <a:off x="857250" y="1680630"/>
            <a:ext cx="1341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Formative Assessment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39750" y="1966380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Ongoing feedback during training to guide learning: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69516" y="2220380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5" name="Text 13"/>
          <p:cNvSpPr/>
          <p:nvPr/>
        </p:nvSpPr>
        <p:spPr>
          <a:xfrm>
            <a:off x="722313" y="2188630"/>
            <a:ext cx="21113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Workplace-based assessments (DOPS, mini-CEX)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69516" y="2379130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7" name="Text 15"/>
          <p:cNvSpPr/>
          <p:nvPr/>
        </p:nvSpPr>
        <p:spPr>
          <a:xfrm>
            <a:off x="722313" y="2347380"/>
            <a:ext cx="1651000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Logbook documentation of procedures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69516" y="2537880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9" name="Text 17"/>
          <p:cNvSpPr/>
          <p:nvPr/>
        </p:nvSpPr>
        <p:spPr>
          <a:xfrm>
            <a:off x="722313" y="2506130"/>
            <a:ext cx="1666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Regular feedback sessions with trainers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69516" y="2696634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1" name="Text 19"/>
          <p:cNvSpPr/>
          <p:nvPr/>
        </p:nvSpPr>
        <p:spPr>
          <a:xfrm>
            <a:off x="722313" y="2664884"/>
            <a:ext cx="1468438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Portfolio of competency outcomes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44500" y="2950634"/>
            <a:ext cx="5461000" cy="1174750"/>
          </a:xfrm>
          <a:custGeom>
            <a:avLst/>
            <a:gdLst/>
            <a:ahLst/>
            <a:cxnLst/>
            <a:rect l="l" t="t" r="r" b="b"/>
            <a:pathLst>
              <a:path w="5461000" h="1174750">
                <a:moveTo>
                  <a:pt x="63495" y="0"/>
                </a:moveTo>
                <a:lnTo>
                  <a:pt x="5397505" y="0"/>
                </a:lnTo>
                <a:cubicBezTo>
                  <a:pt x="5432572" y="0"/>
                  <a:pt x="5461000" y="28428"/>
                  <a:pt x="5461000" y="63495"/>
                </a:cubicBezTo>
                <a:lnTo>
                  <a:pt x="5461000" y="1111255"/>
                </a:lnTo>
                <a:cubicBezTo>
                  <a:pt x="5461000" y="1146322"/>
                  <a:pt x="5432572" y="1174750"/>
                  <a:pt x="5397505" y="1174750"/>
                </a:cubicBezTo>
                <a:lnTo>
                  <a:pt x="63495" y="1174750"/>
                </a:lnTo>
                <a:cubicBezTo>
                  <a:pt x="28428" y="1174750"/>
                  <a:pt x="0" y="1146322"/>
                  <a:pt x="0" y="1111255"/>
                </a:cubicBezTo>
                <a:lnTo>
                  <a:pt x="0" y="63495"/>
                </a:lnTo>
                <a:cubicBezTo>
                  <a:pt x="0" y="28428"/>
                  <a:pt x="28428" y="0"/>
                  <a:pt x="63495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539750" y="3045884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127000" y="0"/>
                </a:moveTo>
                <a:lnTo>
                  <a:pt x="127000" y="0"/>
                </a:lnTo>
                <a:cubicBezTo>
                  <a:pt x="197093" y="0"/>
                  <a:pt x="254000" y="56907"/>
                  <a:pt x="254000" y="127000"/>
                </a:cubicBezTo>
                <a:lnTo>
                  <a:pt x="254000" y="127000"/>
                </a:lnTo>
                <a:cubicBezTo>
                  <a:pt x="254000" y="197093"/>
                  <a:pt x="197093" y="254000"/>
                  <a:pt x="127000" y="254000"/>
                </a:cubicBezTo>
                <a:lnTo>
                  <a:pt x="127000" y="254000"/>
                </a:lnTo>
                <a:cubicBezTo>
                  <a:pt x="56907" y="254000"/>
                  <a:pt x="0" y="197093"/>
                  <a:pt x="0" y="127000"/>
                </a:cubicBezTo>
                <a:lnTo>
                  <a:pt x="0" y="127000"/>
                </a:lnTo>
                <a:cubicBezTo>
                  <a:pt x="0" y="56907"/>
                  <a:pt x="56907" y="0"/>
                  <a:pt x="1270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4" name="Shape 22"/>
          <p:cNvSpPr/>
          <p:nvPr/>
        </p:nvSpPr>
        <p:spPr>
          <a:xfrm>
            <a:off x="606227" y="3117321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10418" y="42497"/>
                </a:moveTo>
                <a:lnTo>
                  <a:pt x="55823" y="61184"/>
                </a:lnTo>
                <a:cubicBezTo>
                  <a:pt x="57950" y="62052"/>
                  <a:pt x="60207" y="62508"/>
                  <a:pt x="62508" y="62508"/>
                </a:cubicBezTo>
                <a:cubicBezTo>
                  <a:pt x="64808" y="62508"/>
                  <a:pt x="67066" y="62052"/>
                  <a:pt x="69193" y="61184"/>
                </a:cubicBezTo>
                <a:lnTo>
                  <a:pt x="121803" y="39523"/>
                </a:lnTo>
                <a:cubicBezTo>
                  <a:pt x="123757" y="38720"/>
                  <a:pt x="125016" y="36832"/>
                  <a:pt x="125016" y="34727"/>
                </a:cubicBezTo>
                <a:cubicBezTo>
                  <a:pt x="125016" y="32621"/>
                  <a:pt x="123757" y="30733"/>
                  <a:pt x="121803" y="29930"/>
                </a:cubicBezTo>
                <a:lnTo>
                  <a:pt x="69193" y="8269"/>
                </a:lnTo>
                <a:cubicBezTo>
                  <a:pt x="67066" y="7401"/>
                  <a:pt x="64808" y="6945"/>
                  <a:pt x="62508" y="6945"/>
                </a:cubicBezTo>
                <a:cubicBezTo>
                  <a:pt x="60207" y="6945"/>
                  <a:pt x="57950" y="7401"/>
                  <a:pt x="55823" y="8269"/>
                </a:cubicBezTo>
                <a:lnTo>
                  <a:pt x="3212" y="29930"/>
                </a:lnTo>
                <a:cubicBezTo>
                  <a:pt x="1259" y="30733"/>
                  <a:pt x="0" y="32621"/>
                  <a:pt x="0" y="34727"/>
                </a:cubicBezTo>
                <a:lnTo>
                  <a:pt x="0" y="98971"/>
                </a:lnTo>
                <a:cubicBezTo>
                  <a:pt x="0" y="101857"/>
                  <a:pt x="2322" y="104180"/>
                  <a:pt x="5209" y="104180"/>
                </a:cubicBezTo>
                <a:cubicBezTo>
                  <a:pt x="8096" y="104180"/>
                  <a:pt x="10418" y="101857"/>
                  <a:pt x="10418" y="98971"/>
                </a:cubicBezTo>
                <a:lnTo>
                  <a:pt x="10418" y="42497"/>
                </a:lnTo>
                <a:close/>
                <a:moveTo>
                  <a:pt x="20836" y="58058"/>
                </a:moveTo>
                <a:lnTo>
                  <a:pt x="20836" y="83344"/>
                </a:lnTo>
                <a:cubicBezTo>
                  <a:pt x="20836" y="94847"/>
                  <a:pt x="39501" y="104180"/>
                  <a:pt x="62508" y="104180"/>
                </a:cubicBezTo>
                <a:cubicBezTo>
                  <a:pt x="85514" y="104180"/>
                  <a:pt x="104180" y="94847"/>
                  <a:pt x="104180" y="83344"/>
                </a:cubicBezTo>
                <a:lnTo>
                  <a:pt x="104180" y="58037"/>
                </a:lnTo>
                <a:lnTo>
                  <a:pt x="73165" y="70820"/>
                </a:lnTo>
                <a:cubicBezTo>
                  <a:pt x="69779" y="72210"/>
                  <a:pt x="66176" y="72926"/>
                  <a:pt x="62508" y="72926"/>
                </a:cubicBezTo>
                <a:cubicBezTo>
                  <a:pt x="58840" y="72926"/>
                  <a:pt x="55237" y="72210"/>
                  <a:pt x="51851" y="70820"/>
                </a:cubicBezTo>
                <a:lnTo>
                  <a:pt x="20836" y="58037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25" name="Text 23"/>
          <p:cNvSpPr/>
          <p:nvPr/>
        </p:nvSpPr>
        <p:spPr>
          <a:xfrm>
            <a:off x="857250" y="3077634"/>
            <a:ext cx="1412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Summative Assessment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39750" y="3363384"/>
            <a:ext cx="53260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Formal evaluation of achieved competencies: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69516" y="3617384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8" name="Text 26"/>
          <p:cNvSpPr/>
          <p:nvPr/>
        </p:nvSpPr>
        <p:spPr>
          <a:xfrm>
            <a:off x="722313" y="3585634"/>
            <a:ext cx="12541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FEBU examination integration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69516" y="3776134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0" name="Text 28"/>
          <p:cNvSpPr/>
          <p:nvPr/>
        </p:nvSpPr>
        <p:spPr>
          <a:xfrm>
            <a:off x="722313" y="3744384"/>
            <a:ext cx="1143000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EPA entrustment decisions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69516" y="3934884"/>
            <a:ext cx="59531" cy="95250"/>
          </a:xfrm>
          <a:custGeom>
            <a:avLst/>
            <a:gdLst/>
            <a:ahLst/>
            <a:cxnLst/>
            <a:rect l="l" t="t" r="r" b="b"/>
            <a:pathLst>
              <a:path w="59531" h="95250">
                <a:moveTo>
                  <a:pt x="57876" y="43421"/>
                </a:moveTo>
                <a:cubicBezTo>
                  <a:pt x="60201" y="45746"/>
                  <a:pt x="60201" y="49523"/>
                  <a:pt x="57876" y="51848"/>
                </a:cubicBezTo>
                <a:lnTo>
                  <a:pt x="22157" y="87567"/>
                </a:lnTo>
                <a:cubicBezTo>
                  <a:pt x="19831" y="89892"/>
                  <a:pt x="16055" y="89892"/>
                  <a:pt x="13729" y="87567"/>
                </a:cubicBezTo>
                <a:cubicBezTo>
                  <a:pt x="11404" y="85241"/>
                  <a:pt x="11404" y="81465"/>
                  <a:pt x="13729" y="79139"/>
                </a:cubicBezTo>
                <a:lnTo>
                  <a:pt x="45244" y="47625"/>
                </a:lnTo>
                <a:lnTo>
                  <a:pt x="13748" y="16111"/>
                </a:lnTo>
                <a:cubicBezTo>
                  <a:pt x="11423" y="13785"/>
                  <a:pt x="11423" y="10009"/>
                  <a:pt x="13748" y="7683"/>
                </a:cubicBezTo>
                <a:cubicBezTo>
                  <a:pt x="16073" y="5358"/>
                  <a:pt x="19850" y="5358"/>
                  <a:pt x="22175" y="7683"/>
                </a:cubicBezTo>
                <a:lnTo>
                  <a:pt x="57894" y="43402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2" name="Text 30"/>
          <p:cNvSpPr/>
          <p:nvPr/>
        </p:nvSpPr>
        <p:spPr>
          <a:xfrm>
            <a:off x="722313" y="3903134"/>
            <a:ext cx="12541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Final competency verification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332317" y="4379384"/>
            <a:ext cx="5698067" cy="2635250"/>
          </a:xfrm>
          <a:custGeom>
            <a:avLst/>
            <a:gdLst/>
            <a:ahLst/>
            <a:cxnLst/>
            <a:rect l="l" t="t" r="r" b="b"/>
            <a:pathLst>
              <a:path w="5698067" h="2635250">
                <a:moveTo>
                  <a:pt x="29633" y="0"/>
                </a:moveTo>
                <a:lnTo>
                  <a:pt x="5634557" y="0"/>
                </a:lnTo>
                <a:cubicBezTo>
                  <a:pt x="5669632" y="0"/>
                  <a:pt x="5698067" y="28434"/>
                  <a:pt x="5698067" y="63510"/>
                </a:cubicBezTo>
                <a:lnTo>
                  <a:pt x="5698067" y="2571740"/>
                </a:lnTo>
                <a:cubicBezTo>
                  <a:pt x="5698067" y="2606816"/>
                  <a:pt x="5669632" y="2635250"/>
                  <a:pt x="5634557" y="2635250"/>
                </a:cubicBezTo>
                <a:lnTo>
                  <a:pt x="29633" y="2635250"/>
                </a:lnTo>
                <a:cubicBezTo>
                  <a:pt x="13267" y="2635250"/>
                  <a:pt x="0" y="2621983"/>
                  <a:pt x="0" y="2605617"/>
                </a:cubicBezTo>
                <a:lnTo>
                  <a:pt x="0" y="29633"/>
                </a:lnTo>
                <a:cubicBezTo>
                  <a:pt x="0" y="13278"/>
                  <a:pt x="13278" y="0"/>
                  <a:pt x="2963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47625" dist="3175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32317" y="4379384"/>
            <a:ext cx="29633" cy="2635250"/>
          </a:xfrm>
          <a:custGeom>
            <a:avLst/>
            <a:gdLst/>
            <a:ahLst/>
            <a:cxnLst/>
            <a:rect l="l" t="t" r="r" b="b"/>
            <a:pathLst>
              <a:path w="29633" h="2635250">
                <a:moveTo>
                  <a:pt x="29633" y="0"/>
                </a:moveTo>
                <a:lnTo>
                  <a:pt x="29633" y="0"/>
                </a:lnTo>
                <a:lnTo>
                  <a:pt x="29633" y="2635250"/>
                </a:lnTo>
                <a:lnTo>
                  <a:pt x="29633" y="2635250"/>
                </a:lnTo>
                <a:cubicBezTo>
                  <a:pt x="13267" y="2635250"/>
                  <a:pt x="0" y="2621983"/>
                  <a:pt x="0" y="2605617"/>
                </a:cubicBezTo>
                <a:lnTo>
                  <a:pt x="0" y="29633"/>
                </a:lnTo>
                <a:cubicBezTo>
                  <a:pt x="0" y="13278"/>
                  <a:pt x="13278" y="0"/>
                  <a:pt x="29633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5" name="Shape 33"/>
          <p:cNvSpPr/>
          <p:nvPr/>
        </p:nvSpPr>
        <p:spPr>
          <a:xfrm>
            <a:off x="502907" y="4546071"/>
            <a:ext cx="125016" cy="142875"/>
          </a:xfrm>
          <a:custGeom>
            <a:avLst/>
            <a:gdLst/>
            <a:ahLst/>
            <a:cxnLst/>
            <a:rect l="l" t="t" r="r" b="b"/>
            <a:pathLst>
              <a:path w="125016" h="142875">
                <a:moveTo>
                  <a:pt x="107156" y="142875"/>
                </a:moveTo>
                <a:lnTo>
                  <a:pt x="26789" y="142875"/>
                </a:lnTo>
                <a:cubicBezTo>
                  <a:pt x="11999" y="142875"/>
                  <a:pt x="0" y="130876"/>
                  <a:pt x="0" y="116086"/>
                </a:cubicBezTo>
                <a:lnTo>
                  <a:pt x="0" y="26789"/>
                </a:lnTo>
                <a:cubicBezTo>
                  <a:pt x="0" y="11999"/>
                  <a:pt x="11999" y="0"/>
                  <a:pt x="26789" y="0"/>
                </a:cubicBezTo>
                <a:lnTo>
                  <a:pt x="111621" y="0"/>
                </a:lnTo>
                <a:cubicBezTo>
                  <a:pt x="119016" y="0"/>
                  <a:pt x="125016" y="6000"/>
                  <a:pt x="125016" y="13395"/>
                </a:cubicBezTo>
                <a:lnTo>
                  <a:pt x="125016" y="93762"/>
                </a:lnTo>
                <a:cubicBezTo>
                  <a:pt x="125016" y="99594"/>
                  <a:pt x="121276" y="104561"/>
                  <a:pt x="116086" y="106403"/>
                </a:cubicBezTo>
                <a:lnTo>
                  <a:pt x="116086" y="125016"/>
                </a:lnTo>
                <a:cubicBezTo>
                  <a:pt x="121025" y="125016"/>
                  <a:pt x="125016" y="129006"/>
                  <a:pt x="125016" y="133945"/>
                </a:cubicBezTo>
                <a:cubicBezTo>
                  <a:pt x="125016" y="138885"/>
                  <a:pt x="121025" y="142875"/>
                  <a:pt x="116086" y="142875"/>
                </a:cubicBezTo>
                <a:lnTo>
                  <a:pt x="107156" y="142875"/>
                </a:lnTo>
                <a:close/>
                <a:moveTo>
                  <a:pt x="26789" y="107156"/>
                </a:moveTo>
                <a:cubicBezTo>
                  <a:pt x="21850" y="107156"/>
                  <a:pt x="17859" y="111147"/>
                  <a:pt x="17859" y="116086"/>
                </a:cubicBezTo>
                <a:cubicBezTo>
                  <a:pt x="17859" y="121025"/>
                  <a:pt x="21850" y="125016"/>
                  <a:pt x="26789" y="125016"/>
                </a:cubicBezTo>
                <a:lnTo>
                  <a:pt x="98227" y="125016"/>
                </a:lnTo>
                <a:lnTo>
                  <a:pt x="98227" y="107156"/>
                </a:lnTo>
                <a:lnTo>
                  <a:pt x="26789" y="107156"/>
                </a:lnTo>
                <a:close/>
                <a:moveTo>
                  <a:pt x="35719" y="42416"/>
                </a:moveTo>
                <a:cubicBezTo>
                  <a:pt x="35719" y="46127"/>
                  <a:pt x="38705" y="49113"/>
                  <a:pt x="42416" y="49113"/>
                </a:cubicBezTo>
                <a:lnTo>
                  <a:pt x="91529" y="49113"/>
                </a:lnTo>
                <a:cubicBezTo>
                  <a:pt x="95241" y="49113"/>
                  <a:pt x="98227" y="46127"/>
                  <a:pt x="98227" y="42416"/>
                </a:cubicBezTo>
                <a:cubicBezTo>
                  <a:pt x="98227" y="38705"/>
                  <a:pt x="95241" y="35719"/>
                  <a:pt x="91529" y="35719"/>
                </a:cubicBezTo>
                <a:lnTo>
                  <a:pt x="42416" y="35719"/>
                </a:lnTo>
                <a:cubicBezTo>
                  <a:pt x="38705" y="35719"/>
                  <a:pt x="35719" y="38705"/>
                  <a:pt x="35719" y="42416"/>
                </a:cubicBezTo>
                <a:close/>
                <a:moveTo>
                  <a:pt x="42416" y="62508"/>
                </a:moveTo>
                <a:cubicBezTo>
                  <a:pt x="38705" y="62508"/>
                  <a:pt x="35719" y="65494"/>
                  <a:pt x="35719" y="69205"/>
                </a:cubicBezTo>
                <a:cubicBezTo>
                  <a:pt x="35719" y="72916"/>
                  <a:pt x="38705" y="75902"/>
                  <a:pt x="42416" y="75902"/>
                </a:cubicBezTo>
                <a:lnTo>
                  <a:pt x="91529" y="75902"/>
                </a:lnTo>
                <a:cubicBezTo>
                  <a:pt x="95241" y="75902"/>
                  <a:pt x="98227" y="72916"/>
                  <a:pt x="98227" y="69205"/>
                </a:cubicBezTo>
                <a:cubicBezTo>
                  <a:pt x="98227" y="65494"/>
                  <a:pt x="95241" y="62508"/>
                  <a:pt x="91529" y="62508"/>
                </a:cubicBezTo>
                <a:lnTo>
                  <a:pt x="42416" y="62508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6" name="Text 34"/>
          <p:cNvSpPr/>
          <p:nvPr/>
        </p:nvSpPr>
        <p:spPr>
          <a:xfrm>
            <a:off x="656696" y="4506384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Logbook &amp; Portfolio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74133" y="4792134"/>
            <a:ext cx="5484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Trainees maintain comprehensive documentation: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496954" y="504613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9" name="Text 37"/>
          <p:cNvSpPr/>
          <p:nvPr/>
        </p:nvSpPr>
        <p:spPr>
          <a:xfrm>
            <a:off x="676540" y="5014384"/>
            <a:ext cx="2309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Procedures performed with competency levels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496954" y="523663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1" name="Text 39"/>
          <p:cNvSpPr/>
          <p:nvPr/>
        </p:nvSpPr>
        <p:spPr>
          <a:xfrm>
            <a:off x="676540" y="5204884"/>
            <a:ext cx="13573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Clinical scenarios managed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496954" y="542713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3" name="Text 41"/>
          <p:cNvSpPr/>
          <p:nvPr/>
        </p:nvSpPr>
        <p:spPr>
          <a:xfrm>
            <a:off x="676540" y="5395384"/>
            <a:ext cx="1285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EPA achievement records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496954" y="561763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5" name="Text 43"/>
          <p:cNvSpPr/>
          <p:nvPr/>
        </p:nvSpPr>
        <p:spPr>
          <a:xfrm>
            <a:off x="676540" y="5585884"/>
            <a:ext cx="15954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Research and audit participation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496954" y="580813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7" name="Text 45"/>
          <p:cNvSpPr/>
          <p:nvPr/>
        </p:nvSpPr>
        <p:spPr>
          <a:xfrm>
            <a:off x="676540" y="5776384"/>
            <a:ext cx="1881187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Continuous professional development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474133" y="5998634"/>
            <a:ext cx="5429250" cy="254000"/>
          </a:xfrm>
          <a:custGeom>
            <a:avLst/>
            <a:gdLst/>
            <a:ahLst/>
            <a:cxnLst/>
            <a:rect l="l" t="t" r="r" b="b"/>
            <a:pathLst>
              <a:path w="5429250" h="254000">
                <a:moveTo>
                  <a:pt x="31750" y="0"/>
                </a:moveTo>
                <a:lnTo>
                  <a:pt x="5397500" y="0"/>
                </a:lnTo>
                <a:cubicBezTo>
                  <a:pt x="5415023" y="0"/>
                  <a:pt x="5429250" y="14227"/>
                  <a:pt x="5429250" y="31750"/>
                </a:cubicBezTo>
                <a:lnTo>
                  <a:pt x="5429250" y="222250"/>
                </a:lnTo>
                <a:cubicBezTo>
                  <a:pt x="5429250" y="239773"/>
                  <a:pt x="5415023" y="254000"/>
                  <a:pt x="5397500" y="254000"/>
                </a:cubicBezTo>
                <a:lnTo>
                  <a:pt x="31750" y="254000"/>
                </a:lnTo>
                <a:cubicBezTo>
                  <a:pt x="14227" y="254000"/>
                  <a:pt x="0" y="239773"/>
                  <a:pt x="0" y="222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537633" y="6062134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Goal:</a:t>
            </a:r>
            <a:r>
              <a:rPr lang="en-US" sz="7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Clinical independence at training completion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159500" y="1079500"/>
            <a:ext cx="5715000" cy="3937000"/>
          </a:xfrm>
          <a:custGeom>
            <a:avLst/>
            <a:gdLst/>
            <a:ahLst/>
            <a:cxnLst/>
            <a:rect l="l" t="t" r="r" b="b"/>
            <a:pathLst>
              <a:path w="5715000" h="3937000">
                <a:moveTo>
                  <a:pt x="63504" y="0"/>
                </a:moveTo>
                <a:lnTo>
                  <a:pt x="5651496" y="0"/>
                </a:lnTo>
                <a:cubicBezTo>
                  <a:pt x="5686568" y="0"/>
                  <a:pt x="5715000" y="28432"/>
                  <a:pt x="5715000" y="63504"/>
                </a:cubicBezTo>
                <a:lnTo>
                  <a:pt x="5715000" y="3873496"/>
                </a:lnTo>
                <a:cubicBezTo>
                  <a:pt x="5715000" y="3908568"/>
                  <a:pt x="5686568" y="3937000"/>
                  <a:pt x="5651496" y="3937000"/>
                </a:cubicBezTo>
                <a:lnTo>
                  <a:pt x="63504" y="3937000"/>
                </a:lnTo>
                <a:cubicBezTo>
                  <a:pt x="28432" y="3937000"/>
                  <a:pt x="0" y="3908568"/>
                  <a:pt x="0" y="3873496"/>
                </a:cubicBezTo>
                <a:lnTo>
                  <a:pt x="0" y="63504"/>
                </a:lnTo>
                <a:cubicBezTo>
                  <a:pt x="0" y="28455"/>
                  <a:pt x="28455" y="0"/>
                  <a:pt x="63504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47625" dist="3175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316266" y="1238250"/>
            <a:ext cx="138906" cy="158750"/>
          </a:xfrm>
          <a:custGeom>
            <a:avLst/>
            <a:gdLst/>
            <a:ahLst/>
            <a:cxnLst/>
            <a:rect l="l" t="t" r="r" b="b"/>
            <a:pathLst>
              <a:path w="138906" h="158750">
                <a:moveTo>
                  <a:pt x="69453" y="2480"/>
                </a:moveTo>
                <a:cubicBezTo>
                  <a:pt x="48918" y="2480"/>
                  <a:pt x="32246" y="19152"/>
                  <a:pt x="32246" y="39688"/>
                </a:cubicBezTo>
                <a:cubicBezTo>
                  <a:pt x="32246" y="60223"/>
                  <a:pt x="48918" y="76895"/>
                  <a:pt x="69453" y="76895"/>
                </a:cubicBezTo>
                <a:cubicBezTo>
                  <a:pt x="89988" y="76895"/>
                  <a:pt x="106660" y="60223"/>
                  <a:pt x="106660" y="39688"/>
                </a:cubicBezTo>
                <a:cubicBezTo>
                  <a:pt x="106660" y="19152"/>
                  <a:pt x="89988" y="2480"/>
                  <a:pt x="69453" y="2480"/>
                </a:cubicBezTo>
                <a:close/>
                <a:moveTo>
                  <a:pt x="88057" y="99467"/>
                </a:moveTo>
                <a:cubicBezTo>
                  <a:pt x="86382" y="99312"/>
                  <a:pt x="84646" y="99219"/>
                  <a:pt x="82910" y="99219"/>
                </a:cubicBezTo>
                <a:lnTo>
                  <a:pt x="55966" y="99219"/>
                </a:lnTo>
                <a:cubicBezTo>
                  <a:pt x="54229" y="99219"/>
                  <a:pt x="52524" y="99312"/>
                  <a:pt x="50819" y="99467"/>
                </a:cubicBezTo>
                <a:lnTo>
                  <a:pt x="50819" y="120396"/>
                </a:lnTo>
                <a:cubicBezTo>
                  <a:pt x="55935" y="122752"/>
                  <a:pt x="59500" y="127930"/>
                  <a:pt x="59500" y="133914"/>
                </a:cubicBezTo>
                <a:cubicBezTo>
                  <a:pt x="59500" y="142131"/>
                  <a:pt x="52834" y="148797"/>
                  <a:pt x="44617" y="148797"/>
                </a:cubicBezTo>
                <a:cubicBezTo>
                  <a:pt x="36401" y="148797"/>
                  <a:pt x="29735" y="142131"/>
                  <a:pt x="29735" y="133914"/>
                </a:cubicBezTo>
                <a:cubicBezTo>
                  <a:pt x="29735" y="127899"/>
                  <a:pt x="33300" y="122721"/>
                  <a:pt x="38416" y="120396"/>
                </a:cubicBezTo>
                <a:lnTo>
                  <a:pt x="38416" y="102288"/>
                </a:lnTo>
                <a:cubicBezTo>
                  <a:pt x="18914" y="109451"/>
                  <a:pt x="4961" y="128240"/>
                  <a:pt x="4961" y="150254"/>
                </a:cubicBezTo>
                <a:cubicBezTo>
                  <a:pt x="4961" y="154936"/>
                  <a:pt x="8775" y="158750"/>
                  <a:pt x="13457" y="158750"/>
                </a:cubicBezTo>
                <a:lnTo>
                  <a:pt x="125419" y="158750"/>
                </a:lnTo>
                <a:cubicBezTo>
                  <a:pt x="130101" y="158750"/>
                  <a:pt x="133914" y="154936"/>
                  <a:pt x="133914" y="150254"/>
                </a:cubicBezTo>
                <a:cubicBezTo>
                  <a:pt x="133914" y="128240"/>
                  <a:pt x="119962" y="109482"/>
                  <a:pt x="100428" y="102319"/>
                </a:cubicBezTo>
                <a:lnTo>
                  <a:pt x="100428" y="113916"/>
                </a:lnTo>
                <a:cubicBezTo>
                  <a:pt x="107652" y="116458"/>
                  <a:pt x="112830" y="123372"/>
                  <a:pt x="112830" y="131465"/>
                </a:cubicBezTo>
                <a:lnTo>
                  <a:pt x="112830" y="141387"/>
                </a:lnTo>
                <a:cubicBezTo>
                  <a:pt x="112830" y="144797"/>
                  <a:pt x="110040" y="147588"/>
                  <a:pt x="106629" y="147588"/>
                </a:cubicBezTo>
                <a:cubicBezTo>
                  <a:pt x="103219" y="147588"/>
                  <a:pt x="100428" y="144797"/>
                  <a:pt x="100428" y="141387"/>
                </a:cubicBezTo>
                <a:lnTo>
                  <a:pt x="100428" y="131465"/>
                </a:lnTo>
                <a:cubicBezTo>
                  <a:pt x="100428" y="128054"/>
                  <a:pt x="97637" y="125264"/>
                  <a:pt x="94227" y="125264"/>
                </a:cubicBezTo>
                <a:cubicBezTo>
                  <a:pt x="90816" y="125264"/>
                  <a:pt x="88026" y="128054"/>
                  <a:pt x="88026" y="131465"/>
                </a:cubicBezTo>
                <a:lnTo>
                  <a:pt x="88026" y="141387"/>
                </a:lnTo>
                <a:cubicBezTo>
                  <a:pt x="88026" y="144797"/>
                  <a:pt x="85235" y="147588"/>
                  <a:pt x="81824" y="147588"/>
                </a:cubicBezTo>
                <a:cubicBezTo>
                  <a:pt x="78414" y="147588"/>
                  <a:pt x="75623" y="144797"/>
                  <a:pt x="75623" y="141387"/>
                </a:cubicBezTo>
                <a:lnTo>
                  <a:pt x="75623" y="131465"/>
                </a:lnTo>
                <a:cubicBezTo>
                  <a:pt x="75623" y="123372"/>
                  <a:pt x="80801" y="116489"/>
                  <a:pt x="88026" y="113916"/>
                </a:cubicBezTo>
                <a:lnTo>
                  <a:pt x="88026" y="99467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2" name="Text 50"/>
          <p:cNvSpPr/>
          <p:nvPr/>
        </p:nvSpPr>
        <p:spPr>
          <a:xfrm>
            <a:off x="6484938" y="1206500"/>
            <a:ext cx="53419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CanMEDS Framework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6286500" y="1524000"/>
            <a:ext cx="5524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Seven integrated roles defining physician competencies: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6286500" y="18097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6350000" y="18732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6" name="Shape 54"/>
          <p:cNvSpPr/>
          <p:nvPr/>
        </p:nvSpPr>
        <p:spPr>
          <a:xfrm>
            <a:off x="6391672" y="1920875"/>
            <a:ext cx="107156" cy="95250"/>
          </a:xfrm>
          <a:custGeom>
            <a:avLst/>
            <a:gdLst/>
            <a:ahLst/>
            <a:cxnLst/>
            <a:rect l="l" t="t" r="r" b="b"/>
            <a:pathLst>
              <a:path w="107156" h="95250">
                <a:moveTo>
                  <a:pt x="57578" y="-3516"/>
                </a:moveTo>
                <a:cubicBezTo>
                  <a:pt x="56815" y="-5004"/>
                  <a:pt x="55271" y="-5953"/>
                  <a:pt x="53597" y="-5953"/>
                </a:cubicBezTo>
                <a:cubicBezTo>
                  <a:pt x="51922" y="-5953"/>
                  <a:pt x="50378" y="-5004"/>
                  <a:pt x="49616" y="-3516"/>
                </a:cubicBezTo>
                <a:lnTo>
                  <a:pt x="35923" y="23310"/>
                </a:lnTo>
                <a:lnTo>
                  <a:pt x="6176" y="28035"/>
                </a:lnTo>
                <a:cubicBezTo>
                  <a:pt x="4521" y="28296"/>
                  <a:pt x="3144" y="29468"/>
                  <a:pt x="2623" y="31068"/>
                </a:cubicBezTo>
                <a:cubicBezTo>
                  <a:pt x="2102" y="32668"/>
                  <a:pt x="2530" y="34417"/>
                  <a:pt x="3702" y="35607"/>
                </a:cubicBezTo>
                <a:lnTo>
                  <a:pt x="24985" y="56908"/>
                </a:lnTo>
                <a:lnTo>
                  <a:pt x="20296" y="86655"/>
                </a:lnTo>
                <a:cubicBezTo>
                  <a:pt x="20036" y="88311"/>
                  <a:pt x="20724" y="89985"/>
                  <a:pt x="22082" y="90971"/>
                </a:cubicBezTo>
                <a:cubicBezTo>
                  <a:pt x="23440" y="91957"/>
                  <a:pt x="25226" y="92106"/>
                  <a:pt x="26733" y="91343"/>
                </a:cubicBezTo>
                <a:lnTo>
                  <a:pt x="53597" y="77688"/>
                </a:lnTo>
                <a:lnTo>
                  <a:pt x="80442" y="91343"/>
                </a:lnTo>
                <a:cubicBezTo>
                  <a:pt x="81930" y="92106"/>
                  <a:pt x="83734" y="91957"/>
                  <a:pt x="85092" y="90971"/>
                </a:cubicBezTo>
                <a:cubicBezTo>
                  <a:pt x="86451" y="89985"/>
                  <a:pt x="87139" y="88329"/>
                  <a:pt x="86878" y="86655"/>
                </a:cubicBezTo>
                <a:lnTo>
                  <a:pt x="82172" y="56908"/>
                </a:lnTo>
                <a:lnTo>
                  <a:pt x="103454" y="35607"/>
                </a:lnTo>
                <a:cubicBezTo>
                  <a:pt x="104645" y="34417"/>
                  <a:pt x="105054" y="32668"/>
                  <a:pt x="104533" y="31068"/>
                </a:cubicBezTo>
                <a:cubicBezTo>
                  <a:pt x="104012" y="29468"/>
                  <a:pt x="102654" y="28296"/>
                  <a:pt x="100980" y="28035"/>
                </a:cubicBezTo>
                <a:lnTo>
                  <a:pt x="71251" y="23310"/>
                </a:lnTo>
                <a:lnTo>
                  <a:pt x="57578" y="-3516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57" name="Text 55"/>
          <p:cNvSpPr/>
          <p:nvPr/>
        </p:nvSpPr>
        <p:spPr>
          <a:xfrm>
            <a:off x="6604000" y="18732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Medical Expert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6604000" y="20320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Core knowledge, clinical skills, surgical competence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6286500" y="22542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6350000" y="23177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1" name="Shape 59"/>
          <p:cNvSpPr/>
          <p:nvPr/>
        </p:nvSpPr>
        <p:spPr>
          <a:xfrm>
            <a:off x="6391672" y="2365375"/>
            <a:ext cx="107156" cy="95250"/>
          </a:xfrm>
          <a:custGeom>
            <a:avLst/>
            <a:gdLst/>
            <a:ahLst/>
            <a:cxnLst/>
            <a:rect l="l" t="t" r="r" b="b"/>
            <a:pathLst>
              <a:path w="107156" h="95250">
                <a:moveTo>
                  <a:pt x="71438" y="26789"/>
                </a:moveTo>
                <a:cubicBezTo>
                  <a:pt x="71438" y="44872"/>
                  <a:pt x="55438" y="59531"/>
                  <a:pt x="35719" y="59531"/>
                </a:cubicBezTo>
                <a:cubicBezTo>
                  <a:pt x="30752" y="59531"/>
                  <a:pt x="26026" y="58601"/>
                  <a:pt x="21729" y="56927"/>
                </a:cubicBezTo>
                <a:lnTo>
                  <a:pt x="6548" y="64963"/>
                </a:lnTo>
                <a:cubicBezTo>
                  <a:pt x="4818" y="65875"/>
                  <a:pt x="2698" y="65559"/>
                  <a:pt x="1302" y="64182"/>
                </a:cubicBezTo>
                <a:cubicBezTo>
                  <a:pt x="-93" y="62805"/>
                  <a:pt x="-409" y="60666"/>
                  <a:pt x="521" y="58936"/>
                </a:cubicBezTo>
                <a:lnTo>
                  <a:pt x="7144" y="46434"/>
                </a:lnTo>
                <a:cubicBezTo>
                  <a:pt x="2660" y="40965"/>
                  <a:pt x="0" y="34156"/>
                  <a:pt x="0" y="26789"/>
                </a:cubicBezTo>
                <a:cubicBezTo>
                  <a:pt x="0" y="8706"/>
                  <a:pt x="15999" y="-5953"/>
                  <a:pt x="35719" y="-5953"/>
                </a:cubicBezTo>
                <a:cubicBezTo>
                  <a:pt x="55438" y="-5953"/>
                  <a:pt x="71438" y="8706"/>
                  <a:pt x="71438" y="26789"/>
                </a:cubicBezTo>
                <a:close/>
                <a:moveTo>
                  <a:pt x="71438" y="95250"/>
                </a:moveTo>
                <a:cubicBezTo>
                  <a:pt x="53932" y="95250"/>
                  <a:pt x="39365" y="83697"/>
                  <a:pt x="36314" y="68461"/>
                </a:cubicBezTo>
                <a:cubicBezTo>
                  <a:pt x="58638" y="68182"/>
                  <a:pt x="78042" y="52294"/>
                  <a:pt x="80181" y="30752"/>
                </a:cubicBezTo>
                <a:cubicBezTo>
                  <a:pt x="95678" y="34323"/>
                  <a:pt x="107156" y="47179"/>
                  <a:pt x="107156" y="62508"/>
                </a:cubicBezTo>
                <a:cubicBezTo>
                  <a:pt x="107156" y="69875"/>
                  <a:pt x="104496" y="76684"/>
                  <a:pt x="100013" y="82153"/>
                </a:cubicBezTo>
                <a:lnTo>
                  <a:pt x="106635" y="94655"/>
                </a:lnTo>
                <a:cubicBezTo>
                  <a:pt x="107547" y="96385"/>
                  <a:pt x="107231" y="98506"/>
                  <a:pt x="105854" y="99901"/>
                </a:cubicBezTo>
                <a:cubicBezTo>
                  <a:pt x="104477" y="101296"/>
                  <a:pt x="102338" y="101612"/>
                  <a:pt x="100608" y="100682"/>
                </a:cubicBezTo>
                <a:lnTo>
                  <a:pt x="85427" y="92646"/>
                </a:lnTo>
                <a:cubicBezTo>
                  <a:pt x="81130" y="94320"/>
                  <a:pt x="76405" y="95250"/>
                  <a:pt x="71438" y="9525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62" name="Text 60"/>
          <p:cNvSpPr/>
          <p:nvPr/>
        </p:nvSpPr>
        <p:spPr>
          <a:xfrm>
            <a:off x="6604000" y="23177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Communicator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6604000" y="24765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Patient communication, consent, breaking bad news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6286500" y="26987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6350000" y="27622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6" name="Shape 64"/>
          <p:cNvSpPr/>
          <p:nvPr/>
        </p:nvSpPr>
        <p:spPr>
          <a:xfrm>
            <a:off x="6385719" y="2809875"/>
            <a:ext cx="119063" cy="95250"/>
          </a:xfrm>
          <a:custGeom>
            <a:avLst/>
            <a:gdLst/>
            <a:ahLst/>
            <a:cxnLst/>
            <a:rect l="l" t="t" r="r" b="b"/>
            <a:pathLst>
              <a:path w="119063" h="95250">
                <a:moveTo>
                  <a:pt x="59531" y="2977"/>
                </a:moveTo>
                <a:cubicBezTo>
                  <a:pt x="70210" y="2977"/>
                  <a:pt x="78879" y="11646"/>
                  <a:pt x="78879" y="22324"/>
                </a:cubicBezTo>
                <a:cubicBezTo>
                  <a:pt x="78879" y="33002"/>
                  <a:pt x="70210" y="41672"/>
                  <a:pt x="59531" y="41672"/>
                </a:cubicBezTo>
                <a:cubicBezTo>
                  <a:pt x="48853" y="41672"/>
                  <a:pt x="40184" y="33002"/>
                  <a:pt x="40184" y="22324"/>
                </a:cubicBezTo>
                <a:cubicBezTo>
                  <a:pt x="40184" y="11646"/>
                  <a:pt x="48853" y="2977"/>
                  <a:pt x="59531" y="2977"/>
                </a:cubicBezTo>
                <a:close/>
                <a:moveTo>
                  <a:pt x="17859" y="16371"/>
                </a:moveTo>
                <a:cubicBezTo>
                  <a:pt x="25252" y="16371"/>
                  <a:pt x="31254" y="22373"/>
                  <a:pt x="31254" y="29766"/>
                </a:cubicBezTo>
                <a:cubicBezTo>
                  <a:pt x="31254" y="37158"/>
                  <a:pt x="25252" y="43160"/>
                  <a:pt x="17859" y="43160"/>
                </a:cubicBezTo>
                <a:cubicBezTo>
                  <a:pt x="10467" y="43160"/>
                  <a:pt x="4465" y="37158"/>
                  <a:pt x="4465" y="29766"/>
                </a:cubicBezTo>
                <a:cubicBezTo>
                  <a:pt x="4465" y="22373"/>
                  <a:pt x="10467" y="16371"/>
                  <a:pt x="17859" y="16371"/>
                </a:cubicBezTo>
                <a:close/>
                <a:moveTo>
                  <a:pt x="0" y="77391"/>
                </a:moveTo>
                <a:cubicBezTo>
                  <a:pt x="0" y="64238"/>
                  <a:pt x="10660" y="53578"/>
                  <a:pt x="23812" y="53578"/>
                </a:cubicBezTo>
                <a:cubicBezTo>
                  <a:pt x="26194" y="53578"/>
                  <a:pt x="28501" y="53932"/>
                  <a:pt x="30677" y="54583"/>
                </a:cubicBezTo>
                <a:cubicBezTo>
                  <a:pt x="24557" y="61429"/>
                  <a:pt x="20836" y="70470"/>
                  <a:pt x="20836" y="80367"/>
                </a:cubicBezTo>
                <a:lnTo>
                  <a:pt x="20836" y="83344"/>
                </a:lnTo>
                <a:cubicBezTo>
                  <a:pt x="20836" y="85465"/>
                  <a:pt x="21282" y="87474"/>
                  <a:pt x="22082" y="89297"/>
                </a:cubicBezTo>
                <a:lnTo>
                  <a:pt x="5953" y="89297"/>
                </a:lnTo>
                <a:cubicBezTo>
                  <a:pt x="2660" y="89297"/>
                  <a:pt x="0" y="86637"/>
                  <a:pt x="0" y="83344"/>
                </a:cubicBezTo>
                <a:lnTo>
                  <a:pt x="0" y="77391"/>
                </a:lnTo>
                <a:close/>
                <a:moveTo>
                  <a:pt x="96980" y="89297"/>
                </a:moveTo>
                <a:cubicBezTo>
                  <a:pt x="97780" y="87474"/>
                  <a:pt x="98227" y="85465"/>
                  <a:pt x="98227" y="83344"/>
                </a:cubicBezTo>
                <a:lnTo>
                  <a:pt x="98227" y="80367"/>
                </a:lnTo>
                <a:cubicBezTo>
                  <a:pt x="98227" y="70470"/>
                  <a:pt x="94506" y="61429"/>
                  <a:pt x="88385" y="54583"/>
                </a:cubicBezTo>
                <a:cubicBezTo>
                  <a:pt x="90562" y="53932"/>
                  <a:pt x="92869" y="53578"/>
                  <a:pt x="95250" y="53578"/>
                </a:cubicBezTo>
                <a:cubicBezTo>
                  <a:pt x="108403" y="53578"/>
                  <a:pt x="119063" y="64238"/>
                  <a:pt x="119063" y="77391"/>
                </a:cubicBezTo>
                <a:lnTo>
                  <a:pt x="119063" y="83344"/>
                </a:lnTo>
                <a:cubicBezTo>
                  <a:pt x="119063" y="86637"/>
                  <a:pt x="116402" y="89297"/>
                  <a:pt x="113109" y="89297"/>
                </a:cubicBezTo>
                <a:lnTo>
                  <a:pt x="96980" y="89297"/>
                </a:lnTo>
                <a:close/>
                <a:moveTo>
                  <a:pt x="87809" y="29766"/>
                </a:moveTo>
                <a:cubicBezTo>
                  <a:pt x="87809" y="22373"/>
                  <a:pt x="93810" y="16371"/>
                  <a:pt x="101203" y="16371"/>
                </a:cubicBezTo>
                <a:cubicBezTo>
                  <a:pt x="108596" y="16371"/>
                  <a:pt x="114598" y="22373"/>
                  <a:pt x="114598" y="29766"/>
                </a:cubicBezTo>
                <a:cubicBezTo>
                  <a:pt x="114598" y="37158"/>
                  <a:pt x="108596" y="43160"/>
                  <a:pt x="101203" y="43160"/>
                </a:cubicBezTo>
                <a:cubicBezTo>
                  <a:pt x="93810" y="43160"/>
                  <a:pt x="87809" y="37158"/>
                  <a:pt x="87809" y="29766"/>
                </a:cubicBezTo>
                <a:close/>
                <a:moveTo>
                  <a:pt x="29766" y="80367"/>
                </a:moveTo>
                <a:cubicBezTo>
                  <a:pt x="29766" y="63922"/>
                  <a:pt x="43086" y="50602"/>
                  <a:pt x="59531" y="50602"/>
                </a:cubicBezTo>
                <a:cubicBezTo>
                  <a:pt x="75977" y="50602"/>
                  <a:pt x="89297" y="63922"/>
                  <a:pt x="89297" y="80367"/>
                </a:cubicBezTo>
                <a:lnTo>
                  <a:pt x="89297" y="83344"/>
                </a:lnTo>
                <a:cubicBezTo>
                  <a:pt x="89297" y="86637"/>
                  <a:pt x="86637" y="89297"/>
                  <a:pt x="83344" y="89297"/>
                </a:cubicBezTo>
                <a:lnTo>
                  <a:pt x="35719" y="89297"/>
                </a:lnTo>
                <a:cubicBezTo>
                  <a:pt x="32426" y="89297"/>
                  <a:pt x="29766" y="86637"/>
                  <a:pt x="29766" y="83344"/>
                </a:cubicBezTo>
                <a:lnTo>
                  <a:pt x="29766" y="80367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67" name="Text 65"/>
          <p:cNvSpPr/>
          <p:nvPr/>
        </p:nvSpPr>
        <p:spPr>
          <a:xfrm>
            <a:off x="6604000" y="27622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Collaborator</a:t>
            </a:r>
            <a:endParaRPr lang="en-US" sz="1600" dirty="0"/>
          </a:p>
        </p:txBody>
      </p:sp>
      <p:sp>
        <p:nvSpPr>
          <p:cNvPr id="68" name="Text 66"/>
          <p:cNvSpPr/>
          <p:nvPr/>
        </p:nvSpPr>
        <p:spPr>
          <a:xfrm>
            <a:off x="6604000" y="29210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MDT teamwork, inter-specialty collaboration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6286500" y="31432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6350000" y="32067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1" name="Shape 69"/>
          <p:cNvSpPr/>
          <p:nvPr/>
        </p:nvSpPr>
        <p:spPr>
          <a:xfrm>
            <a:off x="6391672" y="3254375"/>
            <a:ext cx="107156" cy="95250"/>
          </a:xfrm>
          <a:custGeom>
            <a:avLst/>
            <a:gdLst/>
            <a:ahLst/>
            <a:cxnLst/>
            <a:rect l="l" t="t" r="r" b="b"/>
            <a:pathLst>
              <a:path w="107156" h="95250">
                <a:moveTo>
                  <a:pt x="58229" y="16222"/>
                </a:moveTo>
                <a:cubicBezTo>
                  <a:pt x="59941" y="14864"/>
                  <a:pt x="61020" y="12762"/>
                  <a:pt x="61020" y="10418"/>
                </a:cubicBezTo>
                <a:cubicBezTo>
                  <a:pt x="61020" y="6307"/>
                  <a:pt x="57690" y="2977"/>
                  <a:pt x="53578" y="2977"/>
                </a:cubicBezTo>
                <a:cubicBezTo>
                  <a:pt x="49467" y="2977"/>
                  <a:pt x="46137" y="6307"/>
                  <a:pt x="46137" y="10418"/>
                </a:cubicBezTo>
                <a:cubicBezTo>
                  <a:pt x="46137" y="12762"/>
                  <a:pt x="47234" y="14864"/>
                  <a:pt x="48927" y="16222"/>
                </a:cubicBezTo>
                <a:lnTo>
                  <a:pt x="36202" y="36240"/>
                </a:lnTo>
                <a:cubicBezTo>
                  <a:pt x="34342" y="39160"/>
                  <a:pt x="30380" y="39886"/>
                  <a:pt x="27608" y="37802"/>
                </a:cubicBezTo>
                <a:lnTo>
                  <a:pt x="16539" y="29524"/>
                </a:lnTo>
                <a:cubicBezTo>
                  <a:pt x="17376" y="28333"/>
                  <a:pt x="17859" y="26863"/>
                  <a:pt x="17859" y="25301"/>
                </a:cubicBezTo>
                <a:cubicBezTo>
                  <a:pt x="17859" y="21189"/>
                  <a:pt x="14529" y="17859"/>
                  <a:pt x="10418" y="17859"/>
                </a:cubicBezTo>
                <a:cubicBezTo>
                  <a:pt x="6307" y="17859"/>
                  <a:pt x="2977" y="21189"/>
                  <a:pt x="2977" y="25301"/>
                </a:cubicBezTo>
                <a:cubicBezTo>
                  <a:pt x="2977" y="29356"/>
                  <a:pt x="6232" y="32668"/>
                  <a:pt x="10269" y="32742"/>
                </a:cubicBezTo>
                <a:lnTo>
                  <a:pt x="16334" y="73205"/>
                </a:lnTo>
                <a:cubicBezTo>
                  <a:pt x="17208" y="79028"/>
                  <a:pt x="22213" y="83344"/>
                  <a:pt x="28110" y="83344"/>
                </a:cubicBezTo>
                <a:lnTo>
                  <a:pt x="79046" y="83344"/>
                </a:lnTo>
                <a:cubicBezTo>
                  <a:pt x="84944" y="83344"/>
                  <a:pt x="89948" y="79028"/>
                  <a:pt x="90822" y="73205"/>
                </a:cubicBezTo>
                <a:lnTo>
                  <a:pt x="96887" y="32742"/>
                </a:lnTo>
                <a:cubicBezTo>
                  <a:pt x="100924" y="32668"/>
                  <a:pt x="104180" y="29356"/>
                  <a:pt x="104180" y="25301"/>
                </a:cubicBezTo>
                <a:cubicBezTo>
                  <a:pt x="104180" y="21189"/>
                  <a:pt x="100850" y="17859"/>
                  <a:pt x="96738" y="17859"/>
                </a:cubicBezTo>
                <a:cubicBezTo>
                  <a:pt x="92627" y="17859"/>
                  <a:pt x="89297" y="21189"/>
                  <a:pt x="89297" y="25301"/>
                </a:cubicBezTo>
                <a:cubicBezTo>
                  <a:pt x="89297" y="26863"/>
                  <a:pt x="89781" y="28333"/>
                  <a:pt x="90618" y="29524"/>
                </a:cubicBezTo>
                <a:lnTo>
                  <a:pt x="79567" y="37821"/>
                </a:lnTo>
                <a:cubicBezTo>
                  <a:pt x="76795" y="39905"/>
                  <a:pt x="72833" y="39179"/>
                  <a:pt x="70972" y="36258"/>
                </a:cubicBezTo>
                <a:lnTo>
                  <a:pt x="58229" y="16222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2" name="Text 70"/>
          <p:cNvSpPr/>
          <p:nvPr/>
        </p:nvSpPr>
        <p:spPr>
          <a:xfrm>
            <a:off x="6604000" y="32067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Leader</a:t>
            </a:r>
            <a:endParaRPr lang="en-US" sz="1600" dirty="0"/>
          </a:p>
        </p:txBody>
      </p:sp>
      <p:sp>
        <p:nvSpPr>
          <p:cNvPr id="73" name="Text 71"/>
          <p:cNvSpPr/>
          <p:nvPr/>
        </p:nvSpPr>
        <p:spPr>
          <a:xfrm>
            <a:off x="6604000" y="33655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Service organization, trainee supervision, resource use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6286500" y="35877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6350000" y="36512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6" name="Shape 74"/>
          <p:cNvSpPr/>
          <p:nvPr/>
        </p:nvSpPr>
        <p:spPr>
          <a:xfrm>
            <a:off x="6397625" y="369887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85799" y="3516"/>
                </a:moveTo>
                <a:cubicBezTo>
                  <a:pt x="87939" y="4465"/>
                  <a:pt x="89297" y="6586"/>
                  <a:pt x="89297" y="8930"/>
                </a:cubicBezTo>
                <a:lnTo>
                  <a:pt x="89297" y="86320"/>
                </a:lnTo>
                <a:cubicBezTo>
                  <a:pt x="89297" y="88664"/>
                  <a:pt x="87939" y="90785"/>
                  <a:pt x="85799" y="91734"/>
                </a:cubicBezTo>
                <a:cubicBezTo>
                  <a:pt x="83660" y="92683"/>
                  <a:pt x="81186" y="92329"/>
                  <a:pt x="79418" y="90785"/>
                </a:cubicBezTo>
                <a:lnTo>
                  <a:pt x="70749" y="83214"/>
                </a:lnTo>
                <a:cubicBezTo>
                  <a:pt x="62638" y="76126"/>
                  <a:pt x="52387" y="71996"/>
                  <a:pt x="41653" y="71493"/>
                </a:cubicBezTo>
                <a:lnTo>
                  <a:pt x="41653" y="89297"/>
                </a:lnTo>
                <a:cubicBezTo>
                  <a:pt x="41653" y="92590"/>
                  <a:pt x="38993" y="95250"/>
                  <a:pt x="35700" y="95250"/>
                </a:cubicBezTo>
                <a:lnTo>
                  <a:pt x="29747" y="95250"/>
                </a:lnTo>
                <a:cubicBezTo>
                  <a:pt x="26454" y="95250"/>
                  <a:pt x="23794" y="92590"/>
                  <a:pt x="23794" y="89297"/>
                </a:cubicBezTo>
                <a:lnTo>
                  <a:pt x="23794" y="71438"/>
                </a:lnTo>
                <a:cubicBezTo>
                  <a:pt x="10660" y="71438"/>
                  <a:pt x="0" y="60778"/>
                  <a:pt x="0" y="47625"/>
                </a:cubicBezTo>
                <a:cubicBezTo>
                  <a:pt x="0" y="34472"/>
                  <a:pt x="10660" y="23812"/>
                  <a:pt x="23812" y="23812"/>
                </a:cubicBezTo>
                <a:lnTo>
                  <a:pt x="39532" y="23812"/>
                </a:lnTo>
                <a:cubicBezTo>
                  <a:pt x="51029" y="23775"/>
                  <a:pt x="62117" y="19590"/>
                  <a:pt x="70768" y="12036"/>
                </a:cubicBezTo>
                <a:lnTo>
                  <a:pt x="79437" y="4465"/>
                </a:lnTo>
                <a:cubicBezTo>
                  <a:pt x="81186" y="2921"/>
                  <a:pt x="83697" y="2567"/>
                  <a:pt x="85818" y="3516"/>
                </a:cubicBezTo>
                <a:close/>
                <a:moveTo>
                  <a:pt x="41672" y="59531"/>
                </a:moveTo>
                <a:lnTo>
                  <a:pt x="41672" y="59568"/>
                </a:lnTo>
                <a:cubicBezTo>
                  <a:pt x="54750" y="60071"/>
                  <a:pt x="67308" y="64870"/>
                  <a:pt x="77391" y="73223"/>
                </a:cubicBezTo>
                <a:lnTo>
                  <a:pt x="77391" y="22008"/>
                </a:lnTo>
                <a:cubicBezTo>
                  <a:pt x="67308" y="30361"/>
                  <a:pt x="54750" y="35161"/>
                  <a:pt x="41672" y="35663"/>
                </a:cubicBezTo>
                <a:lnTo>
                  <a:pt x="41672" y="59531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7" name="Text 75"/>
          <p:cNvSpPr/>
          <p:nvPr/>
        </p:nvSpPr>
        <p:spPr>
          <a:xfrm>
            <a:off x="6604000" y="36512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Health Advocate</a:t>
            </a:r>
            <a:endParaRPr lang="en-US" sz="1600" dirty="0"/>
          </a:p>
        </p:txBody>
      </p:sp>
      <p:sp>
        <p:nvSpPr>
          <p:cNvPr id="78" name="Text 76"/>
          <p:cNvSpPr/>
          <p:nvPr/>
        </p:nvSpPr>
        <p:spPr>
          <a:xfrm>
            <a:off x="6604000" y="38100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Screening, prevention, lifestyle counseling</a:t>
            </a:r>
            <a:endParaRPr lang="en-US" sz="1600" dirty="0"/>
          </a:p>
        </p:txBody>
      </p:sp>
      <p:sp>
        <p:nvSpPr>
          <p:cNvPr id="79" name="Shape 77"/>
          <p:cNvSpPr/>
          <p:nvPr/>
        </p:nvSpPr>
        <p:spPr>
          <a:xfrm>
            <a:off x="6286500" y="40322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6350000" y="40957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1" name="Shape 79"/>
          <p:cNvSpPr/>
          <p:nvPr/>
        </p:nvSpPr>
        <p:spPr>
          <a:xfrm>
            <a:off x="6397625" y="4143375"/>
            <a:ext cx="95250" cy="95250"/>
          </a:xfrm>
          <a:custGeom>
            <a:avLst/>
            <a:gdLst/>
            <a:ahLst/>
            <a:cxnLst/>
            <a:rect l="l" t="t" r="r" b="b"/>
            <a:pathLst>
              <a:path w="95250" h="95250">
                <a:moveTo>
                  <a:pt x="47625" y="28277"/>
                </a:moveTo>
                <a:cubicBezTo>
                  <a:pt x="56660" y="28277"/>
                  <a:pt x="63996" y="20942"/>
                  <a:pt x="63996" y="11906"/>
                </a:cubicBezTo>
                <a:cubicBezTo>
                  <a:pt x="63996" y="2871"/>
                  <a:pt x="56660" y="-4465"/>
                  <a:pt x="47625" y="-4465"/>
                </a:cubicBezTo>
                <a:cubicBezTo>
                  <a:pt x="38590" y="-4465"/>
                  <a:pt x="31254" y="2871"/>
                  <a:pt x="31254" y="11906"/>
                </a:cubicBezTo>
                <a:cubicBezTo>
                  <a:pt x="31254" y="20942"/>
                  <a:pt x="38590" y="28277"/>
                  <a:pt x="47625" y="28277"/>
                </a:cubicBezTo>
                <a:close/>
                <a:moveTo>
                  <a:pt x="47625" y="83846"/>
                </a:moveTo>
                <a:lnTo>
                  <a:pt x="47625" y="56071"/>
                </a:lnTo>
                <a:cubicBezTo>
                  <a:pt x="50657" y="54806"/>
                  <a:pt x="53746" y="53522"/>
                  <a:pt x="56871" y="52220"/>
                </a:cubicBezTo>
                <a:cubicBezTo>
                  <a:pt x="64126" y="49206"/>
                  <a:pt x="71903" y="47644"/>
                  <a:pt x="79772" y="47644"/>
                </a:cubicBezTo>
                <a:lnTo>
                  <a:pt x="83344" y="47644"/>
                </a:lnTo>
                <a:lnTo>
                  <a:pt x="83344" y="77409"/>
                </a:lnTo>
                <a:lnTo>
                  <a:pt x="79772" y="77409"/>
                </a:lnTo>
                <a:cubicBezTo>
                  <a:pt x="68777" y="77409"/>
                  <a:pt x="57876" y="79586"/>
                  <a:pt x="47718" y="83827"/>
                </a:cubicBezTo>
                <a:lnTo>
                  <a:pt x="47625" y="83865"/>
                </a:lnTo>
                <a:close/>
                <a:moveTo>
                  <a:pt x="47625" y="43160"/>
                </a:moveTo>
                <a:lnTo>
                  <a:pt x="42956" y="41207"/>
                </a:lnTo>
                <a:cubicBezTo>
                  <a:pt x="34249" y="37579"/>
                  <a:pt x="24910" y="35719"/>
                  <a:pt x="15478" y="35719"/>
                </a:cubicBezTo>
                <a:lnTo>
                  <a:pt x="8930" y="35719"/>
                </a:lnTo>
                <a:cubicBezTo>
                  <a:pt x="4000" y="35719"/>
                  <a:pt x="0" y="39719"/>
                  <a:pt x="0" y="44648"/>
                </a:cubicBezTo>
                <a:lnTo>
                  <a:pt x="0" y="80367"/>
                </a:lnTo>
                <a:cubicBezTo>
                  <a:pt x="0" y="85297"/>
                  <a:pt x="4000" y="89297"/>
                  <a:pt x="8930" y="89297"/>
                </a:cubicBezTo>
                <a:lnTo>
                  <a:pt x="15478" y="89297"/>
                </a:lnTo>
                <a:cubicBezTo>
                  <a:pt x="24910" y="89297"/>
                  <a:pt x="34249" y="91157"/>
                  <a:pt x="42956" y="94785"/>
                </a:cubicBezTo>
                <a:lnTo>
                  <a:pt x="45337" y="95771"/>
                </a:lnTo>
                <a:cubicBezTo>
                  <a:pt x="46806" y="96385"/>
                  <a:pt x="48444" y="96385"/>
                  <a:pt x="49913" y="95771"/>
                </a:cubicBezTo>
                <a:lnTo>
                  <a:pt x="52294" y="94785"/>
                </a:lnTo>
                <a:cubicBezTo>
                  <a:pt x="61001" y="91157"/>
                  <a:pt x="70340" y="89297"/>
                  <a:pt x="79772" y="89297"/>
                </a:cubicBezTo>
                <a:lnTo>
                  <a:pt x="86320" y="89297"/>
                </a:lnTo>
                <a:cubicBezTo>
                  <a:pt x="91250" y="89297"/>
                  <a:pt x="95250" y="85297"/>
                  <a:pt x="95250" y="80367"/>
                </a:cubicBezTo>
                <a:lnTo>
                  <a:pt x="95250" y="44648"/>
                </a:lnTo>
                <a:cubicBezTo>
                  <a:pt x="95250" y="39719"/>
                  <a:pt x="91250" y="35719"/>
                  <a:pt x="86320" y="35719"/>
                </a:cubicBezTo>
                <a:lnTo>
                  <a:pt x="79772" y="35719"/>
                </a:lnTo>
                <a:cubicBezTo>
                  <a:pt x="70340" y="35719"/>
                  <a:pt x="61001" y="37579"/>
                  <a:pt x="52294" y="41207"/>
                </a:cubicBezTo>
                <a:lnTo>
                  <a:pt x="47625" y="43160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2" name="Text 80"/>
          <p:cNvSpPr/>
          <p:nvPr/>
        </p:nvSpPr>
        <p:spPr>
          <a:xfrm>
            <a:off x="6604000" y="40957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Scholar</a:t>
            </a:r>
            <a:endParaRPr lang="en-US" sz="1600" dirty="0"/>
          </a:p>
        </p:txBody>
      </p:sp>
      <p:sp>
        <p:nvSpPr>
          <p:cNvPr id="83" name="Text 81"/>
          <p:cNvSpPr/>
          <p:nvPr/>
        </p:nvSpPr>
        <p:spPr>
          <a:xfrm>
            <a:off x="6604000" y="42545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Lifelong learning, teaching, research, audit</a:t>
            </a:r>
            <a:endParaRPr lang="en-US" sz="1600" dirty="0"/>
          </a:p>
        </p:txBody>
      </p:sp>
      <p:sp>
        <p:nvSpPr>
          <p:cNvPr id="84" name="Shape 82"/>
          <p:cNvSpPr/>
          <p:nvPr/>
        </p:nvSpPr>
        <p:spPr>
          <a:xfrm>
            <a:off x="6286500" y="4476750"/>
            <a:ext cx="5461000" cy="412750"/>
          </a:xfrm>
          <a:custGeom>
            <a:avLst/>
            <a:gdLst/>
            <a:ahLst/>
            <a:cxnLst/>
            <a:rect l="l" t="t" r="r" b="b"/>
            <a:pathLst>
              <a:path w="5461000" h="412750">
                <a:moveTo>
                  <a:pt x="63502" y="0"/>
                </a:moveTo>
                <a:lnTo>
                  <a:pt x="5397498" y="0"/>
                </a:lnTo>
                <a:cubicBezTo>
                  <a:pt x="5432569" y="0"/>
                  <a:pt x="5461000" y="28431"/>
                  <a:pt x="5461000" y="63502"/>
                </a:cubicBezTo>
                <a:lnTo>
                  <a:pt x="5461000" y="349248"/>
                </a:lnTo>
                <a:cubicBezTo>
                  <a:pt x="5461000" y="384319"/>
                  <a:pt x="5432569" y="412750"/>
                  <a:pt x="5397498" y="412750"/>
                </a:cubicBezTo>
                <a:lnTo>
                  <a:pt x="63502" y="412750"/>
                </a:lnTo>
                <a:cubicBezTo>
                  <a:pt x="28431" y="412750"/>
                  <a:pt x="0" y="384319"/>
                  <a:pt x="0" y="349248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F8F9FA">
              <a:alpha val="10196"/>
            </a:srgbClr>
          </a:solidFill>
          <a:ln/>
        </p:spPr>
      </p:sp>
      <p:sp>
        <p:nvSpPr>
          <p:cNvPr id="85" name="Shape 83"/>
          <p:cNvSpPr/>
          <p:nvPr/>
        </p:nvSpPr>
        <p:spPr>
          <a:xfrm>
            <a:off x="6350000" y="454025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6" name="Shape 84"/>
          <p:cNvSpPr/>
          <p:nvPr/>
        </p:nvSpPr>
        <p:spPr>
          <a:xfrm>
            <a:off x="6385719" y="4587875"/>
            <a:ext cx="119063" cy="95250"/>
          </a:xfrm>
          <a:custGeom>
            <a:avLst/>
            <a:gdLst/>
            <a:ahLst/>
            <a:cxnLst/>
            <a:rect l="l" t="t" r="r" b="b"/>
            <a:pathLst>
              <a:path w="119063" h="95250">
                <a:moveTo>
                  <a:pt x="71438" y="5953"/>
                </a:moveTo>
                <a:lnTo>
                  <a:pt x="95250" y="5953"/>
                </a:lnTo>
                <a:cubicBezTo>
                  <a:pt x="98543" y="5953"/>
                  <a:pt x="101203" y="8613"/>
                  <a:pt x="101203" y="11906"/>
                </a:cubicBezTo>
                <a:cubicBezTo>
                  <a:pt x="101203" y="15199"/>
                  <a:pt x="98543" y="17859"/>
                  <a:pt x="95250" y="17859"/>
                </a:cubicBezTo>
                <a:lnTo>
                  <a:pt x="74116" y="17859"/>
                </a:lnTo>
                <a:cubicBezTo>
                  <a:pt x="73149" y="22659"/>
                  <a:pt x="69856" y="26622"/>
                  <a:pt x="65484" y="28519"/>
                </a:cubicBezTo>
                <a:lnTo>
                  <a:pt x="65484" y="83344"/>
                </a:lnTo>
                <a:lnTo>
                  <a:pt x="95250" y="83344"/>
                </a:lnTo>
                <a:cubicBezTo>
                  <a:pt x="98543" y="83344"/>
                  <a:pt x="101203" y="86004"/>
                  <a:pt x="101203" y="89297"/>
                </a:cubicBezTo>
                <a:cubicBezTo>
                  <a:pt x="101203" y="92590"/>
                  <a:pt x="98543" y="95250"/>
                  <a:pt x="95250" y="95250"/>
                </a:cubicBezTo>
                <a:lnTo>
                  <a:pt x="23812" y="95250"/>
                </a:lnTo>
                <a:cubicBezTo>
                  <a:pt x="20520" y="95250"/>
                  <a:pt x="17859" y="92590"/>
                  <a:pt x="17859" y="89297"/>
                </a:cubicBezTo>
                <a:cubicBezTo>
                  <a:pt x="17859" y="86004"/>
                  <a:pt x="20520" y="83344"/>
                  <a:pt x="23812" y="83344"/>
                </a:cubicBezTo>
                <a:lnTo>
                  <a:pt x="53578" y="83344"/>
                </a:lnTo>
                <a:lnTo>
                  <a:pt x="53578" y="28519"/>
                </a:lnTo>
                <a:cubicBezTo>
                  <a:pt x="49206" y="26603"/>
                  <a:pt x="45913" y="22640"/>
                  <a:pt x="44946" y="17859"/>
                </a:cubicBezTo>
                <a:lnTo>
                  <a:pt x="23812" y="17859"/>
                </a:lnTo>
                <a:cubicBezTo>
                  <a:pt x="20520" y="17859"/>
                  <a:pt x="17859" y="15199"/>
                  <a:pt x="17859" y="11906"/>
                </a:cubicBezTo>
                <a:cubicBezTo>
                  <a:pt x="17859" y="8613"/>
                  <a:pt x="20520" y="5953"/>
                  <a:pt x="23812" y="5953"/>
                </a:cubicBezTo>
                <a:lnTo>
                  <a:pt x="47625" y="5953"/>
                </a:lnTo>
                <a:cubicBezTo>
                  <a:pt x="50341" y="2344"/>
                  <a:pt x="54657" y="0"/>
                  <a:pt x="59531" y="0"/>
                </a:cubicBezTo>
                <a:cubicBezTo>
                  <a:pt x="64405" y="0"/>
                  <a:pt x="68721" y="2344"/>
                  <a:pt x="71438" y="5953"/>
                </a:cubicBezTo>
                <a:close/>
                <a:moveTo>
                  <a:pt x="81781" y="59531"/>
                </a:moveTo>
                <a:lnTo>
                  <a:pt x="108719" y="59531"/>
                </a:lnTo>
                <a:lnTo>
                  <a:pt x="95250" y="36426"/>
                </a:lnTo>
                <a:lnTo>
                  <a:pt x="81781" y="59531"/>
                </a:lnTo>
                <a:close/>
                <a:moveTo>
                  <a:pt x="95250" y="77391"/>
                </a:moveTo>
                <a:cubicBezTo>
                  <a:pt x="83548" y="77391"/>
                  <a:pt x="73819" y="71065"/>
                  <a:pt x="71810" y="62712"/>
                </a:cubicBezTo>
                <a:cubicBezTo>
                  <a:pt x="71326" y="60666"/>
                  <a:pt x="71996" y="58564"/>
                  <a:pt x="73056" y="56741"/>
                </a:cubicBezTo>
                <a:lnTo>
                  <a:pt x="90767" y="26380"/>
                </a:lnTo>
                <a:cubicBezTo>
                  <a:pt x="91697" y="24780"/>
                  <a:pt x="93408" y="23812"/>
                  <a:pt x="95250" y="23812"/>
                </a:cubicBezTo>
                <a:cubicBezTo>
                  <a:pt x="97092" y="23812"/>
                  <a:pt x="98803" y="24798"/>
                  <a:pt x="99733" y="26380"/>
                </a:cubicBezTo>
                <a:lnTo>
                  <a:pt x="117444" y="56741"/>
                </a:lnTo>
                <a:cubicBezTo>
                  <a:pt x="118504" y="58564"/>
                  <a:pt x="119174" y="60666"/>
                  <a:pt x="118690" y="62712"/>
                </a:cubicBezTo>
                <a:cubicBezTo>
                  <a:pt x="116681" y="71047"/>
                  <a:pt x="106952" y="77391"/>
                  <a:pt x="95250" y="77391"/>
                </a:cubicBezTo>
                <a:close/>
                <a:moveTo>
                  <a:pt x="23589" y="36426"/>
                </a:moveTo>
                <a:lnTo>
                  <a:pt x="10120" y="59531"/>
                </a:lnTo>
                <a:lnTo>
                  <a:pt x="37077" y="59531"/>
                </a:lnTo>
                <a:lnTo>
                  <a:pt x="23589" y="36426"/>
                </a:lnTo>
                <a:close/>
                <a:moveTo>
                  <a:pt x="167" y="62712"/>
                </a:moveTo>
                <a:cubicBezTo>
                  <a:pt x="-316" y="60666"/>
                  <a:pt x="353" y="58564"/>
                  <a:pt x="1414" y="56741"/>
                </a:cubicBezTo>
                <a:lnTo>
                  <a:pt x="19124" y="26380"/>
                </a:lnTo>
                <a:cubicBezTo>
                  <a:pt x="20055" y="24780"/>
                  <a:pt x="21766" y="23812"/>
                  <a:pt x="23608" y="23812"/>
                </a:cubicBezTo>
                <a:cubicBezTo>
                  <a:pt x="25450" y="23812"/>
                  <a:pt x="27161" y="24798"/>
                  <a:pt x="28091" y="26380"/>
                </a:cubicBezTo>
                <a:lnTo>
                  <a:pt x="45802" y="56741"/>
                </a:lnTo>
                <a:cubicBezTo>
                  <a:pt x="46862" y="58564"/>
                  <a:pt x="47532" y="60666"/>
                  <a:pt x="47048" y="62712"/>
                </a:cubicBezTo>
                <a:cubicBezTo>
                  <a:pt x="45039" y="71047"/>
                  <a:pt x="35309" y="77391"/>
                  <a:pt x="23608" y="77391"/>
                </a:cubicBezTo>
                <a:cubicBezTo>
                  <a:pt x="11906" y="77391"/>
                  <a:pt x="2177" y="71065"/>
                  <a:pt x="167" y="62712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7" name="Text 85"/>
          <p:cNvSpPr/>
          <p:nvPr/>
        </p:nvSpPr>
        <p:spPr>
          <a:xfrm>
            <a:off x="6604000" y="4540250"/>
            <a:ext cx="513556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Professional</a:t>
            </a:r>
            <a:endParaRPr lang="en-US" sz="1600" dirty="0"/>
          </a:p>
        </p:txBody>
      </p:sp>
      <p:sp>
        <p:nvSpPr>
          <p:cNvPr id="88" name="Text 86"/>
          <p:cNvSpPr/>
          <p:nvPr/>
        </p:nvSpPr>
        <p:spPr>
          <a:xfrm>
            <a:off x="6604000" y="4699000"/>
            <a:ext cx="512762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Ethical practice, accountability, self-care</a:t>
            </a:r>
            <a:endParaRPr lang="en-US" sz="1600" dirty="0"/>
          </a:p>
        </p:txBody>
      </p:sp>
      <p:sp>
        <p:nvSpPr>
          <p:cNvPr id="89" name="Shape 87"/>
          <p:cNvSpPr/>
          <p:nvPr/>
        </p:nvSpPr>
        <p:spPr>
          <a:xfrm>
            <a:off x="6174317" y="5143500"/>
            <a:ext cx="5698067" cy="1873250"/>
          </a:xfrm>
          <a:custGeom>
            <a:avLst/>
            <a:gdLst/>
            <a:ahLst/>
            <a:cxnLst/>
            <a:rect l="l" t="t" r="r" b="b"/>
            <a:pathLst>
              <a:path w="5698067" h="1873250">
                <a:moveTo>
                  <a:pt x="29633" y="0"/>
                </a:moveTo>
                <a:lnTo>
                  <a:pt x="5634563" y="0"/>
                </a:lnTo>
                <a:cubicBezTo>
                  <a:pt x="5669635" y="0"/>
                  <a:pt x="5698067" y="28431"/>
                  <a:pt x="5698067" y="63503"/>
                </a:cubicBezTo>
                <a:lnTo>
                  <a:pt x="5698067" y="1809747"/>
                </a:lnTo>
                <a:cubicBezTo>
                  <a:pt x="5698067" y="1844819"/>
                  <a:pt x="5669635" y="1873250"/>
                  <a:pt x="5634563" y="1873250"/>
                </a:cubicBezTo>
                <a:lnTo>
                  <a:pt x="29633" y="1873250"/>
                </a:lnTo>
                <a:cubicBezTo>
                  <a:pt x="13267" y="1873250"/>
                  <a:pt x="0" y="1859983"/>
                  <a:pt x="0" y="1843617"/>
                </a:cubicBezTo>
                <a:lnTo>
                  <a:pt x="0" y="29633"/>
                </a:lnTo>
                <a:cubicBezTo>
                  <a:pt x="0" y="13278"/>
                  <a:pt x="13278" y="0"/>
                  <a:pt x="29633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47625" dist="3175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90" name="Shape 88"/>
          <p:cNvSpPr/>
          <p:nvPr/>
        </p:nvSpPr>
        <p:spPr>
          <a:xfrm>
            <a:off x="6174317" y="5143500"/>
            <a:ext cx="29633" cy="1873250"/>
          </a:xfrm>
          <a:custGeom>
            <a:avLst/>
            <a:gdLst/>
            <a:ahLst/>
            <a:cxnLst/>
            <a:rect l="l" t="t" r="r" b="b"/>
            <a:pathLst>
              <a:path w="29633" h="1873250">
                <a:moveTo>
                  <a:pt x="29633" y="0"/>
                </a:moveTo>
                <a:lnTo>
                  <a:pt x="29633" y="0"/>
                </a:lnTo>
                <a:lnTo>
                  <a:pt x="29633" y="1873250"/>
                </a:lnTo>
                <a:lnTo>
                  <a:pt x="29633" y="1873250"/>
                </a:lnTo>
                <a:cubicBezTo>
                  <a:pt x="13267" y="1873250"/>
                  <a:pt x="0" y="1859983"/>
                  <a:pt x="0" y="1843617"/>
                </a:cubicBezTo>
                <a:lnTo>
                  <a:pt x="0" y="29633"/>
                </a:lnTo>
                <a:cubicBezTo>
                  <a:pt x="0" y="13278"/>
                  <a:pt x="13278" y="0"/>
                  <a:pt x="29633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91" name="Shape 89"/>
          <p:cNvSpPr/>
          <p:nvPr/>
        </p:nvSpPr>
        <p:spPr>
          <a:xfrm>
            <a:off x="6327048" y="5310188"/>
            <a:ext cx="160734" cy="142875"/>
          </a:xfrm>
          <a:custGeom>
            <a:avLst/>
            <a:gdLst/>
            <a:ahLst/>
            <a:cxnLst/>
            <a:rect l="l" t="t" r="r" b="b"/>
            <a:pathLst>
              <a:path w="160734" h="142875">
                <a:moveTo>
                  <a:pt x="117063" y="26789"/>
                </a:moveTo>
                <a:cubicBezTo>
                  <a:pt x="112430" y="26789"/>
                  <a:pt x="107938" y="28045"/>
                  <a:pt x="104003" y="30333"/>
                </a:cubicBezTo>
                <a:cubicBezTo>
                  <a:pt x="99594" y="25868"/>
                  <a:pt x="94459" y="22129"/>
                  <a:pt x="88795" y="19310"/>
                </a:cubicBezTo>
                <a:cubicBezTo>
                  <a:pt x="96664" y="12613"/>
                  <a:pt x="106682" y="8930"/>
                  <a:pt x="117063" y="8930"/>
                </a:cubicBezTo>
                <a:cubicBezTo>
                  <a:pt x="141173" y="8930"/>
                  <a:pt x="160734" y="28463"/>
                  <a:pt x="160734" y="52601"/>
                </a:cubicBezTo>
                <a:cubicBezTo>
                  <a:pt x="160734" y="64182"/>
                  <a:pt x="156130" y="75288"/>
                  <a:pt x="147954" y="83465"/>
                </a:cubicBezTo>
                <a:lnTo>
                  <a:pt x="128113" y="103305"/>
                </a:lnTo>
                <a:cubicBezTo>
                  <a:pt x="119937" y="111482"/>
                  <a:pt x="108831" y="116086"/>
                  <a:pt x="97250" y="116086"/>
                </a:cubicBezTo>
                <a:cubicBezTo>
                  <a:pt x="73140" y="116086"/>
                  <a:pt x="53578" y="96552"/>
                  <a:pt x="53578" y="72414"/>
                </a:cubicBezTo>
                <a:cubicBezTo>
                  <a:pt x="53578" y="71996"/>
                  <a:pt x="53578" y="71577"/>
                  <a:pt x="53606" y="71158"/>
                </a:cubicBezTo>
                <a:cubicBezTo>
                  <a:pt x="53746" y="66219"/>
                  <a:pt x="57848" y="62340"/>
                  <a:pt x="62787" y="62480"/>
                </a:cubicBezTo>
                <a:cubicBezTo>
                  <a:pt x="67726" y="62619"/>
                  <a:pt x="71605" y="66722"/>
                  <a:pt x="71465" y="71661"/>
                </a:cubicBezTo>
                <a:cubicBezTo>
                  <a:pt x="71465" y="71912"/>
                  <a:pt x="71465" y="72163"/>
                  <a:pt x="71465" y="72386"/>
                </a:cubicBezTo>
                <a:cubicBezTo>
                  <a:pt x="71465" y="86646"/>
                  <a:pt x="83018" y="98199"/>
                  <a:pt x="97278" y="98199"/>
                </a:cubicBezTo>
                <a:cubicBezTo>
                  <a:pt x="104115" y="98199"/>
                  <a:pt x="110672" y="95492"/>
                  <a:pt x="115528" y="90636"/>
                </a:cubicBezTo>
                <a:lnTo>
                  <a:pt x="135368" y="70796"/>
                </a:lnTo>
                <a:cubicBezTo>
                  <a:pt x="140196" y="65968"/>
                  <a:pt x="142931" y="59382"/>
                  <a:pt x="142931" y="52546"/>
                </a:cubicBezTo>
                <a:cubicBezTo>
                  <a:pt x="142931" y="38286"/>
                  <a:pt x="131378" y="26733"/>
                  <a:pt x="117118" y="26733"/>
                </a:cubicBezTo>
                <a:close/>
                <a:moveTo>
                  <a:pt x="76795" y="48360"/>
                </a:moveTo>
                <a:cubicBezTo>
                  <a:pt x="76265" y="48137"/>
                  <a:pt x="75735" y="47830"/>
                  <a:pt x="75261" y="47495"/>
                </a:cubicBezTo>
                <a:cubicBezTo>
                  <a:pt x="71744" y="45681"/>
                  <a:pt x="67726" y="44648"/>
                  <a:pt x="63512" y="44648"/>
                </a:cubicBezTo>
                <a:cubicBezTo>
                  <a:pt x="56676" y="44648"/>
                  <a:pt x="50118" y="47355"/>
                  <a:pt x="45262" y="52211"/>
                </a:cubicBezTo>
                <a:lnTo>
                  <a:pt x="25422" y="72051"/>
                </a:lnTo>
                <a:cubicBezTo>
                  <a:pt x="20594" y="76879"/>
                  <a:pt x="17859" y="83465"/>
                  <a:pt x="17859" y="90301"/>
                </a:cubicBezTo>
                <a:cubicBezTo>
                  <a:pt x="17859" y="104561"/>
                  <a:pt x="29412" y="116114"/>
                  <a:pt x="43672" y="116114"/>
                </a:cubicBezTo>
                <a:cubicBezTo>
                  <a:pt x="48276" y="116114"/>
                  <a:pt x="52769" y="114886"/>
                  <a:pt x="56704" y="112598"/>
                </a:cubicBezTo>
                <a:cubicBezTo>
                  <a:pt x="61113" y="117063"/>
                  <a:pt x="66247" y="120802"/>
                  <a:pt x="71940" y="123620"/>
                </a:cubicBezTo>
                <a:cubicBezTo>
                  <a:pt x="64071" y="130290"/>
                  <a:pt x="54080" y="134001"/>
                  <a:pt x="43672" y="134001"/>
                </a:cubicBezTo>
                <a:cubicBezTo>
                  <a:pt x="19562" y="134001"/>
                  <a:pt x="0" y="114467"/>
                  <a:pt x="0" y="90329"/>
                </a:cubicBezTo>
                <a:cubicBezTo>
                  <a:pt x="0" y="78749"/>
                  <a:pt x="4604" y="67642"/>
                  <a:pt x="12781" y="59466"/>
                </a:cubicBezTo>
                <a:lnTo>
                  <a:pt x="32621" y="39625"/>
                </a:lnTo>
                <a:cubicBezTo>
                  <a:pt x="40798" y="31449"/>
                  <a:pt x="51904" y="26845"/>
                  <a:pt x="63484" y="26845"/>
                </a:cubicBezTo>
                <a:cubicBezTo>
                  <a:pt x="87650" y="26845"/>
                  <a:pt x="107156" y="46546"/>
                  <a:pt x="107156" y="70628"/>
                </a:cubicBezTo>
                <a:cubicBezTo>
                  <a:pt x="107156" y="70991"/>
                  <a:pt x="107156" y="71354"/>
                  <a:pt x="107156" y="71717"/>
                </a:cubicBezTo>
                <a:cubicBezTo>
                  <a:pt x="107045" y="76656"/>
                  <a:pt x="102943" y="80535"/>
                  <a:pt x="98003" y="80423"/>
                </a:cubicBezTo>
                <a:cubicBezTo>
                  <a:pt x="93064" y="80311"/>
                  <a:pt x="89185" y="76209"/>
                  <a:pt x="89297" y="71270"/>
                </a:cubicBezTo>
                <a:cubicBezTo>
                  <a:pt x="89297" y="71047"/>
                  <a:pt x="89297" y="70851"/>
                  <a:pt x="89297" y="70628"/>
                </a:cubicBezTo>
                <a:cubicBezTo>
                  <a:pt x="89297" y="61224"/>
                  <a:pt x="84274" y="52964"/>
                  <a:pt x="76795" y="48416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92" name="Text 90"/>
          <p:cNvSpPr/>
          <p:nvPr/>
        </p:nvSpPr>
        <p:spPr>
          <a:xfrm>
            <a:off x="6498696" y="5270500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CanMEDS-Urology Alignment</a:t>
            </a:r>
            <a:endParaRPr lang="en-US" sz="1600" dirty="0"/>
          </a:p>
        </p:txBody>
      </p:sp>
      <p:sp>
        <p:nvSpPr>
          <p:cNvPr id="93" name="Text 91"/>
          <p:cNvSpPr/>
          <p:nvPr/>
        </p:nvSpPr>
        <p:spPr>
          <a:xfrm>
            <a:off x="6316134" y="5556250"/>
            <a:ext cx="5484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Each CanMEDS role aligned to specific urology competencies:</a:t>
            </a:r>
            <a:endParaRPr lang="en-US" sz="1600" dirty="0"/>
          </a:p>
        </p:txBody>
      </p:sp>
      <p:sp>
        <p:nvSpPr>
          <p:cNvPr id="94" name="Shape 92"/>
          <p:cNvSpPr/>
          <p:nvPr/>
        </p:nvSpPr>
        <p:spPr>
          <a:xfrm>
            <a:off x="6316134" y="5778500"/>
            <a:ext cx="5429250" cy="254000"/>
          </a:xfrm>
          <a:custGeom>
            <a:avLst/>
            <a:gdLst/>
            <a:ahLst/>
            <a:cxnLst/>
            <a:rect l="l" t="t" r="r" b="b"/>
            <a:pathLst>
              <a:path w="5429250" h="254000">
                <a:moveTo>
                  <a:pt x="31750" y="0"/>
                </a:moveTo>
                <a:lnTo>
                  <a:pt x="5397500" y="0"/>
                </a:lnTo>
                <a:cubicBezTo>
                  <a:pt x="5415023" y="0"/>
                  <a:pt x="5429250" y="14227"/>
                  <a:pt x="5429250" y="31750"/>
                </a:cubicBezTo>
                <a:lnTo>
                  <a:pt x="5429250" y="222250"/>
                </a:lnTo>
                <a:cubicBezTo>
                  <a:pt x="5429250" y="239773"/>
                  <a:pt x="5415023" y="254000"/>
                  <a:pt x="5397500" y="254000"/>
                </a:cubicBezTo>
                <a:lnTo>
                  <a:pt x="31750" y="254000"/>
                </a:lnTo>
                <a:cubicBezTo>
                  <a:pt x="14227" y="254000"/>
                  <a:pt x="0" y="239773"/>
                  <a:pt x="0" y="222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95" name="Text 93"/>
          <p:cNvSpPr/>
          <p:nvPr/>
        </p:nvSpPr>
        <p:spPr>
          <a:xfrm>
            <a:off x="6379634" y="5842000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Medical Expert → Core knowledge (Grades 1-3), procedural skills (Levels 1-5)</a:t>
            </a:r>
            <a:endParaRPr lang="en-US" sz="1600" dirty="0"/>
          </a:p>
        </p:txBody>
      </p:sp>
      <p:sp>
        <p:nvSpPr>
          <p:cNvPr id="96" name="Shape 94"/>
          <p:cNvSpPr/>
          <p:nvPr/>
        </p:nvSpPr>
        <p:spPr>
          <a:xfrm>
            <a:off x="6316134" y="6064250"/>
            <a:ext cx="5429250" cy="254000"/>
          </a:xfrm>
          <a:custGeom>
            <a:avLst/>
            <a:gdLst/>
            <a:ahLst/>
            <a:cxnLst/>
            <a:rect l="l" t="t" r="r" b="b"/>
            <a:pathLst>
              <a:path w="5429250" h="254000">
                <a:moveTo>
                  <a:pt x="31750" y="0"/>
                </a:moveTo>
                <a:lnTo>
                  <a:pt x="5397500" y="0"/>
                </a:lnTo>
                <a:cubicBezTo>
                  <a:pt x="5415023" y="0"/>
                  <a:pt x="5429250" y="14227"/>
                  <a:pt x="5429250" y="31750"/>
                </a:cubicBezTo>
                <a:lnTo>
                  <a:pt x="5429250" y="222250"/>
                </a:lnTo>
                <a:cubicBezTo>
                  <a:pt x="5429250" y="239773"/>
                  <a:pt x="5415023" y="254000"/>
                  <a:pt x="5397500" y="254000"/>
                </a:cubicBezTo>
                <a:lnTo>
                  <a:pt x="31750" y="254000"/>
                </a:lnTo>
                <a:cubicBezTo>
                  <a:pt x="14227" y="254000"/>
                  <a:pt x="0" y="239773"/>
                  <a:pt x="0" y="222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97" name="Text 95"/>
          <p:cNvSpPr/>
          <p:nvPr/>
        </p:nvSpPr>
        <p:spPr>
          <a:xfrm>
            <a:off x="6379634" y="6127750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Communicator → Informed consent, shared decision-making</a:t>
            </a:r>
            <a:endParaRPr lang="en-US" sz="1600" dirty="0"/>
          </a:p>
        </p:txBody>
      </p:sp>
      <p:sp>
        <p:nvSpPr>
          <p:cNvPr id="98" name="Shape 96"/>
          <p:cNvSpPr/>
          <p:nvPr/>
        </p:nvSpPr>
        <p:spPr>
          <a:xfrm>
            <a:off x="6316134" y="6350000"/>
            <a:ext cx="5429250" cy="254000"/>
          </a:xfrm>
          <a:custGeom>
            <a:avLst/>
            <a:gdLst/>
            <a:ahLst/>
            <a:cxnLst/>
            <a:rect l="l" t="t" r="r" b="b"/>
            <a:pathLst>
              <a:path w="5429250" h="254000">
                <a:moveTo>
                  <a:pt x="31750" y="0"/>
                </a:moveTo>
                <a:lnTo>
                  <a:pt x="5397500" y="0"/>
                </a:lnTo>
                <a:cubicBezTo>
                  <a:pt x="5415023" y="0"/>
                  <a:pt x="5429250" y="14227"/>
                  <a:pt x="5429250" y="31750"/>
                </a:cubicBezTo>
                <a:lnTo>
                  <a:pt x="5429250" y="222250"/>
                </a:lnTo>
                <a:cubicBezTo>
                  <a:pt x="5429250" y="239773"/>
                  <a:pt x="5415023" y="254000"/>
                  <a:pt x="5397500" y="254000"/>
                </a:cubicBezTo>
                <a:lnTo>
                  <a:pt x="31750" y="254000"/>
                </a:lnTo>
                <a:cubicBezTo>
                  <a:pt x="14227" y="254000"/>
                  <a:pt x="0" y="239773"/>
                  <a:pt x="0" y="222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99" name="Text 97"/>
          <p:cNvSpPr/>
          <p:nvPr/>
        </p:nvSpPr>
        <p:spPr>
          <a:xfrm>
            <a:off x="6379634" y="6413500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Collaborator → MDT tumor boards, referral pathways</a:t>
            </a:r>
            <a:endParaRPr lang="en-US" sz="1600" dirty="0"/>
          </a:p>
        </p:txBody>
      </p:sp>
      <p:sp>
        <p:nvSpPr>
          <p:cNvPr id="100" name="Shape 98"/>
          <p:cNvSpPr/>
          <p:nvPr/>
        </p:nvSpPr>
        <p:spPr>
          <a:xfrm>
            <a:off x="6316134" y="6635750"/>
            <a:ext cx="5429250" cy="254000"/>
          </a:xfrm>
          <a:custGeom>
            <a:avLst/>
            <a:gdLst/>
            <a:ahLst/>
            <a:cxnLst/>
            <a:rect l="l" t="t" r="r" b="b"/>
            <a:pathLst>
              <a:path w="5429250" h="254000">
                <a:moveTo>
                  <a:pt x="31750" y="0"/>
                </a:moveTo>
                <a:lnTo>
                  <a:pt x="5397500" y="0"/>
                </a:lnTo>
                <a:cubicBezTo>
                  <a:pt x="5415023" y="0"/>
                  <a:pt x="5429250" y="14227"/>
                  <a:pt x="5429250" y="31750"/>
                </a:cubicBezTo>
                <a:lnTo>
                  <a:pt x="5429250" y="222250"/>
                </a:lnTo>
                <a:cubicBezTo>
                  <a:pt x="5429250" y="239773"/>
                  <a:pt x="5415023" y="254000"/>
                  <a:pt x="5397500" y="254000"/>
                </a:cubicBezTo>
                <a:lnTo>
                  <a:pt x="31750" y="254000"/>
                </a:lnTo>
                <a:cubicBezTo>
                  <a:pt x="14227" y="254000"/>
                  <a:pt x="0" y="239773"/>
                  <a:pt x="0" y="222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101" name="Text 99"/>
          <p:cNvSpPr/>
          <p:nvPr/>
        </p:nvSpPr>
        <p:spPr>
          <a:xfrm>
            <a:off x="6379634" y="6699250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Scholar → Research exposure, evidence-based practice</a:t>
            </a:r>
            <a:endParaRPr lang="en-US" sz="1600" dirty="0"/>
          </a:p>
        </p:txBody>
      </p:sp>
      <p:pic>
        <p:nvPicPr>
          <p:cNvPr id="103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7D6BA998-D6E7-2065-44A8-7D4816B7A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381000"/>
            <a:ext cx="1150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kern="0" spc="60" dirty="0">
                <a:solidFill>
                  <a:srgbClr val="C5A56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UPDATES 2025-2026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81000" y="647700"/>
            <a:ext cx="116014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1A3A5C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Key Updates &amp; Enhancements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81000" y="1104900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0" y="0"/>
                </a:moveTo>
                <a:lnTo>
                  <a:pt x="762000" y="0"/>
                </a:lnTo>
                <a:lnTo>
                  <a:pt x="762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" name="Shape 3"/>
          <p:cNvSpPr/>
          <p:nvPr/>
        </p:nvSpPr>
        <p:spPr>
          <a:xfrm>
            <a:off x="381000" y="1313180"/>
            <a:ext cx="3705225" cy="1160780"/>
          </a:xfrm>
          <a:custGeom>
            <a:avLst/>
            <a:gdLst/>
            <a:ahLst/>
            <a:cxnLst/>
            <a:rect l="l" t="t" r="r" b="b"/>
            <a:pathLst>
              <a:path w="3705225" h="1160780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1084575"/>
                </a:lnTo>
                <a:cubicBezTo>
                  <a:pt x="3705225" y="1126662"/>
                  <a:pt x="3671107" y="1160780"/>
                  <a:pt x="3629020" y="1160780"/>
                </a:cubicBezTo>
                <a:lnTo>
                  <a:pt x="76205" y="1160780"/>
                </a:lnTo>
                <a:cubicBezTo>
                  <a:pt x="34118" y="1160780"/>
                  <a:pt x="0" y="1126662"/>
                  <a:pt x="0" y="1084575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81000" y="1313180"/>
            <a:ext cx="3705225" cy="35560"/>
          </a:xfrm>
          <a:custGeom>
            <a:avLst/>
            <a:gdLst/>
            <a:ahLst/>
            <a:cxnLst/>
            <a:rect l="l" t="t" r="r" b="b"/>
            <a:pathLst>
              <a:path w="3705225" h="35560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35560"/>
                </a:lnTo>
                <a:lnTo>
                  <a:pt x="0" y="35560"/>
                </a:ln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" name="Shape 5"/>
          <p:cNvSpPr/>
          <p:nvPr/>
        </p:nvSpPr>
        <p:spPr>
          <a:xfrm>
            <a:off x="533400" y="14833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8" name="Shape 6"/>
          <p:cNvSpPr/>
          <p:nvPr/>
        </p:nvSpPr>
        <p:spPr>
          <a:xfrm>
            <a:off x="640556" y="1588136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77856" y="1741"/>
                </a:moveTo>
                <a:cubicBezTo>
                  <a:pt x="82845" y="-569"/>
                  <a:pt x="88605" y="-569"/>
                  <a:pt x="93594" y="1741"/>
                </a:cubicBezTo>
                <a:lnTo>
                  <a:pt x="166795" y="35562"/>
                </a:lnTo>
                <a:cubicBezTo>
                  <a:pt x="169642" y="36868"/>
                  <a:pt x="171450" y="39715"/>
                  <a:pt x="171450" y="42863"/>
                </a:cubicBezTo>
                <a:cubicBezTo>
                  <a:pt x="171450" y="46010"/>
                  <a:pt x="169642" y="48857"/>
                  <a:pt x="166795" y="50163"/>
                </a:cubicBezTo>
                <a:lnTo>
                  <a:pt x="93594" y="83984"/>
                </a:lnTo>
                <a:cubicBezTo>
                  <a:pt x="88605" y="86294"/>
                  <a:pt x="82845" y="86294"/>
                  <a:pt x="77856" y="83984"/>
                </a:cubicBezTo>
                <a:lnTo>
                  <a:pt x="4655" y="50163"/>
                </a:lnTo>
                <a:cubicBezTo>
                  <a:pt x="1808" y="48823"/>
                  <a:pt x="0" y="45977"/>
                  <a:pt x="0" y="42863"/>
                </a:cubicBezTo>
                <a:cubicBezTo>
                  <a:pt x="0" y="39748"/>
                  <a:pt x="1808" y="36868"/>
                  <a:pt x="4655" y="35562"/>
                </a:cubicBezTo>
                <a:lnTo>
                  <a:pt x="77856" y="1741"/>
                </a:lnTo>
                <a:close/>
                <a:moveTo>
                  <a:pt x="16107" y="73134"/>
                </a:moveTo>
                <a:lnTo>
                  <a:pt x="71125" y="98550"/>
                </a:lnTo>
                <a:cubicBezTo>
                  <a:pt x="80401" y="102837"/>
                  <a:pt x="91083" y="102837"/>
                  <a:pt x="100359" y="98550"/>
                </a:cubicBezTo>
                <a:lnTo>
                  <a:pt x="155377" y="73134"/>
                </a:lnTo>
                <a:lnTo>
                  <a:pt x="166795" y="78425"/>
                </a:lnTo>
                <a:cubicBezTo>
                  <a:pt x="169642" y="79731"/>
                  <a:pt x="171450" y="82577"/>
                  <a:pt x="171450" y="85725"/>
                </a:cubicBezTo>
                <a:cubicBezTo>
                  <a:pt x="171450" y="88873"/>
                  <a:pt x="169642" y="91719"/>
                  <a:pt x="166795" y="93025"/>
                </a:cubicBezTo>
                <a:lnTo>
                  <a:pt x="93594" y="126846"/>
                </a:lnTo>
                <a:cubicBezTo>
                  <a:pt x="88605" y="129157"/>
                  <a:pt x="82845" y="129157"/>
                  <a:pt x="77856" y="126846"/>
                </a:cubicBezTo>
                <a:lnTo>
                  <a:pt x="4655" y="93025"/>
                </a:lnTo>
                <a:cubicBezTo>
                  <a:pt x="1808" y="91686"/>
                  <a:pt x="0" y="88839"/>
                  <a:pt x="0" y="85725"/>
                </a:cubicBezTo>
                <a:cubicBezTo>
                  <a:pt x="0" y="82611"/>
                  <a:pt x="1808" y="79731"/>
                  <a:pt x="4655" y="78425"/>
                </a:cubicBezTo>
                <a:lnTo>
                  <a:pt x="16073" y="73134"/>
                </a:lnTo>
                <a:close/>
                <a:moveTo>
                  <a:pt x="4655" y="121287"/>
                </a:moveTo>
                <a:lnTo>
                  <a:pt x="16073" y="115997"/>
                </a:lnTo>
                <a:lnTo>
                  <a:pt x="71091" y="141413"/>
                </a:lnTo>
                <a:cubicBezTo>
                  <a:pt x="80367" y="145699"/>
                  <a:pt x="91049" y="145699"/>
                  <a:pt x="100325" y="141413"/>
                </a:cubicBezTo>
                <a:lnTo>
                  <a:pt x="155343" y="115997"/>
                </a:lnTo>
                <a:lnTo>
                  <a:pt x="166762" y="121287"/>
                </a:lnTo>
                <a:cubicBezTo>
                  <a:pt x="169608" y="122593"/>
                  <a:pt x="171417" y="125440"/>
                  <a:pt x="171417" y="128588"/>
                </a:cubicBezTo>
                <a:cubicBezTo>
                  <a:pt x="171417" y="131735"/>
                  <a:pt x="169608" y="134582"/>
                  <a:pt x="166762" y="135888"/>
                </a:cubicBezTo>
                <a:lnTo>
                  <a:pt x="93561" y="169709"/>
                </a:lnTo>
                <a:cubicBezTo>
                  <a:pt x="88571" y="172019"/>
                  <a:pt x="82812" y="172019"/>
                  <a:pt x="77822" y="169709"/>
                </a:cubicBezTo>
                <a:lnTo>
                  <a:pt x="4655" y="135888"/>
                </a:lnTo>
                <a:cubicBezTo>
                  <a:pt x="1808" y="134548"/>
                  <a:pt x="0" y="131702"/>
                  <a:pt x="0" y="128588"/>
                </a:cubicBezTo>
                <a:cubicBezTo>
                  <a:pt x="0" y="125473"/>
                  <a:pt x="1808" y="122593"/>
                  <a:pt x="4655" y="121287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9" name="Text 7"/>
          <p:cNvSpPr/>
          <p:nvPr/>
        </p:nvSpPr>
        <p:spPr>
          <a:xfrm>
            <a:off x="1028700" y="1540511"/>
            <a:ext cx="1752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CanMEDS Framework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33400" y="1940561"/>
            <a:ext cx="34671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Full integration of all </a:t>
            </a: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 CanMEDS roles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alignment to urology competencies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81000" y="2644141"/>
            <a:ext cx="3705225" cy="1160780"/>
          </a:xfrm>
          <a:custGeom>
            <a:avLst/>
            <a:gdLst/>
            <a:ahLst/>
            <a:cxnLst/>
            <a:rect l="l" t="t" r="r" b="b"/>
            <a:pathLst>
              <a:path w="3705225" h="1160780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1084575"/>
                </a:lnTo>
                <a:cubicBezTo>
                  <a:pt x="3705225" y="1126662"/>
                  <a:pt x="3671107" y="1160780"/>
                  <a:pt x="3629020" y="1160780"/>
                </a:cubicBezTo>
                <a:lnTo>
                  <a:pt x="76205" y="1160780"/>
                </a:lnTo>
                <a:cubicBezTo>
                  <a:pt x="34118" y="1160780"/>
                  <a:pt x="0" y="1126662"/>
                  <a:pt x="0" y="1084575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81000" y="2644141"/>
            <a:ext cx="3705225" cy="35560"/>
          </a:xfrm>
          <a:custGeom>
            <a:avLst/>
            <a:gdLst/>
            <a:ahLst/>
            <a:cxnLst/>
            <a:rect l="l" t="t" r="r" b="b"/>
            <a:pathLst>
              <a:path w="3705225" h="35560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35560"/>
                </a:lnTo>
                <a:lnTo>
                  <a:pt x="0" y="35560"/>
                </a:ln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3" name="Shape 11"/>
          <p:cNvSpPr/>
          <p:nvPr/>
        </p:nvSpPr>
        <p:spPr>
          <a:xfrm>
            <a:off x="533400" y="2814317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14" name="Shape 12"/>
          <p:cNvSpPr/>
          <p:nvPr/>
        </p:nvSpPr>
        <p:spPr>
          <a:xfrm>
            <a:off x="651272" y="2919092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82343" y="-8673"/>
                </a:moveTo>
                <a:cubicBezTo>
                  <a:pt x="77856" y="-11419"/>
                  <a:pt x="72197" y="-11419"/>
                  <a:pt x="67709" y="-8673"/>
                </a:cubicBezTo>
                <a:cubicBezTo>
                  <a:pt x="59539" y="-3683"/>
                  <a:pt x="54482" y="-2344"/>
                  <a:pt x="44905" y="-2545"/>
                </a:cubicBezTo>
                <a:cubicBezTo>
                  <a:pt x="39648" y="-2679"/>
                  <a:pt x="34759" y="167"/>
                  <a:pt x="32214" y="4789"/>
                </a:cubicBezTo>
                <a:cubicBezTo>
                  <a:pt x="27626" y="13194"/>
                  <a:pt x="23909" y="16911"/>
                  <a:pt x="15504" y="21498"/>
                </a:cubicBezTo>
                <a:cubicBezTo>
                  <a:pt x="10883" y="24010"/>
                  <a:pt x="8070" y="28932"/>
                  <a:pt x="8171" y="34190"/>
                </a:cubicBezTo>
                <a:cubicBezTo>
                  <a:pt x="8405" y="43767"/>
                  <a:pt x="7032" y="48823"/>
                  <a:pt x="2043" y="56994"/>
                </a:cubicBezTo>
                <a:cubicBezTo>
                  <a:pt x="-703" y="61481"/>
                  <a:pt x="-703" y="67140"/>
                  <a:pt x="2043" y="71627"/>
                </a:cubicBezTo>
                <a:cubicBezTo>
                  <a:pt x="7032" y="79798"/>
                  <a:pt x="8372" y="84854"/>
                  <a:pt x="8171" y="94431"/>
                </a:cubicBezTo>
                <a:cubicBezTo>
                  <a:pt x="8037" y="99689"/>
                  <a:pt x="10883" y="104578"/>
                  <a:pt x="15504" y="107123"/>
                </a:cubicBezTo>
                <a:cubicBezTo>
                  <a:pt x="22905" y="111175"/>
                  <a:pt x="26655" y="114523"/>
                  <a:pt x="30607" y="121020"/>
                </a:cubicBezTo>
                <a:lnTo>
                  <a:pt x="14299" y="153535"/>
                </a:lnTo>
                <a:cubicBezTo>
                  <a:pt x="12323" y="157520"/>
                  <a:pt x="13930" y="162342"/>
                  <a:pt x="17882" y="164317"/>
                </a:cubicBezTo>
                <a:lnTo>
                  <a:pt x="46680" y="178717"/>
                </a:lnTo>
                <a:cubicBezTo>
                  <a:pt x="50531" y="180625"/>
                  <a:pt x="55219" y="179185"/>
                  <a:pt x="57295" y="175435"/>
                </a:cubicBezTo>
                <a:lnTo>
                  <a:pt x="74976" y="143589"/>
                </a:lnTo>
                <a:lnTo>
                  <a:pt x="92657" y="175435"/>
                </a:lnTo>
                <a:cubicBezTo>
                  <a:pt x="94733" y="179185"/>
                  <a:pt x="99421" y="180659"/>
                  <a:pt x="103272" y="178717"/>
                </a:cubicBezTo>
                <a:lnTo>
                  <a:pt x="132070" y="164317"/>
                </a:lnTo>
                <a:cubicBezTo>
                  <a:pt x="136055" y="162342"/>
                  <a:pt x="137662" y="157520"/>
                  <a:pt x="135653" y="153535"/>
                </a:cubicBezTo>
                <a:lnTo>
                  <a:pt x="119379" y="120986"/>
                </a:lnTo>
                <a:cubicBezTo>
                  <a:pt x="123297" y="114490"/>
                  <a:pt x="127081" y="111141"/>
                  <a:pt x="134481" y="107089"/>
                </a:cubicBezTo>
                <a:cubicBezTo>
                  <a:pt x="139102" y="104578"/>
                  <a:pt x="141915" y="99655"/>
                  <a:pt x="141815" y="94398"/>
                </a:cubicBezTo>
                <a:cubicBezTo>
                  <a:pt x="141580" y="84821"/>
                  <a:pt x="142953" y="79764"/>
                  <a:pt x="147943" y="71594"/>
                </a:cubicBezTo>
                <a:cubicBezTo>
                  <a:pt x="150688" y="67107"/>
                  <a:pt x="150688" y="61447"/>
                  <a:pt x="147943" y="56960"/>
                </a:cubicBezTo>
                <a:cubicBezTo>
                  <a:pt x="142953" y="48790"/>
                  <a:pt x="141614" y="43733"/>
                  <a:pt x="141815" y="34156"/>
                </a:cubicBezTo>
                <a:cubicBezTo>
                  <a:pt x="141949" y="28899"/>
                  <a:pt x="139102" y="24010"/>
                  <a:pt x="134481" y="21465"/>
                </a:cubicBezTo>
                <a:cubicBezTo>
                  <a:pt x="126076" y="16877"/>
                  <a:pt x="122359" y="13160"/>
                  <a:pt x="117771" y="4755"/>
                </a:cubicBezTo>
                <a:cubicBezTo>
                  <a:pt x="115260" y="134"/>
                  <a:pt x="110337" y="-2679"/>
                  <a:pt x="105080" y="-2578"/>
                </a:cubicBezTo>
                <a:cubicBezTo>
                  <a:pt x="95503" y="-2344"/>
                  <a:pt x="90447" y="-3717"/>
                  <a:pt x="82276" y="-8706"/>
                </a:cubicBezTo>
                <a:close/>
                <a:moveTo>
                  <a:pt x="75009" y="32147"/>
                </a:moveTo>
                <a:cubicBezTo>
                  <a:pt x="92752" y="32147"/>
                  <a:pt x="107156" y="46551"/>
                  <a:pt x="107156" y="64294"/>
                </a:cubicBezTo>
                <a:cubicBezTo>
                  <a:pt x="107156" y="82036"/>
                  <a:pt x="92752" y="96441"/>
                  <a:pt x="75009" y="96441"/>
                </a:cubicBezTo>
                <a:cubicBezTo>
                  <a:pt x="57267" y="96441"/>
                  <a:pt x="42863" y="82036"/>
                  <a:pt x="42863" y="64294"/>
                </a:cubicBezTo>
                <a:cubicBezTo>
                  <a:pt x="42863" y="46551"/>
                  <a:pt x="57267" y="32147"/>
                  <a:pt x="75009" y="32147"/>
                </a:cubicBez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15" name="Text 13"/>
          <p:cNvSpPr/>
          <p:nvPr/>
        </p:nvSpPr>
        <p:spPr>
          <a:xfrm>
            <a:off x="1028700" y="2871467"/>
            <a:ext cx="13525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EPAs Introduced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33400" y="3271517"/>
            <a:ext cx="34671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 Essential Entrustable Professional Activities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holistic assessment at Level 5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81000" y="3975097"/>
            <a:ext cx="3705225" cy="2503805"/>
          </a:xfrm>
          <a:custGeom>
            <a:avLst/>
            <a:gdLst/>
            <a:ahLst/>
            <a:cxnLst/>
            <a:rect l="l" t="t" r="r" b="b"/>
            <a:pathLst>
              <a:path w="3705225" h="2503805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2427614"/>
                </a:lnTo>
                <a:cubicBezTo>
                  <a:pt x="3705225" y="2469693"/>
                  <a:pt x="3671113" y="2503805"/>
                  <a:pt x="3629034" y="2503805"/>
                </a:cubicBezTo>
                <a:lnTo>
                  <a:pt x="76191" y="2503805"/>
                </a:lnTo>
                <a:cubicBezTo>
                  <a:pt x="34112" y="2503805"/>
                  <a:pt x="0" y="2469693"/>
                  <a:pt x="0" y="2427614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81000" y="3975097"/>
            <a:ext cx="3705225" cy="35560"/>
          </a:xfrm>
          <a:custGeom>
            <a:avLst/>
            <a:gdLst/>
            <a:ahLst/>
            <a:cxnLst/>
            <a:rect l="l" t="t" r="r" b="b"/>
            <a:pathLst>
              <a:path w="3705225" h="35560">
                <a:moveTo>
                  <a:pt x="35560" y="0"/>
                </a:moveTo>
                <a:lnTo>
                  <a:pt x="3669665" y="0"/>
                </a:lnTo>
                <a:cubicBezTo>
                  <a:pt x="3689304" y="0"/>
                  <a:pt x="3705225" y="15921"/>
                  <a:pt x="3705225" y="35560"/>
                </a:cubicBezTo>
                <a:lnTo>
                  <a:pt x="3705225" y="35560"/>
                </a:lnTo>
                <a:lnTo>
                  <a:pt x="0" y="35560"/>
                </a:ln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19" name="Shape 17"/>
          <p:cNvSpPr/>
          <p:nvPr/>
        </p:nvSpPr>
        <p:spPr>
          <a:xfrm>
            <a:off x="533400" y="4145277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20" name="Shape 18"/>
          <p:cNvSpPr/>
          <p:nvPr/>
        </p:nvSpPr>
        <p:spPr>
          <a:xfrm>
            <a:off x="629841" y="4250052"/>
            <a:ext cx="192881" cy="171450"/>
          </a:xfrm>
          <a:custGeom>
            <a:avLst/>
            <a:gdLst/>
            <a:ahLst/>
            <a:cxnLst/>
            <a:rect l="l" t="t" r="r" b="b"/>
            <a:pathLst>
              <a:path w="192881" h="171450">
                <a:moveTo>
                  <a:pt x="96474" y="118408"/>
                </a:moveTo>
                <a:cubicBezTo>
                  <a:pt x="99823" y="118408"/>
                  <a:pt x="103138" y="119178"/>
                  <a:pt x="106185" y="120752"/>
                </a:cubicBezTo>
                <a:lnTo>
                  <a:pt x="131099" y="133443"/>
                </a:lnTo>
                <a:lnTo>
                  <a:pt x="126746" y="105817"/>
                </a:lnTo>
                <a:cubicBezTo>
                  <a:pt x="125674" y="99053"/>
                  <a:pt x="127918" y="92188"/>
                  <a:pt x="132740" y="87332"/>
                </a:cubicBezTo>
                <a:lnTo>
                  <a:pt x="152497" y="67542"/>
                </a:lnTo>
                <a:lnTo>
                  <a:pt x="124871" y="63155"/>
                </a:lnTo>
                <a:cubicBezTo>
                  <a:pt x="118106" y="62084"/>
                  <a:pt x="112246" y="57831"/>
                  <a:pt x="109132" y="51736"/>
                </a:cubicBezTo>
                <a:lnTo>
                  <a:pt x="96407" y="26823"/>
                </a:lnTo>
                <a:lnTo>
                  <a:pt x="96407" y="118441"/>
                </a:lnTo>
                <a:close/>
                <a:moveTo>
                  <a:pt x="153166" y="163748"/>
                </a:moveTo>
                <a:cubicBezTo>
                  <a:pt x="150722" y="165523"/>
                  <a:pt x="147474" y="165791"/>
                  <a:pt x="144795" y="164418"/>
                </a:cubicBezTo>
                <a:lnTo>
                  <a:pt x="96474" y="139839"/>
                </a:lnTo>
                <a:lnTo>
                  <a:pt x="48153" y="164418"/>
                </a:lnTo>
                <a:cubicBezTo>
                  <a:pt x="45474" y="165791"/>
                  <a:pt x="42226" y="165523"/>
                  <a:pt x="39782" y="163748"/>
                </a:cubicBezTo>
                <a:cubicBezTo>
                  <a:pt x="37337" y="161973"/>
                  <a:pt x="36098" y="158993"/>
                  <a:pt x="36567" y="155979"/>
                </a:cubicBezTo>
                <a:lnTo>
                  <a:pt x="45006" y="102435"/>
                </a:lnTo>
                <a:lnTo>
                  <a:pt x="6697" y="64093"/>
                </a:lnTo>
                <a:cubicBezTo>
                  <a:pt x="4554" y="61950"/>
                  <a:pt x="3817" y="58802"/>
                  <a:pt x="4755" y="55922"/>
                </a:cubicBezTo>
                <a:cubicBezTo>
                  <a:pt x="5693" y="53042"/>
                  <a:pt x="8137" y="50933"/>
                  <a:pt x="11151" y="50464"/>
                </a:cubicBezTo>
                <a:lnTo>
                  <a:pt x="64696" y="41958"/>
                </a:lnTo>
                <a:lnTo>
                  <a:pt x="89342" y="-6329"/>
                </a:lnTo>
                <a:cubicBezTo>
                  <a:pt x="90714" y="-9008"/>
                  <a:pt x="93494" y="-10716"/>
                  <a:pt x="96508" y="-10716"/>
                </a:cubicBezTo>
                <a:cubicBezTo>
                  <a:pt x="99521" y="-10716"/>
                  <a:pt x="102301" y="-9008"/>
                  <a:pt x="103674" y="-6329"/>
                </a:cubicBezTo>
                <a:lnTo>
                  <a:pt x="128253" y="41958"/>
                </a:lnTo>
                <a:lnTo>
                  <a:pt x="181797" y="50464"/>
                </a:lnTo>
                <a:cubicBezTo>
                  <a:pt x="184778" y="50933"/>
                  <a:pt x="187256" y="53042"/>
                  <a:pt x="188193" y="55922"/>
                </a:cubicBezTo>
                <a:cubicBezTo>
                  <a:pt x="189131" y="58802"/>
                  <a:pt x="188361" y="61950"/>
                  <a:pt x="186251" y="64093"/>
                </a:cubicBezTo>
                <a:lnTo>
                  <a:pt x="147909" y="102435"/>
                </a:lnTo>
                <a:lnTo>
                  <a:pt x="156381" y="155979"/>
                </a:lnTo>
                <a:cubicBezTo>
                  <a:pt x="156850" y="158960"/>
                  <a:pt x="155611" y="161973"/>
                  <a:pt x="153166" y="163748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1" name="Text 19"/>
          <p:cNvSpPr/>
          <p:nvPr/>
        </p:nvSpPr>
        <p:spPr>
          <a:xfrm>
            <a:off x="1028700" y="4202427"/>
            <a:ext cx="15621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Knowledge Grading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33400" y="4602477"/>
            <a:ext cx="3467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New </a:t>
            </a: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3-level grading system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all knowledge domains: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33400" y="4869177"/>
            <a:ext cx="3400425" cy="266700"/>
          </a:xfrm>
          <a:custGeom>
            <a:avLst/>
            <a:gdLst/>
            <a:ahLst/>
            <a:cxnLst/>
            <a:rect l="l" t="t" r="r" b="b"/>
            <a:pathLst>
              <a:path w="3400425" h="266700">
                <a:moveTo>
                  <a:pt x="38101" y="0"/>
                </a:moveTo>
                <a:lnTo>
                  <a:pt x="3362324" y="0"/>
                </a:lnTo>
                <a:cubicBezTo>
                  <a:pt x="3383367" y="0"/>
                  <a:pt x="3400425" y="17058"/>
                  <a:pt x="3400425" y="38101"/>
                </a:cubicBezTo>
                <a:lnTo>
                  <a:pt x="3400425" y="228599"/>
                </a:lnTo>
                <a:cubicBezTo>
                  <a:pt x="3400425" y="249642"/>
                  <a:pt x="3383367" y="266700"/>
                  <a:pt x="3362324" y="266700"/>
                </a:cubicBezTo>
                <a:lnTo>
                  <a:pt x="38101" y="266700"/>
                </a:lnTo>
                <a:cubicBezTo>
                  <a:pt x="17058" y="266700"/>
                  <a:pt x="0" y="249642"/>
                  <a:pt x="0" y="2285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1A3A5C">
              <a:alpha val="5098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571500" y="4907277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25" name="Text 23"/>
          <p:cNvSpPr/>
          <p:nvPr/>
        </p:nvSpPr>
        <p:spPr>
          <a:xfrm>
            <a:off x="542925" y="4907277"/>
            <a:ext cx="247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8200" y="4907277"/>
            <a:ext cx="10287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Basic knowledge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33400" y="5173977"/>
            <a:ext cx="3400425" cy="266700"/>
          </a:xfrm>
          <a:custGeom>
            <a:avLst/>
            <a:gdLst/>
            <a:ahLst/>
            <a:cxnLst/>
            <a:rect l="l" t="t" r="r" b="b"/>
            <a:pathLst>
              <a:path w="3400425" h="266700">
                <a:moveTo>
                  <a:pt x="38101" y="0"/>
                </a:moveTo>
                <a:lnTo>
                  <a:pt x="3362324" y="0"/>
                </a:lnTo>
                <a:cubicBezTo>
                  <a:pt x="3383367" y="0"/>
                  <a:pt x="3400425" y="17058"/>
                  <a:pt x="3400425" y="38101"/>
                </a:cubicBezTo>
                <a:lnTo>
                  <a:pt x="3400425" y="228599"/>
                </a:lnTo>
                <a:cubicBezTo>
                  <a:pt x="3400425" y="249642"/>
                  <a:pt x="3383367" y="266700"/>
                  <a:pt x="3362324" y="266700"/>
                </a:cubicBezTo>
                <a:lnTo>
                  <a:pt x="38101" y="266700"/>
                </a:lnTo>
                <a:cubicBezTo>
                  <a:pt x="17058" y="266700"/>
                  <a:pt x="0" y="249642"/>
                  <a:pt x="0" y="2285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5B7A8C">
              <a:alpha val="5098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571500" y="5212077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29" name="Text 27"/>
          <p:cNvSpPr/>
          <p:nvPr/>
        </p:nvSpPr>
        <p:spPr>
          <a:xfrm>
            <a:off x="542925" y="5212077"/>
            <a:ext cx="247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38200" y="5212077"/>
            <a:ext cx="13049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Intermediate mastery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33400" y="5478777"/>
            <a:ext cx="3400425" cy="266700"/>
          </a:xfrm>
          <a:custGeom>
            <a:avLst/>
            <a:gdLst/>
            <a:ahLst/>
            <a:cxnLst/>
            <a:rect l="l" t="t" r="r" b="b"/>
            <a:pathLst>
              <a:path w="3400425" h="266700">
                <a:moveTo>
                  <a:pt x="38101" y="0"/>
                </a:moveTo>
                <a:lnTo>
                  <a:pt x="3362324" y="0"/>
                </a:lnTo>
                <a:cubicBezTo>
                  <a:pt x="3383367" y="0"/>
                  <a:pt x="3400425" y="17058"/>
                  <a:pt x="3400425" y="38101"/>
                </a:cubicBezTo>
                <a:lnTo>
                  <a:pt x="3400425" y="228599"/>
                </a:lnTo>
                <a:cubicBezTo>
                  <a:pt x="3400425" y="249642"/>
                  <a:pt x="3383367" y="266700"/>
                  <a:pt x="3362324" y="266700"/>
                </a:cubicBezTo>
                <a:lnTo>
                  <a:pt x="38101" y="266700"/>
                </a:lnTo>
                <a:cubicBezTo>
                  <a:pt x="17058" y="266700"/>
                  <a:pt x="0" y="249642"/>
                  <a:pt x="0" y="228599"/>
                </a:cubicBezTo>
                <a:lnTo>
                  <a:pt x="0" y="38101"/>
                </a:lnTo>
                <a:cubicBezTo>
                  <a:pt x="0" y="17072"/>
                  <a:pt x="17072" y="0"/>
                  <a:pt x="38101" y="0"/>
                </a:cubicBezTo>
                <a:close/>
              </a:path>
            </a:pathLst>
          </a:custGeom>
          <a:solidFill>
            <a:srgbClr val="C5A56A">
              <a:alpha val="10196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571500" y="5516877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lnTo>
                  <a:pt x="95250" y="0"/>
                </a:lnTo>
                <a:cubicBezTo>
                  <a:pt x="147820" y="0"/>
                  <a:pt x="190500" y="42680"/>
                  <a:pt x="190500" y="95250"/>
                </a:cubicBezTo>
                <a:lnTo>
                  <a:pt x="190500" y="95250"/>
                </a:lnTo>
                <a:cubicBezTo>
                  <a:pt x="190500" y="147820"/>
                  <a:pt x="147820" y="190500"/>
                  <a:pt x="95250" y="190500"/>
                </a:cubicBezTo>
                <a:lnTo>
                  <a:pt x="95250" y="190500"/>
                </a:lnTo>
                <a:cubicBezTo>
                  <a:pt x="42680" y="190500"/>
                  <a:pt x="0" y="147820"/>
                  <a:pt x="0" y="95250"/>
                </a:cubicBezTo>
                <a:lnTo>
                  <a:pt x="0" y="95250"/>
                </a:lnTo>
                <a:cubicBezTo>
                  <a:pt x="0" y="42680"/>
                  <a:pt x="42680" y="0"/>
                  <a:pt x="9525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3" name="Text 31"/>
          <p:cNvSpPr/>
          <p:nvPr/>
        </p:nvSpPr>
        <p:spPr>
          <a:xfrm>
            <a:off x="542925" y="5516877"/>
            <a:ext cx="247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838200" y="5516877"/>
            <a:ext cx="11525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mastery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4241800" y="1295400"/>
            <a:ext cx="3705225" cy="2057400"/>
          </a:xfrm>
          <a:custGeom>
            <a:avLst/>
            <a:gdLst/>
            <a:ahLst/>
            <a:cxnLst/>
            <a:rect l="l" t="t" r="r" b="b"/>
            <a:pathLst>
              <a:path w="3705225" h="2057400">
                <a:moveTo>
                  <a:pt x="76206" y="0"/>
                </a:moveTo>
                <a:lnTo>
                  <a:pt x="3629019" y="0"/>
                </a:lnTo>
                <a:cubicBezTo>
                  <a:pt x="3671106" y="0"/>
                  <a:pt x="3705225" y="34119"/>
                  <a:pt x="3705225" y="76206"/>
                </a:cubicBezTo>
                <a:lnTo>
                  <a:pt x="3705225" y="1981194"/>
                </a:lnTo>
                <a:cubicBezTo>
                  <a:pt x="3705225" y="2023281"/>
                  <a:pt x="3671106" y="2057400"/>
                  <a:pt x="3629019" y="2057400"/>
                </a:cubicBezTo>
                <a:lnTo>
                  <a:pt x="76206" y="2057400"/>
                </a:lnTo>
                <a:cubicBezTo>
                  <a:pt x="34119" y="2057400"/>
                  <a:pt x="0" y="2023281"/>
                  <a:pt x="0" y="198119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gradFill flip="none" rotWithShape="1">
            <a:gsLst>
              <a:gs pos="0">
                <a:srgbClr val="1A3A5C"/>
              </a:gs>
              <a:gs pos="100000">
                <a:srgbClr val="5B7A8C"/>
              </a:gs>
            </a:gsLst>
            <a:lin ang="2700000" scaled="1"/>
          </a:gra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394200" y="14478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37" name="Shape 35"/>
          <p:cNvSpPr/>
          <p:nvPr/>
        </p:nvSpPr>
        <p:spPr>
          <a:xfrm>
            <a:off x="4501356" y="1552575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0"/>
                </a:moveTo>
                <a:cubicBezTo>
                  <a:pt x="87265" y="0"/>
                  <a:pt x="88806" y="335"/>
                  <a:pt x="90212" y="971"/>
                </a:cubicBezTo>
                <a:lnTo>
                  <a:pt x="153300" y="27727"/>
                </a:lnTo>
                <a:cubicBezTo>
                  <a:pt x="160667" y="30841"/>
                  <a:pt x="166159" y="38107"/>
                  <a:pt x="166126" y="46881"/>
                </a:cubicBezTo>
                <a:cubicBezTo>
                  <a:pt x="165958" y="80099"/>
                  <a:pt x="152296" y="140877"/>
                  <a:pt x="94599" y="168503"/>
                </a:cubicBezTo>
                <a:cubicBezTo>
                  <a:pt x="89007" y="171182"/>
                  <a:pt x="82510" y="171182"/>
                  <a:pt x="76918" y="168503"/>
                </a:cubicBezTo>
                <a:cubicBezTo>
                  <a:pt x="19188" y="140877"/>
                  <a:pt x="5559" y="80099"/>
                  <a:pt x="5391" y="46881"/>
                </a:cubicBezTo>
                <a:cubicBezTo>
                  <a:pt x="5358" y="38107"/>
                  <a:pt x="10850" y="30841"/>
                  <a:pt x="18217" y="27727"/>
                </a:cubicBezTo>
                <a:lnTo>
                  <a:pt x="81271" y="971"/>
                </a:lnTo>
                <a:cubicBezTo>
                  <a:pt x="82678" y="335"/>
                  <a:pt x="84185" y="0"/>
                  <a:pt x="85725" y="0"/>
                </a:cubicBezTo>
                <a:close/>
                <a:moveTo>
                  <a:pt x="85725" y="22369"/>
                </a:moveTo>
                <a:lnTo>
                  <a:pt x="85725" y="148981"/>
                </a:lnTo>
                <a:cubicBezTo>
                  <a:pt x="131936" y="126612"/>
                  <a:pt x="144360" y="77052"/>
                  <a:pt x="144661" y="47383"/>
                </a:cubicBezTo>
                <a:lnTo>
                  <a:pt x="85725" y="22402"/>
                </a:lnTo>
                <a:lnTo>
                  <a:pt x="85725" y="22402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38" name="Text 36"/>
          <p:cNvSpPr/>
          <p:nvPr/>
        </p:nvSpPr>
        <p:spPr>
          <a:xfrm>
            <a:off x="4889500" y="1504950"/>
            <a:ext cx="18859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F8F9F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Safeguarding Enhanced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4394200" y="1905000"/>
            <a:ext cx="34671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New section on </a:t>
            </a:r>
            <a:r>
              <a:rPr lang="en-US" sz="1050" b="1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policies for safeguarding children and vulnerable adults</a:t>
            </a:r>
            <a:r>
              <a:rPr lang="en-US" sz="1050" dirty="0">
                <a:solidFill>
                  <a:srgbClr val="F8F9FA">
                    <a:alpha val="90000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, including: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4421584" y="240030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1" name="Text 39"/>
          <p:cNvSpPr/>
          <p:nvPr/>
        </p:nvSpPr>
        <p:spPr>
          <a:xfrm>
            <a:off x="4637088" y="2362200"/>
            <a:ext cx="21240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Frailty-aware assessment approach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4421584" y="262890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3" name="Text 41"/>
          <p:cNvSpPr/>
          <p:nvPr/>
        </p:nvSpPr>
        <p:spPr>
          <a:xfrm>
            <a:off x="4637088" y="2590800"/>
            <a:ext cx="21145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Shared decision-making integration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4421584" y="285750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45" name="Text 43"/>
          <p:cNvSpPr/>
          <p:nvPr/>
        </p:nvSpPr>
        <p:spPr>
          <a:xfrm>
            <a:off x="4637088" y="2819400"/>
            <a:ext cx="32289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F8F9F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Multidisciplinary collaboration (geriatrics, anaesthesia, rehabilitation)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4259580" y="3505200"/>
            <a:ext cx="3694430" cy="2971800"/>
          </a:xfrm>
          <a:custGeom>
            <a:avLst/>
            <a:gdLst/>
            <a:ahLst/>
            <a:cxnLst/>
            <a:rect l="l" t="t" r="r" b="b"/>
            <a:pathLst>
              <a:path w="3694430" h="2971800">
                <a:moveTo>
                  <a:pt x="35560" y="0"/>
                </a:moveTo>
                <a:lnTo>
                  <a:pt x="3618233" y="0"/>
                </a:lnTo>
                <a:cubicBezTo>
                  <a:pt x="3660315" y="0"/>
                  <a:pt x="3694430" y="34115"/>
                  <a:pt x="3694430" y="76197"/>
                </a:cubicBezTo>
                <a:lnTo>
                  <a:pt x="3694430" y="2895603"/>
                </a:lnTo>
                <a:cubicBezTo>
                  <a:pt x="3694430" y="2937685"/>
                  <a:pt x="3660315" y="2971800"/>
                  <a:pt x="3618233" y="2971800"/>
                </a:cubicBezTo>
                <a:lnTo>
                  <a:pt x="35560" y="2971800"/>
                </a:lnTo>
                <a:cubicBezTo>
                  <a:pt x="15921" y="2971800"/>
                  <a:pt x="0" y="2955879"/>
                  <a:pt x="0" y="29362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4259580" y="3505200"/>
            <a:ext cx="35560" cy="2971800"/>
          </a:xfrm>
          <a:custGeom>
            <a:avLst/>
            <a:gdLst/>
            <a:ahLst/>
            <a:cxnLst/>
            <a:rect l="l" t="t" r="r" b="b"/>
            <a:pathLst>
              <a:path w="35560" h="2971800">
                <a:moveTo>
                  <a:pt x="35560" y="0"/>
                </a:moveTo>
                <a:lnTo>
                  <a:pt x="35560" y="0"/>
                </a:lnTo>
                <a:lnTo>
                  <a:pt x="35560" y="2971800"/>
                </a:lnTo>
                <a:lnTo>
                  <a:pt x="35560" y="2971800"/>
                </a:lnTo>
                <a:cubicBezTo>
                  <a:pt x="15921" y="2971800"/>
                  <a:pt x="0" y="2955879"/>
                  <a:pt x="0" y="29362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8" name="Shape 46"/>
          <p:cNvSpPr/>
          <p:nvPr/>
        </p:nvSpPr>
        <p:spPr>
          <a:xfrm>
            <a:off x="4429760" y="36576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49" name="Shape 47"/>
          <p:cNvSpPr/>
          <p:nvPr/>
        </p:nvSpPr>
        <p:spPr>
          <a:xfrm>
            <a:off x="4558348" y="3762375"/>
            <a:ext cx="128588" cy="171450"/>
          </a:xfrm>
          <a:custGeom>
            <a:avLst/>
            <a:gdLst/>
            <a:ahLst/>
            <a:cxnLst/>
            <a:rect l="l" t="t" r="r" b="b"/>
            <a:pathLst>
              <a:path w="128588" h="171450">
                <a:moveTo>
                  <a:pt x="117872" y="0"/>
                </a:moveTo>
                <a:cubicBezTo>
                  <a:pt x="123799" y="0"/>
                  <a:pt x="128588" y="4789"/>
                  <a:pt x="128588" y="10716"/>
                </a:cubicBezTo>
                <a:cubicBezTo>
                  <a:pt x="128588" y="30071"/>
                  <a:pt x="120417" y="45809"/>
                  <a:pt x="109366" y="59103"/>
                </a:cubicBezTo>
                <a:cubicBezTo>
                  <a:pt x="101296" y="68781"/>
                  <a:pt x="91351" y="77554"/>
                  <a:pt x="81372" y="85725"/>
                </a:cubicBezTo>
                <a:cubicBezTo>
                  <a:pt x="91351" y="93929"/>
                  <a:pt x="101296" y="102669"/>
                  <a:pt x="109366" y="112347"/>
                </a:cubicBezTo>
                <a:cubicBezTo>
                  <a:pt x="120417" y="125607"/>
                  <a:pt x="128588" y="141379"/>
                  <a:pt x="128588" y="160734"/>
                </a:cubicBezTo>
                <a:cubicBezTo>
                  <a:pt x="128588" y="166661"/>
                  <a:pt x="123799" y="171450"/>
                  <a:pt x="117872" y="171450"/>
                </a:cubicBezTo>
                <a:cubicBezTo>
                  <a:pt x="111945" y="171450"/>
                  <a:pt x="107156" y="166661"/>
                  <a:pt x="107156" y="160734"/>
                </a:cubicBezTo>
                <a:lnTo>
                  <a:pt x="21431" y="160734"/>
                </a:lnTo>
                <a:cubicBezTo>
                  <a:pt x="21431" y="166661"/>
                  <a:pt x="16643" y="171450"/>
                  <a:pt x="10716" y="171450"/>
                </a:cubicBezTo>
                <a:cubicBezTo>
                  <a:pt x="4789" y="171450"/>
                  <a:pt x="0" y="166661"/>
                  <a:pt x="0" y="160734"/>
                </a:cubicBezTo>
                <a:cubicBezTo>
                  <a:pt x="0" y="141379"/>
                  <a:pt x="8171" y="125641"/>
                  <a:pt x="19221" y="112347"/>
                </a:cubicBezTo>
                <a:cubicBezTo>
                  <a:pt x="27291" y="102669"/>
                  <a:pt x="37237" y="93929"/>
                  <a:pt x="47216" y="85725"/>
                </a:cubicBezTo>
                <a:cubicBezTo>
                  <a:pt x="37237" y="77521"/>
                  <a:pt x="27291" y="68781"/>
                  <a:pt x="19221" y="59103"/>
                </a:cubicBezTo>
                <a:cubicBezTo>
                  <a:pt x="8171" y="45809"/>
                  <a:pt x="0" y="30071"/>
                  <a:pt x="0" y="10716"/>
                </a:cubicBezTo>
                <a:cubicBezTo>
                  <a:pt x="0" y="4789"/>
                  <a:pt x="4789" y="0"/>
                  <a:pt x="10716" y="0"/>
                </a:cubicBezTo>
                <a:cubicBezTo>
                  <a:pt x="16643" y="0"/>
                  <a:pt x="21431" y="4789"/>
                  <a:pt x="21431" y="10716"/>
                </a:cubicBezTo>
                <a:lnTo>
                  <a:pt x="107156" y="10716"/>
                </a:lnTo>
                <a:cubicBezTo>
                  <a:pt x="107156" y="4789"/>
                  <a:pt x="111945" y="0"/>
                  <a:pt x="117872" y="0"/>
                </a:cubicBezTo>
                <a:close/>
                <a:moveTo>
                  <a:pt x="94934" y="128588"/>
                </a:moveTo>
                <a:lnTo>
                  <a:pt x="33687" y="128588"/>
                </a:lnTo>
                <a:cubicBezTo>
                  <a:pt x="30941" y="132104"/>
                  <a:pt x="28631" y="135653"/>
                  <a:pt x="26789" y="139303"/>
                </a:cubicBezTo>
                <a:lnTo>
                  <a:pt x="101865" y="139303"/>
                </a:lnTo>
                <a:cubicBezTo>
                  <a:pt x="99990" y="135653"/>
                  <a:pt x="97680" y="132104"/>
                  <a:pt x="94967" y="128588"/>
                </a:cubicBezTo>
                <a:close/>
                <a:moveTo>
                  <a:pt x="79697" y="112514"/>
                </a:moveTo>
                <a:cubicBezTo>
                  <a:pt x="74909" y="108161"/>
                  <a:pt x="69719" y="103875"/>
                  <a:pt x="64294" y="99454"/>
                </a:cubicBezTo>
                <a:cubicBezTo>
                  <a:pt x="58869" y="103841"/>
                  <a:pt x="53679" y="108161"/>
                  <a:pt x="48890" y="112514"/>
                </a:cubicBezTo>
                <a:lnTo>
                  <a:pt x="79697" y="112514"/>
                </a:lnTo>
                <a:close/>
                <a:moveTo>
                  <a:pt x="33654" y="42863"/>
                </a:moveTo>
                <a:lnTo>
                  <a:pt x="94900" y="42863"/>
                </a:lnTo>
                <a:cubicBezTo>
                  <a:pt x="97646" y="39346"/>
                  <a:pt x="99957" y="35797"/>
                  <a:pt x="101798" y="32147"/>
                </a:cubicBezTo>
                <a:lnTo>
                  <a:pt x="26756" y="32147"/>
                </a:lnTo>
                <a:cubicBezTo>
                  <a:pt x="28631" y="35797"/>
                  <a:pt x="30941" y="39346"/>
                  <a:pt x="33654" y="42863"/>
                </a:cubicBezTo>
                <a:close/>
                <a:moveTo>
                  <a:pt x="48890" y="58936"/>
                </a:moveTo>
                <a:cubicBezTo>
                  <a:pt x="53679" y="63289"/>
                  <a:pt x="58869" y="67575"/>
                  <a:pt x="64294" y="71996"/>
                </a:cubicBezTo>
                <a:cubicBezTo>
                  <a:pt x="69719" y="67609"/>
                  <a:pt x="74909" y="63289"/>
                  <a:pt x="79697" y="58936"/>
                </a:cubicBezTo>
                <a:lnTo>
                  <a:pt x="48890" y="58936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0" name="Text 48"/>
          <p:cNvSpPr/>
          <p:nvPr/>
        </p:nvSpPr>
        <p:spPr>
          <a:xfrm>
            <a:off x="4925060" y="3714750"/>
            <a:ext cx="14287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Genetic Aetiology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4429760" y="4114800"/>
            <a:ext cx="34385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Expanded emphasis on </a:t>
            </a: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genetic basis of urological diseases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: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4482148" y="46101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64357" y="60789"/>
                </a:move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19430" y="117515"/>
                  <a:pt x="14142" y="117515"/>
                  <a:pt x="10887" y="114259"/>
                </a:cubicBezTo>
                <a:cubicBezTo>
                  <a:pt x="7631" y="111003"/>
                  <a:pt x="7631" y="105716"/>
                  <a:pt x="10887" y="102461"/>
                </a:cubicBezTo>
                <a:lnTo>
                  <a:pt x="46673" y="66675"/>
                </a:lnTo>
                <a:lnTo>
                  <a:pt x="10913" y="30889"/>
                </a:lnTo>
                <a:cubicBezTo>
                  <a:pt x="7657" y="27634"/>
                  <a:pt x="7657" y="22347"/>
                  <a:pt x="10913" y="19091"/>
                </a:cubicBezTo>
                <a:cubicBezTo>
                  <a:pt x="14168" y="15835"/>
                  <a:pt x="19456" y="15835"/>
                  <a:pt x="22711" y="19091"/>
                </a:cubicBezTo>
                <a:lnTo>
                  <a:pt x="64383" y="6076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3" name="Text 51"/>
          <p:cNvSpPr/>
          <p:nvPr/>
        </p:nvSpPr>
        <p:spPr>
          <a:xfrm>
            <a:off x="4672648" y="4572000"/>
            <a:ext cx="18478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Genetic testing and counselling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4482148" y="48387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64357" y="60789"/>
                </a:move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19430" y="117515"/>
                  <a:pt x="14142" y="117515"/>
                  <a:pt x="10887" y="114259"/>
                </a:cubicBezTo>
                <a:cubicBezTo>
                  <a:pt x="7631" y="111003"/>
                  <a:pt x="7631" y="105716"/>
                  <a:pt x="10887" y="102461"/>
                </a:cubicBezTo>
                <a:lnTo>
                  <a:pt x="46673" y="66675"/>
                </a:lnTo>
                <a:lnTo>
                  <a:pt x="10913" y="30889"/>
                </a:lnTo>
                <a:cubicBezTo>
                  <a:pt x="7657" y="27634"/>
                  <a:pt x="7657" y="22347"/>
                  <a:pt x="10913" y="19091"/>
                </a:cubicBezTo>
                <a:cubicBezTo>
                  <a:pt x="14168" y="15835"/>
                  <a:pt x="19456" y="15835"/>
                  <a:pt x="22711" y="19091"/>
                </a:cubicBezTo>
                <a:lnTo>
                  <a:pt x="64383" y="6076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5" name="Text 53"/>
          <p:cNvSpPr/>
          <p:nvPr/>
        </p:nvSpPr>
        <p:spPr>
          <a:xfrm>
            <a:off x="4672648" y="4800600"/>
            <a:ext cx="17716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Hereditary cancer syndromes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4482148" y="50673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64357" y="60789"/>
                </a:move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19430" y="117515"/>
                  <a:pt x="14142" y="117515"/>
                  <a:pt x="10887" y="114259"/>
                </a:cubicBezTo>
                <a:cubicBezTo>
                  <a:pt x="7631" y="111003"/>
                  <a:pt x="7631" y="105716"/>
                  <a:pt x="10887" y="102461"/>
                </a:cubicBezTo>
                <a:lnTo>
                  <a:pt x="46673" y="66675"/>
                </a:lnTo>
                <a:lnTo>
                  <a:pt x="10913" y="30889"/>
                </a:lnTo>
                <a:cubicBezTo>
                  <a:pt x="7657" y="27634"/>
                  <a:pt x="7657" y="22347"/>
                  <a:pt x="10913" y="19091"/>
                </a:cubicBezTo>
                <a:cubicBezTo>
                  <a:pt x="14168" y="15835"/>
                  <a:pt x="19456" y="15835"/>
                  <a:pt x="22711" y="19091"/>
                </a:cubicBezTo>
                <a:lnTo>
                  <a:pt x="64383" y="6076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57" name="Text 55"/>
          <p:cNvSpPr/>
          <p:nvPr/>
        </p:nvSpPr>
        <p:spPr>
          <a:xfrm>
            <a:off x="4672648" y="5029200"/>
            <a:ext cx="17621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Genetic variants classification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8120380" y="1295400"/>
            <a:ext cx="3694430" cy="1143000"/>
          </a:xfrm>
          <a:custGeom>
            <a:avLst/>
            <a:gdLst/>
            <a:ahLst/>
            <a:cxnLst/>
            <a:rect l="l" t="t" r="r" b="b"/>
            <a:pathLst>
              <a:path w="3694430" h="1143000">
                <a:moveTo>
                  <a:pt x="35560" y="0"/>
                </a:moveTo>
                <a:lnTo>
                  <a:pt x="3618226" y="0"/>
                </a:lnTo>
                <a:cubicBezTo>
                  <a:pt x="3660312" y="0"/>
                  <a:pt x="3694430" y="34118"/>
                  <a:pt x="3694430" y="76204"/>
                </a:cubicBezTo>
                <a:lnTo>
                  <a:pt x="3694430" y="1066796"/>
                </a:lnTo>
                <a:cubicBezTo>
                  <a:pt x="3694430" y="1108882"/>
                  <a:pt x="3660312" y="1143000"/>
                  <a:pt x="3618226" y="1143000"/>
                </a:cubicBezTo>
                <a:lnTo>
                  <a:pt x="35560" y="1143000"/>
                </a:lnTo>
                <a:cubicBezTo>
                  <a:pt x="15921" y="1143000"/>
                  <a:pt x="0" y="1127079"/>
                  <a:pt x="0" y="11074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8120380" y="1295400"/>
            <a:ext cx="35560" cy="1143000"/>
          </a:xfrm>
          <a:custGeom>
            <a:avLst/>
            <a:gdLst/>
            <a:ahLst/>
            <a:cxnLst/>
            <a:rect l="l" t="t" r="r" b="b"/>
            <a:pathLst>
              <a:path w="35560" h="1143000">
                <a:moveTo>
                  <a:pt x="35560" y="0"/>
                </a:moveTo>
                <a:lnTo>
                  <a:pt x="35560" y="0"/>
                </a:lnTo>
                <a:lnTo>
                  <a:pt x="35560" y="1143000"/>
                </a:lnTo>
                <a:lnTo>
                  <a:pt x="35560" y="1143000"/>
                </a:lnTo>
                <a:cubicBezTo>
                  <a:pt x="15921" y="1143000"/>
                  <a:pt x="0" y="1127079"/>
                  <a:pt x="0" y="11074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60" name="Shape 58"/>
          <p:cNvSpPr/>
          <p:nvPr/>
        </p:nvSpPr>
        <p:spPr>
          <a:xfrm>
            <a:off x="8290560" y="14478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5B7A8C"/>
          </a:solidFill>
          <a:ln/>
        </p:spPr>
      </p:sp>
      <p:sp>
        <p:nvSpPr>
          <p:cNvPr id="61" name="Shape 59"/>
          <p:cNvSpPr/>
          <p:nvPr/>
        </p:nvSpPr>
        <p:spPr>
          <a:xfrm>
            <a:off x="8397716" y="1552575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58936" y="0"/>
                </a:moveTo>
                <a:cubicBezTo>
                  <a:pt x="50062" y="0"/>
                  <a:pt x="42863" y="7200"/>
                  <a:pt x="42863" y="16073"/>
                </a:cubicBezTo>
                <a:lnTo>
                  <a:pt x="42863" y="85725"/>
                </a:lnTo>
                <a:cubicBezTo>
                  <a:pt x="42863" y="94599"/>
                  <a:pt x="50062" y="101798"/>
                  <a:pt x="58936" y="101798"/>
                </a:cubicBezTo>
                <a:lnTo>
                  <a:pt x="80367" y="101798"/>
                </a:lnTo>
                <a:cubicBezTo>
                  <a:pt x="89241" y="101798"/>
                  <a:pt x="96441" y="94599"/>
                  <a:pt x="96441" y="85725"/>
                </a:cubicBezTo>
                <a:lnTo>
                  <a:pt x="96441" y="64294"/>
                </a:lnTo>
                <a:lnTo>
                  <a:pt x="107156" y="64294"/>
                </a:lnTo>
                <a:cubicBezTo>
                  <a:pt x="130831" y="64294"/>
                  <a:pt x="150019" y="83481"/>
                  <a:pt x="150019" y="107156"/>
                </a:cubicBezTo>
                <a:cubicBezTo>
                  <a:pt x="150019" y="130831"/>
                  <a:pt x="130831" y="150019"/>
                  <a:pt x="107156" y="150019"/>
                </a:cubicBezTo>
                <a:lnTo>
                  <a:pt x="10716" y="150019"/>
                </a:lnTo>
                <a:cubicBezTo>
                  <a:pt x="4789" y="150019"/>
                  <a:pt x="0" y="154807"/>
                  <a:pt x="0" y="160734"/>
                </a:cubicBezTo>
                <a:cubicBezTo>
                  <a:pt x="0" y="166661"/>
                  <a:pt x="4789" y="171450"/>
                  <a:pt x="10716" y="171450"/>
                </a:cubicBezTo>
                <a:lnTo>
                  <a:pt x="160734" y="171450"/>
                </a:lnTo>
                <a:cubicBezTo>
                  <a:pt x="166661" y="171450"/>
                  <a:pt x="171450" y="166661"/>
                  <a:pt x="171450" y="160734"/>
                </a:cubicBezTo>
                <a:cubicBezTo>
                  <a:pt x="171450" y="154807"/>
                  <a:pt x="166661" y="150019"/>
                  <a:pt x="160734" y="150019"/>
                </a:cubicBezTo>
                <a:lnTo>
                  <a:pt x="155075" y="150019"/>
                </a:lnTo>
                <a:cubicBezTo>
                  <a:pt x="165255" y="138633"/>
                  <a:pt x="171450" y="123632"/>
                  <a:pt x="171450" y="107156"/>
                </a:cubicBezTo>
                <a:cubicBezTo>
                  <a:pt x="171450" y="71661"/>
                  <a:pt x="142652" y="42863"/>
                  <a:pt x="107156" y="42863"/>
                </a:cubicBezTo>
                <a:lnTo>
                  <a:pt x="96441" y="42863"/>
                </a:lnTo>
                <a:lnTo>
                  <a:pt x="96441" y="16073"/>
                </a:lnTo>
                <a:cubicBezTo>
                  <a:pt x="96441" y="7200"/>
                  <a:pt x="89241" y="0"/>
                  <a:pt x="80367" y="0"/>
                </a:cubicBezTo>
                <a:lnTo>
                  <a:pt x="58936" y="0"/>
                </a:lnTo>
                <a:close/>
                <a:moveTo>
                  <a:pt x="40184" y="117872"/>
                </a:moveTo>
                <a:cubicBezTo>
                  <a:pt x="35730" y="117872"/>
                  <a:pt x="32147" y="121455"/>
                  <a:pt x="32147" y="125909"/>
                </a:cubicBezTo>
                <a:cubicBezTo>
                  <a:pt x="32147" y="130362"/>
                  <a:pt x="35730" y="133945"/>
                  <a:pt x="40184" y="133945"/>
                </a:cubicBezTo>
                <a:lnTo>
                  <a:pt x="99120" y="133945"/>
                </a:lnTo>
                <a:cubicBezTo>
                  <a:pt x="103573" y="133945"/>
                  <a:pt x="107156" y="130362"/>
                  <a:pt x="107156" y="125909"/>
                </a:cubicBezTo>
                <a:cubicBezTo>
                  <a:pt x="107156" y="121455"/>
                  <a:pt x="103573" y="117872"/>
                  <a:pt x="99120" y="117872"/>
                </a:cubicBezTo>
                <a:lnTo>
                  <a:pt x="40184" y="117872"/>
                </a:lnTo>
                <a:close/>
              </a:path>
            </a:pathLst>
          </a:custGeom>
          <a:solidFill>
            <a:srgbClr val="F8F9FA"/>
          </a:solidFill>
          <a:ln/>
        </p:spPr>
      </p:sp>
      <p:sp>
        <p:nvSpPr>
          <p:cNvPr id="62" name="Text 60"/>
          <p:cNvSpPr/>
          <p:nvPr/>
        </p:nvSpPr>
        <p:spPr>
          <a:xfrm>
            <a:off x="8785860" y="1504950"/>
            <a:ext cx="13049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Prostate Cancer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8290560" y="1905000"/>
            <a:ext cx="34385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Enhanced emphasis on </a:t>
            </a: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biomarker knowledge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(PSA, blood, urine, tissue markers) and nomograms for staging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8120380" y="2590800"/>
            <a:ext cx="3694430" cy="1143000"/>
          </a:xfrm>
          <a:custGeom>
            <a:avLst/>
            <a:gdLst/>
            <a:ahLst/>
            <a:cxnLst/>
            <a:rect l="l" t="t" r="r" b="b"/>
            <a:pathLst>
              <a:path w="3694430" h="1143000">
                <a:moveTo>
                  <a:pt x="35560" y="0"/>
                </a:moveTo>
                <a:lnTo>
                  <a:pt x="3618226" y="0"/>
                </a:lnTo>
                <a:cubicBezTo>
                  <a:pt x="3660312" y="0"/>
                  <a:pt x="3694430" y="34118"/>
                  <a:pt x="3694430" y="76204"/>
                </a:cubicBezTo>
                <a:lnTo>
                  <a:pt x="3694430" y="1066796"/>
                </a:lnTo>
                <a:cubicBezTo>
                  <a:pt x="3694430" y="1108882"/>
                  <a:pt x="3660312" y="1143000"/>
                  <a:pt x="3618226" y="1143000"/>
                </a:cubicBezTo>
                <a:lnTo>
                  <a:pt x="35560" y="1143000"/>
                </a:lnTo>
                <a:cubicBezTo>
                  <a:pt x="15921" y="1143000"/>
                  <a:pt x="0" y="1127079"/>
                  <a:pt x="0" y="11074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65" name="Shape 63"/>
          <p:cNvSpPr/>
          <p:nvPr/>
        </p:nvSpPr>
        <p:spPr>
          <a:xfrm>
            <a:off x="8120380" y="2590800"/>
            <a:ext cx="35560" cy="1143000"/>
          </a:xfrm>
          <a:custGeom>
            <a:avLst/>
            <a:gdLst/>
            <a:ahLst/>
            <a:cxnLst/>
            <a:rect l="l" t="t" r="r" b="b"/>
            <a:pathLst>
              <a:path w="35560" h="1143000">
                <a:moveTo>
                  <a:pt x="35560" y="0"/>
                </a:moveTo>
                <a:lnTo>
                  <a:pt x="35560" y="0"/>
                </a:lnTo>
                <a:lnTo>
                  <a:pt x="35560" y="1143000"/>
                </a:lnTo>
                <a:lnTo>
                  <a:pt x="35560" y="1143000"/>
                </a:lnTo>
                <a:cubicBezTo>
                  <a:pt x="15921" y="1143000"/>
                  <a:pt x="0" y="1127079"/>
                  <a:pt x="0" y="11074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6" name="Shape 64"/>
          <p:cNvSpPr/>
          <p:nvPr/>
        </p:nvSpPr>
        <p:spPr>
          <a:xfrm>
            <a:off x="8290560" y="27432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67" name="Shape 65"/>
          <p:cNvSpPr/>
          <p:nvPr/>
        </p:nvSpPr>
        <p:spPr>
          <a:xfrm>
            <a:off x="8419148" y="2847975"/>
            <a:ext cx="128588" cy="171450"/>
          </a:xfrm>
          <a:custGeom>
            <a:avLst/>
            <a:gdLst/>
            <a:ahLst/>
            <a:cxnLst/>
            <a:rect l="l" t="t" r="r" b="b"/>
            <a:pathLst>
              <a:path w="128588" h="171450">
                <a:moveTo>
                  <a:pt x="78726" y="0"/>
                </a:moveTo>
                <a:cubicBezTo>
                  <a:pt x="89911" y="0"/>
                  <a:pt x="100325" y="5827"/>
                  <a:pt x="106152" y="15370"/>
                </a:cubicBezTo>
                <a:cubicBezTo>
                  <a:pt x="106553" y="16040"/>
                  <a:pt x="110505" y="22503"/>
                  <a:pt x="117972" y="34725"/>
                </a:cubicBezTo>
                <a:cubicBezTo>
                  <a:pt x="125038" y="46278"/>
                  <a:pt x="124100" y="61012"/>
                  <a:pt x="115628" y="71560"/>
                </a:cubicBezTo>
                <a:lnTo>
                  <a:pt x="93192" y="99689"/>
                </a:lnTo>
                <a:lnTo>
                  <a:pt x="122058" y="135954"/>
                </a:lnTo>
                <a:cubicBezTo>
                  <a:pt x="123899" y="138265"/>
                  <a:pt x="123531" y="141614"/>
                  <a:pt x="121221" y="143489"/>
                </a:cubicBezTo>
                <a:lnTo>
                  <a:pt x="94431" y="164920"/>
                </a:lnTo>
                <a:cubicBezTo>
                  <a:pt x="92121" y="166762"/>
                  <a:pt x="88739" y="166394"/>
                  <a:pt x="86897" y="164083"/>
                </a:cubicBezTo>
                <a:lnTo>
                  <a:pt x="12926" y="71594"/>
                </a:lnTo>
                <a:cubicBezTo>
                  <a:pt x="4454" y="61046"/>
                  <a:pt x="3516" y="46312"/>
                  <a:pt x="10582" y="34759"/>
                </a:cubicBezTo>
                <a:cubicBezTo>
                  <a:pt x="18083" y="22503"/>
                  <a:pt x="22001" y="16040"/>
                  <a:pt x="22436" y="15370"/>
                </a:cubicBezTo>
                <a:cubicBezTo>
                  <a:pt x="28262" y="5827"/>
                  <a:pt x="38643" y="0"/>
                  <a:pt x="49861" y="0"/>
                </a:cubicBezTo>
                <a:lnTo>
                  <a:pt x="78760" y="0"/>
                </a:lnTo>
                <a:close/>
                <a:moveTo>
                  <a:pt x="64294" y="63356"/>
                </a:moveTo>
                <a:lnTo>
                  <a:pt x="80568" y="42863"/>
                </a:lnTo>
                <a:lnTo>
                  <a:pt x="47986" y="42863"/>
                </a:lnTo>
                <a:lnTo>
                  <a:pt x="64260" y="63356"/>
                </a:lnTo>
                <a:close/>
                <a:moveTo>
                  <a:pt x="25115" y="112581"/>
                </a:moveTo>
                <a:lnTo>
                  <a:pt x="53980" y="148679"/>
                </a:lnTo>
                <a:lnTo>
                  <a:pt x="41657" y="164083"/>
                </a:lnTo>
                <a:cubicBezTo>
                  <a:pt x="39815" y="166394"/>
                  <a:pt x="36433" y="166762"/>
                  <a:pt x="34123" y="164920"/>
                </a:cubicBezTo>
                <a:lnTo>
                  <a:pt x="7334" y="143489"/>
                </a:lnTo>
                <a:cubicBezTo>
                  <a:pt x="5023" y="141647"/>
                  <a:pt x="4655" y="138265"/>
                  <a:pt x="6496" y="135954"/>
                </a:cubicBezTo>
                <a:lnTo>
                  <a:pt x="25115" y="112581"/>
                </a:ln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68" name="Text 66"/>
          <p:cNvSpPr/>
          <p:nvPr/>
        </p:nvSpPr>
        <p:spPr>
          <a:xfrm>
            <a:off x="8785860" y="2800350"/>
            <a:ext cx="12477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Bladder Cancer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8290560" y="3200400"/>
            <a:ext cx="34385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New inclusion of </a:t>
            </a:r>
            <a:r>
              <a:rPr lang="en-US" sz="1050" b="1" dirty="0">
                <a:solidFill>
                  <a:srgbClr val="1A3A5C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histology variants for urothelial cancer</a:t>
            </a: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improved MDT tumor board definition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8120380" y="3886200"/>
            <a:ext cx="3694430" cy="2590800"/>
          </a:xfrm>
          <a:custGeom>
            <a:avLst/>
            <a:gdLst/>
            <a:ahLst/>
            <a:cxnLst/>
            <a:rect l="l" t="t" r="r" b="b"/>
            <a:pathLst>
              <a:path w="3694430" h="2590800">
                <a:moveTo>
                  <a:pt x="35560" y="0"/>
                </a:moveTo>
                <a:lnTo>
                  <a:pt x="3618235" y="0"/>
                </a:lnTo>
                <a:cubicBezTo>
                  <a:pt x="3660288" y="0"/>
                  <a:pt x="3694430" y="34142"/>
                  <a:pt x="3694430" y="76195"/>
                </a:cubicBezTo>
                <a:lnTo>
                  <a:pt x="3694430" y="2514605"/>
                </a:lnTo>
                <a:cubicBezTo>
                  <a:pt x="3694430" y="2556686"/>
                  <a:pt x="3660316" y="2590800"/>
                  <a:pt x="3618235" y="2590800"/>
                </a:cubicBezTo>
                <a:lnTo>
                  <a:pt x="35560" y="2590800"/>
                </a:lnTo>
                <a:cubicBezTo>
                  <a:pt x="15921" y="2590800"/>
                  <a:pt x="0" y="2574879"/>
                  <a:pt x="0" y="25552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FFFFFF"/>
          </a:solidFill>
          <a:ln/>
          <a:effectLst>
            <a:outerShdw blurRad="57150" dist="38100" dir="5400000" algn="bl" rotWithShape="0">
              <a:srgbClr val="000000">
                <a:alpha val="10196"/>
              </a:srgbClr>
            </a:outerShdw>
          </a:effectLst>
        </p:spPr>
      </p:sp>
      <p:sp>
        <p:nvSpPr>
          <p:cNvPr id="71" name="Shape 69"/>
          <p:cNvSpPr/>
          <p:nvPr/>
        </p:nvSpPr>
        <p:spPr>
          <a:xfrm>
            <a:off x="8120380" y="3886200"/>
            <a:ext cx="35560" cy="2590800"/>
          </a:xfrm>
          <a:custGeom>
            <a:avLst/>
            <a:gdLst/>
            <a:ahLst/>
            <a:cxnLst/>
            <a:rect l="l" t="t" r="r" b="b"/>
            <a:pathLst>
              <a:path w="35560" h="2590800">
                <a:moveTo>
                  <a:pt x="35560" y="0"/>
                </a:moveTo>
                <a:lnTo>
                  <a:pt x="35560" y="0"/>
                </a:lnTo>
                <a:lnTo>
                  <a:pt x="35560" y="2590800"/>
                </a:lnTo>
                <a:lnTo>
                  <a:pt x="35560" y="2590800"/>
                </a:lnTo>
                <a:cubicBezTo>
                  <a:pt x="15921" y="2590800"/>
                  <a:pt x="0" y="2574879"/>
                  <a:pt x="0" y="2555240"/>
                </a:cubicBezTo>
                <a:lnTo>
                  <a:pt x="0" y="35560"/>
                </a:lnTo>
                <a:cubicBezTo>
                  <a:pt x="0" y="15934"/>
                  <a:pt x="15934" y="0"/>
                  <a:pt x="3556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2" name="Shape 70"/>
          <p:cNvSpPr/>
          <p:nvPr/>
        </p:nvSpPr>
        <p:spPr>
          <a:xfrm>
            <a:off x="8290560" y="40386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1A3A5C"/>
          </a:solidFill>
          <a:ln/>
        </p:spPr>
      </p:sp>
      <p:sp>
        <p:nvSpPr>
          <p:cNvPr id="73" name="Shape 71"/>
          <p:cNvSpPr/>
          <p:nvPr/>
        </p:nvSpPr>
        <p:spPr>
          <a:xfrm>
            <a:off x="8397716" y="4143375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171450"/>
                </a:moveTo>
                <a:cubicBezTo>
                  <a:pt x="133038" y="171450"/>
                  <a:pt x="171450" y="133038"/>
                  <a:pt x="171450" y="85725"/>
                </a:cubicBezTo>
                <a:cubicBezTo>
                  <a:pt x="171450" y="38412"/>
                  <a:pt x="133038" y="0"/>
                  <a:pt x="85725" y="0"/>
                </a:cubicBezTo>
                <a:cubicBezTo>
                  <a:pt x="38412" y="0"/>
                  <a:pt x="0" y="38412"/>
                  <a:pt x="0" y="85725"/>
                </a:cubicBezTo>
                <a:cubicBezTo>
                  <a:pt x="0" y="133038"/>
                  <a:pt x="38412" y="171450"/>
                  <a:pt x="85725" y="171450"/>
                </a:cubicBezTo>
                <a:close/>
                <a:moveTo>
                  <a:pt x="77688" y="115193"/>
                </a:moveTo>
                <a:lnTo>
                  <a:pt x="77688" y="93762"/>
                </a:lnTo>
                <a:lnTo>
                  <a:pt x="56257" y="93762"/>
                </a:lnTo>
                <a:cubicBezTo>
                  <a:pt x="51803" y="93762"/>
                  <a:pt x="48220" y="90179"/>
                  <a:pt x="48220" y="85725"/>
                </a:cubicBezTo>
                <a:cubicBezTo>
                  <a:pt x="48220" y="81271"/>
                  <a:pt x="51803" y="77688"/>
                  <a:pt x="56257" y="77688"/>
                </a:cubicBezTo>
                <a:lnTo>
                  <a:pt x="77688" y="77688"/>
                </a:lnTo>
                <a:lnTo>
                  <a:pt x="77688" y="56257"/>
                </a:lnTo>
                <a:cubicBezTo>
                  <a:pt x="77688" y="51803"/>
                  <a:pt x="81271" y="48220"/>
                  <a:pt x="85725" y="48220"/>
                </a:cubicBezTo>
                <a:cubicBezTo>
                  <a:pt x="90179" y="48220"/>
                  <a:pt x="93762" y="51803"/>
                  <a:pt x="93762" y="56257"/>
                </a:cubicBezTo>
                <a:lnTo>
                  <a:pt x="93762" y="77688"/>
                </a:lnTo>
                <a:lnTo>
                  <a:pt x="115193" y="77688"/>
                </a:lnTo>
                <a:cubicBezTo>
                  <a:pt x="119647" y="77688"/>
                  <a:pt x="123230" y="81271"/>
                  <a:pt x="123230" y="85725"/>
                </a:cubicBezTo>
                <a:cubicBezTo>
                  <a:pt x="123230" y="90179"/>
                  <a:pt x="119647" y="93762"/>
                  <a:pt x="115193" y="93762"/>
                </a:cubicBezTo>
                <a:lnTo>
                  <a:pt x="93762" y="93762"/>
                </a:lnTo>
                <a:lnTo>
                  <a:pt x="93762" y="115193"/>
                </a:lnTo>
                <a:cubicBezTo>
                  <a:pt x="93762" y="119647"/>
                  <a:pt x="90179" y="123230"/>
                  <a:pt x="85725" y="123230"/>
                </a:cubicBezTo>
                <a:cubicBezTo>
                  <a:pt x="81271" y="123230"/>
                  <a:pt x="77688" y="119647"/>
                  <a:pt x="77688" y="115193"/>
                </a:cubicBez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4" name="Text 72"/>
          <p:cNvSpPr/>
          <p:nvPr/>
        </p:nvSpPr>
        <p:spPr>
          <a:xfrm>
            <a:off x="8785860" y="4095750"/>
            <a:ext cx="15335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3A5C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Additional Updates</a:t>
            </a:r>
            <a:endParaRPr lang="en-US" sz="1600" dirty="0"/>
          </a:p>
        </p:txBody>
      </p:sp>
      <p:sp>
        <p:nvSpPr>
          <p:cNvPr id="75" name="Shape 73"/>
          <p:cNvSpPr/>
          <p:nvPr/>
        </p:nvSpPr>
        <p:spPr>
          <a:xfrm>
            <a:off x="8342948" y="45339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6" name="Text 74"/>
          <p:cNvSpPr/>
          <p:nvPr/>
        </p:nvSpPr>
        <p:spPr>
          <a:xfrm>
            <a:off x="8533448" y="4495800"/>
            <a:ext cx="1943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Endovascular prostate treatment</a:t>
            </a:r>
            <a:endParaRPr lang="en-US" sz="1600" dirty="0"/>
          </a:p>
        </p:txBody>
      </p:sp>
      <p:sp>
        <p:nvSpPr>
          <p:cNvPr id="77" name="Shape 75"/>
          <p:cNvSpPr/>
          <p:nvPr/>
        </p:nvSpPr>
        <p:spPr>
          <a:xfrm>
            <a:off x="8342948" y="47625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78" name="Text 76"/>
          <p:cNvSpPr/>
          <p:nvPr/>
        </p:nvSpPr>
        <p:spPr>
          <a:xfrm>
            <a:off x="8533448" y="4724400"/>
            <a:ext cx="1952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Sexual health and STI prevention</a:t>
            </a:r>
            <a:endParaRPr lang="en-US" sz="1600" dirty="0"/>
          </a:p>
        </p:txBody>
      </p:sp>
      <p:sp>
        <p:nvSpPr>
          <p:cNvPr id="79" name="Shape 77"/>
          <p:cNvSpPr/>
          <p:nvPr/>
        </p:nvSpPr>
        <p:spPr>
          <a:xfrm>
            <a:off x="8342948" y="49911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0" name="Text 78"/>
          <p:cNvSpPr/>
          <p:nvPr/>
        </p:nvSpPr>
        <p:spPr>
          <a:xfrm>
            <a:off x="8533448" y="4953000"/>
            <a:ext cx="19145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Transgender surgery knowledge</a:t>
            </a:r>
            <a:endParaRPr lang="en-US" sz="1600" dirty="0"/>
          </a:p>
        </p:txBody>
      </p:sp>
      <p:sp>
        <p:nvSpPr>
          <p:cNvPr id="81" name="Shape 79"/>
          <p:cNvSpPr/>
          <p:nvPr/>
        </p:nvSpPr>
        <p:spPr>
          <a:xfrm>
            <a:off x="8342948" y="52197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2" name="Text 80"/>
          <p:cNvSpPr/>
          <p:nvPr/>
        </p:nvSpPr>
        <p:spPr>
          <a:xfrm>
            <a:off x="8533448" y="5181600"/>
            <a:ext cx="2276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Hospital-acquired infections emphasis</a:t>
            </a:r>
            <a:endParaRPr lang="en-US" sz="1600" dirty="0"/>
          </a:p>
        </p:txBody>
      </p:sp>
      <p:sp>
        <p:nvSpPr>
          <p:cNvPr id="83" name="Shape 81"/>
          <p:cNvSpPr/>
          <p:nvPr/>
        </p:nvSpPr>
        <p:spPr>
          <a:xfrm>
            <a:off x="8342948" y="54483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4" name="Text 82"/>
          <p:cNvSpPr/>
          <p:nvPr/>
        </p:nvSpPr>
        <p:spPr>
          <a:xfrm>
            <a:off x="8533448" y="5410200"/>
            <a:ext cx="2476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Neurogenic bladder &amp; self-catheterization</a:t>
            </a:r>
            <a:endParaRPr lang="en-US" sz="1600" dirty="0"/>
          </a:p>
        </p:txBody>
      </p:sp>
      <p:sp>
        <p:nvSpPr>
          <p:cNvPr id="85" name="Shape 83"/>
          <p:cNvSpPr/>
          <p:nvPr/>
        </p:nvSpPr>
        <p:spPr>
          <a:xfrm>
            <a:off x="8342948" y="5676900"/>
            <a:ext cx="66675" cy="133350"/>
          </a:xfrm>
          <a:custGeom>
            <a:avLst/>
            <a:gdLst/>
            <a:ahLst/>
            <a:cxnLst/>
            <a:rect l="l" t="t" r="r" b="b"/>
            <a:pathLst>
              <a:path w="66675" h="133350">
                <a:moveTo>
                  <a:pt x="8465" y="25003"/>
                </a:moveTo>
                <a:cubicBezTo>
                  <a:pt x="8465" y="21643"/>
                  <a:pt x="10496" y="18596"/>
                  <a:pt x="13621" y="17294"/>
                </a:cubicBezTo>
                <a:cubicBezTo>
                  <a:pt x="16747" y="15992"/>
                  <a:pt x="20315" y="16721"/>
                  <a:pt x="22685" y="19117"/>
                </a:cubicBezTo>
                <a:lnTo>
                  <a:pt x="64357" y="60789"/>
                </a:lnTo>
                <a:cubicBezTo>
                  <a:pt x="67613" y="64044"/>
                  <a:pt x="67613" y="69332"/>
                  <a:pt x="64357" y="72587"/>
                </a:cubicBezTo>
                <a:lnTo>
                  <a:pt x="22685" y="114259"/>
                </a:lnTo>
                <a:cubicBezTo>
                  <a:pt x="20289" y="116655"/>
                  <a:pt x="16721" y="117358"/>
                  <a:pt x="13595" y="116056"/>
                </a:cubicBezTo>
                <a:cubicBezTo>
                  <a:pt x="10470" y="114754"/>
                  <a:pt x="8465" y="111707"/>
                  <a:pt x="8465" y="108347"/>
                </a:cubicBezTo>
                <a:lnTo>
                  <a:pt x="8465" y="25003"/>
                </a:lnTo>
                <a:close/>
              </a:path>
            </a:pathLst>
          </a:custGeom>
          <a:solidFill>
            <a:srgbClr val="C5A56A"/>
          </a:solidFill>
          <a:ln/>
        </p:spPr>
      </p:sp>
      <p:sp>
        <p:nvSpPr>
          <p:cNvPr id="86" name="Text 84"/>
          <p:cNvSpPr/>
          <p:nvPr/>
        </p:nvSpPr>
        <p:spPr>
          <a:xfrm>
            <a:off x="8533448" y="5638800"/>
            <a:ext cx="18478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212529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Research exposure for trainees</a:t>
            </a:r>
            <a:endParaRPr lang="en-US" sz="1600" dirty="0"/>
          </a:p>
        </p:txBody>
      </p:sp>
      <p:pic>
        <p:nvPicPr>
          <p:cNvPr id="88" name="Image 0" descr="https://kimi-img.moonshot.cn/pub/slides/26-04-05-19:17:45-d7949mfk67e9kb41iop0.png">
            <a:extLst>
              <a:ext uri="{FF2B5EF4-FFF2-40B4-BE49-F238E27FC236}">
                <a16:creationId xmlns:a16="http://schemas.microsoft.com/office/drawing/2014/main" id="{B99408DE-3FE7-EF91-6BA6-3700A7409B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9620" y="67646"/>
            <a:ext cx="1727289" cy="64670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2CE5EF35-8D40-4614-923A-5E5CA3DB9D7D}"/>
</file>

<file path=customXml/itemProps2.xml><?xml version="1.0" encoding="utf-8"?>
<ds:datastoreItem xmlns:ds="http://schemas.openxmlformats.org/officeDocument/2006/customXml" ds:itemID="{2B209C8C-9ACF-4C9A-ACDE-40D0936FCAD0}"/>
</file>

<file path=customXml/itemProps3.xml><?xml version="1.0" encoding="utf-8"?>
<ds:datastoreItem xmlns:ds="http://schemas.openxmlformats.org/officeDocument/2006/customXml" ds:itemID="{B285417E-C45B-4B0C-AFB8-F250F706E59F}"/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1860</Words>
  <Application>Microsoft Office PowerPoint</Application>
  <PresentationFormat>Widescreen</PresentationFormat>
  <Paragraphs>415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Liter</vt:lpstr>
      <vt:lpstr>Oranienbaum</vt:lpstr>
      <vt:lpstr>Quattrocento Sans</vt:lpstr>
      <vt:lpstr>Arial</vt:lpstr>
      <vt:lpstr>Custom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ETR for the Specialty of Urology</dc:title>
  <dc:subject>ETR for the Specialty of Urology</dc:subject>
  <dc:creator>Kimi</dc:creator>
  <cp:lastModifiedBy>Archil Chkhotua</cp:lastModifiedBy>
  <cp:revision>36</cp:revision>
  <dcterms:created xsi:type="dcterms:W3CDTF">2026-04-05T11:18:38Z</dcterms:created>
  <dcterms:modified xsi:type="dcterms:W3CDTF">2026-04-09T06:25:13Z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{"Label":"ETR for the Specialty of Urology","ContentProducer":"001191110108MACG2KBH8F10000","ProduceID":"19d5d58f-cf72-85b5-8000-000048ac257f","ReservedCode1":"","ContentPropagator":"001191110108MACG2KBH8F20000","PropagateID":"19d5d58f-cf72-85b5-8000-0000</vt:lpwstr>
  </property>
  <property fmtid="{D5CDD505-2E9C-101B-9397-08002B2CF9AE}" pid="3" name="ContentTypeId">
    <vt:lpwstr>0x0101004194900BABD61B4BAC2F245EDF4ED39E</vt:lpwstr>
  </property>
</Properties>
</file>