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895" r:id="rId3"/>
    <p:sldId id="262" r:id="rId4"/>
    <p:sldId id="263" r:id="rId5"/>
    <p:sldId id="896" r:id="rId6"/>
    <p:sldId id="264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8"/>
    <p:restoredTop sz="94624"/>
  </p:normalViewPr>
  <p:slideViewPr>
    <p:cSldViewPr snapToGrid="0">
      <p:cViewPr varScale="1">
        <p:scale>
          <a:sx n="111" d="100"/>
          <a:sy n="111" d="100"/>
        </p:scale>
        <p:origin x="5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5B2B6-88A3-9F47-9DEA-B6D64F5DBA70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B5342-7306-2546-8BD1-D637631D0A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552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E1699-1C82-77DA-D31E-B689C8773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F8098C-EA36-082E-2AE8-A9940B49F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9D7ACF-57AD-933E-D000-08F49B3B3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2E1D18-25EC-41BB-C81A-0B60CF1E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748FB7-03AC-3BF1-557F-98C1EFCC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71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797EF1-40AA-B334-EA2F-F35AB7BEE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15E93C4-7C44-F80A-79E5-F06FDED38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3449B9-54A0-5B33-32C9-A6D23C5C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CF8B17-7298-C457-3C23-9027410A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3392-1FEB-ADC9-3855-CB2A1B6F1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15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04CFFD9-37A8-A5B5-1247-404B395422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0C37ABB-F601-3147-E96A-DEB0391E7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31DDDF-2517-8578-9E72-49172F90E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5367E4-5253-E7D5-A11E-4E95A2D15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07CBC4-AACA-AD13-5EFB-203B04CD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714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8AD4F3-E092-625A-6204-4A88289BC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607B39-2385-4336-6C4F-336C38CCE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78FF7D-4774-4391-21CA-8A82E089E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FA2AFB-12A8-822A-1A48-B2CBB7E9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885FD2-D9BA-F9CE-9800-8E579092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29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AE6BFB-E172-FB92-8B9C-33E0526EC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7EBA5D0-9F90-95CB-F839-6383F0BA7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832317-6577-FF65-BEFF-92F1B9B77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2B2B5D-A8A2-CF8B-C0DA-CCB3D77E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CA3EB-9108-3193-8EB0-0D8B694E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71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C28EF-D64C-4370-C3AE-05BE2A5C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2AF151-81EC-82F6-E494-15C5AB3E8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9F0FCEF-8BAE-21FB-BC74-11BB97D29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427118-F790-0E25-84E9-0B644233D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1C88A0-2666-EFFD-82AF-8454955AD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5C6579-FA4E-D757-E729-76B82CE5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02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BE455-3A77-81BC-CECA-9A916114F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CEE892-8BD6-07E5-65F0-C57E8B0E8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3CC005-314C-E5E9-FA55-4A497F7C3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7C2C91D-E3D3-CB5D-FEE4-AB9667338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F076B4-2D54-C173-E3EA-EB87F6237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601B6FE-5750-78F6-A7C4-1A7EBECA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918A887-BCDB-9897-3994-BAFC016E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069C466-0FF3-BD4B-A73F-C7DD62B7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58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084434-FB77-6986-C0D1-25CF78CE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263CEB-1192-917B-B79E-44F9011A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8E7C8E3-13B2-7FF4-C714-527F3A0B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3B28A9-D23B-48C5-04AE-8E6151AB5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10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E63A2FC-1C12-D3B7-5929-EBBC17FC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596FBC7-8734-BED3-169C-0047CED8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515990F-B5D4-3AB2-2A02-89E5387B4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886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0C107D-7797-D2C4-6F7C-3FEBF48D9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3C246F-6701-4856-549F-5F728010E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E64DC6-173E-1760-B0D0-C81904AB1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E5AD1C6-6F1B-DA55-FD0D-B60DEC15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4B20CC-E472-29F8-F5F6-13C313AB8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71BF1A-8ED4-6F0E-8557-889B4144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941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49ED61-2134-AAE2-C59E-7C40EBD7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01397A1-C8A4-DCBA-3BD5-1C96CC090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3071ED2-74C6-C736-4E43-09B845937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00D632-910A-ED67-DCA5-CA8A75FC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68996C-A5A0-D5F3-B02E-A501A7AC5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5282DEA-6D6A-07A8-CFDB-79D34E373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038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8157764-031C-00E8-166C-7E32F61E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3C81E6-80FC-DD50-0D09-8C00CA97F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4446DA-EA98-5A08-DCD9-39772D943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C1A21A-570A-EA43-9521-503E69979CEF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E51B59-DBEA-8FE8-6FB9-AEE244835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13836E-49E2-CBFC-69B8-887E3F2FD7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8A1931-D667-0D47-A35F-D25F7D534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46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8924A2-5CB4-DA4E-18AE-0EA9B7874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5270" y="1202625"/>
            <a:ext cx="9144000" cy="2387600"/>
          </a:xfrm>
        </p:spPr>
        <p:txBody>
          <a:bodyPr>
            <a:normAutofit fontScale="90000"/>
          </a:bodyPr>
          <a:lstStyle/>
          <a:p>
            <a:pPr algn="r"/>
            <a:r>
              <a:rPr lang="fi-FI" sz="4400" dirty="0"/>
              <a:t>UEMS </a:t>
            </a:r>
            <a:br>
              <a:rPr lang="fi-FI" sz="4400" dirty="0"/>
            </a:br>
            <a:r>
              <a:rPr lang="fi-FI" sz="4400" dirty="0" err="1"/>
              <a:t>Working</a:t>
            </a:r>
            <a:r>
              <a:rPr lang="fi-FI" sz="4400" dirty="0"/>
              <a:t> Group of </a:t>
            </a:r>
            <a:br>
              <a:rPr lang="fi-FI" sz="4400" dirty="0"/>
            </a:br>
            <a:r>
              <a:rPr lang="fi-FI" sz="4400" dirty="0"/>
              <a:t>CME/CPD</a:t>
            </a:r>
            <a:br>
              <a:rPr lang="fi-FI" sz="4400" dirty="0"/>
            </a:br>
            <a:r>
              <a:rPr lang="fi-FI" sz="3100" dirty="0"/>
              <a:t>October 17, 2025</a:t>
            </a:r>
            <a:br>
              <a:rPr lang="fi-FI" sz="3100" dirty="0"/>
            </a:br>
            <a:r>
              <a:rPr lang="fi-FI" sz="3100" dirty="0"/>
              <a:t>Tbilisi, Georgia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5FD3A7-4F3B-FBA8-DC07-B4C677317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1340" y="4226811"/>
            <a:ext cx="9820894" cy="2387600"/>
          </a:xfrm>
        </p:spPr>
        <p:txBody>
          <a:bodyPr>
            <a:noAutofit/>
          </a:bodyPr>
          <a:lstStyle/>
          <a:p>
            <a:r>
              <a:rPr lang="fi-FI" sz="2800" dirty="0" err="1"/>
              <a:t>Dr</a:t>
            </a:r>
            <a:r>
              <a:rPr lang="fi-FI" sz="2800" dirty="0"/>
              <a:t>. Hannu Halila</a:t>
            </a:r>
          </a:p>
          <a:p>
            <a:r>
              <a:rPr lang="fi-FI" sz="2800" dirty="0" err="1"/>
              <a:t>Chairman</a:t>
            </a:r>
            <a:r>
              <a:rPr lang="fi-FI" sz="2800" dirty="0"/>
              <a:t> of </a:t>
            </a:r>
            <a:r>
              <a:rPr lang="fi-FI" sz="2800" dirty="0" err="1"/>
              <a:t>the</a:t>
            </a:r>
            <a:r>
              <a:rPr lang="fi-FI" sz="2800" dirty="0"/>
              <a:t> WG</a:t>
            </a:r>
          </a:p>
          <a:p>
            <a:r>
              <a:rPr lang="fi-FI" sz="2800" dirty="0"/>
              <a:t>UEMS </a:t>
            </a:r>
            <a:r>
              <a:rPr lang="fi-FI" sz="2800" dirty="0" err="1"/>
              <a:t>Past</a:t>
            </a:r>
            <a:r>
              <a:rPr lang="fi-FI" sz="2800" dirty="0"/>
              <a:t> </a:t>
            </a:r>
            <a:r>
              <a:rPr lang="fi-FI" sz="2800" dirty="0" err="1"/>
              <a:t>President</a:t>
            </a:r>
            <a:r>
              <a:rPr lang="fi-FI" sz="2800" dirty="0"/>
              <a:t>, </a:t>
            </a:r>
            <a:r>
              <a:rPr lang="fi-FI" sz="2800" dirty="0" err="1"/>
              <a:t>Honorary</a:t>
            </a:r>
            <a:r>
              <a:rPr lang="fi-FI" sz="2800" dirty="0"/>
              <a:t> </a:t>
            </a:r>
            <a:r>
              <a:rPr lang="fi-FI" sz="2800" dirty="0" err="1"/>
              <a:t>Member</a:t>
            </a:r>
            <a:endParaRPr lang="fi-FI" sz="2800" dirty="0"/>
          </a:p>
          <a:p>
            <a:r>
              <a:rPr lang="fi-FI" sz="2800" dirty="0" err="1"/>
              <a:t>Gynecology</a:t>
            </a:r>
            <a:r>
              <a:rPr lang="fi-FI" sz="2800" dirty="0"/>
              <a:t>, Finland</a:t>
            </a:r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73EB031D-517A-81D2-E6D4-A5B9FEA30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701382"/>
              </p:ext>
            </p:extLst>
          </p:nvPr>
        </p:nvGraphicFramePr>
        <p:xfrm>
          <a:off x="6121415" y="884332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32" name="Objekti 31">
                        <a:extLst>
                          <a:ext uri="{FF2B5EF4-FFF2-40B4-BE49-F238E27FC236}">
                            <a16:creationId xmlns:a16="http://schemas.microsoft.com/office/drawing/2014/main" id="{144A88C6-89BC-4A48-B692-E0D3952BC7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15" y="884332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81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918D0B-DD0B-5427-D414-1698FE82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CME / CPD </a:t>
            </a:r>
            <a:r>
              <a:rPr lang="fi-FI" b="1" dirty="0" err="1"/>
              <a:t>Working</a:t>
            </a:r>
            <a:r>
              <a:rPr lang="fi-FI" b="1" dirty="0"/>
              <a:t> Group </a:t>
            </a:r>
            <a:r>
              <a:rPr lang="fi-FI" b="1" dirty="0" err="1"/>
              <a:t>meeting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3B8A9A-6C72-76AA-605C-BEBCC4945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600" dirty="0" err="1"/>
              <a:t>Meeting</a:t>
            </a:r>
            <a:r>
              <a:rPr lang="fi-FI" sz="3600" dirty="0"/>
              <a:t> </a:t>
            </a:r>
            <a:r>
              <a:rPr lang="fi-FI" sz="3600" dirty="0" err="1"/>
              <a:t>well</a:t>
            </a:r>
            <a:r>
              <a:rPr lang="fi-FI" sz="3600" dirty="0"/>
              <a:t> </a:t>
            </a:r>
            <a:r>
              <a:rPr lang="fi-FI" sz="3600" dirty="0" err="1"/>
              <a:t>attended</a:t>
            </a:r>
            <a:r>
              <a:rPr lang="fi-FI" sz="3600" dirty="0"/>
              <a:t> </a:t>
            </a:r>
            <a:r>
              <a:rPr lang="fi-FI" sz="3600" dirty="0" err="1"/>
              <a:t>by</a:t>
            </a:r>
            <a:r>
              <a:rPr lang="fi-FI" sz="3600" dirty="0"/>
              <a:t> 33 </a:t>
            </a:r>
            <a:r>
              <a:rPr lang="fi-FI" sz="3600" dirty="0" err="1"/>
              <a:t>colleagues</a:t>
            </a:r>
            <a:r>
              <a:rPr lang="fi-FI" sz="3600" dirty="0"/>
              <a:t> </a:t>
            </a:r>
            <a:r>
              <a:rPr lang="fi-FI" sz="3600" dirty="0" err="1"/>
              <a:t>representing</a:t>
            </a:r>
            <a:r>
              <a:rPr lang="fi-FI" sz="3600" dirty="0"/>
              <a:t> </a:t>
            </a:r>
            <a:r>
              <a:rPr lang="fi-FI" sz="3600" dirty="0" err="1"/>
              <a:t>widely</a:t>
            </a:r>
            <a:r>
              <a:rPr lang="fi-FI" sz="3600" dirty="0"/>
              <a:t> </a:t>
            </a:r>
            <a:r>
              <a:rPr lang="fi-FI" sz="3600" dirty="0" err="1"/>
              <a:t>the</a:t>
            </a:r>
            <a:r>
              <a:rPr lang="fi-FI" sz="3600" dirty="0"/>
              <a:t> European </a:t>
            </a:r>
            <a:r>
              <a:rPr lang="fi-FI" sz="3600" dirty="0" err="1"/>
              <a:t>countries</a:t>
            </a:r>
            <a:r>
              <a:rPr lang="fi-FI" sz="3600" dirty="0"/>
              <a:t> and </a:t>
            </a:r>
            <a:r>
              <a:rPr lang="fi-FI" sz="3600" dirty="0" err="1"/>
              <a:t>various</a:t>
            </a:r>
            <a:r>
              <a:rPr lang="fi-FI" sz="3600" dirty="0"/>
              <a:t> </a:t>
            </a:r>
            <a:r>
              <a:rPr lang="fi-FI" sz="3600" dirty="0" err="1"/>
              <a:t>specialities</a:t>
            </a:r>
            <a:r>
              <a:rPr lang="fi-FI" sz="3600" dirty="0"/>
              <a:t>, </a:t>
            </a:r>
            <a:r>
              <a:rPr lang="fi-FI" sz="3600" dirty="0" err="1"/>
              <a:t>lively</a:t>
            </a:r>
            <a:r>
              <a:rPr lang="fi-FI" sz="3600" dirty="0"/>
              <a:t> and </a:t>
            </a:r>
            <a:r>
              <a:rPr lang="fi-FI" sz="3600" dirty="0" err="1"/>
              <a:t>constructive</a:t>
            </a:r>
            <a:r>
              <a:rPr lang="fi-FI" sz="3600" dirty="0"/>
              <a:t> </a:t>
            </a:r>
            <a:r>
              <a:rPr lang="fi-FI" sz="3600" dirty="0" err="1"/>
              <a:t>discussion</a:t>
            </a:r>
            <a:endParaRPr lang="fi-FI" sz="3600" dirty="0"/>
          </a:p>
          <a:p>
            <a:endParaRPr lang="fi-FI" sz="3600" dirty="0"/>
          </a:p>
          <a:p>
            <a:r>
              <a:rPr lang="fi-FI" sz="3600" dirty="0"/>
              <a:t>Main </a:t>
            </a:r>
            <a:r>
              <a:rPr lang="fi-FI" sz="3600" dirty="0" err="1"/>
              <a:t>items</a:t>
            </a:r>
            <a:r>
              <a:rPr lang="fi-FI" sz="3600" dirty="0"/>
              <a:t> on </a:t>
            </a:r>
            <a:r>
              <a:rPr lang="fi-FI" sz="3600" dirty="0" err="1"/>
              <a:t>the</a:t>
            </a:r>
            <a:r>
              <a:rPr lang="fi-FI" sz="3600" dirty="0"/>
              <a:t> agenda </a:t>
            </a:r>
            <a:r>
              <a:rPr lang="fi-FI" sz="3600" dirty="0" err="1"/>
              <a:t>were</a:t>
            </a:r>
            <a:r>
              <a:rPr lang="fi-FI" sz="3600" dirty="0"/>
              <a:t> </a:t>
            </a:r>
            <a:r>
              <a:rPr lang="fi-FI" sz="3600" dirty="0" err="1"/>
              <a:t>the</a:t>
            </a:r>
            <a:r>
              <a:rPr lang="fi-FI" sz="3600" dirty="0"/>
              <a:t> </a:t>
            </a:r>
            <a:r>
              <a:rPr lang="fi-FI" sz="3600" dirty="0" err="1"/>
              <a:t>discussion</a:t>
            </a:r>
            <a:r>
              <a:rPr lang="fi-FI" sz="3600" dirty="0"/>
              <a:t> </a:t>
            </a:r>
            <a:r>
              <a:rPr lang="fi-FI" sz="3600" dirty="0" err="1"/>
              <a:t>about</a:t>
            </a:r>
            <a:r>
              <a:rPr lang="fi-FI" sz="3600" dirty="0"/>
              <a:t> </a:t>
            </a:r>
            <a:r>
              <a:rPr lang="fi-FI" sz="3600" dirty="0" err="1"/>
              <a:t>the</a:t>
            </a:r>
            <a:r>
              <a:rPr lang="fi-FI" sz="3600" dirty="0"/>
              <a:t> </a:t>
            </a:r>
            <a:r>
              <a:rPr lang="fi-FI" sz="3600" b="1" dirty="0"/>
              <a:t>UEMS CPD Charter </a:t>
            </a:r>
            <a:r>
              <a:rPr lang="fi-FI" sz="3600" dirty="0"/>
              <a:t>and</a:t>
            </a:r>
            <a:r>
              <a:rPr lang="fi-FI" sz="3600" b="1" dirty="0"/>
              <a:t> </a:t>
            </a:r>
            <a:r>
              <a:rPr lang="fi-FI" sz="3600" b="1" dirty="0" err="1"/>
              <a:t>Questionnaire</a:t>
            </a:r>
            <a:r>
              <a:rPr lang="fi-FI" sz="3600" b="1" dirty="0"/>
              <a:t> </a:t>
            </a:r>
            <a:r>
              <a:rPr lang="fi-FI" sz="3600" b="1" dirty="0" err="1"/>
              <a:t>about</a:t>
            </a:r>
            <a:r>
              <a:rPr lang="fi-FI" sz="3600" b="1" dirty="0"/>
              <a:t> </a:t>
            </a:r>
            <a:r>
              <a:rPr lang="fi-FI" sz="3600" b="1" dirty="0" err="1"/>
              <a:t>the</a:t>
            </a:r>
            <a:r>
              <a:rPr lang="fi-FI" sz="3600" b="1" dirty="0"/>
              <a:t> CME/CPD </a:t>
            </a:r>
            <a:r>
              <a:rPr lang="fi-FI" sz="3600" b="1" dirty="0" err="1"/>
              <a:t>situation</a:t>
            </a:r>
            <a:r>
              <a:rPr lang="fi-FI" sz="3600" b="1" dirty="0"/>
              <a:t> in </a:t>
            </a:r>
            <a:r>
              <a:rPr lang="fi-FI" sz="3600" b="1" dirty="0" err="1"/>
              <a:t>the</a:t>
            </a:r>
            <a:r>
              <a:rPr lang="fi-FI" sz="3600" b="1" dirty="0"/>
              <a:t> UEMS </a:t>
            </a:r>
            <a:r>
              <a:rPr lang="fi-FI" sz="3600" b="1" dirty="0" err="1"/>
              <a:t>member</a:t>
            </a:r>
            <a:r>
              <a:rPr lang="fi-FI" sz="3600" b="1" dirty="0"/>
              <a:t> </a:t>
            </a:r>
            <a:r>
              <a:rPr lang="fi-FI" sz="3600" b="1" dirty="0" err="1"/>
              <a:t>countries</a:t>
            </a:r>
            <a:endParaRPr lang="fi-FI" sz="3600" b="1" dirty="0"/>
          </a:p>
          <a:p>
            <a:endParaRPr lang="fi-FI" dirty="0"/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DDA33910-8B61-30AF-73B3-2F5273D2B9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0" y="428625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344FB81F-1C50-0A4F-736F-3CB8BAA8CA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0" y="428625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06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C445B3-B903-13FA-978F-C293372C0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Discussion</a:t>
            </a:r>
            <a:r>
              <a:rPr lang="fi-FI" b="1" dirty="0"/>
              <a:t> </a:t>
            </a:r>
            <a:r>
              <a:rPr lang="fi-FI" b="1" dirty="0" err="1"/>
              <a:t>about</a:t>
            </a:r>
            <a:r>
              <a:rPr lang="fi-FI" b="1" dirty="0"/>
              <a:t> </a:t>
            </a:r>
            <a:r>
              <a:rPr lang="fi-FI" b="1" dirty="0" err="1"/>
              <a:t>next</a:t>
            </a:r>
            <a:r>
              <a:rPr lang="fi-FI" b="1" dirty="0"/>
              <a:t> </a:t>
            </a:r>
            <a:r>
              <a:rPr lang="fi-FI" b="1" dirty="0" err="1"/>
              <a:t>steps</a:t>
            </a:r>
            <a:r>
              <a:rPr lang="fi-FI" b="1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08E401-9BC8-BB7B-7212-E17E8FC4D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CPD Charter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distrubuted</a:t>
            </a:r>
            <a:r>
              <a:rPr lang="fi-FI" dirty="0"/>
              <a:t> </a:t>
            </a:r>
            <a:r>
              <a:rPr lang="fi-FI" dirty="0" err="1"/>
              <a:t>widely</a:t>
            </a:r>
            <a:r>
              <a:rPr lang="fi-FI" dirty="0"/>
              <a:t>: UEMS </a:t>
            </a:r>
            <a:r>
              <a:rPr lang="fi-FI" dirty="0" err="1"/>
              <a:t>members</a:t>
            </a:r>
            <a:r>
              <a:rPr lang="fi-FI" dirty="0"/>
              <a:t>, </a:t>
            </a:r>
            <a:r>
              <a:rPr lang="fi-FI" dirty="0" err="1"/>
              <a:t>all</a:t>
            </a:r>
            <a:r>
              <a:rPr lang="fi-FI" dirty="0"/>
              <a:t> UEMS </a:t>
            </a:r>
            <a:r>
              <a:rPr lang="fi-FI" dirty="0" err="1"/>
              <a:t>structures</a:t>
            </a:r>
            <a:r>
              <a:rPr lang="fi-FI" dirty="0"/>
              <a:t>, </a:t>
            </a:r>
            <a:r>
              <a:rPr lang="fi-FI" dirty="0" err="1"/>
              <a:t>EMOs</a:t>
            </a:r>
            <a:r>
              <a:rPr lang="fi-FI" dirty="0"/>
              <a:t>, EU Commission, European </a:t>
            </a:r>
            <a:r>
              <a:rPr lang="fi-FI" dirty="0" err="1"/>
              <a:t>Parliament</a:t>
            </a:r>
            <a:r>
              <a:rPr lang="fi-FI" dirty="0"/>
              <a:t>, WHO, WFME World Federation of </a:t>
            </a:r>
            <a:r>
              <a:rPr lang="fi-FI" dirty="0" err="1"/>
              <a:t>Medical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, EHMA European Health Management Association …</a:t>
            </a:r>
          </a:p>
          <a:p>
            <a:r>
              <a:rPr lang="fi-FI" dirty="0" err="1"/>
              <a:t>NMAs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asked</a:t>
            </a:r>
            <a:r>
              <a:rPr lang="fi-FI" dirty="0"/>
              <a:t> to </a:t>
            </a:r>
            <a:r>
              <a:rPr lang="fi-FI" dirty="0" err="1"/>
              <a:t>distribute</a:t>
            </a:r>
            <a:r>
              <a:rPr lang="fi-FI" dirty="0"/>
              <a:t> it in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countries</a:t>
            </a:r>
            <a:endParaRPr lang="fi-FI" dirty="0"/>
          </a:p>
          <a:p>
            <a:r>
              <a:rPr lang="fi-FI" dirty="0" err="1"/>
              <a:t>Social</a:t>
            </a:r>
            <a:r>
              <a:rPr lang="fi-FI" dirty="0"/>
              <a:t> media </a:t>
            </a:r>
            <a:r>
              <a:rPr lang="fi-FI" dirty="0" err="1"/>
              <a:t>important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publicity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Charter</a:t>
            </a:r>
          </a:p>
          <a:p>
            <a:r>
              <a:rPr lang="fi-FI" dirty="0"/>
              <a:t>A </a:t>
            </a:r>
            <a:r>
              <a:rPr lang="fi-FI" dirty="0" err="1"/>
              <a:t>short</a:t>
            </a:r>
            <a:r>
              <a:rPr lang="fi-FI" dirty="0"/>
              <a:t> </a:t>
            </a:r>
            <a:r>
              <a:rPr lang="fi-FI" dirty="0" err="1"/>
              <a:t>summary</a:t>
            </a:r>
            <a:r>
              <a:rPr lang="fi-FI" dirty="0"/>
              <a:t> of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points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provided</a:t>
            </a:r>
            <a:endParaRPr lang="fi-FI" dirty="0"/>
          </a:p>
          <a:p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a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point</a:t>
            </a:r>
            <a:r>
              <a:rPr lang="fi-FI" dirty="0"/>
              <a:t> a </a:t>
            </a:r>
            <a:r>
              <a:rPr lang="fi-FI" dirty="0" err="1"/>
              <a:t>the</a:t>
            </a:r>
            <a:r>
              <a:rPr lang="fi-FI" dirty="0"/>
              <a:t> UEMS </a:t>
            </a:r>
            <a:r>
              <a:rPr lang="fi-FI" dirty="0" err="1"/>
              <a:t>Congress</a:t>
            </a:r>
            <a:r>
              <a:rPr lang="fi-FI" dirty="0"/>
              <a:t> 2026</a:t>
            </a:r>
          </a:p>
          <a:p>
            <a:endParaRPr lang="fi-FI" dirty="0"/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7EC289D5-E239-210D-241D-6548D1BF3B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0" y="428625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DAA9C8C2-CB8F-7C0A-E302-0EACFC56CD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0" y="428625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896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F059D5-0334-A898-D247-410C2C03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err="1"/>
              <a:t>Questionnaire</a:t>
            </a:r>
            <a:r>
              <a:rPr lang="fi-FI" sz="3200" b="1" dirty="0"/>
              <a:t> </a:t>
            </a:r>
            <a:r>
              <a:rPr lang="fi-FI" sz="3200" b="1" dirty="0" err="1"/>
              <a:t>about</a:t>
            </a:r>
            <a:r>
              <a:rPr lang="fi-FI" sz="3200" b="1" dirty="0"/>
              <a:t> </a:t>
            </a:r>
            <a:r>
              <a:rPr lang="fi-FI" sz="3200" b="1" dirty="0" err="1"/>
              <a:t>the</a:t>
            </a:r>
            <a:r>
              <a:rPr lang="fi-FI" sz="3200" b="1" dirty="0"/>
              <a:t> </a:t>
            </a:r>
            <a:r>
              <a:rPr lang="fi-FI" sz="3200" b="1" dirty="0" err="1"/>
              <a:t>current</a:t>
            </a:r>
            <a:r>
              <a:rPr lang="fi-FI" sz="3200" b="1" dirty="0"/>
              <a:t> </a:t>
            </a:r>
            <a:r>
              <a:rPr lang="fi-FI" sz="3200" b="1" dirty="0" err="1"/>
              <a:t>situation</a:t>
            </a:r>
            <a:r>
              <a:rPr lang="fi-FI" sz="3200" b="1" dirty="0"/>
              <a:t> </a:t>
            </a:r>
            <a:r>
              <a:rPr lang="fi-FI" sz="3200" b="1" dirty="0" err="1"/>
              <a:t>about</a:t>
            </a:r>
            <a:r>
              <a:rPr lang="fi-FI" sz="3200" b="1" dirty="0"/>
              <a:t> </a:t>
            </a:r>
            <a:br>
              <a:rPr lang="fi-FI" sz="3200" b="1" dirty="0"/>
            </a:br>
            <a:r>
              <a:rPr lang="fi-FI" sz="3200" b="1" dirty="0"/>
              <a:t>CME/CPD </a:t>
            </a:r>
            <a:r>
              <a:rPr lang="fi-FI" sz="3200" b="1" dirty="0" err="1"/>
              <a:t>situation</a:t>
            </a:r>
            <a:r>
              <a:rPr lang="fi-FI" sz="3200" b="1" dirty="0"/>
              <a:t> in </a:t>
            </a:r>
            <a:r>
              <a:rPr lang="fi-FI" sz="3200" b="1" dirty="0" err="1"/>
              <a:t>the</a:t>
            </a:r>
            <a:r>
              <a:rPr lang="fi-FI" sz="3200" b="1" dirty="0"/>
              <a:t> UEMS </a:t>
            </a:r>
            <a:r>
              <a:rPr lang="fi-FI" sz="3200" b="1" dirty="0" err="1"/>
              <a:t>Member</a:t>
            </a:r>
            <a:r>
              <a:rPr lang="fi-FI" sz="3200" b="1" dirty="0"/>
              <a:t> </a:t>
            </a:r>
            <a:r>
              <a:rPr lang="fi-FI" sz="3200" b="1" dirty="0" err="1"/>
              <a:t>Countries</a:t>
            </a:r>
            <a:endParaRPr lang="fi-FI" sz="3200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AF5DD3-7ADF-AEEF-BDBA-8C0E4C897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There</a:t>
            </a:r>
            <a:r>
              <a:rPr lang="fi-FI" dirty="0"/>
              <a:t> is no </a:t>
            </a:r>
            <a:r>
              <a:rPr lang="fi-FI" dirty="0" err="1"/>
              <a:t>recent</a:t>
            </a:r>
            <a:r>
              <a:rPr lang="fi-FI" dirty="0"/>
              <a:t> </a:t>
            </a:r>
            <a:r>
              <a:rPr lang="fi-FI" dirty="0" err="1"/>
              <a:t>comprehensive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topic</a:t>
            </a:r>
            <a:endParaRPr lang="fi-FI" dirty="0"/>
          </a:p>
          <a:p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sent</a:t>
            </a:r>
            <a:r>
              <a:rPr lang="fi-FI" dirty="0"/>
              <a:t> to UEMS </a:t>
            </a:r>
            <a:r>
              <a:rPr lang="fi-FI" dirty="0" err="1"/>
              <a:t>Member</a:t>
            </a:r>
            <a:r>
              <a:rPr lang="fi-FI" dirty="0"/>
              <a:t> </a:t>
            </a:r>
            <a:r>
              <a:rPr lang="fi-FI" dirty="0" err="1"/>
              <a:t>Countries</a:t>
            </a:r>
            <a:endParaRPr lang="fi-FI" dirty="0"/>
          </a:p>
          <a:p>
            <a:r>
              <a:rPr lang="fi-FI" dirty="0" err="1"/>
              <a:t>Current</a:t>
            </a:r>
            <a:r>
              <a:rPr lang="fi-FI" dirty="0"/>
              <a:t> </a:t>
            </a:r>
            <a:r>
              <a:rPr lang="fi-FI" dirty="0" err="1"/>
              <a:t>draft</a:t>
            </a:r>
            <a:r>
              <a:rPr lang="fi-FI" dirty="0"/>
              <a:t> </a:t>
            </a:r>
            <a:r>
              <a:rPr lang="fi-FI" dirty="0" err="1"/>
              <a:t>questionnaire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17 </a:t>
            </a:r>
            <a:r>
              <a:rPr lang="fi-FI" dirty="0" err="1"/>
              <a:t>short</a:t>
            </a:r>
            <a:r>
              <a:rPr lang="fi-FI" dirty="0"/>
              <a:t> </a:t>
            </a:r>
            <a:r>
              <a:rPr lang="fi-FI" dirty="0" err="1"/>
              <a:t>questions</a:t>
            </a:r>
            <a:r>
              <a:rPr lang="fi-FI" dirty="0"/>
              <a:t> </a:t>
            </a:r>
          </a:p>
          <a:p>
            <a:r>
              <a:rPr lang="fi-FI" dirty="0" err="1"/>
              <a:t>The</a:t>
            </a:r>
            <a:r>
              <a:rPr lang="fi-FI" dirty="0"/>
              <a:t> WG </a:t>
            </a:r>
            <a:r>
              <a:rPr lang="fi-FI" dirty="0" err="1"/>
              <a:t>had</a:t>
            </a:r>
            <a:r>
              <a:rPr lang="fi-FI" dirty="0"/>
              <a:t> a </a:t>
            </a:r>
            <a:r>
              <a:rPr lang="fi-FI" dirty="0" err="1"/>
              <a:t>fruitful</a:t>
            </a:r>
            <a:r>
              <a:rPr lang="fi-FI" dirty="0"/>
              <a:t> </a:t>
            </a:r>
            <a:r>
              <a:rPr lang="fi-FI" dirty="0" err="1"/>
              <a:t>conversation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content</a:t>
            </a:r>
            <a:r>
              <a:rPr lang="fi-FI" dirty="0"/>
              <a:t> </a:t>
            </a:r>
          </a:p>
          <a:p>
            <a:r>
              <a:rPr lang="fi-FI" dirty="0" err="1"/>
              <a:t>Important</a:t>
            </a:r>
            <a:r>
              <a:rPr lang="fi-FI" dirty="0"/>
              <a:t> to </a:t>
            </a:r>
            <a:r>
              <a:rPr lang="fi-FI" dirty="0" err="1"/>
              <a:t>define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is </a:t>
            </a:r>
            <a:r>
              <a:rPr lang="fi-FI" dirty="0" err="1"/>
              <a:t>meant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terms</a:t>
            </a:r>
            <a:r>
              <a:rPr lang="fi-FI" dirty="0"/>
              <a:t> (</a:t>
            </a:r>
            <a:r>
              <a:rPr lang="fi-FI" dirty="0" err="1"/>
              <a:t>voluntary</a:t>
            </a:r>
            <a:r>
              <a:rPr lang="fi-FI" dirty="0"/>
              <a:t>, </a:t>
            </a:r>
            <a:r>
              <a:rPr lang="fi-FI" dirty="0" err="1"/>
              <a:t>compulsory</a:t>
            </a:r>
            <a:r>
              <a:rPr lang="fi-FI" dirty="0"/>
              <a:t>, </a:t>
            </a:r>
            <a:r>
              <a:rPr lang="fi-FI" dirty="0" err="1"/>
              <a:t>mandatory</a:t>
            </a:r>
            <a:r>
              <a:rPr lang="fi-FI" dirty="0"/>
              <a:t>, </a:t>
            </a:r>
            <a:r>
              <a:rPr lang="fi-FI" dirty="0" err="1"/>
              <a:t>recertification</a:t>
            </a:r>
            <a:r>
              <a:rPr lang="fi-FI" dirty="0"/>
              <a:t>/</a:t>
            </a:r>
            <a:r>
              <a:rPr lang="fi-FI" dirty="0" err="1"/>
              <a:t>revalidation</a:t>
            </a:r>
            <a:r>
              <a:rPr lang="fi-FI" dirty="0"/>
              <a:t>, </a:t>
            </a:r>
            <a:r>
              <a:rPr lang="fi-FI" dirty="0" err="1"/>
              <a:t>potential</a:t>
            </a:r>
            <a:r>
              <a:rPr lang="fi-FI" dirty="0"/>
              <a:t> </a:t>
            </a:r>
            <a:r>
              <a:rPr lang="fi-FI" dirty="0" err="1"/>
              <a:t>sanctions</a:t>
            </a:r>
            <a:r>
              <a:rPr lang="fi-FI" dirty="0"/>
              <a:t> …)</a:t>
            </a:r>
          </a:p>
          <a:p>
            <a:r>
              <a:rPr lang="fi-FI" dirty="0" err="1"/>
              <a:t>Results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presented</a:t>
            </a:r>
            <a:r>
              <a:rPr lang="fi-FI" dirty="0"/>
              <a:t> in UEMS </a:t>
            </a:r>
            <a:r>
              <a:rPr lang="fi-FI" dirty="0" err="1"/>
              <a:t>Congress</a:t>
            </a:r>
            <a:r>
              <a:rPr lang="fi-FI" dirty="0"/>
              <a:t> in </a:t>
            </a:r>
            <a:r>
              <a:rPr lang="fi-FI" dirty="0" err="1"/>
              <a:t>May</a:t>
            </a:r>
            <a:r>
              <a:rPr lang="fi-FI" dirty="0"/>
              <a:t> 2026</a:t>
            </a:r>
          </a:p>
          <a:p>
            <a:endParaRPr lang="fi-FI" dirty="0"/>
          </a:p>
          <a:p>
            <a:endParaRPr lang="fi-FI" dirty="0"/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A1F439EF-D1B3-E93A-F0C3-7E67C5715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678615"/>
              </p:ext>
            </p:extLst>
          </p:nvPr>
        </p:nvGraphicFramePr>
        <p:xfrm>
          <a:off x="10756755" y="527843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84D5BD37-B68B-393D-F2AF-084AFFFEC1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6755" y="527843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555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ABF912-DDF1-65C1-0A4D-5945C73F8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err="1"/>
              <a:t>Other</a:t>
            </a:r>
            <a:r>
              <a:rPr lang="fi-FI" sz="3200" b="1" dirty="0"/>
              <a:t> </a:t>
            </a:r>
            <a:r>
              <a:rPr lang="fi-FI" sz="3200" b="1" dirty="0" err="1"/>
              <a:t>items</a:t>
            </a:r>
            <a:r>
              <a:rPr lang="fi-FI" sz="3200" b="1" dirty="0"/>
              <a:t> at </a:t>
            </a:r>
            <a:r>
              <a:rPr lang="fi-FI" sz="3200" b="1" dirty="0" err="1"/>
              <a:t>the</a:t>
            </a:r>
            <a:r>
              <a:rPr lang="fi-FI" sz="3200" b="1" dirty="0"/>
              <a:t> WG </a:t>
            </a:r>
            <a:r>
              <a:rPr lang="fi-FI" sz="3200" b="1" dirty="0" err="1"/>
              <a:t>meeting</a:t>
            </a:r>
            <a:endParaRPr lang="fi-FI" sz="3200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8DA874-44B8-C1D0-2CF5-E447AD0F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Developments within EACCME – SG Joao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Grenho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News from UEMS member countries and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specialities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about CME/CPD situation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for training for disaster situations including war</a:t>
            </a:r>
          </a:p>
          <a:p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Survey of the CME/CPD systems in Europe - for information</a:t>
            </a:r>
          </a:p>
          <a:p>
            <a:pPr marL="457200" lvl="1" indent="0">
              <a:buNone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Publication in the </a:t>
            </a:r>
            <a:r>
              <a:rPr lang="en-US" dirty="0">
                <a:highlight>
                  <a:srgbClr val="00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Journal of CME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(open access)</a:t>
            </a:r>
          </a:p>
          <a:p>
            <a:pPr marL="457200" lvl="1" indent="0">
              <a:buNone/>
            </a:pP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Lawrence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Sherman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, Hannu Halila</a:t>
            </a:r>
            <a:r>
              <a:rPr lang="fi-FI" i="1" dirty="0">
                <a:latin typeface="Arial" panose="020B0604020202020204" pitchFamily="34" charset="0"/>
              </a:rPr>
              <a:t>, </a:t>
            </a:r>
            <a:r>
              <a:rPr lang="fi-FI" i="1" dirty="0" err="1">
                <a:latin typeface="Arial" panose="020B0604020202020204" pitchFamily="34" charset="0"/>
              </a:rPr>
              <a:t>Kathy</a:t>
            </a:r>
            <a:r>
              <a:rPr lang="fi-FI" i="1" dirty="0">
                <a:latin typeface="Arial" panose="020B0604020202020204" pitchFamily="34" charset="0"/>
              </a:rPr>
              <a:t> </a:t>
            </a:r>
            <a:r>
              <a:rPr lang="fi-FI" i="1" dirty="0" err="1">
                <a:latin typeface="Arial" panose="020B0604020202020204" pitchFamily="34" charset="0"/>
              </a:rPr>
              <a:t>Chappell</a:t>
            </a:r>
            <a:r>
              <a:rPr lang="fi-FI" i="1" dirty="0">
                <a:latin typeface="Arial" panose="020B0604020202020204" pitchFamily="34" charset="0"/>
              </a:rPr>
              <a:t>: 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An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Overview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of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Continuing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Medical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Education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/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Continuing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Professional</a:t>
            </a:r>
            <a:br>
              <a:rPr lang="fi-FI" i="1" dirty="0"/>
            </a:b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Development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Systems in Europe: A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Mixed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Methods</a:t>
            </a:r>
            <a:r>
              <a:rPr lang="fi-FI" b="0" i="1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fi-FI" b="0" i="1" u="none" strike="noStrike" dirty="0" err="1">
                <a:effectLst/>
                <a:latin typeface="Arial" panose="020B0604020202020204" pitchFamily="34" charset="0"/>
              </a:rPr>
              <a:t>Assessment</a:t>
            </a:r>
            <a:endParaRPr lang="fi-FI" b="0" i="1" u="none" strike="noStrike" dirty="0">
              <a:effectLst/>
              <a:latin typeface="Arial" panose="020B0604020202020204" pitchFamily="34" charset="0"/>
            </a:endParaRPr>
          </a:p>
          <a:p>
            <a:pPr marL="457200" lvl="1" indent="0">
              <a:buNone/>
            </a:pPr>
            <a:endParaRPr lang="en-US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85E2C070-A601-004D-1CFF-F5E9014CDD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0" y="428625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A1F439EF-D1B3-E93A-F0C3-7E67C5715E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0" y="428625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024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8EBF0CA-9767-F39F-7F5C-42C54C3F3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679731"/>
            <a:ext cx="4171994" cy="37365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Next </a:t>
            </a:r>
            <a:r>
              <a:rPr lang="fi-FI" sz="4000" dirty="0" err="1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of </a:t>
            </a:r>
            <a:r>
              <a:rPr lang="fi-FI" sz="4000" dirty="0" err="1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</a:t>
            </a:r>
            <a: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WG</a:t>
            </a:r>
            <a:br>
              <a:rPr lang="fi-FI" sz="4000" dirty="0"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4000" dirty="0" err="1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April</a:t>
            </a:r>
            <a: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24, 2026 in Tunis</a:t>
            </a:r>
            <a:b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4000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! Kiitos !</a:t>
            </a:r>
          </a:p>
        </p:txBody>
      </p:sp>
      <p:grpSp>
        <p:nvGrpSpPr>
          <p:cNvPr id="29" name="Group 25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kti 8">
            <a:extLst>
              <a:ext uri="{FF2B5EF4-FFF2-40B4-BE49-F238E27FC236}">
                <a16:creationId xmlns:a16="http://schemas.microsoft.com/office/drawing/2014/main" id="{BA881394-813A-5C64-C2EB-10D88667B6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249980"/>
              </p:ext>
            </p:extLst>
          </p:nvPr>
        </p:nvGraphicFramePr>
        <p:xfrm>
          <a:off x="1094998" y="5178144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Kuva" r:id="rId2" imgW="1003300" imgH="1003300" progId="Word.Picture.8">
                  <p:embed/>
                </p:oleObj>
              </mc:Choice>
              <mc:Fallback>
                <p:oleObj name="Kuva" r:id="rId2" imgW="1003300" imgH="1003300" progId="Word.Picture.8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73EB031D-517A-81D2-E6D4-A5B9FEA307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998" y="5178144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5A536C-D51A-944C-376E-EA5A56880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083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74D4778D-8A05-430B-8DA3-5513E06732DA}"/>
</file>

<file path=customXml/itemProps2.xml><?xml version="1.0" encoding="utf-8"?>
<ds:datastoreItem xmlns:ds="http://schemas.openxmlformats.org/officeDocument/2006/customXml" ds:itemID="{37424963-64A1-4F37-8BEF-EA74EBF94186}"/>
</file>

<file path=customXml/itemProps3.xml><?xml version="1.0" encoding="utf-8"?>
<ds:datastoreItem xmlns:ds="http://schemas.openxmlformats.org/officeDocument/2006/customXml" ds:itemID="{9E5CCAE0-C913-4223-8082-98A6B699C5B7}"/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352</Words>
  <Application>Microsoft Macintosh PowerPoint</Application>
  <PresentationFormat>Laajakuva</PresentationFormat>
  <Paragraphs>30</Paragraphs>
  <Slides>6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Office-teema</vt:lpstr>
      <vt:lpstr>Kuva</vt:lpstr>
      <vt:lpstr>UEMS  Working Group of  CME/CPD October 17, 2025 Tbilisi, Georgia</vt:lpstr>
      <vt:lpstr>CME / CPD Working Group meeting</vt:lpstr>
      <vt:lpstr>Discussion about next steps </vt:lpstr>
      <vt:lpstr>Questionnaire about the current situation about  CME/CPD situation in the UEMS Member Countries</vt:lpstr>
      <vt:lpstr>Other items at the WG meeting</vt:lpstr>
      <vt:lpstr>Next meeting of the WG  April 24, 2026 in Tunis  Thank you ! Kiitos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 Working Group of CME/CPD April 26, 2024 Brussels</dc:title>
  <dc:creator>Hannu Halila</dc:creator>
  <cp:lastModifiedBy>Hannu Halila</cp:lastModifiedBy>
  <cp:revision>35</cp:revision>
  <dcterms:created xsi:type="dcterms:W3CDTF">2024-04-26T12:03:47Z</dcterms:created>
  <dcterms:modified xsi:type="dcterms:W3CDTF">2026-04-09T12:35:04Z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