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98" r:id="rId3"/>
    <p:sldId id="263" r:id="rId4"/>
    <p:sldId id="264" r:id="rId5"/>
    <p:sldId id="262" r:id="rId6"/>
    <p:sldId id="256" r:id="rId7"/>
    <p:sldId id="277" r:id="rId8"/>
    <p:sldId id="270" r:id="rId9"/>
    <p:sldId id="271" r:id="rId10"/>
    <p:sldId id="260" r:id="rId11"/>
    <p:sldId id="272" r:id="rId12"/>
    <p:sldId id="258" r:id="rId13"/>
    <p:sldId id="259" r:id="rId14"/>
    <p:sldId id="274" r:id="rId15"/>
    <p:sldId id="265" r:id="rId16"/>
    <p:sldId id="297" r:id="rId17"/>
    <p:sldId id="275" r:id="rId18"/>
    <p:sldId id="276"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8"/>
    <p:restoredTop sz="94687"/>
  </p:normalViewPr>
  <p:slideViewPr>
    <p:cSldViewPr snapToGrid="0" snapToObjects="1">
      <p:cViewPr varScale="1">
        <p:scale>
          <a:sx n="104" d="100"/>
          <a:sy n="104" d="100"/>
        </p:scale>
        <p:origin x="432"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746B0B2-E4C5-6647-A648-A636173AE45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5FBAD5F-3F20-EA4B-BBF4-DBEE637376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F402AB7-33D4-2E41-BA23-A4DD315658EA}"/>
              </a:ext>
            </a:extLst>
          </p:cNvPr>
          <p:cNvSpPr>
            <a:spLocks noGrp="1"/>
          </p:cNvSpPr>
          <p:nvPr>
            <p:ph type="dt" sz="half" idx="10"/>
          </p:nvPr>
        </p:nvSpPr>
        <p:spPr/>
        <p:txBody>
          <a:bodyPr/>
          <a:lstStyle/>
          <a:p>
            <a:fld id="{7F5CD485-0B37-9249-86B0-5B240054EA33}" type="datetimeFigureOut">
              <a:rPr lang="tr-TR" smtClean="0"/>
              <a:t>17.10.2025</a:t>
            </a:fld>
            <a:endParaRPr lang="tr-TR"/>
          </a:p>
        </p:txBody>
      </p:sp>
      <p:sp>
        <p:nvSpPr>
          <p:cNvPr id="5" name="Alt Bilgi Yer Tutucusu 4">
            <a:extLst>
              <a:ext uri="{FF2B5EF4-FFF2-40B4-BE49-F238E27FC236}">
                <a16:creationId xmlns:a16="http://schemas.microsoft.com/office/drawing/2014/main" id="{C1CB65A4-00BC-CA40-B999-75511EE7B1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98107F0-B139-CA4B-AEE0-F558874BB73B}"/>
              </a:ext>
            </a:extLst>
          </p:cNvPr>
          <p:cNvSpPr>
            <a:spLocks noGrp="1"/>
          </p:cNvSpPr>
          <p:nvPr>
            <p:ph type="sldNum" sz="quarter" idx="12"/>
          </p:nvPr>
        </p:nvSpPr>
        <p:spPr/>
        <p:txBody>
          <a:bodyPr/>
          <a:lstStyle/>
          <a:p>
            <a:fld id="{69F06371-C075-DA41-916A-0A3E6B646859}" type="slidenum">
              <a:rPr lang="tr-TR" smtClean="0"/>
              <a:t>‹#›</a:t>
            </a:fld>
            <a:endParaRPr lang="tr-TR"/>
          </a:p>
        </p:txBody>
      </p:sp>
    </p:spTree>
    <p:extLst>
      <p:ext uri="{BB962C8B-B14F-4D97-AF65-F5344CB8AC3E}">
        <p14:creationId xmlns:p14="http://schemas.microsoft.com/office/powerpoint/2010/main" val="236427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9D667C4-650C-BE42-A794-35D12DB309B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A0D071D-69EA-C142-8F54-F096BB9787DC}"/>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A0817FE-F033-AB4B-9DC8-6DB7FE810BC6}"/>
              </a:ext>
            </a:extLst>
          </p:cNvPr>
          <p:cNvSpPr>
            <a:spLocks noGrp="1"/>
          </p:cNvSpPr>
          <p:nvPr>
            <p:ph type="dt" sz="half" idx="10"/>
          </p:nvPr>
        </p:nvSpPr>
        <p:spPr/>
        <p:txBody>
          <a:bodyPr/>
          <a:lstStyle/>
          <a:p>
            <a:fld id="{7F5CD485-0B37-9249-86B0-5B240054EA33}" type="datetimeFigureOut">
              <a:rPr lang="tr-TR" smtClean="0"/>
              <a:t>17.10.2025</a:t>
            </a:fld>
            <a:endParaRPr lang="tr-TR"/>
          </a:p>
        </p:txBody>
      </p:sp>
      <p:sp>
        <p:nvSpPr>
          <p:cNvPr id="5" name="Alt Bilgi Yer Tutucusu 4">
            <a:extLst>
              <a:ext uri="{FF2B5EF4-FFF2-40B4-BE49-F238E27FC236}">
                <a16:creationId xmlns:a16="http://schemas.microsoft.com/office/drawing/2014/main" id="{5148158F-D936-7E4C-B0B3-3DAA1FA94D8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41DDB1-7ED5-554F-8E5C-231D73616F1A}"/>
              </a:ext>
            </a:extLst>
          </p:cNvPr>
          <p:cNvSpPr>
            <a:spLocks noGrp="1"/>
          </p:cNvSpPr>
          <p:nvPr>
            <p:ph type="sldNum" sz="quarter" idx="12"/>
          </p:nvPr>
        </p:nvSpPr>
        <p:spPr/>
        <p:txBody>
          <a:bodyPr/>
          <a:lstStyle/>
          <a:p>
            <a:fld id="{69F06371-C075-DA41-916A-0A3E6B646859}" type="slidenum">
              <a:rPr lang="tr-TR" smtClean="0"/>
              <a:t>‹#›</a:t>
            </a:fld>
            <a:endParaRPr lang="tr-TR"/>
          </a:p>
        </p:txBody>
      </p:sp>
    </p:spTree>
    <p:extLst>
      <p:ext uri="{BB962C8B-B14F-4D97-AF65-F5344CB8AC3E}">
        <p14:creationId xmlns:p14="http://schemas.microsoft.com/office/powerpoint/2010/main" val="247697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8A207F6-4CBA-9D4C-9A96-47AACB03708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750DF23-45AD-CF4D-B79A-01913CE3BD60}"/>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929C5B12-A60E-0A4D-8764-4FE2DDE5B54B}"/>
              </a:ext>
            </a:extLst>
          </p:cNvPr>
          <p:cNvSpPr>
            <a:spLocks noGrp="1"/>
          </p:cNvSpPr>
          <p:nvPr>
            <p:ph type="dt" sz="half" idx="10"/>
          </p:nvPr>
        </p:nvSpPr>
        <p:spPr/>
        <p:txBody>
          <a:bodyPr/>
          <a:lstStyle/>
          <a:p>
            <a:fld id="{7F5CD485-0B37-9249-86B0-5B240054EA33}" type="datetimeFigureOut">
              <a:rPr lang="tr-TR" smtClean="0"/>
              <a:t>17.10.2025</a:t>
            </a:fld>
            <a:endParaRPr lang="tr-TR"/>
          </a:p>
        </p:txBody>
      </p:sp>
      <p:sp>
        <p:nvSpPr>
          <p:cNvPr id="5" name="Alt Bilgi Yer Tutucusu 4">
            <a:extLst>
              <a:ext uri="{FF2B5EF4-FFF2-40B4-BE49-F238E27FC236}">
                <a16:creationId xmlns:a16="http://schemas.microsoft.com/office/drawing/2014/main" id="{4009A305-158F-8F4A-9D2E-95D330F7394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B2AD829-B7D4-5249-ADCE-616C769F3060}"/>
              </a:ext>
            </a:extLst>
          </p:cNvPr>
          <p:cNvSpPr>
            <a:spLocks noGrp="1"/>
          </p:cNvSpPr>
          <p:nvPr>
            <p:ph type="sldNum" sz="quarter" idx="12"/>
          </p:nvPr>
        </p:nvSpPr>
        <p:spPr/>
        <p:txBody>
          <a:bodyPr/>
          <a:lstStyle/>
          <a:p>
            <a:fld id="{69F06371-C075-DA41-916A-0A3E6B646859}" type="slidenum">
              <a:rPr lang="tr-TR" smtClean="0"/>
              <a:t>‹#›</a:t>
            </a:fld>
            <a:endParaRPr lang="tr-TR"/>
          </a:p>
        </p:txBody>
      </p:sp>
    </p:spTree>
    <p:extLst>
      <p:ext uri="{BB962C8B-B14F-4D97-AF65-F5344CB8AC3E}">
        <p14:creationId xmlns:p14="http://schemas.microsoft.com/office/powerpoint/2010/main" val="58765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75F24C-48BF-0C45-94D8-80A61513113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3633A86-C549-1744-A18F-6A6398DBCAC8}"/>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95CE3A9A-E588-7741-AA09-52E9CBB6A8A3}"/>
              </a:ext>
            </a:extLst>
          </p:cNvPr>
          <p:cNvSpPr>
            <a:spLocks noGrp="1"/>
          </p:cNvSpPr>
          <p:nvPr>
            <p:ph type="dt" sz="half" idx="10"/>
          </p:nvPr>
        </p:nvSpPr>
        <p:spPr/>
        <p:txBody>
          <a:bodyPr/>
          <a:lstStyle/>
          <a:p>
            <a:fld id="{7F5CD485-0B37-9249-86B0-5B240054EA33}" type="datetimeFigureOut">
              <a:rPr lang="tr-TR" smtClean="0"/>
              <a:t>17.10.2025</a:t>
            </a:fld>
            <a:endParaRPr lang="tr-TR"/>
          </a:p>
        </p:txBody>
      </p:sp>
      <p:sp>
        <p:nvSpPr>
          <p:cNvPr id="5" name="Alt Bilgi Yer Tutucusu 4">
            <a:extLst>
              <a:ext uri="{FF2B5EF4-FFF2-40B4-BE49-F238E27FC236}">
                <a16:creationId xmlns:a16="http://schemas.microsoft.com/office/drawing/2014/main" id="{26E626E2-1960-1D41-90C9-A0A1F425FE7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5564536-DFDB-BD4A-9625-4305ED359752}"/>
              </a:ext>
            </a:extLst>
          </p:cNvPr>
          <p:cNvSpPr>
            <a:spLocks noGrp="1"/>
          </p:cNvSpPr>
          <p:nvPr>
            <p:ph type="sldNum" sz="quarter" idx="12"/>
          </p:nvPr>
        </p:nvSpPr>
        <p:spPr/>
        <p:txBody>
          <a:bodyPr/>
          <a:lstStyle/>
          <a:p>
            <a:fld id="{69F06371-C075-DA41-916A-0A3E6B646859}" type="slidenum">
              <a:rPr lang="tr-TR" smtClean="0"/>
              <a:t>‹#›</a:t>
            </a:fld>
            <a:endParaRPr lang="tr-TR"/>
          </a:p>
        </p:txBody>
      </p:sp>
    </p:spTree>
    <p:extLst>
      <p:ext uri="{BB962C8B-B14F-4D97-AF65-F5344CB8AC3E}">
        <p14:creationId xmlns:p14="http://schemas.microsoft.com/office/powerpoint/2010/main" val="194611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875004-9162-5A4A-A9F3-0CAC6DC2B8F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6F5E28D-8C7D-1B42-A7DE-C83018D95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42AA9CE-7E42-8849-830A-75DAA8C59F4C}"/>
              </a:ext>
            </a:extLst>
          </p:cNvPr>
          <p:cNvSpPr>
            <a:spLocks noGrp="1"/>
          </p:cNvSpPr>
          <p:nvPr>
            <p:ph type="dt" sz="half" idx="10"/>
          </p:nvPr>
        </p:nvSpPr>
        <p:spPr/>
        <p:txBody>
          <a:bodyPr/>
          <a:lstStyle/>
          <a:p>
            <a:fld id="{7F5CD485-0B37-9249-86B0-5B240054EA33}" type="datetimeFigureOut">
              <a:rPr lang="tr-TR" smtClean="0"/>
              <a:t>17.10.2025</a:t>
            </a:fld>
            <a:endParaRPr lang="tr-TR"/>
          </a:p>
        </p:txBody>
      </p:sp>
      <p:sp>
        <p:nvSpPr>
          <p:cNvPr id="5" name="Alt Bilgi Yer Tutucusu 4">
            <a:extLst>
              <a:ext uri="{FF2B5EF4-FFF2-40B4-BE49-F238E27FC236}">
                <a16:creationId xmlns:a16="http://schemas.microsoft.com/office/drawing/2014/main" id="{E2999613-B8E4-5547-BF2C-C1D8BEB11F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633DA31-76F6-754F-A022-05FD16D2E575}"/>
              </a:ext>
            </a:extLst>
          </p:cNvPr>
          <p:cNvSpPr>
            <a:spLocks noGrp="1"/>
          </p:cNvSpPr>
          <p:nvPr>
            <p:ph type="sldNum" sz="quarter" idx="12"/>
          </p:nvPr>
        </p:nvSpPr>
        <p:spPr/>
        <p:txBody>
          <a:bodyPr/>
          <a:lstStyle/>
          <a:p>
            <a:fld id="{69F06371-C075-DA41-916A-0A3E6B646859}" type="slidenum">
              <a:rPr lang="tr-TR" smtClean="0"/>
              <a:t>‹#›</a:t>
            </a:fld>
            <a:endParaRPr lang="tr-TR"/>
          </a:p>
        </p:txBody>
      </p:sp>
    </p:spTree>
    <p:extLst>
      <p:ext uri="{BB962C8B-B14F-4D97-AF65-F5344CB8AC3E}">
        <p14:creationId xmlns:p14="http://schemas.microsoft.com/office/powerpoint/2010/main" val="332334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5F6603-9A2F-2840-A52C-94D9E083F65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CDC1023-6532-CB40-A151-1DFEC7AC60CE}"/>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28FF079F-F424-0E4F-B826-3933EAD76D61}"/>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ADE0F257-1D23-DE46-8883-6DD413E8B586}"/>
              </a:ext>
            </a:extLst>
          </p:cNvPr>
          <p:cNvSpPr>
            <a:spLocks noGrp="1"/>
          </p:cNvSpPr>
          <p:nvPr>
            <p:ph type="dt" sz="half" idx="10"/>
          </p:nvPr>
        </p:nvSpPr>
        <p:spPr/>
        <p:txBody>
          <a:bodyPr/>
          <a:lstStyle/>
          <a:p>
            <a:fld id="{7F5CD485-0B37-9249-86B0-5B240054EA33}" type="datetimeFigureOut">
              <a:rPr lang="tr-TR" smtClean="0"/>
              <a:t>17.10.2025</a:t>
            </a:fld>
            <a:endParaRPr lang="tr-TR"/>
          </a:p>
        </p:txBody>
      </p:sp>
      <p:sp>
        <p:nvSpPr>
          <p:cNvPr id="6" name="Alt Bilgi Yer Tutucusu 5">
            <a:extLst>
              <a:ext uri="{FF2B5EF4-FFF2-40B4-BE49-F238E27FC236}">
                <a16:creationId xmlns:a16="http://schemas.microsoft.com/office/drawing/2014/main" id="{81E082ED-15CB-6B49-A32C-4B3F0C7E80C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CB50081-1463-AA4F-BBB9-EC6D1A858644}"/>
              </a:ext>
            </a:extLst>
          </p:cNvPr>
          <p:cNvSpPr>
            <a:spLocks noGrp="1"/>
          </p:cNvSpPr>
          <p:nvPr>
            <p:ph type="sldNum" sz="quarter" idx="12"/>
          </p:nvPr>
        </p:nvSpPr>
        <p:spPr/>
        <p:txBody>
          <a:bodyPr/>
          <a:lstStyle/>
          <a:p>
            <a:fld id="{69F06371-C075-DA41-916A-0A3E6B646859}" type="slidenum">
              <a:rPr lang="tr-TR" smtClean="0"/>
              <a:t>‹#›</a:t>
            </a:fld>
            <a:endParaRPr lang="tr-TR"/>
          </a:p>
        </p:txBody>
      </p:sp>
    </p:spTree>
    <p:extLst>
      <p:ext uri="{BB962C8B-B14F-4D97-AF65-F5344CB8AC3E}">
        <p14:creationId xmlns:p14="http://schemas.microsoft.com/office/powerpoint/2010/main" val="10981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E0CCC07-3373-EF41-A6FC-4D82E3C997E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599D22F-F095-BC49-B31E-FE97DB448B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1513864-4C6E-114E-AA4B-B05FF3209EA7}"/>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32ACC746-3038-B448-A44B-A256BDCEB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771B811C-FB66-0642-BEDB-087575D2BE3C}"/>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B45F7B75-83A1-4F44-92BF-A751649ED659}"/>
              </a:ext>
            </a:extLst>
          </p:cNvPr>
          <p:cNvSpPr>
            <a:spLocks noGrp="1"/>
          </p:cNvSpPr>
          <p:nvPr>
            <p:ph type="dt" sz="half" idx="10"/>
          </p:nvPr>
        </p:nvSpPr>
        <p:spPr/>
        <p:txBody>
          <a:bodyPr/>
          <a:lstStyle/>
          <a:p>
            <a:fld id="{7F5CD485-0B37-9249-86B0-5B240054EA33}" type="datetimeFigureOut">
              <a:rPr lang="tr-TR" smtClean="0"/>
              <a:t>17.10.2025</a:t>
            </a:fld>
            <a:endParaRPr lang="tr-TR"/>
          </a:p>
        </p:txBody>
      </p:sp>
      <p:sp>
        <p:nvSpPr>
          <p:cNvPr id="8" name="Alt Bilgi Yer Tutucusu 7">
            <a:extLst>
              <a:ext uri="{FF2B5EF4-FFF2-40B4-BE49-F238E27FC236}">
                <a16:creationId xmlns:a16="http://schemas.microsoft.com/office/drawing/2014/main" id="{9FE046E5-586B-AB4C-A8D7-84D583E0C23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41D1520-A6DE-EC4D-99AF-6217E35E0E83}"/>
              </a:ext>
            </a:extLst>
          </p:cNvPr>
          <p:cNvSpPr>
            <a:spLocks noGrp="1"/>
          </p:cNvSpPr>
          <p:nvPr>
            <p:ph type="sldNum" sz="quarter" idx="12"/>
          </p:nvPr>
        </p:nvSpPr>
        <p:spPr/>
        <p:txBody>
          <a:bodyPr/>
          <a:lstStyle/>
          <a:p>
            <a:fld id="{69F06371-C075-DA41-916A-0A3E6B646859}" type="slidenum">
              <a:rPr lang="tr-TR" smtClean="0"/>
              <a:t>‹#›</a:t>
            </a:fld>
            <a:endParaRPr lang="tr-TR"/>
          </a:p>
        </p:txBody>
      </p:sp>
    </p:spTree>
    <p:extLst>
      <p:ext uri="{BB962C8B-B14F-4D97-AF65-F5344CB8AC3E}">
        <p14:creationId xmlns:p14="http://schemas.microsoft.com/office/powerpoint/2010/main" val="32331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DACAE2-9311-8A48-AD84-D54DCF4C2F1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EE77063-AAC7-3E4D-BD9F-C55CDC8BF7B7}"/>
              </a:ext>
            </a:extLst>
          </p:cNvPr>
          <p:cNvSpPr>
            <a:spLocks noGrp="1"/>
          </p:cNvSpPr>
          <p:nvPr>
            <p:ph type="dt" sz="half" idx="10"/>
          </p:nvPr>
        </p:nvSpPr>
        <p:spPr/>
        <p:txBody>
          <a:bodyPr/>
          <a:lstStyle/>
          <a:p>
            <a:fld id="{7F5CD485-0B37-9249-86B0-5B240054EA33}" type="datetimeFigureOut">
              <a:rPr lang="tr-TR" smtClean="0"/>
              <a:t>17.10.2025</a:t>
            </a:fld>
            <a:endParaRPr lang="tr-TR"/>
          </a:p>
        </p:txBody>
      </p:sp>
      <p:sp>
        <p:nvSpPr>
          <p:cNvPr id="4" name="Alt Bilgi Yer Tutucusu 3">
            <a:extLst>
              <a:ext uri="{FF2B5EF4-FFF2-40B4-BE49-F238E27FC236}">
                <a16:creationId xmlns:a16="http://schemas.microsoft.com/office/drawing/2014/main" id="{D56DFD49-E113-0F46-84C6-447B176AB28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05BBE38-06A4-1F47-9CF0-F535F4A993C8}"/>
              </a:ext>
            </a:extLst>
          </p:cNvPr>
          <p:cNvSpPr>
            <a:spLocks noGrp="1"/>
          </p:cNvSpPr>
          <p:nvPr>
            <p:ph type="sldNum" sz="quarter" idx="12"/>
          </p:nvPr>
        </p:nvSpPr>
        <p:spPr/>
        <p:txBody>
          <a:bodyPr/>
          <a:lstStyle/>
          <a:p>
            <a:fld id="{69F06371-C075-DA41-916A-0A3E6B646859}" type="slidenum">
              <a:rPr lang="tr-TR" smtClean="0"/>
              <a:t>‹#›</a:t>
            </a:fld>
            <a:endParaRPr lang="tr-TR"/>
          </a:p>
        </p:txBody>
      </p:sp>
    </p:spTree>
    <p:extLst>
      <p:ext uri="{BB962C8B-B14F-4D97-AF65-F5344CB8AC3E}">
        <p14:creationId xmlns:p14="http://schemas.microsoft.com/office/powerpoint/2010/main" val="95104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6A3E0FE-E603-6744-8906-30516FD43BC3}"/>
              </a:ext>
            </a:extLst>
          </p:cNvPr>
          <p:cNvSpPr>
            <a:spLocks noGrp="1"/>
          </p:cNvSpPr>
          <p:nvPr>
            <p:ph type="dt" sz="half" idx="10"/>
          </p:nvPr>
        </p:nvSpPr>
        <p:spPr/>
        <p:txBody>
          <a:bodyPr/>
          <a:lstStyle/>
          <a:p>
            <a:fld id="{7F5CD485-0B37-9249-86B0-5B240054EA33}" type="datetimeFigureOut">
              <a:rPr lang="tr-TR" smtClean="0"/>
              <a:t>17.10.2025</a:t>
            </a:fld>
            <a:endParaRPr lang="tr-TR"/>
          </a:p>
        </p:txBody>
      </p:sp>
      <p:sp>
        <p:nvSpPr>
          <p:cNvPr id="3" name="Alt Bilgi Yer Tutucusu 2">
            <a:extLst>
              <a:ext uri="{FF2B5EF4-FFF2-40B4-BE49-F238E27FC236}">
                <a16:creationId xmlns:a16="http://schemas.microsoft.com/office/drawing/2014/main" id="{B0DB0B29-6474-C647-839F-45E5F8A7AB5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9AF164B-1A95-AE4E-8AB3-772581D88389}"/>
              </a:ext>
            </a:extLst>
          </p:cNvPr>
          <p:cNvSpPr>
            <a:spLocks noGrp="1"/>
          </p:cNvSpPr>
          <p:nvPr>
            <p:ph type="sldNum" sz="quarter" idx="12"/>
          </p:nvPr>
        </p:nvSpPr>
        <p:spPr/>
        <p:txBody>
          <a:bodyPr/>
          <a:lstStyle/>
          <a:p>
            <a:fld id="{69F06371-C075-DA41-916A-0A3E6B646859}" type="slidenum">
              <a:rPr lang="tr-TR" smtClean="0"/>
              <a:t>‹#›</a:t>
            </a:fld>
            <a:endParaRPr lang="tr-TR"/>
          </a:p>
        </p:txBody>
      </p:sp>
    </p:spTree>
    <p:extLst>
      <p:ext uri="{BB962C8B-B14F-4D97-AF65-F5344CB8AC3E}">
        <p14:creationId xmlns:p14="http://schemas.microsoft.com/office/powerpoint/2010/main" val="23403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B213A7-2CBE-0443-8B9D-20738A9377A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D52C9D1-D1D4-D342-ABD3-147C607DC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7E13AD75-3C60-F14F-B6E5-2AAE9920B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4C1B8D61-11F8-CF42-B377-2DAE54DCC19A}"/>
              </a:ext>
            </a:extLst>
          </p:cNvPr>
          <p:cNvSpPr>
            <a:spLocks noGrp="1"/>
          </p:cNvSpPr>
          <p:nvPr>
            <p:ph type="dt" sz="half" idx="10"/>
          </p:nvPr>
        </p:nvSpPr>
        <p:spPr/>
        <p:txBody>
          <a:bodyPr/>
          <a:lstStyle/>
          <a:p>
            <a:fld id="{7F5CD485-0B37-9249-86B0-5B240054EA33}" type="datetimeFigureOut">
              <a:rPr lang="tr-TR" smtClean="0"/>
              <a:t>17.10.2025</a:t>
            </a:fld>
            <a:endParaRPr lang="tr-TR"/>
          </a:p>
        </p:txBody>
      </p:sp>
      <p:sp>
        <p:nvSpPr>
          <p:cNvPr id="6" name="Alt Bilgi Yer Tutucusu 5">
            <a:extLst>
              <a:ext uri="{FF2B5EF4-FFF2-40B4-BE49-F238E27FC236}">
                <a16:creationId xmlns:a16="http://schemas.microsoft.com/office/drawing/2014/main" id="{EC9A3B21-2E48-744D-9FB3-265971A59BF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2DC220-E279-4B41-B026-99A76E99B4BC}"/>
              </a:ext>
            </a:extLst>
          </p:cNvPr>
          <p:cNvSpPr>
            <a:spLocks noGrp="1"/>
          </p:cNvSpPr>
          <p:nvPr>
            <p:ph type="sldNum" sz="quarter" idx="12"/>
          </p:nvPr>
        </p:nvSpPr>
        <p:spPr/>
        <p:txBody>
          <a:bodyPr/>
          <a:lstStyle/>
          <a:p>
            <a:fld id="{69F06371-C075-DA41-916A-0A3E6B646859}" type="slidenum">
              <a:rPr lang="tr-TR" smtClean="0"/>
              <a:t>‹#›</a:t>
            </a:fld>
            <a:endParaRPr lang="tr-TR"/>
          </a:p>
        </p:txBody>
      </p:sp>
    </p:spTree>
    <p:extLst>
      <p:ext uri="{BB962C8B-B14F-4D97-AF65-F5344CB8AC3E}">
        <p14:creationId xmlns:p14="http://schemas.microsoft.com/office/powerpoint/2010/main" val="36472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E4BC6A-08F9-A44F-8968-FBBD06935F4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16CB594-B447-8842-8C04-327C4E6D9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D4990B2-56BC-D540-A25C-4CC320F0D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92D6FF4D-BD41-1D4F-99B9-0D1FEB36CC50}"/>
              </a:ext>
            </a:extLst>
          </p:cNvPr>
          <p:cNvSpPr>
            <a:spLocks noGrp="1"/>
          </p:cNvSpPr>
          <p:nvPr>
            <p:ph type="dt" sz="half" idx="10"/>
          </p:nvPr>
        </p:nvSpPr>
        <p:spPr/>
        <p:txBody>
          <a:bodyPr/>
          <a:lstStyle/>
          <a:p>
            <a:fld id="{7F5CD485-0B37-9249-86B0-5B240054EA33}" type="datetimeFigureOut">
              <a:rPr lang="tr-TR" smtClean="0"/>
              <a:t>17.10.2025</a:t>
            </a:fld>
            <a:endParaRPr lang="tr-TR"/>
          </a:p>
        </p:txBody>
      </p:sp>
      <p:sp>
        <p:nvSpPr>
          <p:cNvPr id="6" name="Alt Bilgi Yer Tutucusu 5">
            <a:extLst>
              <a:ext uri="{FF2B5EF4-FFF2-40B4-BE49-F238E27FC236}">
                <a16:creationId xmlns:a16="http://schemas.microsoft.com/office/drawing/2014/main" id="{635596FD-12FF-0C48-82A1-E9969EEE8B8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7E4D6EE-7780-564D-9C8C-048E952F6048}"/>
              </a:ext>
            </a:extLst>
          </p:cNvPr>
          <p:cNvSpPr>
            <a:spLocks noGrp="1"/>
          </p:cNvSpPr>
          <p:nvPr>
            <p:ph type="sldNum" sz="quarter" idx="12"/>
          </p:nvPr>
        </p:nvSpPr>
        <p:spPr/>
        <p:txBody>
          <a:bodyPr/>
          <a:lstStyle/>
          <a:p>
            <a:fld id="{69F06371-C075-DA41-916A-0A3E6B646859}" type="slidenum">
              <a:rPr lang="tr-TR" smtClean="0"/>
              <a:t>‹#›</a:t>
            </a:fld>
            <a:endParaRPr lang="tr-TR"/>
          </a:p>
        </p:txBody>
      </p:sp>
    </p:spTree>
    <p:extLst>
      <p:ext uri="{BB962C8B-B14F-4D97-AF65-F5344CB8AC3E}">
        <p14:creationId xmlns:p14="http://schemas.microsoft.com/office/powerpoint/2010/main" val="289068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8AFB2EF-40B8-BB4F-AD13-94A4F27FF3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8CDEE52-B581-FA45-B0FC-ECA2F0D78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53FD5D25-3CED-9C4F-B3BE-B00C15275F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CD485-0B37-9249-86B0-5B240054EA33}" type="datetimeFigureOut">
              <a:rPr lang="tr-TR" smtClean="0"/>
              <a:t>17.10.2025</a:t>
            </a:fld>
            <a:endParaRPr lang="tr-TR"/>
          </a:p>
        </p:txBody>
      </p:sp>
      <p:sp>
        <p:nvSpPr>
          <p:cNvPr id="5" name="Alt Bilgi Yer Tutucusu 4">
            <a:extLst>
              <a:ext uri="{FF2B5EF4-FFF2-40B4-BE49-F238E27FC236}">
                <a16:creationId xmlns:a16="http://schemas.microsoft.com/office/drawing/2014/main" id="{21B3EB74-E732-EB44-8F32-1D6C3B983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96F96EA-0665-6248-A16C-9C04E19E7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06371-C075-DA41-916A-0A3E6B646859}" type="slidenum">
              <a:rPr lang="tr-TR" smtClean="0"/>
              <a:t>‹#›</a:t>
            </a:fld>
            <a:endParaRPr lang="tr-TR"/>
          </a:p>
        </p:txBody>
      </p:sp>
    </p:spTree>
    <p:extLst>
      <p:ext uri="{BB962C8B-B14F-4D97-AF65-F5344CB8AC3E}">
        <p14:creationId xmlns:p14="http://schemas.microsoft.com/office/powerpoint/2010/main" val="632461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uems.eu/event/uems-autumn-council-meeting-17-18-october-2025-tbilisi-georgia-12/page/introduction-uems-autumn-council-meeting-17-18-october-2025-tbilisi-georgi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E575C74-13B3-CA4F-8271-5E83D32EFBB1}"/>
              </a:ext>
            </a:extLst>
          </p:cNvPr>
          <p:cNvSpPr>
            <a:spLocks noGrp="1"/>
          </p:cNvSpPr>
          <p:nvPr>
            <p:ph type="title"/>
          </p:nvPr>
        </p:nvSpPr>
        <p:spPr>
          <a:xfrm>
            <a:off x="838200" y="365126"/>
            <a:ext cx="10515600" cy="920772"/>
          </a:xfrm>
        </p:spPr>
        <p:txBody>
          <a:bodyPr/>
          <a:lstStyle/>
          <a:p>
            <a:pPr algn="ctr"/>
            <a:r>
              <a:rPr lang="tr-TR" dirty="0"/>
              <a:t>WG PGT, 17/10/2025, </a:t>
            </a:r>
            <a:r>
              <a:rPr lang="tr-TR" dirty="0" err="1"/>
              <a:t>Tbilisi</a:t>
            </a:r>
            <a:endParaRPr lang="tr-TR"/>
          </a:p>
        </p:txBody>
      </p:sp>
      <p:pic>
        <p:nvPicPr>
          <p:cNvPr id="5" name="İçerik Yer Tutucusu 4">
            <a:extLst>
              <a:ext uri="{FF2B5EF4-FFF2-40B4-BE49-F238E27FC236}">
                <a16:creationId xmlns:a16="http://schemas.microsoft.com/office/drawing/2014/main" id="{EFF293B2-6878-BB48-8E72-B222D93893E0}"/>
              </a:ext>
            </a:extLst>
          </p:cNvPr>
          <p:cNvPicPr>
            <a:picLocks noGrp="1" noChangeAspect="1"/>
          </p:cNvPicPr>
          <p:nvPr>
            <p:ph idx="1"/>
          </p:nvPr>
        </p:nvPicPr>
        <p:blipFill>
          <a:blip r:embed="rId2"/>
          <a:stretch>
            <a:fillRect/>
          </a:stretch>
        </p:blipFill>
        <p:spPr>
          <a:xfrm>
            <a:off x="1050324" y="1285897"/>
            <a:ext cx="10303476" cy="5414576"/>
          </a:xfrm>
        </p:spPr>
      </p:pic>
    </p:spTree>
    <p:extLst>
      <p:ext uri="{BB962C8B-B14F-4D97-AF65-F5344CB8AC3E}">
        <p14:creationId xmlns:p14="http://schemas.microsoft.com/office/powerpoint/2010/main" val="3568757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1DDB982-8D08-2D4C-A4E5-F0A7FD4AF434}"/>
              </a:ext>
            </a:extLst>
          </p:cNvPr>
          <p:cNvSpPr>
            <a:spLocks noGrp="1"/>
          </p:cNvSpPr>
          <p:nvPr>
            <p:ph type="title"/>
          </p:nvPr>
        </p:nvSpPr>
        <p:spPr/>
        <p:txBody>
          <a:bodyPr/>
          <a:lstStyle/>
          <a:p>
            <a:r>
              <a:rPr lang="tr-TR" err="1"/>
              <a:t>Future</a:t>
            </a:r>
            <a:r>
              <a:rPr lang="tr-TR"/>
              <a:t> </a:t>
            </a:r>
            <a:r>
              <a:rPr lang="tr-TR" err="1"/>
              <a:t>Projects</a:t>
            </a:r>
            <a:endParaRPr lang="tr-TR"/>
          </a:p>
        </p:txBody>
      </p:sp>
      <p:sp>
        <p:nvSpPr>
          <p:cNvPr id="3" name="İçerik Yer Tutucusu 2">
            <a:extLst>
              <a:ext uri="{FF2B5EF4-FFF2-40B4-BE49-F238E27FC236}">
                <a16:creationId xmlns:a16="http://schemas.microsoft.com/office/drawing/2014/main" id="{DBA02F4D-922A-2242-9372-92AC9F2034E9}"/>
              </a:ext>
            </a:extLst>
          </p:cNvPr>
          <p:cNvSpPr>
            <a:spLocks noGrp="1"/>
          </p:cNvSpPr>
          <p:nvPr>
            <p:ph idx="1"/>
          </p:nvPr>
        </p:nvSpPr>
        <p:spPr/>
        <p:txBody>
          <a:bodyPr/>
          <a:lstStyle/>
          <a:p>
            <a:r>
              <a:rPr lang="en-US" dirty="0"/>
              <a:t>Documentation and safekeeping of Lists of UEMS Fellows and using </a:t>
            </a:r>
            <a:r>
              <a:rPr lang="tr-TR" dirty="0"/>
              <a:t>t</a:t>
            </a:r>
            <a:r>
              <a:rPr lang="en-US" dirty="0"/>
              <a:t>he potential and needs of Experienced Fellows for Training.</a:t>
            </a:r>
          </a:p>
          <a:p>
            <a:pPr lvl="1"/>
            <a:r>
              <a:rPr lang="en-US" dirty="0"/>
              <a:t>This will be a win-win situation for all sides!</a:t>
            </a:r>
          </a:p>
          <a:p>
            <a:pPr lvl="1"/>
            <a:r>
              <a:rPr lang="en-US" dirty="0"/>
              <a:t>It needs legal, statutory changes in UEMS regulations, legislations, ROPs</a:t>
            </a:r>
          </a:p>
          <a:p>
            <a:pPr lvl="1"/>
            <a:r>
              <a:rPr lang="en-US" dirty="0"/>
              <a:t>We may begin with a practical approach, with small projects in our WG ?</a:t>
            </a:r>
          </a:p>
          <a:p>
            <a:pPr lvl="1"/>
            <a:endParaRPr lang="tr-TR" dirty="0"/>
          </a:p>
          <a:p>
            <a:r>
              <a:rPr lang="en-US" dirty="0"/>
              <a:t>Overlapping competencies in UEMS Specialty ETRs</a:t>
            </a:r>
          </a:p>
          <a:p>
            <a:pPr lvl="1"/>
            <a:r>
              <a:rPr lang="en-US" dirty="0"/>
              <a:t>Our working group may work on specific cases, which will be assigned by executive committee. </a:t>
            </a:r>
            <a:endParaRPr lang="tr-TR" dirty="0"/>
          </a:p>
          <a:p>
            <a:pPr marL="0" indent="0">
              <a:buNone/>
            </a:pPr>
            <a:endParaRPr lang="tr-TR" dirty="0"/>
          </a:p>
        </p:txBody>
      </p:sp>
    </p:spTree>
    <p:extLst>
      <p:ext uri="{BB962C8B-B14F-4D97-AF65-F5344CB8AC3E}">
        <p14:creationId xmlns:p14="http://schemas.microsoft.com/office/powerpoint/2010/main" val="357403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790A7E-1280-F246-975B-960CD5BF1647}"/>
              </a:ext>
            </a:extLst>
          </p:cNvPr>
          <p:cNvSpPr>
            <a:spLocks noGrp="1"/>
          </p:cNvSpPr>
          <p:nvPr>
            <p:ph type="title"/>
          </p:nvPr>
        </p:nvSpPr>
        <p:spPr/>
        <p:txBody>
          <a:bodyPr>
            <a:noAutofit/>
          </a:bodyPr>
          <a:lstStyle/>
          <a:p>
            <a:r>
              <a:rPr lang="en-US" sz="3200" b="1" dirty="0"/>
              <a:t>«non-professional» subjects which could/should be implemented into the PGT (by means of ETRs and CME/CPD activities)</a:t>
            </a:r>
            <a:endParaRPr lang="tr-TR" sz="3200" b="1" dirty="0"/>
          </a:p>
        </p:txBody>
      </p:sp>
      <p:sp>
        <p:nvSpPr>
          <p:cNvPr id="3" name="İçerik Yer Tutucusu 2">
            <a:extLst>
              <a:ext uri="{FF2B5EF4-FFF2-40B4-BE49-F238E27FC236}">
                <a16:creationId xmlns:a16="http://schemas.microsoft.com/office/drawing/2014/main" id="{52F99044-4549-0640-88A2-626F2F41A59D}"/>
              </a:ext>
            </a:extLst>
          </p:cNvPr>
          <p:cNvSpPr>
            <a:spLocks noGrp="1"/>
          </p:cNvSpPr>
          <p:nvPr>
            <p:ph idx="1"/>
          </p:nvPr>
        </p:nvSpPr>
        <p:spPr/>
        <p:txBody>
          <a:bodyPr/>
          <a:lstStyle/>
          <a:p>
            <a:r>
              <a:rPr lang="en-US" dirty="0"/>
              <a:t>The very fast changing world and technology brings serious “opportunities and threats” for PGT as well as whole medicine. There are serious challenges present and on the way for our trainees, trainers and training centers/programs, all the actors of PGMT.</a:t>
            </a:r>
            <a:endParaRPr lang="tr-TR" dirty="0"/>
          </a:p>
          <a:p>
            <a:r>
              <a:rPr lang="en-US" dirty="0"/>
              <a:t>We should act fast and pro-active to protect our trainees, our self, our patients and use these changes as a potential to higher our quality standards.</a:t>
            </a:r>
            <a:endParaRPr lang="tr-TR" dirty="0"/>
          </a:p>
        </p:txBody>
      </p:sp>
    </p:spTree>
    <p:extLst>
      <p:ext uri="{BB962C8B-B14F-4D97-AF65-F5344CB8AC3E}">
        <p14:creationId xmlns:p14="http://schemas.microsoft.com/office/powerpoint/2010/main" val="162854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2503C0-C7B3-6042-A66D-75AD4B114FD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73D0C16-9AAE-2444-93EE-545BE0913169}"/>
              </a:ext>
            </a:extLst>
          </p:cNvPr>
          <p:cNvSpPr>
            <a:spLocks noGrp="1"/>
          </p:cNvSpPr>
          <p:nvPr>
            <p:ph idx="1"/>
          </p:nvPr>
        </p:nvSpPr>
        <p:spPr/>
        <p:txBody>
          <a:bodyPr/>
          <a:lstStyle/>
          <a:p>
            <a:r>
              <a:rPr lang="en-US" dirty="0"/>
              <a:t>Some of the proposed subjects here are well beyond the borders of the </a:t>
            </a:r>
            <a:r>
              <a:rPr lang="en-US" dirty="0" err="1"/>
              <a:t>CanMEDS</a:t>
            </a:r>
            <a:r>
              <a:rPr lang="en-US" dirty="0"/>
              <a:t> and UEMS thematic studies.  They are current, evolving very fast and are and will be more challenging in near future. </a:t>
            </a:r>
            <a:endParaRPr lang="tr-TR" dirty="0"/>
          </a:p>
        </p:txBody>
      </p:sp>
    </p:spTree>
    <p:extLst>
      <p:ext uri="{BB962C8B-B14F-4D97-AF65-F5344CB8AC3E}">
        <p14:creationId xmlns:p14="http://schemas.microsoft.com/office/powerpoint/2010/main" val="104181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824F7E-9F2C-DF4C-8914-D78A1F199B4F}"/>
              </a:ext>
            </a:extLst>
          </p:cNvPr>
          <p:cNvSpPr>
            <a:spLocks noGrp="1"/>
          </p:cNvSpPr>
          <p:nvPr>
            <p:ph type="title"/>
          </p:nvPr>
        </p:nvSpPr>
        <p:spPr/>
        <p:txBody>
          <a:bodyPr>
            <a:normAutofit fontScale="90000"/>
          </a:bodyPr>
          <a:lstStyle/>
          <a:p>
            <a:br>
              <a:rPr lang="en-US" dirty="0"/>
            </a:br>
            <a:r>
              <a:rPr lang="en-US" dirty="0"/>
              <a:t>Proposed non-professional training subjects for PGM</a:t>
            </a:r>
            <a:br>
              <a:rPr lang="tr-TR" dirty="0"/>
            </a:br>
            <a:endParaRPr lang="tr-TR" dirty="0"/>
          </a:p>
        </p:txBody>
      </p:sp>
      <p:sp>
        <p:nvSpPr>
          <p:cNvPr id="3" name="İçerik Yer Tutucusu 2">
            <a:extLst>
              <a:ext uri="{FF2B5EF4-FFF2-40B4-BE49-F238E27FC236}">
                <a16:creationId xmlns:a16="http://schemas.microsoft.com/office/drawing/2014/main" id="{1F718417-A87E-A84A-BDDB-C804F45ACD6E}"/>
              </a:ext>
            </a:extLst>
          </p:cNvPr>
          <p:cNvSpPr>
            <a:spLocks noGrp="1"/>
          </p:cNvSpPr>
          <p:nvPr>
            <p:ph idx="1"/>
          </p:nvPr>
        </p:nvSpPr>
        <p:spPr/>
        <p:txBody>
          <a:bodyPr>
            <a:normAutofit fontScale="92500" lnSpcReduction="10000"/>
          </a:bodyPr>
          <a:lstStyle/>
          <a:p>
            <a:r>
              <a:rPr lang="en-US" dirty="0"/>
              <a:t> </a:t>
            </a:r>
            <a:r>
              <a:rPr lang="en-US" dirty="0" err="1"/>
              <a:t>Infodemic</a:t>
            </a:r>
            <a:r>
              <a:rPr lang="en-US" dirty="0"/>
              <a:t> management, (medical mis-information) non-scientific, false data, leading people wrong distributed by media, social media, politicians, leaders, states. </a:t>
            </a:r>
            <a:endParaRPr lang="tr-TR" dirty="0"/>
          </a:p>
          <a:p>
            <a:r>
              <a:rPr lang="en-US" dirty="0"/>
              <a:t>Technical advances like Artificial Intelligence, Digital health, Virtual medicine, distant PGMT.</a:t>
            </a:r>
            <a:endParaRPr lang="tr-TR" dirty="0"/>
          </a:p>
          <a:p>
            <a:r>
              <a:rPr lang="en-US" dirty="0"/>
              <a:t>Affect of climate crisis, migration, racism on PGT</a:t>
            </a:r>
          </a:p>
          <a:p>
            <a:r>
              <a:rPr lang="en-US" dirty="0"/>
              <a:t>Disaster management </a:t>
            </a:r>
            <a:endParaRPr lang="tr-TR" dirty="0"/>
          </a:p>
          <a:p>
            <a:r>
              <a:rPr lang="en-US" dirty="0"/>
              <a:t>Ageing of the doctors and health professionals, Physicians’ health status, Exhaustion in doctors and health care workers, decreasing life expectancy of doctors (WHO data). </a:t>
            </a:r>
          </a:p>
          <a:p>
            <a:r>
              <a:rPr lang="en-US" dirty="0"/>
              <a:t>Violence against doctors and health care workers </a:t>
            </a:r>
            <a:endParaRPr lang="tr-TR" dirty="0"/>
          </a:p>
        </p:txBody>
      </p:sp>
    </p:spTree>
    <p:extLst>
      <p:ext uri="{BB962C8B-B14F-4D97-AF65-F5344CB8AC3E}">
        <p14:creationId xmlns:p14="http://schemas.microsoft.com/office/powerpoint/2010/main" val="3026739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64149A-4F0B-1C42-ABC5-F5E578F21E4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11D4E69-9B39-6F47-97FE-3CD76E3BC5C3}"/>
              </a:ext>
            </a:extLst>
          </p:cNvPr>
          <p:cNvSpPr>
            <a:spLocks noGrp="1"/>
          </p:cNvSpPr>
          <p:nvPr>
            <p:ph idx="1"/>
          </p:nvPr>
        </p:nvSpPr>
        <p:spPr/>
        <p:txBody>
          <a:bodyPr/>
          <a:lstStyle/>
          <a:p>
            <a:pPr lvl="0"/>
            <a:r>
              <a:rPr lang="en-US" dirty="0"/>
              <a:t>Most of these topics are being studied in UEMS bodies as well as other sister European medical organizations. </a:t>
            </a:r>
            <a:endParaRPr lang="tr-TR" dirty="0"/>
          </a:p>
          <a:p>
            <a:pPr lvl="0"/>
            <a:r>
              <a:rPr lang="en-US" dirty="0"/>
              <a:t>Our WG should be cooperating with these bodies, and may constitute sub groups to work on effect of these massive challenges on PGMT.</a:t>
            </a:r>
            <a:endParaRPr lang="tr-TR" dirty="0"/>
          </a:p>
          <a:p>
            <a:pPr lvl="0"/>
            <a:r>
              <a:rPr lang="en-US" dirty="0"/>
              <a:t>We need colleagues who will be interested to work in our WG, who have experience and interest on these subjects from NMAs and S&amp;Bs or anywhere from UEMS family as well as your colleagues from your academic, teaching centers, hospitals, family etc.</a:t>
            </a:r>
            <a:endParaRPr lang="tr-TR" dirty="0"/>
          </a:p>
        </p:txBody>
      </p:sp>
    </p:spTree>
    <p:extLst>
      <p:ext uri="{BB962C8B-B14F-4D97-AF65-F5344CB8AC3E}">
        <p14:creationId xmlns:p14="http://schemas.microsoft.com/office/powerpoint/2010/main" val="246615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0172541-D32D-B84B-8EE7-D419BFE02C5A}"/>
              </a:ext>
            </a:extLst>
          </p:cNvPr>
          <p:cNvSpPr>
            <a:spLocks noGrp="1"/>
          </p:cNvSpPr>
          <p:nvPr>
            <p:ph type="title"/>
          </p:nvPr>
        </p:nvSpPr>
        <p:spPr/>
        <p:txBody>
          <a:bodyPr/>
          <a:lstStyle/>
          <a:p>
            <a:endParaRPr lang="tr-TR"/>
          </a:p>
        </p:txBody>
      </p:sp>
      <p:pic>
        <p:nvPicPr>
          <p:cNvPr id="4" name="İçerik Yer Tutucusu 3">
            <a:extLst>
              <a:ext uri="{FF2B5EF4-FFF2-40B4-BE49-F238E27FC236}">
                <a16:creationId xmlns:a16="http://schemas.microsoft.com/office/drawing/2014/main" id="{930A5AE8-18AC-8743-AFBB-30EA4CFE929C}"/>
              </a:ext>
            </a:extLst>
          </p:cNvPr>
          <p:cNvPicPr>
            <a:picLocks noGrp="1" noChangeAspect="1"/>
          </p:cNvPicPr>
          <p:nvPr>
            <p:ph idx="1"/>
          </p:nvPr>
        </p:nvPicPr>
        <p:blipFill>
          <a:blip r:embed="rId2"/>
          <a:stretch>
            <a:fillRect/>
          </a:stretch>
        </p:blipFill>
        <p:spPr>
          <a:xfrm>
            <a:off x="2228144" y="1825625"/>
            <a:ext cx="7735712" cy="4351338"/>
          </a:xfrm>
        </p:spPr>
      </p:pic>
      <p:pic>
        <p:nvPicPr>
          <p:cNvPr id="6" name="Resim 5">
            <a:extLst>
              <a:ext uri="{FF2B5EF4-FFF2-40B4-BE49-F238E27FC236}">
                <a16:creationId xmlns:a16="http://schemas.microsoft.com/office/drawing/2014/main" id="{8E12B485-A0F6-BC4D-9D6E-796B2D7007A1}"/>
              </a:ext>
            </a:extLst>
          </p:cNvPr>
          <p:cNvPicPr>
            <a:picLocks noChangeAspect="1"/>
          </p:cNvPicPr>
          <p:nvPr/>
        </p:nvPicPr>
        <p:blipFill>
          <a:blip r:embed="rId3"/>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BDA699FE-144B-4D40-8027-023CD7D11F4F}"/>
              </a:ext>
            </a:extLst>
          </p:cNvPr>
          <p:cNvSpPr txBox="1"/>
          <p:nvPr/>
        </p:nvSpPr>
        <p:spPr>
          <a:xfrm flipH="1">
            <a:off x="2816690" y="4806778"/>
            <a:ext cx="5968964" cy="369332"/>
          </a:xfrm>
          <a:prstGeom prst="rect">
            <a:avLst/>
          </a:prstGeom>
          <a:noFill/>
        </p:spPr>
        <p:txBody>
          <a:bodyPr wrap="square" rtlCol="0">
            <a:spAutoFit/>
          </a:bodyPr>
          <a:lstStyle/>
          <a:p>
            <a:r>
              <a:rPr lang="tr-TR" dirty="0" err="1">
                <a:solidFill>
                  <a:schemeClr val="bg1"/>
                </a:solidFill>
              </a:rPr>
              <a:t>Our</a:t>
            </a:r>
            <a:r>
              <a:rPr lang="tr-TR" dirty="0">
                <a:solidFill>
                  <a:schemeClr val="bg1"/>
                </a:solidFill>
              </a:rPr>
              <a:t> WG </a:t>
            </a:r>
            <a:r>
              <a:rPr lang="tr-TR" dirty="0" err="1">
                <a:solidFill>
                  <a:schemeClr val="bg1"/>
                </a:solidFill>
              </a:rPr>
              <a:t>will</a:t>
            </a:r>
            <a:r>
              <a:rPr lang="tr-TR" dirty="0">
                <a:solidFill>
                  <a:schemeClr val="bg1"/>
                </a:solidFill>
              </a:rPr>
              <a:t> </a:t>
            </a:r>
            <a:r>
              <a:rPr lang="tr-TR" dirty="0" err="1">
                <a:solidFill>
                  <a:schemeClr val="bg1"/>
                </a:solidFill>
              </a:rPr>
              <a:t>go</a:t>
            </a:r>
            <a:r>
              <a:rPr lang="tr-TR" dirty="0">
                <a:solidFill>
                  <a:schemeClr val="bg1"/>
                </a:solidFill>
              </a:rPr>
              <a:t> on </a:t>
            </a:r>
            <a:r>
              <a:rPr lang="tr-TR" dirty="0" err="1">
                <a:solidFill>
                  <a:schemeClr val="bg1"/>
                </a:solidFill>
              </a:rPr>
              <a:t>meeting</a:t>
            </a:r>
            <a:r>
              <a:rPr lang="tr-TR" dirty="0">
                <a:solidFill>
                  <a:schemeClr val="bg1"/>
                </a:solidFill>
              </a:rPr>
              <a:t> </a:t>
            </a:r>
            <a:r>
              <a:rPr lang="tr-TR" dirty="0" err="1">
                <a:solidFill>
                  <a:schemeClr val="bg1"/>
                </a:solidFill>
              </a:rPr>
              <a:t>with</a:t>
            </a:r>
            <a:r>
              <a:rPr lang="tr-TR" dirty="0">
                <a:solidFill>
                  <a:schemeClr val="bg1"/>
                </a:solidFill>
              </a:rPr>
              <a:t> </a:t>
            </a:r>
            <a:r>
              <a:rPr lang="tr-TR" dirty="0" err="1">
                <a:solidFill>
                  <a:schemeClr val="bg1"/>
                </a:solidFill>
              </a:rPr>
              <a:t>bi-monthly</a:t>
            </a:r>
            <a:r>
              <a:rPr lang="tr-TR" dirty="0">
                <a:solidFill>
                  <a:schemeClr val="bg1"/>
                </a:solidFill>
              </a:rPr>
              <a:t> </a:t>
            </a:r>
            <a:r>
              <a:rPr lang="tr-TR" dirty="0" err="1">
                <a:solidFill>
                  <a:schemeClr val="bg1"/>
                </a:solidFill>
              </a:rPr>
              <a:t>virtual</a:t>
            </a:r>
            <a:r>
              <a:rPr lang="tr-TR" dirty="0">
                <a:solidFill>
                  <a:schemeClr val="bg1"/>
                </a:solidFill>
              </a:rPr>
              <a:t> </a:t>
            </a:r>
            <a:r>
              <a:rPr lang="tr-TR" dirty="0" err="1">
                <a:solidFill>
                  <a:schemeClr val="bg1"/>
                </a:solidFill>
              </a:rPr>
              <a:t>meetings</a:t>
            </a:r>
            <a:r>
              <a:rPr lang="tr-TR" dirty="0">
                <a:solidFill>
                  <a:schemeClr val="bg1"/>
                </a:solidFill>
              </a:rPr>
              <a:t>.</a:t>
            </a:r>
          </a:p>
        </p:txBody>
      </p:sp>
    </p:spTree>
    <p:extLst>
      <p:ext uri="{BB962C8B-B14F-4D97-AF65-F5344CB8AC3E}">
        <p14:creationId xmlns:p14="http://schemas.microsoft.com/office/powerpoint/2010/main" val="191203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52650" y="116633"/>
            <a:ext cx="7886700" cy="1080120"/>
          </a:xfrm>
        </p:spPr>
        <p:txBody>
          <a:bodyPr/>
          <a:lstStyle/>
          <a:p>
            <a:pPr algn="ctr"/>
            <a:r>
              <a:rPr lang="tr-TR" dirty="0" err="1">
                <a:solidFill>
                  <a:srgbClr val="7030A0"/>
                </a:solidFill>
              </a:rPr>
              <a:t>Thank</a:t>
            </a:r>
            <a:r>
              <a:rPr lang="tr-TR" dirty="0">
                <a:solidFill>
                  <a:srgbClr val="7030A0"/>
                </a:solidFill>
              </a:rPr>
              <a:t> </a:t>
            </a:r>
            <a:r>
              <a:rPr lang="tr-TR" dirty="0" err="1">
                <a:solidFill>
                  <a:srgbClr val="7030A0"/>
                </a:solidFill>
              </a:rPr>
              <a:t>you</a:t>
            </a:r>
            <a:r>
              <a:rPr lang="tr-TR" dirty="0">
                <a:solidFill>
                  <a:srgbClr val="7030A0"/>
                </a:solidFill>
              </a:rPr>
              <a:t> !</a:t>
            </a:r>
            <a:endParaRPr lang="en-US" b="1" dirty="0">
              <a:solidFill>
                <a:srgbClr val="7030A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063553" y="836713"/>
            <a:ext cx="8285631" cy="5944193"/>
          </a:xfrm>
          <a:prstGeom prst="rect">
            <a:avLst/>
          </a:prstGeom>
          <a:noFill/>
          <a:ln w="9525">
            <a:noFill/>
            <a:miter lim="800000"/>
            <a:headEnd/>
            <a:tailEnd/>
          </a:ln>
          <a:effectLst/>
        </p:spPr>
      </p:pic>
    </p:spTree>
    <p:extLst>
      <p:ext uri="{BB962C8B-B14F-4D97-AF65-F5344CB8AC3E}">
        <p14:creationId xmlns:p14="http://schemas.microsoft.com/office/powerpoint/2010/main" val="2692848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47E16B-EFB0-5C40-997E-D543BA709B6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A812E43-0EA1-434F-A0F2-537F9DEF9958}"/>
              </a:ext>
            </a:extLst>
          </p:cNvPr>
          <p:cNvSpPr>
            <a:spLocks noGrp="1"/>
          </p:cNvSpPr>
          <p:nvPr>
            <p:ph idx="1"/>
          </p:nvPr>
        </p:nvSpPr>
        <p:spPr/>
        <p:txBody>
          <a:bodyPr>
            <a:normAutofit lnSpcReduction="10000"/>
          </a:bodyPr>
          <a:lstStyle/>
          <a:p>
            <a:r>
              <a:rPr lang="tr-TR" err="1"/>
              <a:t>İncluded</a:t>
            </a:r>
            <a:endParaRPr lang="tr-TR"/>
          </a:p>
          <a:p>
            <a:pPr lvl="1"/>
            <a:r>
              <a:rPr lang="tr-TR" err="1"/>
              <a:t>Arthurs</a:t>
            </a:r>
            <a:r>
              <a:rPr lang="tr-TR"/>
              <a:t> </a:t>
            </a:r>
            <a:r>
              <a:rPr lang="tr-TR" err="1"/>
              <a:t>glossary</a:t>
            </a:r>
            <a:r>
              <a:rPr lang="tr-TR"/>
              <a:t> </a:t>
            </a:r>
            <a:r>
              <a:rPr lang="tr-TR" err="1"/>
              <a:t>address</a:t>
            </a:r>
            <a:endParaRPr lang="tr-TR"/>
          </a:p>
          <a:p>
            <a:pPr lvl="1"/>
            <a:r>
              <a:rPr lang="tr-TR" err="1"/>
              <a:t>Meave</a:t>
            </a:r>
            <a:r>
              <a:rPr lang="tr-TR"/>
              <a:t> </a:t>
            </a:r>
            <a:r>
              <a:rPr lang="tr-TR" err="1"/>
              <a:t>preanble</a:t>
            </a:r>
            <a:r>
              <a:rPr lang="tr-TR"/>
              <a:t> </a:t>
            </a:r>
            <a:r>
              <a:rPr lang="tr-TR" err="1"/>
              <a:t>the</a:t>
            </a:r>
            <a:r>
              <a:rPr lang="tr-TR"/>
              <a:t> </a:t>
            </a:r>
            <a:r>
              <a:rPr lang="tr-TR" err="1"/>
              <a:t>papers</a:t>
            </a:r>
            <a:r>
              <a:rPr lang="tr-TR"/>
              <a:t> </a:t>
            </a:r>
            <a:r>
              <a:rPr lang="tr-TR" err="1"/>
              <a:t>being</a:t>
            </a:r>
            <a:r>
              <a:rPr lang="tr-TR"/>
              <a:t> </a:t>
            </a:r>
            <a:r>
              <a:rPr lang="tr-TR" err="1"/>
              <a:t>constructive</a:t>
            </a:r>
            <a:r>
              <a:rPr lang="tr-TR"/>
              <a:t> not </a:t>
            </a:r>
            <a:r>
              <a:rPr lang="tr-TR" err="1"/>
              <a:t>excluding</a:t>
            </a:r>
            <a:r>
              <a:rPr lang="tr-TR"/>
              <a:t>, </a:t>
            </a:r>
            <a:r>
              <a:rPr lang="tr-TR" err="1"/>
              <a:t>no</a:t>
            </a:r>
            <a:r>
              <a:rPr lang="tr-TR"/>
              <a:t> legal </a:t>
            </a:r>
            <a:r>
              <a:rPr lang="tr-TR" err="1"/>
              <a:t>consequences</a:t>
            </a:r>
            <a:r>
              <a:rPr lang="tr-TR"/>
              <a:t> at </a:t>
            </a:r>
            <a:r>
              <a:rPr lang="tr-TR" err="1"/>
              <a:t>the</a:t>
            </a:r>
            <a:r>
              <a:rPr lang="tr-TR"/>
              <a:t> </a:t>
            </a:r>
            <a:r>
              <a:rPr lang="tr-TR" err="1"/>
              <a:t>momeb-nt</a:t>
            </a:r>
            <a:r>
              <a:rPr lang="tr-TR"/>
              <a:t> (</a:t>
            </a:r>
            <a:r>
              <a:rPr lang="tr-TR" err="1"/>
              <a:t>hans</a:t>
            </a:r>
            <a:r>
              <a:rPr lang="tr-TR"/>
              <a:t> </a:t>
            </a:r>
            <a:r>
              <a:rPr lang="tr-TR" err="1"/>
              <a:t>peter</a:t>
            </a:r>
            <a:r>
              <a:rPr lang="tr-TR"/>
              <a:t>) but </a:t>
            </a:r>
            <a:r>
              <a:rPr lang="tr-TR" err="1"/>
              <a:t>should</a:t>
            </a:r>
            <a:r>
              <a:rPr lang="tr-TR"/>
              <a:t> be </a:t>
            </a:r>
            <a:r>
              <a:rPr lang="tr-TR" err="1"/>
              <a:t>mendatory</a:t>
            </a:r>
            <a:r>
              <a:rPr lang="tr-TR"/>
              <a:t> in time, </a:t>
            </a:r>
            <a:r>
              <a:rPr lang="tr-TR" err="1"/>
              <a:t>preventing</a:t>
            </a:r>
            <a:r>
              <a:rPr lang="tr-TR"/>
              <a:t> </a:t>
            </a:r>
            <a:r>
              <a:rPr lang="tr-TR" err="1"/>
              <a:t>Hans</a:t>
            </a:r>
            <a:r>
              <a:rPr lang="tr-TR"/>
              <a:t> </a:t>
            </a:r>
            <a:r>
              <a:rPr lang="tr-TR" err="1"/>
              <a:t>peters</a:t>
            </a:r>
            <a:r>
              <a:rPr lang="tr-TR"/>
              <a:t> legal problem </a:t>
            </a:r>
            <a:r>
              <a:rPr lang="tr-TR" err="1"/>
              <a:t>for</a:t>
            </a:r>
            <a:r>
              <a:rPr lang="tr-TR"/>
              <a:t> </a:t>
            </a:r>
            <a:r>
              <a:rPr lang="tr-TR" err="1"/>
              <a:t>now</a:t>
            </a:r>
            <a:r>
              <a:rPr lang="tr-TR"/>
              <a:t>.</a:t>
            </a:r>
          </a:p>
          <a:p>
            <a:pPr lvl="1"/>
            <a:r>
              <a:rPr lang="tr-TR" err="1"/>
              <a:t>Tariners</a:t>
            </a:r>
            <a:r>
              <a:rPr lang="tr-TR"/>
              <a:t> </a:t>
            </a:r>
            <a:r>
              <a:rPr lang="tr-TR" err="1"/>
              <a:t>training</a:t>
            </a:r>
            <a:r>
              <a:rPr lang="tr-TR"/>
              <a:t> </a:t>
            </a:r>
            <a:r>
              <a:rPr lang="tr-TR" err="1"/>
              <a:t>and</a:t>
            </a:r>
            <a:r>
              <a:rPr lang="tr-TR"/>
              <a:t> </a:t>
            </a:r>
            <a:r>
              <a:rPr lang="tr-TR" err="1"/>
              <a:t>accreditation</a:t>
            </a:r>
            <a:r>
              <a:rPr lang="tr-TR"/>
              <a:t>. Training </a:t>
            </a:r>
            <a:r>
              <a:rPr lang="tr-TR" err="1"/>
              <a:t>centers</a:t>
            </a:r>
            <a:r>
              <a:rPr lang="tr-TR"/>
              <a:t> </a:t>
            </a:r>
            <a:r>
              <a:rPr lang="tr-TR" err="1"/>
              <a:t>should</a:t>
            </a:r>
            <a:r>
              <a:rPr lang="tr-TR"/>
              <a:t> </a:t>
            </a:r>
            <a:r>
              <a:rPr lang="tr-TR" err="1"/>
              <a:t>have</a:t>
            </a:r>
            <a:r>
              <a:rPr lang="tr-TR"/>
              <a:t> </a:t>
            </a:r>
            <a:r>
              <a:rPr lang="tr-TR" err="1"/>
              <a:t>educated</a:t>
            </a:r>
            <a:r>
              <a:rPr lang="tr-TR"/>
              <a:t> </a:t>
            </a:r>
            <a:r>
              <a:rPr lang="tr-TR" err="1"/>
              <a:t>trainers</a:t>
            </a:r>
            <a:r>
              <a:rPr lang="tr-TR"/>
              <a:t> not </a:t>
            </a:r>
            <a:r>
              <a:rPr lang="tr-TR" err="1"/>
              <a:t>other</a:t>
            </a:r>
            <a:r>
              <a:rPr lang="tr-TR"/>
              <a:t> </a:t>
            </a:r>
            <a:r>
              <a:rPr lang="tr-TR" err="1"/>
              <a:t>senior</a:t>
            </a:r>
            <a:r>
              <a:rPr lang="tr-TR"/>
              <a:t> doctors7 </a:t>
            </a:r>
            <a:r>
              <a:rPr lang="tr-TR" err="1"/>
              <a:t>surgeons</a:t>
            </a:r>
            <a:endParaRPr lang="tr-TR"/>
          </a:p>
          <a:p>
            <a:pPr lvl="1"/>
            <a:r>
              <a:rPr lang="tr-TR"/>
              <a:t>Arthur </a:t>
            </a:r>
            <a:r>
              <a:rPr lang="tr-TR" err="1"/>
              <a:t>Fellows</a:t>
            </a:r>
            <a:r>
              <a:rPr lang="tr-TR"/>
              <a:t> </a:t>
            </a:r>
            <a:r>
              <a:rPr lang="tr-TR" err="1"/>
              <a:t>position</a:t>
            </a:r>
            <a:r>
              <a:rPr lang="tr-TR"/>
              <a:t> </a:t>
            </a:r>
            <a:r>
              <a:rPr lang="tr-TR" err="1"/>
              <a:t>and</a:t>
            </a:r>
            <a:r>
              <a:rPr lang="tr-TR"/>
              <a:t> </a:t>
            </a:r>
            <a:r>
              <a:rPr lang="tr-TR" err="1"/>
              <a:t>should</a:t>
            </a:r>
            <a:r>
              <a:rPr lang="tr-TR"/>
              <a:t> be </a:t>
            </a:r>
            <a:r>
              <a:rPr lang="tr-TR" err="1"/>
              <a:t>clearly</a:t>
            </a:r>
            <a:r>
              <a:rPr lang="tr-TR"/>
              <a:t> </a:t>
            </a:r>
            <a:r>
              <a:rPr lang="tr-TR" err="1"/>
              <a:t>statad</a:t>
            </a:r>
            <a:r>
              <a:rPr lang="tr-TR"/>
              <a:t> </a:t>
            </a:r>
            <a:r>
              <a:rPr lang="tr-TR" err="1"/>
              <a:t>and</a:t>
            </a:r>
            <a:r>
              <a:rPr lang="tr-TR"/>
              <a:t> </a:t>
            </a:r>
            <a:r>
              <a:rPr lang="tr-TR" err="1"/>
              <a:t>recognised</a:t>
            </a:r>
            <a:r>
              <a:rPr lang="tr-TR"/>
              <a:t> </a:t>
            </a:r>
            <a:r>
              <a:rPr lang="tr-TR" err="1"/>
              <a:t>by</a:t>
            </a:r>
            <a:r>
              <a:rPr lang="tr-TR"/>
              <a:t> UEMS </a:t>
            </a:r>
            <a:r>
              <a:rPr lang="tr-TR" err="1"/>
              <a:t>rops</a:t>
            </a:r>
            <a:r>
              <a:rPr lang="tr-TR"/>
              <a:t> </a:t>
            </a:r>
            <a:r>
              <a:rPr lang="tr-TR" err="1"/>
              <a:t>and</a:t>
            </a:r>
            <a:r>
              <a:rPr lang="tr-TR"/>
              <a:t> …s </a:t>
            </a:r>
          </a:p>
          <a:p>
            <a:pPr lvl="1"/>
            <a:r>
              <a:rPr lang="tr-TR"/>
              <a:t>Program </a:t>
            </a:r>
            <a:r>
              <a:rPr lang="tr-TR" err="1"/>
              <a:t>accrreditation</a:t>
            </a:r>
            <a:r>
              <a:rPr lang="tr-TR"/>
              <a:t> </a:t>
            </a:r>
            <a:r>
              <a:rPr lang="tr-TR" err="1"/>
              <a:t>should</a:t>
            </a:r>
            <a:r>
              <a:rPr lang="tr-TR"/>
              <a:t> be done </a:t>
            </a:r>
            <a:r>
              <a:rPr lang="tr-TR" err="1"/>
              <a:t>after</a:t>
            </a:r>
            <a:r>
              <a:rPr lang="tr-TR"/>
              <a:t> </a:t>
            </a:r>
            <a:r>
              <a:rPr lang="tr-TR" err="1"/>
              <a:t>each</a:t>
            </a:r>
            <a:r>
              <a:rPr lang="tr-TR"/>
              <a:t> </a:t>
            </a:r>
            <a:r>
              <a:rPr lang="tr-TR" err="1"/>
              <a:t>center</a:t>
            </a:r>
            <a:r>
              <a:rPr lang="tr-TR"/>
              <a:t> in </a:t>
            </a:r>
            <a:r>
              <a:rPr lang="tr-TR" err="1"/>
              <a:t>the</a:t>
            </a:r>
            <a:r>
              <a:rPr lang="tr-TR"/>
              <a:t> program </a:t>
            </a:r>
            <a:r>
              <a:rPr lang="tr-TR" err="1"/>
              <a:t>will</a:t>
            </a:r>
            <a:r>
              <a:rPr lang="tr-TR"/>
              <a:t> be </a:t>
            </a:r>
            <a:r>
              <a:rPr lang="tr-TR" err="1"/>
              <a:t>accredited</a:t>
            </a:r>
            <a:endParaRPr lang="tr-TR"/>
          </a:p>
          <a:p>
            <a:pPr lvl="1"/>
            <a:r>
              <a:rPr lang="tr-TR" err="1"/>
              <a:t>Nsh</a:t>
            </a:r>
            <a:r>
              <a:rPr lang="tr-TR"/>
              <a:t> </a:t>
            </a:r>
            <a:r>
              <a:rPr lang="tr-TR" err="1"/>
              <a:t>being</a:t>
            </a:r>
            <a:r>
              <a:rPr lang="tr-TR"/>
              <a:t> </a:t>
            </a:r>
            <a:r>
              <a:rPr lang="tr-TR" err="1"/>
              <a:t>like</a:t>
            </a:r>
            <a:r>
              <a:rPr lang="tr-TR"/>
              <a:t> a CE mark </a:t>
            </a:r>
            <a:r>
              <a:rPr lang="tr-TR" err="1"/>
              <a:t>for</a:t>
            </a:r>
            <a:r>
              <a:rPr lang="tr-TR"/>
              <a:t> </a:t>
            </a:r>
            <a:r>
              <a:rPr lang="tr-TR" err="1"/>
              <a:t>trainers</a:t>
            </a:r>
            <a:r>
              <a:rPr lang="tr-TR"/>
              <a:t> </a:t>
            </a:r>
            <a:r>
              <a:rPr lang="tr-TR" err="1"/>
              <a:t>and</a:t>
            </a:r>
            <a:r>
              <a:rPr lang="tr-TR"/>
              <a:t> </a:t>
            </a:r>
            <a:r>
              <a:rPr lang="tr-TR" err="1"/>
              <a:t>trainees</a:t>
            </a:r>
            <a:r>
              <a:rPr lang="tr-TR"/>
              <a:t> </a:t>
            </a:r>
            <a:r>
              <a:rPr lang="tr-TR" err="1"/>
              <a:t>to</a:t>
            </a:r>
            <a:r>
              <a:rPr lang="tr-TR"/>
              <a:t> </a:t>
            </a:r>
            <a:r>
              <a:rPr lang="tr-TR" err="1"/>
              <a:t>choose</a:t>
            </a:r>
            <a:r>
              <a:rPr lang="tr-TR"/>
              <a:t> </a:t>
            </a:r>
            <a:r>
              <a:rPr lang="tr-TR" err="1"/>
              <a:t>the</a:t>
            </a:r>
            <a:r>
              <a:rPr lang="tr-TR"/>
              <a:t> </a:t>
            </a:r>
            <a:r>
              <a:rPr lang="tr-TR" err="1"/>
              <a:t>center</a:t>
            </a:r>
            <a:r>
              <a:rPr lang="tr-TR"/>
              <a:t> </a:t>
            </a:r>
          </a:p>
        </p:txBody>
      </p:sp>
    </p:spTree>
    <p:extLst>
      <p:ext uri="{BB962C8B-B14F-4D97-AF65-F5344CB8AC3E}">
        <p14:creationId xmlns:p14="http://schemas.microsoft.com/office/powerpoint/2010/main" val="272111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57DF27-8BA9-7642-A77D-B4BE0058BB3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9FE6168-AA88-C943-99BF-D77E10484C0D}"/>
              </a:ext>
            </a:extLst>
          </p:cNvPr>
          <p:cNvSpPr>
            <a:spLocks noGrp="1"/>
          </p:cNvSpPr>
          <p:nvPr>
            <p:ph idx="1"/>
          </p:nvPr>
        </p:nvSpPr>
        <p:spPr/>
        <p:txBody>
          <a:bodyPr/>
          <a:lstStyle/>
          <a:p>
            <a:r>
              <a:rPr lang="tr-TR" err="1"/>
              <a:t>Preamble</a:t>
            </a:r>
            <a:r>
              <a:rPr lang="tr-TR"/>
              <a:t> amaç niye çalışıyoruz daha önce de çalışmalar vardı bizim gurubun yeri</a:t>
            </a:r>
          </a:p>
          <a:p>
            <a:r>
              <a:rPr lang="tr-TR"/>
              <a:t>Sonra </a:t>
            </a:r>
            <a:r>
              <a:rPr lang="tr-TR" err="1"/>
              <a:t>non</a:t>
            </a:r>
            <a:r>
              <a:rPr lang="tr-TR"/>
              <a:t> Professional </a:t>
            </a:r>
            <a:r>
              <a:rPr lang="tr-TR" err="1"/>
              <a:t>etc</a:t>
            </a:r>
            <a:endParaRPr lang="tr-TR"/>
          </a:p>
          <a:p>
            <a:r>
              <a:rPr lang="tr-TR" err="1"/>
              <a:t>Overlapi</a:t>
            </a:r>
            <a:r>
              <a:rPr lang="tr-TR"/>
              <a:t> engelle </a:t>
            </a:r>
            <a:r>
              <a:rPr lang="tr-TR" err="1"/>
              <a:t>colloboration</a:t>
            </a:r>
            <a:endParaRPr lang="tr-TR"/>
          </a:p>
          <a:p>
            <a:endParaRPr lang="tr-TR"/>
          </a:p>
        </p:txBody>
      </p:sp>
    </p:spTree>
    <p:extLst>
      <p:ext uri="{BB962C8B-B14F-4D97-AF65-F5344CB8AC3E}">
        <p14:creationId xmlns:p14="http://schemas.microsoft.com/office/powerpoint/2010/main" val="241121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endParaRPr lang="en-US" dirty="0">
              <a:ea typeface="+mj-ea"/>
            </a:endParaRPr>
          </a:p>
        </p:txBody>
      </p:sp>
      <p:sp>
        <p:nvSpPr>
          <p:cNvPr id="77827" name="TextBox 3"/>
          <p:cNvSpPr txBox="1">
            <a:spLocks noChangeArrowheads="1"/>
          </p:cNvSpPr>
          <p:nvPr/>
        </p:nvSpPr>
        <p:spPr bwMode="auto">
          <a:xfrm>
            <a:off x="4880673" y="2726534"/>
            <a:ext cx="24306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tr-TR" altLang="en-US" sz="1800" dirty="0">
                <a:solidFill>
                  <a:schemeClr val="bg1"/>
                </a:solidFill>
                <a:latin typeface="Palatino Linotype" panose="02040502050505030304" pitchFamily="18" charset="0"/>
              </a:rPr>
              <a:t>Thank You</a:t>
            </a:r>
            <a:endParaRPr lang="en-US" altLang="en-US" sz="2700" b="1" dirty="0">
              <a:solidFill>
                <a:srgbClr val="FFFF00"/>
              </a:solidFill>
              <a:latin typeface="Palatino Linotype" panose="02040502050505030304" pitchFamily="18" charset="0"/>
            </a:endParaRPr>
          </a:p>
        </p:txBody>
      </p:sp>
      <p:sp>
        <p:nvSpPr>
          <p:cNvPr id="5" name="4 İçerik Yer Tutucusu"/>
          <p:cNvSpPr>
            <a:spLocks noGrp="1"/>
          </p:cNvSpPr>
          <p:nvPr>
            <p:ph idx="1"/>
          </p:nvPr>
        </p:nvSpPr>
        <p:spPr>
          <a:xfrm>
            <a:off x="4769932" y="5464983"/>
            <a:ext cx="2732504" cy="388302"/>
          </a:xfrm>
        </p:spPr>
        <p:txBody>
          <a:bodyPr>
            <a:noAutofit/>
          </a:bodyPr>
          <a:lstStyle/>
          <a:p>
            <a:pPr algn="ctr">
              <a:buNone/>
            </a:pPr>
            <a:endParaRPr lang="tr-TR" sz="3000" b="1" dirty="0">
              <a:solidFill>
                <a:srgbClr val="FF0000"/>
              </a:solidFill>
            </a:endParaRPr>
          </a:p>
        </p:txBody>
      </p:sp>
      <p:pic>
        <p:nvPicPr>
          <p:cNvPr id="1028" name="Picture 4" descr="C:\Users\KBB1\Desktop\prof dr umut akyol.jpg"/>
          <p:cNvPicPr>
            <a:picLocks noChangeAspect="1" noChangeArrowheads="1"/>
          </p:cNvPicPr>
          <p:nvPr/>
        </p:nvPicPr>
        <p:blipFill>
          <a:blip r:embed="rId2" cstate="print"/>
          <a:srcRect/>
          <a:stretch>
            <a:fillRect/>
          </a:stretch>
        </p:blipFill>
        <p:spPr bwMode="auto">
          <a:xfrm>
            <a:off x="1440592" y="857251"/>
            <a:ext cx="9227408" cy="5162389"/>
          </a:xfrm>
          <a:prstGeom prst="rect">
            <a:avLst/>
          </a:prstGeom>
          <a:noFill/>
        </p:spPr>
      </p:pic>
    </p:spTree>
    <p:extLst>
      <p:ext uri="{BB962C8B-B14F-4D97-AF65-F5344CB8AC3E}">
        <p14:creationId xmlns:p14="http://schemas.microsoft.com/office/powerpoint/2010/main" val="163910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564F269-E3E4-0540-ACF0-06F8F5A58895}"/>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78D2CFF6-4491-DA41-8382-2F44DED5F574}"/>
              </a:ext>
            </a:extLst>
          </p:cNvPr>
          <p:cNvPicPr>
            <a:picLocks noGrp="1" noChangeAspect="1"/>
          </p:cNvPicPr>
          <p:nvPr>
            <p:ph idx="1"/>
          </p:nvPr>
        </p:nvPicPr>
        <p:blipFill>
          <a:blip r:embed="rId2"/>
          <a:stretch>
            <a:fillRect/>
          </a:stretch>
        </p:blipFill>
        <p:spPr>
          <a:xfrm>
            <a:off x="190804" y="137470"/>
            <a:ext cx="11832319" cy="6655680"/>
          </a:xfrm>
        </p:spPr>
      </p:pic>
    </p:spTree>
    <p:extLst>
      <p:ext uri="{BB962C8B-B14F-4D97-AF65-F5344CB8AC3E}">
        <p14:creationId xmlns:p14="http://schemas.microsoft.com/office/powerpoint/2010/main" val="294655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84ACD7-294C-9A4E-80D3-BD3D3A3B02B2}"/>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166AA745-8689-FB43-901C-480F16E4083C}"/>
              </a:ext>
            </a:extLst>
          </p:cNvPr>
          <p:cNvPicPr>
            <a:picLocks noGrp="1" noChangeAspect="1"/>
          </p:cNvPicPr>
          <p:nvPr>
            <p:ph idx="1"/>
          </p:nvPr>
        </p:nvPicPr>
        <p:blipFill>
          <a:blip r:embed="rId2"/>
          <a:stretch>
            <a:fillRect/>
          </a:stretch>
        </p:blipFill>
        <p:spPr>
          <a:xfrm>
            <a:off x="109798" y="88922"/>
            <a:ext cx="11880143" cy="6682581"/>
          </a:xfrm>
        </p:spPr>
      </p:pic>
    </p:spTree>
    <p:extLst>
      <p:ext uri="{BB962C8B-B14F-4D97-AF65-F5344CB8AC3E}">
        <p14:creationId xmlns:p14="http://schemas.microsoft.com/office/powerpoint/2010/main" val="83629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93BC614-36EF-3242-83AE-3B783C1C376A}"/>
              </a:ext>
            </a:extLst>
          </p:cNvPr>
          <p:cNvSpPr>
            <a:spLocks noGrp="1"/>
          </p:cNvSpPr>
          <p:nvPr>
            <p:ph type="title"/>
          </p:nvPr>
        </p:nvSpPr>
        <p:spPr/>
        <p:txBody>
          <a:bodyPr/>
          <a:lstStyle/>
          <a:p>
            <a:r>
              <a:rPr lang="tr-TR"/>
              <a:t>WG PGT, </a:t>
            </a:r>
            <a:r>
              <a:rPr lang="tr-TR" err="1"/>
              <a:t>Tbilisi</a:t>
            </a:r>
            <a:r>
              <a:rPr lang="tr-TR"/>
              <a:t> 17/10/2025</a:t>
            </a:r>
          </a:p>
        </p:txBody>
      </p:sp>
      <p:sp>
        <p:nvSpPr>
          <p:cNvPr id="3" name="İçerik Yer Tutucusu 2">
            <a:extLst>
              <a:ext uri="{FF2B5EF4-FFF2-40B4-BE49-F238E27FC236}">
                <a16:creationId xmlns:a16="http://schemas.microsoft.com/office/drawing/2014/main" id="{CCF6E14E-79A3-4040-A77F-145E61DFD836}"/>
              </a:ext>
            </a:extLst>
          </p:cNvPr>
          <p:cNvSpPr>
            <a:spLocks noGrp="1"/>
          </p:cNvSpPr>
          <p:nvPr>
            <p:ph idx="1"/>
          </p:nvPr>
        </p:nvSpPr>
        <p:spPr/>
        <p:txBody>
          <a:bodyPr/>
          <a:lstStyle/>
          <a:p>
            <a:r>
              <a:rPr lang="en-US"/>
              <a:t>Guidelines for Appraisal and Accreditation of</a:t>
            </a:r>
            <a:r>
              <a:rPr lang="tr-TR"/>
              <a:t> </a:t>
            </a:r>
            <a:r>
              <a:rPr lang="en-US"/>
              <a:t>Post</a:t>
            </a:r>
            <a:r>
              <a:rPr lang="en-US" strike="sngStrike"/>
              <a:t>-</a:t>
            </a:r>
            <a:r>
              <a:rPr lang="en-US"/>
              <a:t>Graduate Training Center</a:t>
            </a:r>
            <a:r>
              <a:rPr lang="tr-TR">
                <a:effectLst/>
              </a:rPr>
              <a:t> </a:t>
            </a:r>
          </a:p>
          <a:p>
            <a:r>
              <a:rPr lang="tr-TR"/>
              <a:t>UEMS </a:t>
            </a:r>
            <a:r>
              <a:rPr lang="tr-TR" err="1"/>
              <a:t>Glossary</a:t>
            </a:r>
            <a:endParaRPr lang="tr-TR">
              <a:effectLst/>
            </a:endParaRPr>
          </a:p>
          <a:p>
            <a:r>
              <a:rPr lang="tr-TR" err="1"/>
              <a:t>Future</a:t>
            </a:r>
            <a:r>
              <a:rPr lang="tr-TR"/>
              <a:t> </a:t>
            </a:r>
            <a:r>
              <a:rPr lang="tr-TR" err="1"/>
              <a:t>Projects</a:t>
            </a:r>
            <a:endParaRPr lang="tr-TR"/>
          </a:p>
        </p:txBody>
      </p:sp>
    </p:spTree>
    <p:extLst>
      <p:ext uri="{BB962C8B-B14F-4D97-AF65-F5344CB8AC3E}">
        <p14:creationId xmlns:p14="http://schemas.microsoft.com/office/powerpoint/2010/main" val="284401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982891-47E8-9E4F-9CCC-728338419A26}"/>
              </a:ext>
            </a:extLst>
          </p:cNvPr>
          <p:cNvSpPr>
            <a:spLocks noGrp="1"/>
          </p:cNvSpPr>
          <p:nvPr>
            <p:ph type="ctrTitle"/>
          </p:nvPr>
        </p:nvSpPr>
        <p:spPr/>
        <p:txBody>
          <a:bodyPr>
            <a:normAutofit/>
          </a:bodyPr>
          <a:lstStyle/>
          <a:p>
            <a:r>
              <a:rPr lang="en-US" dirty="0"/>
              <a:t>PGTWG</a:t>
            </a:r>
            <a:br>
              <a:rPr lang="tr-TR" dirty="0"/>
            </a:br>
            <a:endParaRPr lang="tr-TR" dirty="0"/>
          </a:p>
        </p:txBody>
      </p:sp>
      <p:sp>
        <p:nvSpPr>
          <p:cNvPr id="3" name="Alt Başlık 2">
            <a:extLst>
              <a:ext uri="{FF2B5EF4-FFF2-40B4-BE49-F238E27FC236}">
                <a16:creationId xmlns:a16="http://schemas.microsoft.com/office/drawing/2014/main" id="{4A73C9DB-F6FE-A942-9807-62890E897217}"/>
              </a:ext>
            </a:extLst>
          </p:cNvPr>
          <p:cNvSpPr>
            <a:spLocks noGrp="1"/>
          </p:cNvSpPr>
          <p:nvPr>
            <p:ph type="subTitle" idx="1"/>
          </p:nvPr>
        </p:nvSpPr>
        <p:spPr>
          <a:xfrm>
            <a:off x="1524000" y="3103809"/>
            <a:ext cx="9144000" cy="3013656"/>
          </a:xfrm>
        </p:spPr>
        <p:txBody>
          <a:bodyPr>
            <a:normAutofit lnSpcReduction="10000"/>
          </a:bodyPr>
          <a:lstStyle/>
          <a:p>
            <a:r>
              <a:rPr lang="en-US" sz="3200" dirty="0"/>
              <a:t>          Post Graduate Medical Training WG</a:t>
            </a:r>
            <a:r>
              <a:rPr lang="tr-TR" sz="3200" dirty="0"/>
              <a:t>	</a:t>
            </a:r>
            <a:r>
              <a:rPr lang="tr-TR" dirty="0"/>
              <a:t>				</a:t>
            </a:r>
          </a:p>
          <a:p>
            <a:r>
              <a:rPr lang="en-US" dirty="0"/>
              <a:t>Medical Trainees</a:t>
            </a:r>
            <a:endParaRPr lang="tr-TR" dirty="0"/>
          </a:p>
          <a:p>
            <a:endParaRPr lang="en-US" dirty="0"/>
          </a:p>
          <a:p>
            <a:r>
              <a:rPr lang="en-US" dirty="0"/>
              <a:t>Medical Trainers	Medical Training documents, (ETRs)</a:t>
            </a:r>
            <a:endParaRPr lang="tr-TR" dirty="0"/>
          </a:p>
          <a:p>
            <a:endParaRPr lang="en-US" dirty="0"/>
          </a:p>
          <a:p>
            <a:r>
              <a:rPr lang="en-US" dirty="0"/>
              <a:t>Medical Training Centers</a:t>
            </a:r>
            <a:endParaRPr lang="tr-TR" dirty="0"/>
          </a:p>
          <a:p>
            <a:endParaRPr lang="tr-TR" dirty="0"/>
          </a:p>
        </p:txBody>
      </p:sp>
    </p:spTree>
    <p:extLst>
      <p:ext uri="{BB962C8B-B14F-4D97-AF65-F5344CB8AC3E}">
        <p14:creationId xmlns:p14="http://schemas.microsoft.com/office/powerpoint/2010/main" val="213659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4520B6-87D5-214A-85AF-78502FC8A6B0}"/>
              </a:ext>
            </a:extLst>
          </p:cNvPr>
          <p:cNvSpPr>
            <a:spLocks noGrp="1"/>
          </p:cNvSpPr>
          <p:nvPr>
            <p:ph type="title"/>
          </p:nvPr>
        </p:nvSpPr>
        <p:spPr/>
        <p:txBody>
          <a:bodyPr>
            <a:normAutofit fontScale="90000"/>
          </a:bodyPr>
          <a:lstStyle/>
          <a:p>
            <a:r>
              <a:rPr lang="en-US"/>
              <a:t>Guidelines for Appraisal and Accreditation of</a:t>
            </a:r>
            <a:r>
              <a:rPr lang="tr-TR"/>
              <a:t> </a:t>
            </a:r>
            <a:r>
              <a:rPr lang="en-US"/>
              <a:t>Post</a:t>
            </a:r>
            <a:r>
              <a:rPr lang="en-US" strike="sngStrike"/>
              <a:t>-</a:t>
            </a:r>
            <a:r>
              <a:rPr lang="en-US"/>
              <a:t>Graduate Training Centers</a:t>
            </a:r>
            <a:r>
              <a:rPr lang="tr-TR"/>
              <a:t> </a:t>
            </a:r>
            <a:br>
              <a:rPr lang="tr-TR"/>
            </a:br>
            <a:endParaRPr lang="tr-TR"/>
          </a:p>
        </p:txBody>
      </p:sp>
      <p:sp>
        <p:nvSpPr>
          <p:cNvPr id="3" name="İçerik Yer Tutucusu 2">
            <a:extLst>
              <a:ext uri="{FF2B5EF4-FFF2-40B4-BE49-F238E27FC236}">
                <a16:creationId xmlns:a16="http://schemas.microsoft.com/office/drawing/2014/main" id="{B24DC76E-5A4B-D841-948F-B7384B08F606}"/>
              </a:ext>
            </a:extLst>
          </p:cNvPr>
          <p:cNvSpPr>
            <a:spLocks noGrp="1"/>
          </p:cNvSpPr>
          <p:nvPr>
            <p:ph idx="1"/>
          </p:nvPr>
        </p:nvSpPr>
        <p:spPr/>
        <p:txBody>
          <a:bodyPr>
            <a:normAutofit fontScale="92500" lnSpcReduction="10000"/>
          </a:bodyPr>
          <a:lstStyle/>
          <a:p>
            <a:pPr lvl="0"/>
            <a:r>
              <a:rPr lang="en-US" dirty="0"/>
              <a:t>This document aims to clearly define the motive and the process of appraisal of training centers (programs) in UEMS member countries. Appraisal / accreditation is one of the main pillars of post graduate medical training. The document is written to open a new boulevard in UEMS Works, which will evolve in time like the ETRs.</a:t>
            </a:r>
            <a:endParaRPr lang="tr-TR" dirty="0"/>
          </a:p>
          <a:p>
            <a:pPr lvl="0"/>
            <a:r>
              <a:rPr lang="en-US" dirty="0"/>
              <a:t>Appraisal / accreditation progression is not mandatory at the moment and will not be over the national processes. It is like a CE mark indicating the center has met UEMS standards for high quality PGT. It aims to assist each center for a better PGT.</a:t>
            </a:r>
            <a:endParaRPr lang="tr-TR" dirty="0"/>
          </a:p>
          <a:p>
            <a:pPr lvl="0"/>
            <a:r>
              <a:rPr lang="en-US" dirty="0"/>
              <a:t>This work is based on the previous, valuable efforts of our colleagues who prepared similar papers under UEMS years ago. </a:t>
            </a:r>
            <a:endParaRPr lang="tr-TR" dirty="0"/>
          </a:p>
          <a:p>
            <a:pPr lvl="0"/>
            <a:r>
              <a:rPr lang="en-US" dirty="0"/>
              <a:t>Special thanks to Andreas </a:t>
            </a:r>
            <a:r>
              <a:rPr lang="en-US" dirty="0" err="1"/>
              <a:t>Papandroudis</a:t>
            </a:r>
            <a:r>
              <a:rPr lang="en-US" dirty="0"/>
              <a:t> and </a:t>
            </a:r>
            <a:r>
              <a:rPr lang="en-US" dirty="0" err="1"/>
              <a:t>Naishadh</a:t>
            </a:r>
            <a:r>
              <a:rPr lang="en-US" dirty="0"/>
              <a:t> </a:t>
            </a:r>
            <a:r>
              <a:rPr lang="en-US" dirty="0" err="1"/>
              <a:t>Patil</a:t>
            </a:r>
            <a:r>
              <a:rPr lang="en-US" dirty="0"/>
              <a:t> </a:t>
            </a:r>
            <a:endParaRPr lang="tr-TR" dirty="0"/>
          </a:p>
          <a:p>
            <a:endParaRPr lang="tr-TR" dirty="0"/>
          </a:p>
        </p:txBody>
      </p:sp>
    </p:spTree>
    <p:extLst>
      <p:ext uri="{BB962C8B-B14F-4D97-AF65-F5344CB8AC3E}">
        <p14:creationId xmlns:p14="http://schemas.microsoft.com/office/powerpoint/2010/main" val="380206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DD6F8A-EF88-9642-9A7A-A6889330FCEE}"/>
              </a:ext>
            </a:extLst>
          </p:cNvPr>
          <p:cNvSpPr>
            <a:spLocks noGrp="1"/>
          </p:cNvSpPr>
          <p:nvPr>
            <p:ph type="title"/>
          </p:nvPr>
        </p:nvSpPr>
        <p:spPr>
          <a:xfrm>
            <a:off x="838200" y="661687"/>
            <a:ext cx="10515600" cy="1325563"/>
          </a:xfrm>
        </p:spPr>
        <p:txBody>
          <a:bodyPr>
            <a:normAutofit fontScale="90000"/>
          </a:bodyPr>
          <a:lstStyle/>
          <a:p>
            <a:r>
              <a:rPr lang="en-US"/>
              <a:t>Guidelines for Appraisal and Accreditation of</a:t>
            </a:r>
            <a:r>
              <a:rPr lang="tr-TR"/>
              <a:t> </a:t>
            </a:r>
            <a:r>
              <a:rPr lang="en-US"/>
              <a:t>Post</a:t>
            </a:r>
            <a:r>
              <a:rPr lang="en-US" strike="sngStrike"/>
              <a:t>-</a:t>
            </a:r>
            <a:r>
              <a:rPr lang="en-US"/>
              <a:t>Graduate Training Centers</a:t>
            </a:r>
            <a:r>
              <a:rPr lang="tr-TR"/>
              <a:t> </a:t>
            </a:r>
            <a:br>
              <a:rPr lang="tr-TR"/>
            </a:br>
            <a:endParaRPr lang="tr-TR"/>
          </a:p>
        </p:txBody>
      </p:sp>
      <p:sp>
        <p:nvSpPr>
          <p:cNvPr id="3" name="İçerik Yer Tutucusu 2">
            <a:extLst>
              <a:ext uri="{FF2B5EF4-FFF2-40B4-BE49-F238E27FC236}">
                <a16:creationId xmlns:a16="http://schemas.microsoft.com/office/drawing/2014/main" id="{9BF7CCD1-F877-C142-86D7-A00F34BA9C30}"/>
              </a:ext>
            </a:extLst>
          </p:cNvPr>
          <p:cNvSpPr>
            <a:spLocks noGrp="1"/>
          </p:cNvSpPr>
          <p:nvPr>
            <p:ph idx="1"/>
          </p:nvPr>
        </p:nvSpPr>
        <p:spPr/>
        <p:txBody>
          <a:bodyPr>
            <a:normAutofit/>
          </a:bodyPr>
          <a:lstStyle/>
          <a:p>
            <a:pPr lvl="0"/>
            <a:r>
              <a:rPr lang="en-US" dirty="0"/>
              <a:t>The present version of the document will be edited in order to be easier to follow, prevent duplicating parts etc. </a:t>
            </a:r>
            <a:endParaRPr lang="tr-TR" dirty="0"/>
          </a:p>
          <a:p>
            <a:pPr lvl="0"/>
            <a:r>
              <a:rPr lang="en-US" dirty="0"/>
              <a:t>It will be distributed among the WG and the UEMS bodies and NMAs for consultation for the final feed-back. </a:t>
            </a:r>
            <a:endParaRPr lang="tr-TR" dirty="0"/>
          </a:p>
          <a:p>
            <a:pPr lvl="0"/>
            <a:r>
              <a:rPr lang="en-US" dirty="0"/>
              <a:t>And will be directed to executive for endorsement and acceptance during our spring council meeting.</a:t>
            </a:r>
            <a:endParaRPr lang="tr-TR" dirty="0"/>
          </a:p>
          <a:p>
            <a:pPr lvl="0"/>
            <a:r>
              <a:rPr lang="en-US" dirty="0"/>
              <a:t>Your feedback is important. Thank you in advance for your further contribution!</a:t>
            </a:r>
            <a:endParaRPr lang="tr-TR" dirty="0"/>
          </a:p>
        </p:txBody>
      </p:sp>
    </p:spTree>
    <p:extLst>
      <p:ext uri="{BB962C8B-B14F-4D97-AF65-F5344CB8AC3E}">
        <p14:creationId xmlns:p14="http://schemas.microsoft.com/office/powerpoint/2010/main" val="362729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9C2E8FC-8B6A-7D4F-BD67-6EFBB567E055}"/>
              </a:ext>
            </a:extLst>
          </p:cNvPr>
          <p:cNvSpPr>
            <a:spLocks noGrp="1"/>
          </p:cNvSpPr>
          <p:nvPr>
            <p:ph type="title"/>
          </p:nvPr>
        </p:nvSpPr>
        <p:spPr/>
        <p:txBody>
          <a:bodyPr/>
          <a:lstStyle/>
          <a:p>
            <a:r>
              <a:rPr lang="tr-TR"/>
              <a:t>UEMS </a:t>
            </a:r>
            <a:r>
              <a:rPr lang="tr-TR" err="1"/>
              <a:t>Glossary</a:t>
            </a:r>
            <a:endParaRPr lang="tr-TR"/>
          </a:p>
        </p:txBody>
      </p:sp>
      <p:sp>
        <p:nvSpPr>
          <p:cNvPr id="3" name="İçerik Yer Tutucusu 2">
            <a:extLst>
              <a:ext uri="{FF2B5EF4-FFF2-40B4-BE49-F238E27FC236}">
                <a16:creationId xmlns:a16="http://schemas.microsoft.com/office/drawing/2014/main" id="{91F7EB64-E139-8045-A5B3-5B354C7CBE25}"/>
              </a:ext>
            </a:extLst>
          </p:cNvPr>
          <p:cNvSpPr>
            <a:spLocks noGrp="1"/>
          </p:cNvSpPr>
          <p:nvPr>
            <p:ph idx="1"/>
          </p:nvPr>
        </p:nvSpPr>
        <p:spPr/>
        <p:txBody>
          <a:bodyPr/>
          <a:lstStyle/>
          <a:p>
            <a:pPr marL="0" lvl="0" indent="0">
              <a:buNone/>
            </a:pPr>
            <a:r>
              <a:rPr lang="en-US" dirty="0"/>
              <a:t>Prof. Arthur Felice (General Surgery, Malta) has been in charge of this important Project aiming for all of us in UEMS family to use the right words and be sure we are talking about the same thing during our discussions, papers, daily work.</a:t>
            </a:r>
            <a:endParaRPr lang="tr-TR" dirty="0"/>
          </a:p>
          <a:p>
            <a:pPr lvl="0"/>
            <a:r>
              <a:rPr lang="en-US" dirty="0"/>
              <a:t> Please find the current final draft’s E-address written below and send any feedback to Prof. Felice, who has leading this project with great passion. Thank you very much Arthur!</a:t>
            </a:r>
            <a:endParaRPr lang="tr-TR" dirty="0"/>
          </a:p>
          <a:p>
            <a:pPr marL="0" indent="0">
              <a:buNone/>
            </a:pPr>
            <a:endParaRPr lang="tr-TR" u="sng" dirty="0">
              <a:hlinkClick r:id="rId2"/>
            </a:endParaRPr>
          </a:p>
          <a:p>
            <a:pPr marL="0" indent="0">
              <a:buNone/>
            </a:pPr>
            <a:r>
              <a:rPr lang="tr-TR" u="sng" dirty="0">
                <a:hlinkClick r:id="rId2"/>
              </a:rPr>
              <a:t>UEMS Autumn Council Meeting: 17-18 October, 2025 Tbilisi, Georgia | uems.eu</a:t>
            </a:r>
            <a:endParaRPr lang="tr-TR" dirty="0"/>
          </a:p>
        </p:txBody>
      </p:sp>
    </p:spTree>
    <p:extLst>
      <p:ext uri="{BB962C8B-B14F-4D97-AF65-F5344CB8AC3E}">
        <p14:creationId xmlns:p14="http://schemas.microsoft.com/office/powerpoint/2010/main" val="14749609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3" ma:contentTypeDescription="Crée un document." ma:contentTypeScope="" ma:versionID="86dcd4e7effc3605f55d7ad34ce035c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c29cbb54add60317ae49322ad6ac3129"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bd27bf-f23a-4764-ba48-893866d47e01">
      <Terms xmlns="http://schemas.microsoft.com/office/infopath/2007/PartnerControls"/>
    </lcf76f155ced4ddcb4097134ff3c332f>
    <TaxCatchAll xmlns="cd7455a3-4a59-4a73-9e70-409757b3c8a1" xsi:nil="true"/>
  </documentManagement>
</p:properties>
</file>

<file path=customXml/itemProps1.xml><?xml version="1.0" encoding="utf-8"?>
<ds:datastoreItem xmlns:ds="http://schemas.openxmlformats.org/officeDocument/2006/customXml" ds:itemID="{26E782F2-F164-4DC6-AFB7-5B2B1F12C021}"/>
</file>

<file path=customXml/itemProps2.xml><?xml version="1.0" encoding="utf-8"?>
<ds:datastoreItem xmlns:ds="http://schemas.openxmlformats.org/officeDocument/2006/customXml" ds:itemID="{92C596E2-F5A5-4F6E-9723-7F61DC4AE58D}"/>
</file>

<file path=customXml/itemProps3.xml><?xml version="1.0" encoding="utf-8"?>
<ds:datastoreItem xmlns:ds="http://schemas.openxmlformats.org/officeDocument/2006/customXml" ds:itemID="{E4537B28-8CCA-44CE-A1D3-9E85B2168827}"/>
</file>

<file path=docProps/app.xml><?xml version="1.0" encoding="utf-8"?>
<Properties xmlns="http://schemas.openxmlformats.org/officeDocument/2006/extended-properties" xmlns:vt="http://schemas.openxmlformats.org/officeDocument/2006/docPropsVTypes">
  <TotalTime>1715</TotalTime>
  <Words>936</Words>
  <Application>Microsoft Macintosh PowerPoint</Application>
  <PresentationFormat>Geniş ekran</PresentationFormat>
  <Paragraphs>62</Paragraphs>
  <Slides>18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MS PGothic</vt:lpstr>
      <vt:lpstr>Arial</vt:lpstr>
      <vt:lpstr>Calibri</vt:lpstr>
      <vt:lpstr>Calibri Light</vt:lpstr>
      <vt:lpstr>Palatino Linotype</vt:lpstr>
      <vt:lpstr>Office Teması</vt:lpstr>
      <vt:lpstr>WG PGT, 17/10/2025, Tbilisi</vt:lpstr>
      <vt:lpstr>PowerPoint Sunusu</vt:lpstr>
      <vt:lpstr>PowerPoint Sunusu</vt:lpstr>
      <vt:lpstr>PowerPoint Sunusu</vt:lpstr>
      <vt:lpstr>WG PGT, Tbilisi 17/10/2025</vt:lpstr>
      <vt:lpstr>PGTWG </vt:lpstr>
      <vt:lpstr>Guidelines for Appraisal and Accreditation of Post-Graduate Training Centers  </vt:lpstr>
      <vt:lpstr>Guidelines for Appraisal and Accreditation of Post-Graduate Training Centers  </vt:lpstr>
      <vt:lpstr>UEMS Glossary</vt:lpstr>
      <vt:lpstr>Future Projects</vt:lpstr>
      <vt:lpstr>«non-professional» subjects which could/should be implemented into the PGT (by means of ETRs and CME/CPD activities)</vt:lpstr>
      <vt:lpstr>PowerPoint Sunusu</vt:lpstr>
      <vt:lpstr> Proposed non-professional training subjects for PGM </vt:lpstr>
      <vt:lpstr>PowerPoint Sunusu</vt:lpstr>
      <vt:lpstr>PowerPoint Sunusu</vt:lpstr>
      <vt:lpstr>Thank you !</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Proposals for future projects of PGTWG </dc:title>
  <dc:creator>Microsoft Office User</dc:creator>
  <cp:lastModifiedBy>Microsoft Office User</cp:lastModifiedBy>
  <cp:revision>27</cp:revision>
  <dcterms:created xsi:type="dcterms:W3CDTF">2025-10-17T05:19:29Z</dcterms:created>
  <dcterms:modified xsi:type="dcterms:W3CDTF">2025-10-18T10:03:09Z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0x0101004194900BABD61B4BAC2F245EDF4ED39E</vt:lpwstr>
  </property>
</Properties>
</file>