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Lst>
  <p:sldSz cx="18288000" cy="10287000"/>
  <p:notesSz cx="6858000" cy="9144000"/>
  <p:embeddedFontLst>
    <p:embeddedFont>
      <p:font typeface="Asap" panose="020B0604020202020204" charset="0"/>
      <p:regular r:id="rId9"/>
    </p:embeddedFont>
    <p:embeddedFont>
      <p:font typeface="Asap Bold" panose="020B0604020202020204" charset="0"/>
      <p:regular r:id="rId10"/>
    </p:embeddedFont>
    <p:embeddedFont>
      <p:font typeface="Asap Italics" panose="020B0604020202020204" charset="0"/>
      <p:regular r:id="rId11"/>
    </p:embeddedFont>
    <p:embeddedFont>
      <p:font typeface="Open Sans" panose="020B0606030504020204" pitchFamily="34" charset="0"/>
      <p:regular r:id="rId12"/>
    </p:embeddedFont>
    <p:embeddedFont>
      <p:font typeface="Open Sans Bold" panose="020B0806030504020204" charset="0"/>
      <p:regular r:id="rId13"/>
    </p:embeddedFont>
    <p:embeddedFont>
      <p:font typeface="Open Sans Light" panose="020F0502020204030204" pitchFamily="34" charset="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3" d="100"/>
          <a:sy n="53" d="100"/>
        </p:scale>
        <p:origin x="802"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5.fntdata"/><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2.fntdata"/><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2313067" y="0"/>
            <a:ext cx="15974933" cy="10287000"/>
            <a:chOff x="0" y="0"/>
            <a:chExt cx="4207390" cy="2709333"/>
          </a:xfrm>
        </p:grpSpPr>
        <p:sp>
          <p:nvSpPr>
            <p:cNvPr id="3" name="Freeform 3"/>
            <p:cNvSpPr/>
            <p:nvPr/>
          </p:nvSpPr>
          <p:spPr>
            <a:xfrm>
              <a:off x="0" y="0"/>
              <a:ext cx="4207390" cy="2709333"/>
            </a:xfrm>
            <a:custGeom>
              <a:avLst/>
              <a:gdLst/>
              <a:ahLst/>
              <a:cxnLst/>
              <a:rect l="l" t="t" r="r" b="b"/>
              <a:pathLst>
                <a:path w="4207390" h="2709333">
                  <a:moveTo>
                    <a:pt x="0" y="0"/>
                  </a:moveTo>
                  <a:lnTo>
                    <a:pt x="4207390" y="0"/>
                  </a:lnTo>
                  <a:lnTo>
                    <a:pt x="4207390" y="2709333"/>
                  </a:lnTo>
                  <a:lnTo>
                    <a:pt x="0" y="2709333"/>
                  </a:lnTo>
                  <a:close/>
                </a:path>
              </a:pathLst>
            </a:custGeom>
            <a:solidFill>
              <a:srgbClr val="0065B1"/>
            </a:solidFill>
          </p:spPr>
          <p:txBody>
            <a:bodyPr/>
            <a:lstStyle/>
            <a:p>
              <a:endParaRPr lang="fr-BE"/>
            </a:p>
          </p:txBody>
        </p:sp>
        <p:sp>
          <p:nvSpPr>
            <p:cNvPr id="4" name="TextBox 4"/>
            <p:cNvSpPr txBox="1"/>
            <p:nvPr/>
          </p:nvSpPr>
          <p:spPr>
            <a:xfrm>
              <a:off x="0" y="-38100"/>
              <a:ext cx="4207390"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976172" y="5953949"/>
            <a:ext cx="15283128" cy="114300"/>
            <a:chOff x="0" y="0"/>
            <a:chExt cx="4025186" cy="30104"/>
          </a:xfrm>
        </p:grpSpPr>
        <p:sp>
          <p:nvSpPr>
            <p:cNvPr id="6" name="Freeform 6"/>
            <p:cNvSpPr/>
            <p:nvPr/>
          </p:nvSpPr>
          <p:spPr>
            <a:xfrm>
              <a:off x="0" y="0"/>
              <a:ext cx="4025186" cy="30104"/>
            </a:xfrm>
            <a:custGeom>
              <a:avLst/>
              <a:gdLst/>
              <a:ahLst/>
              <a:cxnLst/>
              <a:rect l="l" t="t" r="r" b="b"/>
              <a:pathLst>
                <a:path w="4025186" h="30104">
                  <a:moveTo>
                    <a:pt x="0" y="0"/>
                  </a:moveTo>
                  <a:lnTo>
                    <a:pt x="4025186" y="0"/>
                  </a:lnTo>
                  <a:lnTo>
                    <a:pt x="4025186" y="30104"/>
                  </a:lnTo>
                  <a:lnTo>
                    <a:pt x="0" y="30104"/>
                  </a:lnTo>
                  <a:close/>
                </a:path>
              </a:pathLst>
            </a:custGeom>
            <a:solidFill>
              <a:srgbClr val="FFED00"/>
            </a:solidFill>
          </p:spPr>
          <p:txBody>
            <a:bodyPr/>
            <a:lstStyle/>
            <a:p>
              <a:endParaRPr lang="fr-BE"/>
            </a:p>
          </p:txBody>
        </p:sp>
        <p:sp>
          <p:nvSpPr>
            <p:cNvPr id="7" name="TextBox 7"/>
            <p:cNvSpPr txBox="1"/>
            <p:nvPr/>
          </p:nvSpPr>
          <p:spPr>
            <a:xfrm>
              <a:off x="0" y="-38100"/>
              <a:ext cx="4025186" cy="68204"/>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237393" y="264002"/>
            <a:ext cx="1811672" cy="1811672"/>
          </a:xfrm>
          <a:custGeom>
            <a:avLst/>
            <a:gdLst/>
            <a:ahLst/>
            <a:cxnLst/>
            <a:rect l="l" t="t" r="r" b="b"/>
            <a:pathLst>
              <a:path w="1811672" h="1811672">
                <a:moveTo>
                  <a:pt x="0" y="0"/>
                </a:moveTo>
                <a:lnTo>
                  <a:pt x="1811672" y="0"/>
                </a:lnTo>
                <a:lnTo>
                  <a:pt x="1811672" y="1811671"/>
                </a:lnTo>
                <a:lnTo>
                  <a:pt x="0" y="1811671"/>
                </a:lnTo>
                <a:lnTo>
                  <a:pt x="0" y="0"/>
                </a:lnTo>
                <a:close/>
              </a:path>
            </a:pathLst>
          </a:custGeom>
          <a:blipFill>
            <a:blip r:embed="rId2">
              <a:extLst>
                <a:ext uri="{96DAC541-7B7A-43D3-8B79-37D633B846F1}">
                  <asvg:svgBlip xmlns:asvg="http://schemas.microsoft.com/office/drawing/2016/SVG/main" r:embed="rId3"/>
                </a:ext>
              </a:extLst>
            </a:blip>
            <a:stretch>
              <a:fillRect l="-2515" t="-2694" r="-2636" b="-2460"/>
            </a:stretch>
          </a:blipFill>
        </p:spPr>
        <p:txBody>
          <a:bodyPr/>
          <a:lstStyle/>
          <a:p>
            <a:endParaRPr lang="fr-BE"/>
          </a:p>
        </p:txBody>
      </p:sp>
      <p:grpSp>
        <p:nvGrpSpPr>
          <p:cNvPr id="9" name="Group 9"/>
          <p:cNvGrpSpPr/>
          <p:nvPr/>
        </p:nvGrpSpPr>
        <p:grpSpPr>
          <a:xfrm>
            <a:off x="2540289" y="560427"/>
            <a:ext cx="4250554" cy="1150563"/>
            <a:chOff x="0" y="0"/>
            <a:chExt cx="5667405" cy="1534084"/>
          </a:xfrm>
        </p:grpSpPr>
        <p:sp>
          <p:nvSpPr>
            <p:cNvPr id="10" name="TextBox 10"/>
            <p:cNvSpPr txBox="1"/>
            <p:nvPr/>
          </p:nvSpPr>
          <p:spPr>
            <a:xfrm>
              <a:off x="0" y="-57150"/>
              <a:ext cx="5504555" cy="578583"/>
            </a:xfrm>
            <a:prstGeom prst="rect">
              <a:avLst/>
            </a:prstGeom>
          </p:spPr>
          <p:txBody>
            <a:bodyPr lIns="0" tIns="0" rIns="0" bIns="0" rtlCol="0" anchor="t">
              <a:spAutoFit/>
            </a:bodyPr>
            <a:lstStyle/>
            <a:p>
              <a:pPr algn="l">
                <a:lnSpc>
                  <a:spcPts val="3640"/>
                </a:lnSpc>
              </a:pPr>
              <a:r>
                <a:rPr lang="en-US" sz="2600" spc="26">
                  <a:solidFill>
                    <a:srgbClr val="FFFFFF"/>
                  </a:solidFill>
                  <a:latin typeface="Asap"/>
                  <a:ea typeface="Asap"/>
                  <a:cs typeface="Asap"/>
                  <a:sym typeface="Asap"/>
                </a:rPr>
                <a:t>EUROPEAN UNION OF</a:t>
              </a:r>
            </a:p>
          </p:txBody>
        </p:sp>
        <p:sp>
          <p:nvSpPr>
            <p:cNvPr id="11" name="TextBox 11"/>
            <p:cNvSpPr txBox="1"/>
            <p:nvPr/>
          </p:nvSpPr>
          <p:spPr>
            <a:xfrm>
              <a:off x="0" y="426183"/>
              <a:ext cx="5504555" cy="578583"/>
            </a:xfrm>
            <a:prstGeom prst="rect">
              <a:avLst/>
            </a:prstGeom>
          </p:spPr>
          <p:txBody>
            <a:bodyPr lIns="0" tIns="0" rIns="0" bIns="0" rtlCol="0" anchor="t">
              <a:spAutoFit/>
            </a:bodyPr>
            <a:lstStyle/>
            <a:p>
              <a:pPr algn="l">
                <a:lnSpc>
                  <a:spcPts val="3640"/>
                </a:lnSpc>
              </a:pPr>
              <a:r>
                <a:rPr lang="en-US" sz="2600" b="1" spc="46">
                  <a:solidFill>
                    <a:srgbClr val="FFFFFF"/>
                  </a:solidFill>
                  <a:latin typeface="Asap Bold"/>
                  <a:ea typeface="Asap Bold"/>
                  <a:cs typeface="Asap Bold"/>
                  <a:sym typeface="Asap Bold"/>
                </a:rPr>
                <a:t>MEDICAL SPECIALISTS</a:t>
              </a:r>
            </a:p>
          </p:txBody>
        </p:sp>
        <p:sp>
          <p:nvSpPr>
            <p:cNvPr id="12" name="TextBox 12"/>
            <p:cNvSpPr txBox="1"/>
            <p:nvPr/>
          </p:nvSpPr>
          <p:spPr>
            <a:xfrm>
              <a:off x="0" y="1112981"/>
              <a:ext cx="5667405" cy="421103"/>
            </a:xfrm>
            <a:prstGeom prst="rect">
              <a:avLst/>
            </a:prstGeom>
          </p:spPr>
          <p:txBody>
            <a:bodyPr lIns="0" tIns="0" rIns="0" bIns="0" rtlCol="0" anchor="t">
              <a:spAutoFit/>
            </a:bodyPr>
            <a:lstStyle/>
            <a:p>
              <a:pPr algn="l">
                <a:lnSpc>
                  <a:spcPts val="2500"/>
                </a:lnSpc>
              </a:pPr>
              <a:r>
                <a:rPr lang="en-US" sz="2000" i="1" spc="30">
                  <a:solidFill>
                    <a:srgbClr val="FFFFFF"/>
                  </a:solidFill>
                  <a:latin typeface="Asap Italics"/>
                  <a:ea typeface="Asap Italics"/>
                  <a:cs typeface="Asap Italics"/>
                  <a:sym typeface="Asap Italics"/>
                </a:rPr>
                <a:t>The advocate of medical specialists</a:t>
              </a:r>
            </a:p>
          </p:txBody>
        </p:sp>
      </p:grpSp>
      <p:sp>
        <p:nvSpPr>
          <p:cNvPr id="13" name="TextBox 13"/>
          <p:cNvSpPr txBox="1"/>
          <p:nvPr/>
        </p:nvSpPr>
        <p:spPr>
          <a:xfrm>
            <a:off x="4891504" y="5048250"/>
            <a:ext cx="8504992" cy="2477137"/>
          </a:xfrm>
          <a:prstGeom prst="rect">
            <a:avLst/>
          </a:prstGeom>
        </p:spPr>
        <p:txBody>
          <a:bodyPr lIns="0" tIns="0" rIns="0" bIns="0" rtlCol="0" anchor="t">
            <a:spAutoFit/>
          </a:bodyPr>
          <a:lstStyle/>
          <a:p>
            <a:pPr algn="ctr">
              <a:lnSpc>
                <a:spcPts val="7279"/>
              </a:lnSpc>
            </a:pPr>
            <a:r>
              <a:rPr lang="en-US" sz="5199">
                <a:solidFill>
                  <a:srgbClr val="FFFFFF"/>
                </a:solidFill>
                <a:latin typeface="Open Sans"/>
                <a:ea typeface="Open Sans"/>
                <a:cs typeface="Open Sans"/>
                <a:sym typeface="Open Sans"/>
              </a:rPr>
              <a:t> Working Group for Ukraine</a:t>
            </a:r>
          </a:p>
          <a:p>
            <a:pPr algn="ctr">
              <a:lnSpc>
                <a:spcPts val="6299"/>
              </a:lnSpc>
            </a:pPr>
            <a:r>
              <a:rPr lang="en-US" sz="4499">
                <a:solidFill>
                  <a:srgbClr val="FFFFFF"/>
                </a:solidFill>
                <a:latin typeface="Open Sans"/>
                <a:ea typeface="Open Sans"/>
                <a:cs typeface="Open Sans"/>
                <a:sym typeface="Open Sans"/>
              </a:rPr>
              <a:t>    </a:t>
            </a:r>
          </a:p>
          <a:p>
            <a:pPr algn="ctr">
              <a:lnSpc>
                <a:spcPts val="6299"/>
              </a:lnSpc>
              <a:spcBef>
                <a:spcPct val="0"/>
              </a:spcBef>
            </a:pPr>
            <a:r>
              <a:rPr lang="en-US" sz="4499">
                <a:solidFill>
                  <a:srgbClr val="FFFFFF"/>
                </a:solidFill>
                <a:latin typeface="Open Sans"/>
                <a:ea typeface="Open Sans"/>
                <a:cs typeface="Open Sans"/>
                <a:sym typeface="Open Sans"/>
              </a:rPr>
              <a:t>October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2314575" cy="10287000"/>
            <a:chOff x="0" y="0"/>
            <a:chExt cx="609600" cy="2709333"/>
          </a:xfrm>
        </p:grpSpPr>
        <p:sp>
          <p:nvSpPr>
            <p:cNvPr id="3" name="Freeform 3"/>
            <p:cNvSpPr/>
            <p:nvPr/>
          </p:nvSpPr>
          <p:spPr>
            <a:xfrm>
              <a:off x="0" y="0"/>
              <a:ext cx="609600" cy="2709333"/>
            </a:xfrm>
            <a:custGeom>
              <a:avLst/>
              <a:gdLst/>
              <a:ahLst/>
              <a:cxnLst/>
              <a:rect l="l" t="t" r="r" b="b"/>
              <a:pathLst>
                <a:path w="609600" h="2709333">
                  <a:moveTo>
                    <a:pt x="0" y="0"/>
                  </a:moveTo>
                  <a:lnTo>
                    <a:pt x="609600" y="0"/>
                  </a:lnTo>
                  <a:lnTo>
                    <a:pt x="609600" y="2709333"/>
                  </a:lnTo>
                  <a:lnTo>
                    <a:pt x="0" y="2709333"/>
                  </a:lnTo>
                  <a:close/>
                </a:path>
              </a:pathLst>
            </a:custGeom>
            <a:solidFill>
              <a:srgbClr val="0065B1"/>
            </a:solidFill>
          </p:spPr>
          <p:txBody>
            <a:bodyPr/>
            <a:lstStyle/>
            <a:p>
              <a:endParaRPr lang="fr-BE"/>
            </a:p>
          </p:txBody>
        </p:sp>
        <p:sp>
          <p:nvSpPr>
            <p:cNvPr id="4" name="TextBox 4"/>
            <p:cNvSpPr txBox="1"/>
            <p:nvPr/>
          </p:nvSpPr>
          <p:spPr>
            <a:xfrm>
              <a:off x="0" y="-38100"/>
              <a:ext cx="609600"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a:off x="252412" y="235427"/>
            <a:ext cx="1809750" cy="1809750"/>
          </a:xfrm>
          <a:custGeom>
            <a:avLst/>
            <a:gdLst/>
            <a:ahLst/>
            <a:cxnLst/>
            <a:rect l="l" t="t" r="r" b="b"/>
            <a:pathLst>
              <a:path w="1809750" h="1809750">
                <a:moveTo>
                  <a:pt x="0" y="0"/>
                </a:moveTo>
                <a:lnTo>
                  <a:pt x="1809750" y="0"/>
                </a:lnTo>
                <a:lnTo>
                  <a:pt x="1809750" y="1809750"/>
                </a:lnTo>
                <a:lnTo>
                  <a:pt x="0" y="1809750"/>
                </a:lnTo>
                <a:lnTo>
                  <a:pt x="0" y="0"/>
                </a:lnTo>
                <a:close/>
              </a:path>
            </a:pathLst>
          </a:custGeom>
          <a:blipFill>
            <a:blip r:embed="rId2">
              <a:extLst>
                <a:ext uri="{96DAC541-7B7A-43D3-8B79-37D633B846F1}">
                  <asvg:svgBlip xmlns:asvg="http://schemas.microsoft.com/office/drawing/2016/SVG/main" r:embed="rId3"/>
                </a:ext>
              </a:extLst>
            </a:blip>
            <a:stretch>
              <a:fillRect l="-21418" t="-25687" r="-20436" b="-13072"/>
            </a:stretch>
          </a:blipFill>
          <a:ln cap="sq">
            <a:noFill/>
            <a:prstDash val="solid"/>
            <a:miter/>
          </a:ln>
        </p:spPr>
        <p:txBody>
          <a:bodyPr/>
          <a:lstStyle/>
          <a:p>
            <a:endParaRPr lang="fr-BE"/>
          </a:p>
        </p:txBody>
      </p:sp>
      <p:sp>
        <p:nvSpPr>
          <p:cNvPr id="6" name="Freeform 6"/>
          <p:cNvSpPr/>
          <p:nvPr/>
        </p:nvSpPr>
        <p:spPr>
          <a:xfrm>
            <a:off x="2314575" y="1329756"/>
            <a:ext cx="15973425" cy="7928544"/>
          </a:xfrm>
          <a:custGeom>
            <a:avLst/>
            <a:gdLst/>
            <a:ahLst/>
            <a:cxnLst/>
            <a:rect l="l" t="t" r="r" b="b"/>
            <a:pathLst>
              <a:path w="15973425" h="7928544">
                <a:moveTo>
                  <a:pt x="0" y="0"/>
                </a:moveTo>
                <a:lnTo>
                  <a:pt x="15973425" y="0"/>
                </a:lnTo>
                <a:lnTo>
                  <a:pt x="15973425" y="7928544"/>
                </a:lnTo>
                <a:lnTo>
                  <a:pt x="0" y="7928544"/>
                </a:lnTo>
                <a:lnTo>
                  <a:pt x="0" y="0"/>
                </a:lnTo>
                <a:close/>
              </a:path>
            </a:pathLst>
          </a:custGeom>
          <a:blipFill>
            <a:blip r:embed="rId4"/>
            <a:stretch>
              <a:fillRect t="-6662" b="-6662"/>
            </a:stretch>
          </a:blipFill>
        </p:spPr>
        <p:txBody>
          <a:bodyPr/>
          <a:lstStyle/>
          <a:p>
            <a:endParaRPr lang="fr-B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2314575" cy="10287000"/>
            <a:chOff x="0" y="0"/>
            <a:chExt cx="609600" cy="2709333"/>
          </a:xfrm>
        </p:grpSpPr>
        <p:sp>
          <p:nvSpPr>
            <p:cNvPr id="3" name="Freeform 3"/>
            <p:cNvSpPr/>
            <p:nvPr/>
          </p:nvSpPr>
          <p:spPr>
            <a:xfrm>
              <a:off x="0" y="0"/>
              <a:ext cx="609600" cy="2709333"/>
            </a:xfrm>
            <a:custGeom>
              <a:avLst/>
              <a:gdLst/>
              <a:ahLst/>
              <a:cxnLst/>
              <a:rect l="l" t="t" r="r" b="b"/>
              <a:pathLst>
                <a:path w="609600" h="2709333">
                  <a:moveTo>
                    <a:pt x="0" y="0"/>
                  </a:moveTo>
                  <a:lnTo>
                    <a:pt x="609600" y="0"/>
                  </a:lnTo>
                  <a:lnTo>
                    <a:pt x="609600" y="2709333"/>
                  </a:lnTo>
                  <a:lnTo>
                    <a:pt x="0" y="2709333"/>
                  </a:lnTo>
                  <a:close/>
                </a:path>
              </a:pathLst>
            </a:custGeom>
            <a:solidFill>
              <a:srgbClr val="0065B1"/>
            </a:solidFill>
          </p:spPr>
          <p:txBody>
            <a:bodyPr/>
            <a:lstStyle/>
            <a:p>
              <a:endParaRPr lang="fr-BE"/>
            </a:p>
          </p:txBody>
        </p:sp>
        <p:sp>
          <p:nvSpPr>
            <p:cNvPr id="4" name="TextBox 4"/>
            <p:cNvSpPr txBox="1"/>
            <p:nvPr/>
          </p:nvSpPr>
          <p:spPr>
            <a:xfrm>
              <a:off x="0" y="-38100"/>
              <a:ext cx="609600" cy="2747433"/>
            </a:xfrm>
            <a:prstGeom prst="rect">
              <a:avLst/>
            </a:prstGeom>
          </p:spPr>
          <p:txBody>
            <a:bodyPr lIns="50800" tIns="50800" rIns="50800" bIns="50800" rtlCol="0" anchor="ctr"/>
            <a:lstStyle/>
            <a:p>
              <a:pPr algn="ctr">
                <a:lnSpc>
                  <a:spcPts val="2659"/>
                </a:lnSpc>
                <a:spcBef>
                  <a:spcPct val="0"/>
                </a:spcBef>
              </a:pPr>
              <a:endParaRPr/>
            </a:p>
          </p:txBody>
        </p:sp>
      </p:grpSp>
      <p:sp>
        <p:nvSpPr>
          <p:cNvPr id="5" name="Freeform 5"/>
          <p:cNvSpPr/>
          <p:nvPr/>
        </p:nvSpPr>
        <p:spPr>
          <a:xfrm>
            <a:off x="252412" y="258592"/>
            <a:ext cx="1809750" cy="1809750"/>
          </a:xfrm>
          <a:custGeom>
            <a:avLst/>
            <a:gdLst/>
            <a:ahLst/>
            <a:cxnLst/>
            <a:rect l="l" t="t" r="r" b="b"/>
            <a:pathLst>
              <a:path w="1809750" h="1809750">
                <a:moveTo>
                  <a:pt x="0" y="0"/>
                </a:moveTo>
                <a:lnTo>
                  <a:pt x="1809750" y="0"/>
                </a:lnTo>
                <a:lnTo>
                  <a:pt x="1809750" y="1809750"/>
                </a:lnTo>
                <a:lnTo>
                  <a:pt x="0" y="180975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a:p>
        </p:txBody>
      </p:sp>
      <p:sp>
        <p:nvSpPr>
          <p:cNvPr id="6" name="TextBox 6"/>
          <p:cNvSpPr txBox="1"/>
          <p:nvPr/>
        </p:nvSpPr>
        <p:spPr>
          <a:xfrm>
            <a:off x="2585802" y="4721408"/>
            <a:ext cx="15702198" cy="4790133"/>
          </a:xfrm>
          <a:prstGeom prst="rect">
            <a:avLst/>
          </a:prstGeom>
        </p:spPr>
        <p:txBody>
          <a:bodyPr lIns="0" tIns="0" rIns="0" bIns="0" rtlCol="0" anchor="t">
            <a:spAutoFit/>
          </a:bodyPr>
          <a:lstStyle/>
          <a:p>
            <a:pPr algn="l">
              <a:lnSpc>
                <a:spcPts val="4282"/>
              </a:lnSpc>
              <a:spcBef>
                <a:spcPct val="0"/>
              </a:spcBef>
            </a:pPr>
            <a:r>
              <a:rPr lang="en-US" sz="3058" b="1">
                <a:solidFill>
                  <a:srgbClr val="0065B1"/>
                </a:solidFill>
                <a:latin typeface="Open Sans Bold"/>
                <a:ea typeface="Open Sans Bold"/>
                <a:cs typeface="Open Sans Bold"/>
                <a:sym typeface="Open Sans Bold"/>
              </a:rPr>
              <a:t>•Identify areas where UEMS can provide support to colleagues in Ukraine to rebuild and develop a modern healthcare system post-war. This goal is aligned with the overall objective of the UEMS to study, promote and harmonize the highest level of training, Continuing Medical Education, Continuing Professional Development and quality assurance of the medical specialists, medical practice and healthcare across the European Union and Europe.</a:t>
            </a:r>
          </a:p>
          <a:p>
            <a:pPr algn="l">
              <a:lnSpc>
                <a:spcPts val="4282"/>
              </a:lnSpc>
              <a:spcBef>
                <a:spcPct val="0"/>
              </a:spcBef>
            </a:pPr>
            <a:endParaRPr lang="en-US" sz="3058" b="1">
              <a:solidFill>
                <a:srgbClr val="0065B1"/>
              </a:solidFill>
              <a:latin typeface="Open Sans Bold"/>
              <a:ea typeface="Open Sans Bold"/>
              <a:cs typeface="Open Sans Bold"/>
              <a:sym typeface="Open Sans Bold"/>
            </a:endParaRPr>
          </a:p>
          <a:p>
            <a:pPr algn="l">
              <a:lnSpc>
                <a:spcPts val="4282"/>
              </a:lnSpc>
              <a:spcBef>
                <a:spcPct val="0"/>
              </a:spcBef>
            </a:pPr>
            <a:r>
              <a:rPr lang="en-US" sz="3058" b="1">
                <a:solidFill>
                  <a:srgbClr val="0065B1"/>
                </a:solidFill>
                <a:latin typeface="Open Sans Bold"/>
                <a:ea typeface="Open Sans Bold"/>
                <a:cs typeface="Open Sans Bold"/>
                <a:sym typeface="Open Sans Bold"/>
              </a:rPr>
              <a:t>•Promote Ukrainian advances in medicine to the UEMS European medical community. </a:t>
            </a:r>
          </a:p>
        </p:txBody>
      </p:sp>
      <p:sp>
        <p:nvSpPr>
          <p:cNvPr id="7" name="TextBox 7"/>
          <p:cNvSpPr txBox="1"/>
          <p:nvPr/>
        </p:nvSpPr>
        <p:spPr>
          <a:xfrm>
            <a:off x="4898775" y="1030117"/>
            <a:ext cx="11364084" cy="1218777"/>
          </a:xfrm>
          <a:prstGeom prst="rect">
            <a:avLst/>
          </a:prstGeom>
        </p:spPr>
        <p:txBody>
          <a:bodyPr lIns="0" tIns="0" rIns="0" bIns="0" rtlCol="0" anchor="t">
            <a:spAutoFit/>
          </a:bodyPr>
          <a:lstStyle/>
          <a:p>
            <a:pPr algn="ctr">
              <a:lnSpc>
                <a:spcPts val="9998"/>
              </a:lnSpc>
              <a:spcBef>
                <a:spcPct val="0"/>
              </a:spcBef>
            </a:pPr>
            <a:r>
              <a:rPr lang="en-US" sz="7141" b="1">
                <a:solidFill>
                  <a:srgbClr val="0065B1"/>
                </a:solidFill>
                <a:latin typeface="Open Sans Bold"/>
                <a:ea typeface="Open Sans Bold"/>
                <a:cs typeface="Open Sans Bold"/>
                <a:sym typeface="Open Sans Bold"/>
              </a:rPr>
              <a:t>WG Ukraine aims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2314575"/>
            <a:chOff x="0" y="0"/>
            <a:chExt cx="4816593" cy="609600"/>
          </a:xfrm>
        </p:grpSpPr>
        <p:sp>
          <p:nvSpPr>
            <p:cNvPr id="3" name="Freeform 3"/>
            <p:cNvSpPr/>
            <p:nvPr/>
          </p:nvSpPr>
          <p:spPr>
            <a:xfrm>
              <a:off x="0" y="0"/>
              <a:ext cx="4816592" cy="609600"/>
            </a:xfrm>
            <a:custGeom>
              <a:avLst/>
              <a:gdLst/>
              <a:ahLst/>
              <a:cxnLst/>
              <a:rect l="l" t="t" r="r" b="b"/>
              <a:pathLst>
                <a:path w="4816592" h="609600">
                  <a:moveTo>
                    <a:pt x="0" y="0"/>
                  </a:moveTo>
                  <a:lnTo>
                    <a:pt x="4816592" y="0"/>
                  </a:lnTo>
                  <a:lnTo>
                    <a:pt x="4816592" y="609600"/>
                  </a:lnTo>
                  <a:lnTo>
                    <a:pt x="0" y="609600"/>
                  </a:lnTo>
                  <a:close/>
                </a:path>
              </a:pathLst>
            </a:custGeom>
            <a:solidFill>
              <a:srgbClr val="0065B1"/>
            </a:solidFill>
          </p:spPr>
          <p:txBody>
            <a:bodyPr/>
            <a:lstStyle/>
            <a:p>
              <a:endParaRPr lang="fr-BE"/>
            </a:p>
          </p:txBody>
        </p:sp>
        <p:sp>
          <p:nvSpPr>
            <p:cNvPr id="4" name="TextBox 4"/>
            <p:cNvSpPr txBox="1"/>
            <p:nvPr/>
          </p:nvSpPr>
          <p:spPr>
            <a:xfrm>
              <a:off x="0" y="-38100"/>
              <a:ext cx="4816593" cy="647700"/>
            </a:xfrm>
            <a:prstGeom prst="rect">
              <a:avLst/>
            </a:prstGeom>
          </p:spPr>
          <p:txBody>
            <a:bodyPr lIns="50800" tIns="50800" rIns="50800" bIns="50800" rtlCol="0" anchor="ctr"/>
            <a:lstStyle/>
            <a:p>
              <a:pPr algn="ctr">
                <a:lnSpc>
                  <a:spcPts val="2659"/>
                </a:lnSpc>
              </a:pPr>
              <a:endParaRPr/>
            </a:p>
          </p:txBody>
        </p:sp>
      </p:grpSp>
      <p:sp>
        <p:nvSpPr>
          <p:cNvPr id="5" name="Freeform 5"/>
          <p:cNvSpPr/>
          <p:nvPr/>
        </p:nvSpPr>
        <p:spPr>
          <a:xfrm>
            <a:off x="252412" y="235427"/>
            <a:ext cx="1809750" cy="1809750"/>
          </a:xfrm>
          <a:custGeom>
            <a:avLst/>
            <a:gdLst/>
            <a:ahLst/>
            <a:cxnLst/>
            <a:rect l="l" t="t" r="r" b="b"/>
            <a:pathLst>
              <a:path w="1809750" h="1809750">
                <a:moveTo>
                  <a:pt x="0" y="0"/>
                </a:moveTo>
                <a:lnTo>
                  <a:pt x="1809750" y="0"/>
                </a:lnTo>
                <a:lnTo>
                  <a:pt x="1809750" y="1809750"/>
                </a:lnTo>
                <a:lnTo>
                  <a:pt x="0" y="1809750"/>
                </a:lnTo>
                <a:lnTo>
                  <a:pt x="0" y="0"/>
                </a:lnTo>
                <a:close/>
              </a:path>
            </a:pathLst>
          </a:custGeom>
          <a:blipFill>
            <a:blip r:embed="rId2">
              <a:extLst>
                <a:ext uri="{96DAC541-7B7A-43D3-8B79-37D633B846F1}">
                  <asvg:svgBlip xmlns:asvg="http://schemas.microsoft.com/office/drawing/2016/SVG/main" r:embed="rId3"/>
                </a:ext>
              </a:extLst>
            </a:blip>
            <a:stretch>
              <a:fillRect l="-21418" t="-25687" r="-20436" b="-13072"/>
            </a:stretch>
          </a:blipFill>
          <a:ln cap="sq">
            <a:noFill/>
            <a:prstDash val="solid"/>
            <a:miter/>
          </a:ln>
        </p:spPr>
        <p:txBody>
          <a:bodyPr/>
          <a:lstStyle/>
          <a:p>
            <a:endParaRPr lang="fr-BE"/>
          </a:p>
        </p:txBody>
      </p:sp>
      <p:sp>
        <p:nvSpPr>
          <p:cNvPr id="6" name="TextBox 6"/>
          <p:cNvSpPr txBox="1"/>
          <p:nvPr/>
        </p:nvSpPr>
        <p:spPr>
          <a:xfrm>
            <a:off x="1553987" y="4138244"/>
            <a:ext cx="6828013" cy="753609"/>
          </a:xfrm>
          <a:prstGeom prst="rect">
            <a:avLst/>
          </a:prstGeom>
        </p:spPr>
        <p:txBody>
          <a:bodyPr wrap="square" lIns="0" tIns="0" rIns="0" bIns="0" rtlCol="0" anchor="t">
            <a:spAutoFit/>
          </a:bodyPr>
          <a:lstStyle/>
          <a:p>
            <a:pPr algn="ctr">
              <a:lnSpc>
                <a:spcPts val="6142"/>
              </a:lnSpc>
              <a:spcBef>
                <a:spcPct val="0"/>
              </a:spcBef>
            </a:pPr>
            <a:r>
              <a:rPr lang="en-US" sz="4387" dirty="0">
                <a:solidFill>
                  <a:srgbClr val="000000"/>
                </a:solidFill>
                <a:latin typeface="Open Sans Light"/>
                <a:ea typeface="Open Sans Light"/>
                <a:cs typeface="Open Sans Light"/>
                <a:sym typeface="Open Sans Light"/>
              </a:rPr>
              <a:t>Some of our activities:</a:t>
            </a:r>
          </a:p>
        </p:txBody>
      </p:sp>
      <p:sp>
        <p:nvSpPr>
          <p:cNvPr id="7" name="TextBox 7"/>
          <p:cNvSpPr txBox="1"/>
          <p:nvPr/>
        </p:nvSpPr>
        <p:spPr>
          <a:xfrm>
            <a:off x="4704057" y="5599214"/>
            <a:ext cx="12507516" cy="1725394"/>
          </a:xfrm>
          <a:prstGeom prst="rect">
            <a:avLst/>
          </a:prstGeom>
        </p:spPr>
        <p:txBody>
          <a:bodyPr lIns="0" tIns="0" rIns="0" bIns="0" rtlCol="0" anchor="t">
            <a:spAutoFit/>
          </a:bodyPr>
          <a:lstStyle/>
          <a:p>
            <a:pPr algn="l">
              <a:lnSpc>
                <a:spcPts val="4649"/>
              </a:lnSpc>
              <a:spcBef>
                <a:spcPct val="0"/>
              </a:spcBef>
            </a:pPr>
            <a:r>
              <a:rPr lang="en-US" sz="3321" b="1">
                <a:solidFill>
                  <a:srgbClr val="0065B1"/>
                </a:solidFill>
                <a:latin typeface="Open Sans Bold"/>
                <a:ea typeface="Open Sans Bold"/>
                <a:cs typeface="Open Sans Bold"/>
                <a:sym typeface="Open Sans Bold"/>
              </a:rPr>
              <a:t>•We hold monthly WG meetings over Teams.</a:t>
            </a:r>
          </a:p>
          <a:p>
            <a:pPr algn="l">
              <a:lnSpc>
                <a:spcPts val="4649"/>
              </a:lnSpc>
              <a:spcBef>
                <a:spcPct val="0"/>
              </a:spcBef>
            </a:pPr>
            <a:r>
              <a:rPr lang="en-US" sz="3321" b="1">
                <a:solidFill>
                  <a:srgbClr val="0065B1"/>
                </a:solidFill>
                <a:latin typeface="Open Sans Bold"/>
                <a:ea typeface="Open Sans Bold"/>
                <a:cs typeface="Open Sans Bold"/>
                <a:sym typeface="Open Sans Bold"/>
              </a:rPr>
              <a:t>•There are other focused meetings by Teams. </a:t>
            </a:r>
          </a:p>
          <a:p>
            <a:pPr algn="l">
              <a:lnSpc>
                <a:spcPts val="4649"/>
              </a:lnSpc>
              <a:spcBef>
                <a:spcPct val="0"/>
              </a:spcBef>
            </a:pPr>
            <a:r>
              <a:rPr lang="en-US" sz="3321" b="1">
                <a:solidFill>
                  <a:srgbClr val="0065B1"/>
                </a:solidFill>
                <a:latin typeface="Open Sans Bold"/>
                <a:ea typeface="Open Sans Bold"/>
                <a:cs typeface="Open Sans Bold"/>
                <a:sym typeface="Open Sans Bold"/>
              </a:rPr>
              <a:t>•We have presented at the last two UEMS Council meetings.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2314575"/>
            <a:chOff x="0" y="0"/>
            <a:chExt cx="4816593" cy="609600"/>
          </a:xfrm>
        </p:grpSpPr>
        <p:sp>
          <p:nvSpPr>
            <p:cNvPr id="3" name="Freeform 3"/>
            <p:cNvSpPr/>
            <p:nvPr/>
          </p:nvSpPr>
          <p:spPr>
            <a:xfrm>
              <a:off x="0" y="0"/>
              <a:ext cx="4816592" cy="609600"/>
            </a:xfrm>
            <a:custGeom>
              <a:avLst/>
              <a:gdLst/>
              <a:ahLst/>
              <a:cxnLst/>
              <a:rect l="l" t="t" r="r" b="b"/>
              <a:pathLst>
                <a:path w="4816592" h="609600">
                  <a:moveTo>
                    <a:pt x="0" y="0"/>
                  </a:moveTo>
                  <a:lnTo>
                    <a:pt x="4816592" y="0"/>
                  </a:lnTo>
                  <a:lnTo>
                    <a:pt x="4816592" y="609600"/>
                  </a:lnTo>
                  <a:lnTo>
                    <a:pt x="0" y="609600"/>
                  </a:lnTo>
                  <a:close/>
                </a:path>
              </a:pathLst>
            </a:custGeom>
            <a:solidFill>
              <a:srgbClr val="0065B1"/>
            </a:solidFill>
          </p:spPr>
          <p:txBody>
            <a:bodyPr/>
            <a:lstStyle/>
            <a:p>
              <a:endParaRPr lang="fr-BE"/>
            </a:p>
          </p:txBody>
        </p:sp>
        <p:sp>
          <p:nvSpPr>
            <p:cNvPr id="4" name="TextBox 4"/>
            <p:cNvSpPr txBox="1"/>
            <p:nvPr/>
          </p:nvSpPr>
          <p:spPr>
            <a:xfrm>
              <a:off x="0" y="-76200"/>
              <a:ext cx="4816593" cy="685800"/>
            </a:xfrm>
            <a:prstGeom prst="rect">
              <a:avLst/>
            </a:prstGeom>
          </p:spPr>
          <p:txBody>
            <a:bodyPr lIns="50800" tIns="50800" rIns="50800" bIns="50800" rtlCol="0" anchor="ctr"/>
            <a:lstStyle/>
            <a:p>
              <a:pPr algn="ctr">
                <a:lnSpc>
                  <a:spcPts val="5459"/>
                </a:lnSpc>
              </a:pPr>
              <a:r>
                <a:rPr lang="en-US" sz="3899" b="1">
                  <a:solidFill>
                    <a:srgbClr val="FFFFFF"/>
                  </a:solidFill>
                  <a:latin typeface="Open Sans Bold"/>
                  <a:ea typeface="Open Sans Bold"/>
                  <a:cs typeface="Open Sans Bold"/>
                  <a:sym typeface="Open Sans Bold"/>
                </a:rPr>
                <a:t>Examples of Current Projects:</a:t>
              </a:r>
            </a:p>
          </p:txBody>
        </p:sp>
      </p:grpSp>
      <p:sp>
        <p:nvSpPr>
          <p:cNvPr id="5" name="Freeform 5"/>
          <p:cNvSpPr/>
          <p:nvPr/>
        </p:nvSpPr>
        <p:spPr>
          <a:xfrm>
            <a:off x="252412" y="258592"/>
            <a:ext cx="1809750" cy="1809750"/>
          </a:xfrm>
          <a:custGeom>
            <a:avLst/>
            <a:gdLst/>
            <a:ahLst/>
            <a:cxnLst/>
            <a:rect l="l" t="t" r="r" b="b"/>
            <a:pathLst>
              <a:path w="1809750" h="1809750">
                <a:moveTo>
                  <a:pt x="0" y="0"/>
                </a:moveTo>
                <a:lnTo>
                  <a:pt x="1809750" y="0"/>
                </a:lnTo>
                <a:lnTo>
                  <a:pt x="1809750" y="1809750"/>
                </a:lnTo>
                <a:lnTo>
                  <a:pt x="0" y="180975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a:p>
        </p:txBody>
      </p:sp>
      <p:sp>
        <p:nvSpPr>
          <p:cNvPr id="6" name="TextBox 6"/>
          <p:cNvSpPr txBox="1"/>
          <p:nvPr/>
        </p:nvSpPr>
        <p:spPr>
          <a:xfrm>
            <a:off x="1028700" y="3943667"/>
            <a:ext cx="17259300" cy="4921251"/>
          </a:xfrm>
          <a:prstGeom prst="rect">
            <a:avLst/>
          </a:prstGeom>
        </p:spPr>
        <p:txBody>
          <a:bodyPr lIns="0" tIns="0" rIns="0" bIns="0" rtlCol="0" anchor="t">
            <a:spAutoFit/>
          </a:bodyPr>
          <a:lstStyle/>
          <a:p>
            <a:pPr algn="l">
              <a:lnSpc>
                <a:spcPts val="4899"/>
              </a:lnSpc>
              <a:spcBef>
                <a:spcPct val="0"/>
              </a:spcBef>
            </a:pPr>
            <a:r>
              <a:rPr lang="en-US" sz="3499">
                <a:solidFill>
                  <a:srgbClr val="000000"/>
                </a:solidFill>
                <a:latin typeface="Open Sans Light"/>
                <a:ea typeface="Open Sans Light"/>
                <a:cs typeface="Open Sans Light"/>
                <a:sym typeface="Open Sans Light"/>
              </a:rPr>
              <a:t>•Questionnaire on infectious disease and antimicrobial surveillance.</a:t>
            </a:r>
          </a:p>
          <a:p>
            <a:pPr algn="l">
              <a:lnSpc>
                <a:spcPts val="4899"/>
              </a:lnSpc>
              <a:spcBef>
                <a:spcPct val="0"/>
              </a:spcBef>
            </a:pPr>
            <a:r>
              <a:rPr lang="en-US" sz="3499">
                <a:solidFill>
                  <a:srgbClr val="000000"/>
                </a:solidFill>
                <a:latin typeface="Open Sans Light"/>
                <a:ea typeface="Open Sans Light"/>
                <a:cs typeface="Open Sans Light"/>
                <a:sym typeface="Open Sans Light"/>
              </a:rPr>
              <a:t>•Promote adoption of UEMS ETR’s.</a:t>
            </a:r>
          </a:p>
          <a:p>
            <a:pPr algn="l">
              <a:lnSpc>
                <a:spcPts val="4899"/>
              </a:lnSpc>
              <a:spcBef>
                <a:spcPct val="0"/>
              </a:spcBef>
            </a:pPr>
            <a:r>
              <a:rPr lang="en-US" sz="3499">
                <a:solidFill>
                  <a:srgbClr val="000000"/>
                </a:solidFill>
                <a:latin typeface="Open Sans Light"/>
                <a:ea typeface="Open Sans Light"/>
                <a:cs typeface="Open Sans Light"/>
                <a:sym typeface="Open Sans Light"/>
              </a:rPr>
              <a:t>•Promote collaboration in simulation medicine.</a:t>
            </a:r>
          </a:p>
          <a:p>
            <a:pPr algn="l">
              <a:lnSpc>
                <a:spcPts val="4899"/>
              </a:lnSpc>
              <a:spcBef>
                <a:spcPct val="0"/>
              </a:spcBef>
            </a:pPr>
            <a:r>
              <a:rPr lang="en-US" sz="3499">
                <a:solidFill>
                  <a:srgbClr val="000000"/>
                </a:solidFill>
                <a:latin typeface="Open Sans Light"/>
                <a:ea typeface="Open Sans Light"/>
                <a:cs typeface="Open Sans Light"/>
                <a:sym typeface="Open Sans Light"/>
              </a:rPr>
              <a:t>•Lancet Commission on health in Ukraine - Marisa Casanova Dias.</a:t>
            </a:r>
          </a:p>
          <a:p>
            <a:pPr algn="l">
              <a:lnSpc>
                <a:spcPts val="4899"/>
              </a:lnSpc>
              <a:spcBef>
                <a:spcPct val="0"/>
              </a:spcBef>
            </a:pPr>
            <a:r>
              <a:rPr lang="en-US" sz="3499">
                <a:solidFill>
                  <a:srgbClr val="000000"/>
                </a:solidFill>
                <a:latin typeface="Open Sans Light"/>
                <a:ea typeface="Open Sans Light"/>
                <a:cs typeface="Open Sans Light"/>
                <a:sym typeface="Open Sans Light"/>
              </a:rPr>
              <a:t>•Preparation for Congress 2026 – present exemplar examples of medical advances in Ukraine, disseminate the learnings of Ukraine medical service to the rest of UEMS medical community. </a:t>
            </a:r>
          </a:p>
          <a:p>
            <a:pPr algn="l">
              <a:lnSpc>
                <a:spcPts val="4899"/>
              </a:lnSpc>
              <a:spcBef>
                <a:spcPct val="0"/>
              </a:spcBef>
            </a:pPr>
            <a:r>
              <a:rPr lang="en-US" sz="3499">
                <a:solidFill>
                  <a:srgbClr val="000000"/>
                </a:solidFill>
                <a:latin typeface="Open Sans Light"/>
                <a:ea typeface="Open Sans Light"/>
                <a:cs typeface="Open Sans Light"/>
                <a:sym typeface="Open Sans Light"/>
              </a:rPr>
              <a:t>•Many members are actively perusing many other allied interests.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2314575"/>
            <a:chOff x="0" y="0"/>
            <a:chExt cx="4816593" cy="609600"/>
          </a:xfrm>
        </p:grpSpPr>
        <p:sp>
          <p:nvSpPr>
            <p:cNvPr id="3" name="Freeform 3"/>
            <p:cNvSpPr/>
            <p:nvPr/>
          </p:nvSpPr>
          <p:spPr>
            <a:xfrm>
              <a:off x="0" y="0"/>
              <a:ext cx="4816592" cy="609600"/>
            </a:xfrm>
            <a:custGeom>
              <a:avLst/>
              <a:gdLst/>
              <a:ahLst/>
              <a:cxnLst/>
              <a:rect l="l" t="t" r="r" b="b"/>
              <a:pathLst>
                <a:path w="4816592" h="609600">
                  <a:moveTo>
                    <a:pt x="0" y="0"/>
                  </a:moveTo>
                  <a:lnTo>
                    <a:pt x="4816592" y="0"/>
                  </a:lnTo>
                  <a:lnTo>
                    <a:pt x="4816592" y="609600"/>
                  </a:lnTo>
                  <a:lnTo>
                    <a:pt x="0" y="609600"/>
                  </a:lnTo>
                  <a:close/>
                </a:path>
              </a:pathLst>
            </a:custGeom>
            <a:solidFill>
              <a:srgbClr val="0065B1"/>
            </a:solidFill>
          </p:spPr>
          <p:txBody>
            <a:bodyPr/>
            <a:lstStyle/>
            <a:p>
              <a:endParaRPr lang="fr-BE"/>
            </a:p>
          </p:txBody>
        </p:sp>
        <p:sp>
          <p:nvSpPr>
            <p:cNvPr id="4" name="TextBox 4"/>
            <p:cNvSpPr txBox="1"/>
            <p:nvPr/>
          </p:nvSpPr>
          <p:spPr>
            <a:xfrm>
              <a:off x="0" y="-76200"/>
              <a:ext cx="4816593" cy="685800"/>
            </a:xfrm>
            <a:prstGeom prst="rect">
              <a:avLst/>
            </a:prstGeom>
          </p:spPr>
          <p:txBody>
            <a:bodyPr lIns="50800" tIns="50800" rIns="50800" bIns="50800" rtlCol="0" anchor="ctr"/>
            <a:lstStyle/>
            <a:p>
              <a:pPr algn="ctr">
                <a:lnSpc>
                  <a:spcPts val="5459"/>
                </a:lnSpc>
              </a:pPr>
              <a:r>
                <a:rPr lang="en-US" sz="3899" b="1">
                  <a:solidFill>
                    <a:srgbClr val="FFFFFF"/>
                  </a:solidFill>
                  <a:latin typeface="Open Sans Bold"/>
                  <a:ea typeface="Open Sans Bold"/>
                  <a:cs typeface="Open Sans Bold"/>
                  <a:sym typeface="Open Sans Bold"/>
                </a:rPr>
                <a:t>Examples of WG Ukraine Achievements:</a:t>
              </a:r>
            </a:p>
          </p:txBody>
        </p:sp>
      </p:grpSp>
      <p:sp>
        <p:nvSpPr>
          <p:cNvPr id="5" name="Freeform 5"/>
          <p:cNvSpPr/>
          <p:nvPr/>
        </p:nvSpPr>
        <p:spPr>
          <a:xfrm>
            <a:off x="252412" y="258592"/>
            <a:ext cx="1809750" cy="1809750"/>
          </a:xfrm>
          <a:custGeom>
            <a:avLst/>
            <a:gdLst/>
            <a:ahLst/>
            <a:cxnLst/>
            <a:rect l="l" t="t" r="r" b="b"/>
            <a:pathLst>
              <a:path w="1809750" h="1809750">
                <a:moveTo>
                  <a:pt x="0" y="0"/>
                </a:moveTo>
                <a:lnTo>
                  <a:pt x="1809750" y="0"/>
                </a:lnTo>
                <a:lnTo>
                  <a:pt x="1809750" y="1809750"/>
                </a:lnTo>
                <a:lnTo>
                  <a:pt x="0" y="180975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a:p>
        </p:txBody>
      </p:sp>
      <p:sp>
        <p:nvSpPr>
          <p:cNvPr id="6" name="TextBox 6"/>
          <p:cNvSpPr txBox="1"/>
          <p:nvPr/>
        </p:nvSpPr>
        <p:spPr>
          <a:xfrm>
            <a:off x="1028700" y="4267517"/>
            <a:ext cx="17259300" cy="3804286"/>
          </a:xfrm>
          <a:prstGeom prst="rect">
            <a:avLst/>
          </a:prstGeom>
        </p:spPr>
        <p:txBody>
          <a:bodyPr lIns="0" tIns="0" rIns="0" bIns="0" rtlCol="0" anchor="t">
            <a:spAutoFit/>
          </a:bodyPr>
          <a:lstStyle/>
          <a:p>
            <a:pPr algn="l">
              <a:lnSpc>
                <a:spcPts val="5039"/>
              </a:lnSpc>
              <a:spcBef>
                <a:spcPct val="0"/>
              </a:spcBef>
            </a:pPr>
            <a:r>
              <a:rPr lang="en-US" sz="3599">
                <a:solidFill>
                  <a:srgbClr val="000000"/>
                </a:solidFill>
                <a:latin typeface="Open Sans Light"/>
                <a:ea typeface="Open Sans Light"/>
                <a:cs typeface="Open Sans Light"/>
                <a:sym typeface="Open Sans Light"/>
              </a:rPr>
              <a:t>•Meeting with Simulation RCSI.</a:t>
            </a:r>
          </a:p>
          <a:p>
            <a:pPr algn="l">
              <a:lnSpc>
                <a:spcPts val="5039"/>
              </a:lnSpc>
              <a:spcBef>
                <a:spcPct val="0"/>
              </a:spcBef>
            </a:pPr>
            <a:r>
              <a:rPr lang="en-US" sz="3599">
                <a:solidFill>
                  <a:srgbClr val="000000"/>
                </a:solidFill>
                <a:latin typeface="Open Sans Light"/>
                <a:ea typeface="Open Sans Light"/>
                <a:cs typeface="Open Sans Light"/>
                <a:sym typeface="Open Sans Light"/>
              </a:rPr>
              <a:t>•Working with Prof Soroka - Medical RCSI Archives &amp; Ukraine Military Medicine.</a:t>
            </a:r>
          </a:p>
          <a:p>
            <a:pPr algn="l">
              <a:lnSpc>
                <a:spcPts val="5039"/>
              </a:lnSpc>
              <a:spcBef>
                <a:spcPct val="0"/>
              </a:spcBef>
            </a:pPr>
            <a:r>
              <a:rPr lang="en-US" sz="3599">
                <a:solidFill>
                  <a:srgbClr val="000000"/>
                </a:solidFill>
                <a:latin typeface="Open Sans Light"/>
                <a:ea typeface="Open Sans Light"/>
                <a:cs typeface="Open Sans Light"/>
                <a:sym typeface="Open Sans Light"/>
              </a:rPr>
              <a:t>•30 Microscopes sent from the Pathology Department here in Royal College of Surgeons Ireland to Bogomoletz Medical University and Kyiv Medical University, Ukraine.</a:t>
            </a:r>
          </a:p>
          <a:p>
            <a:pPr algn="l">
              <a:lnSpc>
                <a:spcPts val="5039"/>
              </a:lnSpc>
              <a:spcBef>
                <a:spcPct val="0"/>
              </a:spcBef>
            </a:pPr>
            <a:r>
              <a:rPr lang="en-US" sz="3599">
                <a:solidFill>
                  <a:srgbClr val="000000"/>
                </a:solidFill>
                <a:latin typeface="Open Sans Light"/>
                <a:ea typeface="Open Sans Light"/>
                <a:cs typeface="Open Sans Light"/>
                <a:sym typeface="Open Sans Light"/>
              </a:rPr>
              <a:t>•Met with Occupational Therapy Ukrainian Specialists and Sections.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0"/>
            <a:ext cx="18288000" cy="2314575"/>
            <a:chOff x="0" y="0"/>
            <a:chExt cx="4816593" cy="609600"/>
          </a:xfrm>
        </p:grpSpPr>
        <p:sp>
          <p:nvSpPr>
            <p:cNvPr id="3" name="Freeform 3"/>
            <p:cNvSpPr/>
            <p:nvPr/>
          </p:nvSpPr>
          <p:spPr>
            <a:xfrm>
              <a:off x="0" y="0"/>
              <a:ext cx="4816592" cy="609600"/>
            </a:xfrm>
            <a:custGeom>
              <a:avLst/>
              <a:gdLst/>
              <a:ahLst/>
              <a:cxnLst/>
              <a:rect l="l" t="t" r="r" b="b"/>
              <a:pathLst>
                <a:path w="4816592" h="609600">
                  <a:moveTo>
                    <a:pt x="0" y="0"/>
                  </a:moveTo>
                  <a:lnTo>
                    <a:pt x="4816592" y="0"/>
                  </a:lnTo>
                  <a:lnTo>
                    <a:pt x="4816592" y="609600"/>
                  </a:lnTo>
                  <a:lnTo>
                    <a:pt x="0" y="609600"/>
                  </a:lnTo>
                  <a:close/>
                </a:path>
              </a:pathLst>
            </a:custGeom>
            <a:solidFill>
              <a:srgbClr val="0065B1"/>
            </a:solidFill>
          </p:spPr>
          <p:txBody>
            <a:bodyPr/>
            <a:lstStyle/>
            <a:p>
              <a:endParaRPr lang="fr-BE"/>
            </a:p>
          </p:txBody>
        </p:sp>
        <p:sp>
          <p:nvSpPr>
            <p:cNvPr id="4" name="TextBox 4"/>
            <p:cNvSpPr txBox="1"/>
            <p:nvPr/>
          </p:nvSpPr>
          <p:spPr>
            <a:xfrm>
              <a:off x="0" y="-76200"/>
              <a:ext cx="4816593" cy="685800"/>
            </a:xfrm>
            <a:prstGeom prst="rect">
              <a:avLst/>
            </a:prstGeom>
          </p:spPr>
          <p:txBody>
            <a:bodyPr lIns="50800" tIns="50800" rIns="50800" bIns="50800" rtlCol="0" anchor="ctr"/>
            <a:lstStyle/>
            <a:p>
              <a:pPr algn="ctr">
                <a:lnSpc>
                  <a:spcPts val="5459"/>
                </a:lnSpc>
              </a:pPr>
              <a:r>
                <a:rPr lang="en-US" sz="3899" b="1">
                  <a:solidFill>
                    <a:srgbClr val="FFFFFF"/>
                  </a:solidFill>
                  <a:latin typeface="Open Sans Bold"/>
                  <a:ea typeface="Open Sans Bold"/>
                  <a:cs typeface="Open Sans Bold"/>
                  <a:sym typeface="Open Sans Bold"/>
                </a:rPr>
                <a:t>Thank you</a:t>
              </a:r>
            </a:p>
          </p:txBody>
        </p:sp>
      </p:grpSp>
      <p:sp>
        <p:nvSpPr>
          <p:cNvPr id="5" name="Freeform 5"/>
          <p:cNvSpPr/>
          <p:nvPr/>
        </p:nvSpPr>
        <p:spPr>
          <a:xfrm>
            <a:off x="252412" y="258592"/>
            <a:ext cx="1809750" cy="1809750"/>
          </a:xfrm>
          <a:custGeom>
            <a:avLst/>
            <a:gdLst/>
            <a:ahLst/>
            <a:cxnLst/>
            <a:rect l="l" t="t" r="r" b="b"/>
            <a:pathLst>
              <a:path w="1809750" h="1809750">
                <a:moveTo>
                  <a:pt x="0" y="0"/>
                </a:moveTo>
                <a:lnTo>
                  <a:pt x="1809750" y="0"/>
                </a:lnTo>
                <a:lnTo>
                  <a:pt x="1809750" y="1809750"/>
                </a:lnTo>
                <a:lnTo>
                  <a:pt x="0" y="180975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BE"/>
          </a:p>
        </p:txBody>
      </p:sp>
      <p:sp>
        <p:nvSpPr>
          <p:cNvPr id="6" name="TextBox 6"/>
          <p:cNvSpPr txBox="1"/>
          <p:nvPr/>
        </p:nvSpPr>
        <p:spPr>
          <a:xfrm>
            <a:off x="514350" y="5076825"/>
            <a:ext cx="17259300" cy="3166111"/>
          </a:xfrm>
          <a:prstGeom prst="rect">
            <a:avLst/>
          </a:prstGeom>
        </p:spPr>
        <p:txBody>
          <a:bodyPr lIns="0" tIns="0" rIns="0" bIns="0" rtlCol="0" anchor="t">
            <a:spAutoFit/>
          </a:bodyPr>
          <a:lstStyle/>
          <a:p>
            <a:pPr algn="ctr">
              <a:lnSpc>
                <a:spcPts val="5039"/>
              </a:lnSpc>
              <a:spcBef>
                <a:spcPct val="0"/>
              </a:spcBef>
            </a:pPr>
            <a:r>
              <a:rPr lang="en-US" sz="3599">
                <a:solidFill>
                  <a:srgbClr val="000000"/>
                </a:solidFill>
                <a:latin typeface="Open Sans Light"/>
                <a:ea typeface="Open Sans Light"/>
                <a:cs typeface="Open Sans Light"/>
                <a:sym typeface="Open Sans Light"/>
              </a:rPr>
              <a:t>•We would like to thank all WG Ukraine members and everyone we have collaborated with over the last year.</a:t>
            </a:r>
          </a:p>
          <a:p>
            <a:pPr algn="ctr">
              <a:lnSpc>
                <a:spcPts val="5039"/>
              </a:lnSpc>
              <a:spcBef>
                <a:spcPct val="0"/>
              </a:spcBef>
            </a:pPr>
            <a:r>
              <a:rPr lang="en-US" sz="3599">
                <a:solidFill>
                  <a:srgbClr val="000000"/>
                </a:solidFill>
                <a:latin typeface="Open Sans Light"/>
                <a:ea typeface="Open Sans Light"/>
                <a:cs typeface="Open Sans Light"/>
                <a:sym typeface="Open Sans Light"/>
              </a:rPr>
              <a:t>•We would also like to thank the Secretariat of the UEMS for their help and support. </a:t>
            </a:r>
          </a:p>
          <a:p>
            <a:pPr algn="ctr">
              <a:lnSpc>
                <a:spcPts val="5039"/>
              </a:lnSpc>
              <a:spcBef>
                <a:spcPct val="0"/>
              </a:spcBef>
            </a:pPr>
            <a:r>
              <a:rPr lang="en-US" sz="3599">
                <a:solidFill>
                  <a:srgbClr val="000000"/>
                </a:solidFill>
                <a:latin typeface="Open Sans Light"/>
                <a:ea typeface="Open Sans Light"/>
                <a:cs typeface="Open Sans Light"/>
                <a:sym typeface="Open Sans Light"/>
              </a:rPr>
              <a:t>•We want to extend our gratitude and best wishes to our medical colleagues in Georgia.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94900BABD61B4BAC2F245EDF4ED39E" ma:contentTypeVersion="13" ma:contentTypeDescription="Crée un document." ma:contentTypeScope="" ma:versionID="86dcd4e7effc3605f55d7ad34ce035cb">
  <xsd:schema xmlns:xsd="http://www.w3.org/2001/XMLSchema" xmlns:xs="http://www.w3.org/2001/XMLSchema" xmlns:p="http://schemas.microsoft.com/office/2006/metadata/properties" xmlns:ns2="83bd27bf-f23a-4764-ba48-893866d47e01" xmlns:ns3="cd7455a3-4a59-4a73-9e70-409757b3c8a1" targetNamespace="http://schemas.microsoft.com/office/2006/metadata/properties" ma:root="true" ma:fieldsID="c29cbb54add60317ae49322ad6ac3129" ns2:_="" ns3:_="">
    <xsd:import namespace="83bd27bf-f23a-4764-ba48-893866d47e01"/>
    <xsd:import namespace="cd7455a3-4a59-4a73-9e70-409757b3c8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d27bf-f23a-4764-ba48-893866d47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e6d2fa-23a7-45f3-a64a-563df53bb5f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7455a3-4a59-4a73-9e70-409757b3c8a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e12d60-d5a8-41ec-bed3-3136d3e9e081}" ma:internalName="TaxCatchAll" ma:showField="CatchAllData" ma:web="cd7455a3-4a59-4a73-9e70-409757b3c8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3bd27bf-f23a-4764-ba48-893866d47e01">
      <Terms xmlns="http://schemas.microsoft.com/office/infopath/2007/PartnerControls"/>
    </lcf76f155ced4ddcb4097134ff3c332f>
    <TaxCatchAll xmlns="cd7455a3-4a59-4a73-9e70-409757b3c8a1" xsi:nil="true"/>
  </documentManagement>
</p:properties>
</file>

<file path=customXml/itemProps1.xml><?xml version="1.0" encoding="utf-8"?>
<ds:datastoreItem xmlns:ds="http://schemas.openxmlformats.org/officeDocument/2006/customXml" ds:itemID="{62C6E834-27A1-4E45-8D7F-3F443D741077}"/>
</file>

<file path=customXml/itemProps2.xml><?xml version="1.0" encoding="utf-8"?>
<ds:datastoreItem xmlns:ds="http://schemas.openxmlformats.org/officeDocument/2006/customXml" ds:itemID="{5E58DDF2-5157-4112-8AC0-B0057C5E6CF5}"/>
</file>

<file path=customXml/itemProps3.xml><?xml version="1.0" encoding="utf-8"?>
<ds:datastoreItem xmlns:ds="http://schemas.openxmlformats.org/officeDocument/2006/customXml" ds:itemID="{B79278B9-54EB-48C0-8AAC-D9CE8B78B3E8}"/>
</file>

<file path=docProps/app.xml><?xml version="1.0" encoding="utf-8"?>
<Properties xmlns="http://schemas.openxmlformats.org/officeDocument/2006/extended-properties" xmlns:vt="http://schemas.openxmlformats.org/officeDocument/2006/docPropsVTypes">
  <TotalTime>0</TotalTime>
  <Words>341</Words>
  <Application>Microsoft Office PowerPoint</Application>
  <PresentationFormat>Custom</PresentationFormat>
  <Paragraphs>30</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Open Sans Light</vt:lpstr>
      <vt:lpstr>Asap</vt:lpstr>
      <vt:lpstr>Calibri</vt:lpstr>
      <vt:lpstr>Arial</vt:lpstr>
      <vt:lpstr>Asap Bold</vt:lpstr>
      <vt:lpstr>Open Sans</vt:lpstr>
      <vt:lpstr>Asap Italics</vt:lpstr>
      <vt:lpstr>Open Sans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 of Template prez page3</dc:title>
  <cp:lastModifiedBy>Amelia Donighian</cp:lastModifiedBy>
  <cp:revision>2</cp:revision>
  <dcterms:created xsi:type="dcterms:W3CDTF">2006-08-16T00:00:00Z</dcterms:created>
  <dcterms:modified xsi:type="dcterms:W3CDTF">2025-09-30T13:32:13Z</dcterms:modified>
  <dc:identifier>DAG0dNTBNig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0x0101004194900BABD61B4BAC2F245EDF4ED39E</vt:lpwstr>
  </property>
</Properties>
</file>