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ustom.xml" ContentType="application/vnd.openxmlformats-officedocument.custom-properti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5" Type="http://schemas.openxmlformats.org/officeDocument/2006/relationships/custom-properties" Target="docProps/custom.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0"/>
  </p:notesMasterIdLst>
  <p:sldIdLst>
    <p:sldId id="256" r:id="rId2"/>
    <p:sldId id="263" r:id="rId3"/>
    <p:sldId id="257" r:id="rId4"/>
    <p:sldId id="258" r:id="rId5"/>
    <p:sldId id="259" r:id="rId6"/>
    <p:sldId id="260" r:id="rId7"/>
    <p:sldId id="261" r:id="rId8"/>
    <p:sldId id="26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CEE0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1"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17"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customXml" Target="../customXml/item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FD42F7-718C-4B98-AAEC-167E6DDD60A7}" type="datetimeFigureOut">
              <a:rPr lang="en-US" smtClean="0"/>
              <a:t>10/17/2025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B2AA4F-B828-4D7C-AFD3-893933DAFCB4}"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Text Placeholder 2"/>
          <p:cNvSpPr>
            <a:spLocks noGrp="1"/>
          </p:cNvSpPr>
          <p:nvPr>
            <p:ph type="body" idx="3"/>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3A1C593-65D0-4073-BCC9-577B9352EA97}" type="datetimeFigureOut">
              <a:rPr lang="en-US" smtClean="0"/>
              <a:t>10/17/2025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t>10/17/2025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t>10/17/2025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t>10/17/2025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A1C593-65D0-4073-BCC9-577B9352EA97}" type="datetimeFigureOut">
              <a:rPr lang="en-US" smtClean="0"/>
              <a:t>10/17/2025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A1C593-65D0-4073-BCC9-577B9352EA97}" type="datetimeFigureOut">
              <a:rPr lang="en-US" smtClean="0"/>
              <a:t>10/17/2025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A1C593-65D0-4073-BCC9-577B9352EA97}" type="datetimeFigureOut">
              <a:rPr lang="en-US" smtClean="0"/>
              <a:t>10/17/2025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A1C593-65D0-4073-BCC9-577B9352EA97}" type="datetimeFigureOut">
              <a:rPr lang="en-US" smtClean="0"/>
              <a:t>10/17/2025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t>10/17/2025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t>10/17/2025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t>10/17/2025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12D86"/>
            </a:gs>
            <a:gs pos="100000">
              <a:srgbClr val="0E2557"/>
            </a:gs>
          </a:gsLst>
          <a:lin scaled="0"/>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t>10/17/2025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3" Type="http://schemas.openxmlformats.org/officeDocument/2006/relationships/image" Target="../media/image1.png" /><Relationship Id="rId2" Type="http://schemas.openxmlformats.org/officeDocument/2006/relationships/notesSlide" Target="../notesSlides/notesSlide1.xml"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11525" y="599440"/>
            <a:ext cx="6160135" cy="1055370"/>
          </a:xfrm>
        </p:spPr>
        <p:txBody>
          <a:bodyPr/>
          <a:lstStyle/>
          <a:p>
            <a:r>
              <a:rPr lang="en-US" b="1">
                <a:solidFill>
                  <a:srgbClr val="FFC000"/>
                </a:solidFill>
              </a:rPr>
              <a:t>UEMS TFME</a:t>
            </a:r>
          </a:p>
        </p:txBody>
      </p:sp>
      <p:sp>
        <p:nvSpPr>
          <p:cNvPr id="3" name="Subtitle 2"/>
          <p:cNvSpPr>
            <a:spLocks noGrp="1"/>
          </p:cNvSpPr>
          <p:nvPr>
            <p:ph type="subTitle" idx="1"/>
          </p:nvPr>
        </p:nvSpPr>
        <p:spPr>
          <a:xfrm>
            <a:off x="1524000" y="2253615"/>
            <a:ext cx="9144000" cy="3493135"/>
          </a:xfrm>
        </p:spPr>
        <p:txBody>
          <a:bodyPr>
            <a:noAutofit/>
          </a:bodyPr>
          <a:lstStyle/>
          <a:p>
            <a:pPr algn="l"/>
            <a:r>
              <a:rPr lang="en-US" altLang="en-US" sz="2800">
                <a:solidFill>
                  <a:srgbClr val="FCEE02"/>
                </a:solidFill>
              </a:rPr>
              <a:t>The UEMS Thematic Federation</a:t>
            </a:r>
            <a:r>
              <a:rPr lang="en-US" altLang="en-US" sz="2800">
                <a:solidFill>
                  <a:srgbClr val="FCEE02"/>
                </a:solidFill>
                <a:sym typeface="+mn-ea"/>
              </a:rPr>
              <a:t> on Medical Ethics was established during the UEMS General Assembly in April 2023. </a:t>
            </a:r>
          </a:p>
          <a:p>
            <a:pPr algn="l"/>
            <a:r>
              <a:rPr lang="en-US" altLang="en-US" sz="2800">
                <a:solidFill>
                  <a:srgbClr val="FCEE02"/>
                </a:solidFill>
                <a:sym typeface="+mn-ea"/>
              </a:rPr>
              <a:t>The Federation purpose is to integrate medical ethics an deontologic recommendations into various aspects of specialist’s medical practice where UEMS is active and furthermore in cooperation with CEOM and all other EMOs involved in the field of public health. </a:t>
            </a:r>
          </a:p>
          <a:p>
            <a:pPr algn="l"/>
            <a:r>
              <a:rPr lang="en-US" altLang="en-US" sz="2800">
                <a:solidFill>
                  <a:srgbClr val="FCEE02"/>
                </a:solidFill>
                <a:sym typeface="+mn-ea"/>
              </a:rPr>
              <a:t>Pr José María Domínguez Roldán has been elected President </a:t>
            </a:r>
          </a:p>
          <a:p>
            <a:pPr algn="l"/>
            <a:r>
              <a:rPr lang="en-US" altLang="en-US" sz="2800">
                <a:solidFill>
                  <a:srgbClr val="FCEE02"/>
                </a:solidFill>
                <a:sym typeface="+mn-ea"/>
              </a:rPr>
              <a:t>Dr Konstantinos Koumakis as Secretary</a:t>
            </a:r>
          </a:p>
          <a:p>
            <a:pPr algn="l"/>
            <a:endParaRPr lang="en-US" altLang="en-US" sz="2800">
              <a:solidFill>
                <a:srgbClr val="FCEE02"/>
              </a:solidFill>
              <a:sym typeface="+mn-ea"/>
            </a:endParaRPr>
          </a:p>
        </p:txBody>
      </p:sp>
      <p:pic>
        <p:nvPicPr>
          <p:cNvPr id="4" name="Picture 3" descr="UEMS logo"/>
          <p:cNvPicPr>
            <a:picLocks noChangeAspect="1"/>
          </p:cNvPicPr>
          <p:nvPr/>
        </p:nvPicPr>
        <p:blipFill>
          <a:blip r:embed="rId2"/>
          <a:stretch>
            <a:fillRect/>
          </a:stretch>
        </p:blipFill>
        <p:spPr>
          <a:xfrm>
            <a:off x="725805" y="312420"/>
            <a:ext cx="1600200" cy="162877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38200" y="2310765"/>
            <a:ext cx="10515600" cy="3488690"/>
          </a:xfrm>
        </p:spPr>
        <p:txBody>
          <a:bodyPr>
            <a:normAutofit fontScale="90000"/>
          </a:bodyPr>
          <a:lstStyle/>
          <a:p>
            <a:r>
              <a:rPr lang="en-US" sz="3200" b="1">
                <a:solidFill>
                  <a:srgbClr val="FCEE02"/>
                </a:solidFill>
              </a:rPr>
              <a:t>Three meetings of the TFME members have been held since then.</a:t>
            </a:r>
            <a:br>
              <a:rPr lang="en-US" sz="3200" b="1">
                <a:solidFill>
                  <a:srgbClr val="FCEE02"/>
                </a:solidFill>
              </a:rPr>
            </a:br>
            <a:r>
              <a:rPr lang="en-US" sz="3200" b="1">
                <a:solidFill>
                  <a:srgbClr val="FCEE02"/>
                </a:solidFill>
              </a:rPr>
              <a:t>The first was online on </a:t>
            </a:r>
            <a:r>
              <a:rPr lang="en-US" altLang="en-US" sz="3200" b="1">
                <a:solidFill>
                  <a:srgbClr val="FCEE02"/>
                </a:solidFill>
              </a:rPr>
              <a:t> 7th of September 2023</a:t>
            </a:r>
            <a:r>
              <a:rPr lang="en-US" sz="3200" b="1">
                <a:solidFill>
                  <a:srgbClr val="FCEE02"/>
                </a:solidFill>
              </a:rPr>
              <a:t>, the second in person on April 2024 and the third on line in October 8th 2025 .</a:t>
            </a:r>
            <a:br>
              <a:rPr lang="en-US" sz="3200" b="1">
                <a:solidFill>
                  <a:srgbClr val="FCEE02"/>
                </a:solidFill>
              </a:rPr>
            </a:br>
            <a:r>
              <a:rPr lang="en-US" sz="3200" b="1">
                <a:solidFill>
                  <a:srgbClr val="FCEE02"/>
                </a:solidFill>
              </a:rPr>
              <a:t>In this meetings was discussed the formulation of the TFME’s mission statement.</a:t>
            </a:r>
            <a:br>
              <a:rPr lang="en-US" sz="3200" b="1">
                <a:solidFill>
                  <a:srgbClr val="FCEE02"/>
                </a:solidFill>
              </a:rPr>
            </a:br>
            <a:r>
              <a:rPr lang="en-US" sz="3200" b="1">
                <a:solidFill>
                  <a:srgbClr val="FCEE02"/>
                </a:solidFill>
              </a:rPr>
              <a:t>Also Pr </a:t>
            </a:r>
            <a:r>
              <a:rPr lang="en-US" altLang="en-US" sz="3200" b="1">
                <a:solidFill>
                  <a:srgbClr val="FCEE02"/>
                </a:solidFill>
              </a:rPr>
              <a:t>José María Domínguez Roldán presented a syllabus which reviewed most related topics and the recommended references .</a:t>
            </a:r>
          </a:p>
        </p:txBody>
      </p:sp>
      <p:pic>
        <p:nvPicPr>
          <p:cNvPr id="4" name="Content Placeholder 3" descr="UEMS logo"/>
          <p:cNvPicPr>
            <a:picLocks noGrp="1" noChangeAspect="1"/>
          </p:cNvPicPr>
          <p:nvPr>
            <p:ph idx="1"/>
          </p:nvPr>
        </p:nvPicPr>
        <p:blipFill>
          <a:blip r:embed="rId3"/>
          <a:stretch>
            <a:fillRect/>
          </a:stretch>
        </p:blipFill>
        <p:spPr>
          <a:xfrm>
            <a:off x="276860" y="365125"/>
            <a:ext cx="1600200" cy="1628775"/>
          </a:xfrm>
          <a:prstGeom prst="rect">
            <a:avLst/>
          </a:prstGeom>
        </p:spPr>
      </p:pic>
      <p:sp>
        <p:nvSpPr>
          <p:cNvPr id="6" name="Title 1"/>
          <p:cNvSpPr>
            <a:spLocks noGrp="1"/>
          </p:cNvSpPr>
          <p:nvPr/>
        </p:nvSpPr>
        <p:spPr>
          <a:xfrm>
            <a:off x="3311525" y="599440"/>
            <a:ext cx="6160135" cy="105537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b="1">
                <a:solidFill>
                  <a:srgbClr val="FFC000"/>
                </a:solidFill>
              </a:rPr>
              <a:t>UEMS TFME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785495" y="1243965"/>
            <a:ext cx="10515600" cy="5302250"/>
          </a:xfrm>
        </p:spPr>
        <p:txBody>
          <a:bodyPr>
            <a:normAutofit fontScale="90000"/>
          </a:bodyPr>
          <a:lstStyle/>
          <a:p>
            <a:pPr marL="0" indent="0">
              <a:buFont typeface="Arial" panose="020B0604020202020204" pitchFamily="34" charset="0"/>
            </a:pPr>
            <a:r>
              <a:rPr lang="en-US" sz="3600" b="1">
                <a:solidFill>
                  <a:srgbClr val="FCEE02"/>
                </a:solidFill>
              </a:rPr>
              <a:t>After feed back and discussion withnour members about the mission statement we concluded to a proposition that includes </a:t>
            </a:r>
            <a:br>
              <a:rPr lang="en-US" sz="3600" b="1">
                <a:solidFill>
                  <a:srgbClr val="FCEE02"/>
                </a:solidFill>
              </a:rPr>
            </a:br>
            <a:r>
              <a:rPr lang="en-US" sz="3600" b="1">
                <a:solidFill>
                  <a:srgbClr val="FCEE02"/>
                </a:solidFill>
              </a:rPr>
              <a:t>1 - </a:t>
            </a:r>
            <a:r>
              <a:rPr lang="en-US" altLang="en-US" sz="3600" b="1">
                <a:solidFill>
                  <a:srgbClr val="FCEE02"/>
                </a:solidFill>
              </a:rPr>
              <a:t>Purpose</a:t>
            </a:r>
            <a:br>
              <a:rPr lang="en-US" altLang="en-US" sz="3600" b="1">
                <a:solidFill>
                  <a:srgbClr val="FCEE02"/>
                </a:solidFill>
              </a:rPr>
            </a:br>
            <a:r>
              <a:rPr lang="en-US" altLang="en-US" sz="3600" b="1">
                <a:solidFill>
                  <a:srgbClr val="FCEE02"/>
                </a:solidFill>
              </a:rPr>
              <a:t>2 - Ethical Guidance and Standards</a:t>
            </a:r>
            <a:br>
              <a:rPr lang="en-US" altLang="en-US" sz="3600" b="1">
                <a:solidFill>
                  <a:srgbClr val="FCEE02"/>
                </a:solidFill>
              </a:rPr>
            </a:br>
            <a:r>
              <a:rPr lang="en-US" altLang="en-US" sz="3600" b="1">
                <a:solidFill>
                  <a:srgbClr val="FCEE02"/>
                </a:solidFill>
              </a:rPr>
              <a:t>3 - Education and Training</a:t>
            </a:r>
            <a:br>
              <a:rPr lang="en-US" altLang="en-US" sz="3600" b="1">
                <a:solidFill>
                  <a:srgbClr val="FCEE02"/>
                </a:solidFill>
              </a:rPr>
            </a:br>
            <a:r>
              <a:rPr lang="en-US" altLang="en-US" sz="3600" b="1">
                <a:solidFill>
                  <a:srgbClr val="FCEE02"/>
                </a:solidFill>
              </a:rPr>
              <a:t>4 - Collaboration and Networking</a:t>
            </a:r>
            <a:br>
              <a:rPr lang="en-US" altLang="en-US" sz="3600" b="1">
                <a:solidFill>
                  <a:srgbClr val="FCEE02"/>
                </a:solidFill>
              </a:rPr>
            </a:br>
            <a:r>
              <a:rPr lang="en-US" altLang="en-US" sz="3600" b="1">
                <a:solidFill>
                  <a:srgbClr val="FCEE02"/>
                </a:solidFill>
              </a:rPr>
              <a:t>5 - Patient Advocacy</a:t>
            </a:r>
            <a:br>
              <a:rPr lang="en-US" altLang="en-US" sz="3600" b="1">
                <a:solidFill>
                  <a:srgbClr val="FCEE02"/>
                </a:solidFill>
              </a:rPr>
            </a:br>
            <a:r>
              <a:rPr lang="en-US" altLang="en-US" sz="3600" b="1">
                <a:solidFill>
                  <a:srgbClr val="FCEE02"/>
                </a:solidFill>
              </a:rPr>
              <a:t>6 - Research and Innovation</a:t>
            </a:r>
            <a:br>
              <a:rPr lang="en-US" altLang="en-US" sz="3600" b="1">
                <a:solidFill>
                  <a:srgbClr val="FCEE02"/>
                </a:solidFill>
              </a:rPr>
            </a:br>
            <a:r>
              <a:rPr lang="en-US" altLang="en-US" sz="3600" b="1">
                <a:solidFill>
                  <a:srgbClr val="FCEE02"/>
                </a:solidFill>
              </a:rPr>
              <a:t>7 - Ethical Oversight</a:t>
            </a:r>
            <a:br>
              <a:rPr lang="en-US" altLang="en-US" sz="3600" b="1">
                <a:solidFill>
                  <a:srgbClr val="FCEE02"/>
                </a:solidFill>
              </a:rPr>
            </a:br>
            <a:r>
              <a:rPr lang="en-US" altLang="en-US" sz="3600" b="1">
                <a:solidFill>
                  <a:srgbClr val="FCEE02"/>
                </a:solidFill>
              </a:rPr>
              <a:t>8 - Public Engagement and Awareness</a:t>
            </a:r>
            <a:br>
              <a:rPr lang="en-US" altLang="en-US" sz="3600" b="1">
                <a:solidFill>
                  <a:srgbClr val="FCEE02"/>
                </a:solidFill>
              </a:rPr>
            </a:br>
            <a:r>
              <a:rPr lang="en-US" altLang="en-US" sz="3600" b="1">
                <a:solidFill>
                  <a:srgbClr val="FCEE02"/>
                </a:solidFill>
              </a:rPr>
              <a:t>9 - Continuous Improvement</a:t>
            </a:r>
          </a:p>
        </p:txBody>
      </p:sp>
      <p:pic>
        <p:nvPicPr>
          <p:cNvPr id="4" name="Content Placeholder 3" descr="UEMS logo"/>
          <p:cNvPicPr>
            <a:picLocks noGrp="1" noChangeAspect="1"/>
          </p:cNvPicPr>
          <p:nvPr>
            <p:ph idx="1"/>
          </p:nvPr>
        </p:nvPicPr>
        <p:blipFill>
          <a:blip r:embed="rId2"/>
          <a:stretch>
            <a:fillRect/>
          </a:stretch>
        </p:blipFill>
        <p:spPr>
          <a:xfrm>
            <a:off x="276860" y="78740"/>
            <a:ext cx="1165225" cy="1186815"/>
          </a:xfrm>
          <a:prstGeom prst="rect">
            <a:avLst/>
          </a:prstGeom>
        </p:spPr>
      </p:pic>
      <p:sp>
        <p:nvSpPr>
          <p:cNvPr id="6" name="Title 1"/>
          <p:cNvSpPr>
            <a:spLocks noGrp="1"/>
          </p:cNvSpPr>
          <p:nvPr/>
        </p:nvSpPr>
        <p:spPr>
          <a:xfrm>
            <a:off x="3311525" y="78740"/>
            <a:ext cx="6160135" cy="105537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b="1">
                <a:solidFill>
                  <a:srgbClr val="FFC000"/>
                </a:solidFill>
              </a:rPr>
              <a:t>UEMS TFME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978535" y="1170940"/>
            <a:ext cx="10515600" cy="5105400"/>
          </a:xfrm>
        </p:spPr>
        <p:txBody>
          <a:bodyPr>
            <a:normAutofit fontScale="90000"/>
          </a:bodyPr>
          <a:lstStyle/>
          <a:p>
            <a:r>
              <a:rPr lang="en-US" sz="3600" b="1">
                <a:solidFill>
                  <a:srgbClr val="FCEE02"/>
                </a:solidFill>
              </a:rPr>
              <a:t>P</a:t>
            </a:r>
            <a:r>
              <a:rPr lang="en-US" sz="3110" b="1">
                <a:solidFill>
                  <a:srgbClr val="FCEE02"/>
                </a:solidFill>
              </a:rPr>
              <a:t>r </a:t>
            </a:r>
            <a:r>
              <a:rPr lang="en-US" altLang="en-US" sz="3110" b="1">
                <a:solidFill>
                  <a:srgbClr val="FCEE02"/>
                </a:solidFill>
              </a:rPr>
              <a:t>José María Domínguez Roldán brought for discusson three new topics</a:t>
            </a:r>
            <a:br>
              <a:rPr lang="en-US" altLang="en-US" sz="3110" b="1">
                <a:solidFill>
                  <a:srgbClr val="FCEE02"/>
                </a:solidFill>
              </a:rPr>
            </a:br>
            <a:r>
              <a:rPr lang="en-US" altLang="en-US" sz="3110" b="1">
                <a:solidFill>
                  <a:srgbClr val="FCEE02"/>
                </a:solidFill>
              </a:rPr>
              <a:t>1 - A survey to address NMAs, which would be the objective included in point 4 of the Mission Statement.</a:t>
            </a:r>
            <a:br>
              <a:rPr lang="en-US" altLang="en-US" sz="3110" b="1">
                <a:solidFill>
                  <a:srgbClr val="FCEE02"/>
                </a:solidFill>
              </a:rPr>
            </a:br>
            <a:r>
              <a:rPr lang="en-US" altLang="en-US" sz="3110" b="1">
                <a:solidFill>
                  <a:srgbClr val="FCEE02"/>
                </a:solidFill>
              </a:rPr>
              <a:t>2 - An outline he prepared about the document that the TFME could draft on the ethical aspects of the European Health Data Space</a:t>
            </a:r>
            <a:br>
              <a:rPr lang="en-US" altLang="en-US" sz="3110" b="1">
                <a:solidFill>
                  <a:srgbClr val="FCEE02"/>
                </a:solidFill>
              </a:rPr>
            </a:br>
            <a:r>
              <a:rPr lang="en-US" altLang="en-US" sz="3110" b="1">
                <a:solidFill>
                  <a:srgbClr val="FCEE02"/>
                </a:solidFill>
              </a:rPr>
              <a:t>3 - The updated Draft Syllabus for Medical Ethics, which includes new points such as: • Green Medical Ethics; Sustainable Healthcare Systems (these last two points have been suggested to him by the president of the Thematic Federation for Green and Sustainable Medical Practice); Social media in medicine; Artificial intelligence in medicine; and Big health databases.</a:t>
            </a:r>
          </a:p>
        </p:txBody>
      </p:sp>
      <p:pic>
        <p:nvPicPr>
          <p:cNvPr id="4" name="Content Placeholder 3" descr="UEMS logo"/>
          <p:cNvPicPr>
            <a:picLocks noGrp="1" noChangeAspect="1"/>
          </p:cNvPicPr>
          <p:nvPr>
            <p:ph idx="1"/>
          </p:nvPr>
        </p:nvPicPr>
        <p:blipFill>
          <a:blip r:embed="rId2"/>
          <a:stretch>
            <a:fillRect/>
          </a:stretch>
        </p:blipFill>
        <p:spPr>
          <a:xfrm>
            <a:off x="136525" y="78740"/>
            <a:ext cx="1195705" cy="1217295"/>
          </a:xfrm>
          <a:prstGeom prst="rect">
            <a:avLst/>
          </a:prstGeom>
        </p:spPr>
      </p:pic>
      <p:sp>
        <p:nvSpPr>
          <p:cNvPr id="6" name="Title 1"/>
          <p:cNvSpPr>
            <a:spLocks noGrp="1"/>
          </p:cNvSpPr>
          <p:nvPr/>
        </p:nvSpPr>
        <p:spPr>
          <a:xfrm>
            <a:off x="3311525" y="365125"/>
            <a:ext cx="6160135" cy="105537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b="1">
                <a:solidFill>
                  <a:srgbClr val="FFC000"/>
                </a:solidFill>
              </a:rPr>
              <a:t>UEMS TFME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010285" y="1778635"/>
            <a:ext cx="10515600" cy="4562475"/>
          </a:xfrm>
        </p:spPr>
        <p:txBody>
          <a:bodyPr>
            <a:normAutofit fontScale="90000"/>
          </a:bodyPr>
          <a:lstStyle/>
          <a:p>
            <a:pPr algn="l"/>
            <a:r>
              <a:rPr lang="en-US" b="1" u="sng">
                <a:solidFill>
                  <a:srgbClr val="FCEE02"/>
                </a:solidFill>
              </a:rPr>
              <a:t>NEXT STEPS</a:t>
            </a:r>
            <a:br>
              <a:rPr lang="en-US" b="1" u="sng">
                <a:solidFill>
                  <a:srgbClr val="FCEE02"/>
                </a:solidFill>
              </a:rPr>
            </a:br>
            <a:br>
              <a:rPr lang="en-US" b="1" u="sng">
                <a:solidFill>
                  <a:srgbClr val="FCEE02"/>
                </a:solidFill>
              </a:rPr>
            </a:br>
            <a:r>
              <a:rPr lang="en-US" sz="3600" b="1">
                <a:solidFill>
                  <a:srgbClr val="FCEE02"/>
                </a:solidFill>
              </a:rPr>
              <a:t>- As our misssion statement has been finalised we plan to :</a:t>
            </a:r>
            <a:br>
              <a:rPr lang="en-US" sz="3600" b="1">
                <a:solidFill>
                  <a:srgbClr val="FCEE02"/>
                </a:solidFill>
              </a:rPr>
            </a:br>
            <a:r>
              <a:rPr lang="en-US" sz="3600" b="1">
                <a:solidFill>
                  <a:srgbClr val="FCEE02"/>
                </a:solidFill>
              </a:rPr>
              <a:t>- Create </a:t>
            </a:r>
            <a:r>
              <a:rPr lang="en-US" sz="3600" b="1">
                <a:solidFill>
                  <a:srgbClr val="FCEE02"/>
                </a:solidFill>
                <a:sym typeface="+mn-ea"/>
              </a:rPr>
              <a:t>in collaboration with CEOM</a:t>
            </a:r>
            <a:r>
              <a:rPr lang="en-US" sz="3600" b="1">
                <a:solidFill>
                  <a:srgbClr val="FCEE02"/>
                </a:solidFill>
              </a:rPr>
              <a:t> working groups to  study and achieve those goals. Any other EMO interrested to work with us  in this field is welcome to participate in the WG.</a:t>
            </a:r>
            <a:br>
              <a:rPr lang="en-US" sz="3600" b="1">
                <a:solidFill>
                  <a:srgbClr val="FCEE02"/>
                </a:solidFill>
              </a:rPr>
            </a:br>
            <a:br>
              <a:rPr lang="en-US" sz="3600" b="1">
                <a:solidFill>
                  <a:srgbClr val="FCEE02"/>
                </a:solidFill>
              </a:rPr>
            </a:br>
            <a:r>
              <a:rPr lang="en-US" sz="3600" b="1">
                <a:solidFill>
                  <a:srgbClr val="FCEE02"/>
                </a:solidFill>
              </a:rPr>
              <a:t>The progress of our work will be presented at a next UEMS council Meeting</a:t>
            </a:r>
            <a:r>
              <a:rPr lang="en-US" sz="3600" b="1" u="sng">
                <a:solidFill>
                  <a:srgbClr val="FCEE02"/>
                </a:solidFill>
              </a:rPr>
              <a:t>.</a:t>
            </a:r>
          </a:p>
        </p:txBody>
      </p:sp>
      <p:pic>
        <p:nvPicPr>
          <p:cNvPr id="4" name="Content Placeholder 3" descr="UEMS logo"/>
          <p:cNvPicPr>
            <a:picLocks noGrp="1" noChangeAspect="1"/>
          </p:cNvPicPr>
          <p:nvPr>
            <p:ph idx="1"/>
          </p:nvPr>
        </p:nvPicPr>
        <p:blipFill>
          <a:blip r:embed="rId2"/>
          <a:stretch>
            <a:fillRect/>
          </a:stretch>
        </p:blipFill>
        <p:spPr>
          <a:xfrm>
            <a:off x="276860" y="365125"/>
            <a:ext cx="1600200" cy="1628775"/>
          </a:xfrm>
          <a:prstGeom prst="rect">
            <a:avLst/>
          </a:prstGeom>
        </p:spPr>
      </p:pic>
      <p:sp>
        <p:nvSpPr>
          <p:cNvPr id="6" name="Title 1"/>
          <p:cNvSpPr>
            <a:spLocks noGrp="1"/>
          </p:cNvSpPr>
          <p:nvPr/>
        </p:nvSpPr>
        <p:spPr>
          <a:xfrm>
            <a:off x="3311525" y="599440"/>
            <a:ext cx="6160135" cy="105537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b="1">
                <a:solidFill>
                  <a:srgbClr val="FFC000"/>
                </a:solidFill>
              </a:rPr>
              <a:t>UEMS TFME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38200" y="1654810"/>
            <a:ext cx="10515600" cy="4298315"/>
          </a:xfrm>
        </p:spPr>
        <p:txBody>
          <a:bodyPr/>
          <a:lstStyle/>
          <a:p>
            <a:r>
              <a:rPr lang="en-US" sz="3600" b="1" u="sng">
                <a:solidFill>
                  <a:srgbClr val="FCEE02"/>
                </a:solidFill>
              </a:rPr>
              <a:t>IN CONCLUSION : </a:t>
            </a:r>
            <a:br>
              <a:rPr lang="en-US" sz="3600" b="1">
                <a:solidFill>
                  <a:srgbClr val="FCEE02"/>
                </a:solidFill>
              </a:rPr>
            </a:br>
            <a:br>
              <a:rPr lang="en-US" sz="3600" b="1">
                <a:solidFill>
                  <a:srgbClr val="FCEE02"/>
                </a:solidFill>
              </a:rPr>
            </a:br>
            <a:r>
              <a:rPr lang="en-US" sz="3600" b="1">
                <a:solidFill>
                  <a:srgbClr val="FCEE02"/>
                </a:solidFill>
              </a:rPr>
              <a:t>T</a:t>
            </a:r>
            <a:r>
              <a:rPr lang="en-US" altLang="en-US" sz="3600" b="1">
                <a:solidFill>
                  <a:srgbClr val="FCEE02"/>
                </a:solidFill>
              </a:rPr>
              <a:t>he Thematic Federation for Medical Ethics of the European Union of Medical Specialists seeks to elevate the practice of medicine in Europe by promoting a culture of ethics and integrity that benefits patients, medical professionals, and society as a whole.</a:t>
            </a:r>
          </a:p>
        </p:txBody>
      </p:sp>
      <p:pic>
        <p:nvPicPr>
          <p:cNvPr id="4" name="Content Placeholder 3" descr="UEMS logo"/>
          <p:cNvPicPr>
            <a:picLocks noGrp="1" noChangeAspect="1"/>
          </p:cNvPicPr>
          <p:nvPr>
            <p:ph idx="1"/>
          </p:nvPr>
        </p:nvPicPr>
        <p:blipFill>
          <a:blip r:embed="rId2"/>
          <a:stretch>
            <a:fillRect/>
          </a:stretch>
        </p:blipFill>
        <p:spPr>
          <a:xfrm>
            <a:off x="276860" y="365125"/>
            <a:ext cx="1600200" cy="1628775"/>
          </a:xfrm>
          <a:prstGeom prst="rect">
            <a:avLst/>
          </a:prstGeom>
        </p:spPr>
      </p:pic>
      <p:sp>
        <p:nvSpPr>
          <p:cNvPr id="6" name="Title 1"/>
          <p:cNvSpPr>
            <a:spLocks noGrp="1"/>
          </p:cNvSpPr>
          <p:nvPr/>
        </p:nvSpPr>
        <p:spPr>
          <a:xfrm>
            <a:off x="3311525" y="599440"/>
            <a:ext cx="6160135" cy="105537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b="1">
                <a:solidFill>
                  <a:srgbClr val="FFC000"/>
                </a:solidFill>
              </a:rPr>
              <a:t>UEMS TFME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38200" y="2561590"/>
            <a:ext cx="10515600" cy="1325563"/>
          </a:xfrm>
        </p:spPr>
        <p:txBody>
          <a:bodyPr/>
          <a:lstStyle/>
          <a:p>
            <a:endParaRPr lang="en-US"/>
          </a:p>
        </p:txBody>
      </p:sp>
      <p:pic>
        <p:nvPicPr>
          <p:cNvPr id="4" name="Content Placeholder 3" descr="UEMS logo"/>
          <p:cNvPicPr>
            <a:picLocks noGrp="1" noChangeAspect="1"/>
          </p:cNvPicPr>
          <p:nvPr>
            <p:ph idx="1"/>
          </p:nvPr>
        </p:nvPicPr>
        <p:blipFill>
          <a:blip r:embed="rId2"/>
          <a:stretch>
            <a:fillRect/>
          </a:stretch>
        </p:blipFill>
        <p:spPr>
          <a:xfrm>
            <a:off x="276860" y="365125"/>
            <a:ext cx="1600200" cy="1628775"/>
          </a:xfrm>
          <a:prstGeom prst="rect">
            <a:avLst/>
          </a:prstGeom>
        </p:spPr>
      </p:pic>
      <p:sp>
        <p:nvSpPr>
          <p:cNvPr id="6" name="Title 1"/>
          <p:cNvSpPr>
            <a:spLocks noGrp="1"/>
          </p:cNvSpPr>
          <p:nvPr/>
        </p:nvSpPr>
        <p:spPr>
          <a:xfrm>
            <a:off x="3311525" y="599440"/>
            <a:ext cx="6160135" cy="105537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b="1">
                <a:solidFill>
                  <a:srgbClr val="FFC000"/>
                </a:solidFill>
              </a:rPr>
              <a:t>UEMS TFME</a:t>
            </a:r>
          </a:p>
        </p:txBody>
      </p:sp>
      <p:sp>
        <p:nvSpPr>
          <p:cNvPr id="2" name="Title 1"/>
          <p:cNvSpPr>
            <a:spLocks noGrp="1"/>
          </p:cNvSpPr>
          <p:nvPr/>
        </p:nvSpPr>
        <p:spPr>
          <a:xfrm>
            <a:off x="381361" y="1963143"/>
            <a:ext cx="11358493" cy="2487516"/>
          </a:xfrm>
          <a:prstGeom prst="rect">
            <a:avLst/>
          </a:prstGeom>
          <a:solidFill>
            <a:srgbClr val="00418C">
              <a:alpha val="95000"/>
            </a:srgbClr>
          </a:solidFill>
          <a:effectLst>
            <a:softEdge rad="12700"/>
          </a:effectLst>
        </p:spPr>
        <p:txBody>
          <a:bodyPr vert="horz" lIns="1044000" tIns="45720" rIns="91440" bIns="45720" rtlCol="0" anchor="ctr">
            <a:normAutofit fontScale="40000"/>
          </a:bodyPr>
          <a:lstStyle>
            <a:lvl1pPr>
              <a:defRPr sz="5400"/>
            </a:lvl1pPr>
          </a:lstStyle>
          <a:p>
            <a:pPr algn="ctr"/>
            <a:br>
              <a:rPr lang="en-US" dirty="0"/>
            </a:br>
            <a:br>
              <a:rPr lang="en-US" dirty="0"/>
            </a:br>
            <a:r>
              <a:rPr lang="en-US" sz="16500" b="1" dirty="0">
                <a:solidFill>
                  <a:srgbClr val="FCEE02"/>
                </a:solidFill>
              </a:rPr>
              <a:t>Thank you for your attention</a:t>
            </a:r>
            <a:r>
              <a:rPr lang="en-US" dirty="0"/>
              <a:t>!</a:t>
            </a:r>
            <a:br>
              <a:rPr lang="en-US" dirty="0"/>
            </a:br>
            <a:br>
              <a:rPr lang="en-US" dirty="0"/>
            </a:b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38200" y="2244725"/>
            <a:ext cx="10515600" cy="1325563"/>
          </a:xfrm>
        </p:spPr>
        <p:txBody>
          <a:bodyPr/>
          <a:lstStyle/>
          <a:p>
            <a:endParaRPr lang="en-US"/>
          </a:p>
        </p:txBody>
      </p:sp>
      <p:pic>
        <p:nvPicPr>
          <p:cNvPr id="4" name="Content Placeholder 3" descr="UEMS logo"/>
          <p:cNvPicPr>
            <a:picLocks noGrp="1" noChangeAspect="1"/>
          </p:cNvPicPr>
          <p:nvPr>
            <p:ph idx="1"/>
          </p:nvPr>
        </p:nvPicPr>
        <p:blipFill>
          <a:blip r:embed="rId2"/>
          <a:stretch>
            <a:fillRect/>
          </a:stretch>
        </p:blipFill>
        <p:spPr>
          <a:xfrm>
            <a:off x="276860" y="365125"/>
            <a:ext cx="1600200" cy="1628775"/>
          </a:xfrm>
          <a:prstGeom prst="rect">
            <a:avLst/>
          </a:prstGeom>
        </p:spPr>
      </p:pic>
      <p:sp>
        <p:nvSpPr>
          <p:cNvPr id="6" name="Title 1"/>
          <p:cNvSpPr>
            <a:spLocks noGrp="1"/>
          </p:cNvSpPr>
          <p:nvPr/>
        </p:nvSpPr>
        <p:spPr>
          <a:xfrm>
            <a:off x="3311525" y="599440"/>
            <a:ext cx="6160135" cy="105537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b="1">
                <a:solidFill>
                  <a:srgbClr val="FFC000"/>
                </a:solidFill>
              </a:rPr>
              <a:t>UEMS TFME</a:t>
            </a:r>
          </a:p>
        </p:txBody>
      </p:sp>
    </p:spTree>
  </p:cSld>
  <p:clrMapOvr>
    <a:masterClrMapping/>
  </p:clrMapOvr>
</p:sld>
</file>

<file path=ppt/theme/theme1.xml><?xml version="1.0" encoding="utf-8"?>
<a:theme xmlns:a="http://schemas.openxmlformats.org/drawingml/2006/main" name="Office Theme">
  <a:themeElements>
    <a:clrScheme name="Essent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194900BABD61B4BAC2F245EDF4ED39E" ma:contentTypeVersion="13" ma:contentTypeDescription="Crée un document." ma:contentTypeScope="" ma:versionID="86dcd4e7effc3605f55d7ad34ce035cb">
  <xsd:schema xmlns:xsd="http://www.w3.org/2001/XMLSchema" xmlns:xs="http://www.w3.org/2001/XMLSchema" xmlns:p="http://schemas.microsoft.com/office/2006/metadata/properties" xmlns:ns2="83bd27bf-f23a-4764-ba48-893866d47e01" xmlns:ns3="cd7455a3-4a59-4a73-9e70-409757b3c8a1" targetNamespace="http://schemas.microsoft.com/office/2006/metadata/properties" ma:root="true" ma:fieldsID="c29cbb54add60317ae49322ad6ac3129" ns2:_="" ns3:_="">
    <xsd:import namespace="83bd27bf-f23a-4764-ba48-893866d47e01"/>
    <xsd:import namespace="cd7455a3-4a59-4a73-9e70-409757b3c8a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3bd27bf-f23a-4764-ba48-893866d47e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lcf76f155ced4ddcb4097134ff3c332f" ma:index="17" nillable="true" ma:taxonomy="true" ma:internalName="lcf76f155ced4ddcb4097134ff3c332f" ma:taxonomyFieldName="MediaServiceImageTags" ma:displayName="Balises d’images" ma:readOnly="false" ma:fieldId="{5cf76f15-5ced-4ddc-b409-7134ff3c332f}" ma:taxonomyMulti="true" ma:sspId="6de6d2fa-23a7-45f3-a64a-563df53bb5fb"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d7455a3-4a59-4a73-9e70-409757b3c8a1"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6ae12d60-d5a8-41ec-bed3-3136d3e9e081}" ma:internalName="TaxCatchAll" ma:showField="CatchAllData" ma:web="cd7455a3-4a59-4a73-9e70-409757b3c8a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83bd27bf-f23a-4764-ba48-893866d47e01">
      <Terms xmlns="http://schemas.microsoft.com/office/infopath/2007/PartnerControls"/>
    </lcf76f155ced4ddcb4097134ff3c332f>
    <TaxCatchAll xmlns="cd7455a3-4a59-4a73-9e70-409757b3c8a1" xsi:nil="true"/>
  </documentManagement>
</p:properties>
</file>

<file path=customXml/itemProps1.xml><?xml version="1.0" encoding="utf-8"?>
<ds:datastoreItem xmlns:ds="http://schemas.openxmlformats.org/officeDocument/2006/customXml" ds:itemID="{F929CE30-F118-46FB-86D3-A18D74A189D9}"/>
</file>

<file path=customXml/itemProps2.xml><?xml version="1.0" encoding="utf-8"?>
<ds:datastoreItem xmlns:ds="http://schemas.openxmlformats.org/officeDocument/2006/customXml" ds:itemID="{BE8A24A6-E9C4-4F52-A6BC-DFBB5A189173}"/>
</file>

<file path=customXml/itemProps3.xml><?xml version="1.0" encoding="utf-8"?>
<ds:datastoreItem xmlns:ds="http://schemas.openxmlformats.org/officeDocument/2006/customXml" ds:itemID="{1767271A-4144-4027-8541-75DEE381F59A}"/>
</file>

<file path=docProps/app.xml><?xml version="1.0" encoding="utf-8"?>
<Properties xmlns="http://schemas.openxmlformats.org/officeDocument/2006/extended-properties" xmlns:vt="http://schemas.openxmlformats.org/officeDocument/2006/docPropsVTypes">
  <TotalTime>0</TotalTime>
  <Words>2599</Words>
  <Application>Microsoft Office PowerPoint</Application>
  <PresentationFormat>Ευρεία οθόνη</PresentationFormat>
  <Paragraphs>34</Paragraphs>
  <Slides>8</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8</vt:i4>
      </vt:variant>
    </vt:vector>
  </HeadingPairs>
  <TitlesOfParts>
    <vt:vector size="9" baseType="lpstr">
      <vt:lpstr>Office Theme</vt:lpstr>
      <vt:lpstr>UEMS TFME</vt:lpstr>
      <vt:lpstr>Three meetings of the TFME members have been held since then. The first was online on  7th of September 2023, the second in person on April 2024 and the third on line in October 8th 2025 . In this meetings was discussed the formulation of the TFME’s mission statement. Also Pr José María Domínguez Roldán presented a syllabus which reviewed most related topics and the recommended references .</vt:lpstr>
      <vt:lpstr>After feed back and discussion withnour members about the mission statement we concluded to a proposition that includes  1 - Purpose 2 - Ethical Guidance and Standards 3 - Education and Training 4 - Collaboration and Networking 5 - Patient Advocacy 6 - Research and Innovation 7 - Ethical Oversight 8 - Public Engagement and Awareness 9 - Continuous Improvement</vt:lpstr>
      <vt:lpstr>Pr José María Domínguez Roldán brought for discusson three new topics 1 - A survey to address NMAs, which would be the objective included in point 4 of the Mission Statement. 2 - An outline he prepared about the document that the TFME could draft on the ethical aspects of the European Health Data Space 3 - The updated Draft Syllabus for Medical Ethics, which includes new points such as: • Green Medical Ethics; Sustainable Healthcare Systems (these last two points have been suggested to him by the president of the Thematic Federation for Green and Sustainable Medical Practice); Social media in medicine; Artificial intelligence in medicine; and Big health databases.</vt:lpstr>
      <vt:lpstr>NEXT STEPS  - As our misssion statement has been finalised we plan to : - Create in collaboration with CEOM working groups to  study and achieve those goals. Any other EMO interrested to work with us  in this field is welcome to participate in the WG.  The progress of our work will be presented at a next UEMS council Meeting.</vt:lpstr>
      <vt:lpstr>IN CONCLUSION :   The Thematic Federation for Medical Ethics of the European Union of Medical Specialists seeks to elevate the practice of medicine in Europe by promoting a culture of ethics and integrity that benefits patients, medical professionals, and society as a whole.</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UEMS TFME</dc:title>
  <dc:creator>kouma</dc:creator>
  <cp:lastModifiedBy>ANDREAS PAPANDROUDIS</cp:lastModifiedBy>
  <cp:revision>27</cp:revision>
  <dcterms:created xsi:type="dcterms:W3CDTF">2025-04-25T15:03:00Z</dcterms:created>
  <dcterms:modified xsi:type="dcterms:W3CDTF">2025-10-17T12:51:45Z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7A4E66D22D46457E9C921DA3D6BB8DC0_13</vt:lpwstr>
  </property>
  <property fmtid="{D5CDD505-2E9C-101B-9397-08002B2CF9AE}" pid="3" name="KSOProductBuildVer">
    <vt:lpwstr>1033-12.2.0.22556</vt:lpwstr>
  </property>
  <property fmtid="{D5CDD505-2E9C-101B-9397-08002B2CF9AE}" pid="4" name="ContentTypeId">
    <vt:lpwstr>0x0101004194900BABD61B4BAC2F245EDF4ED39E</vt:lpwstr>
  </property>
</Properties>
</file>