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899" r:id="rId3"/>
    <p:sldId id="258" r:id="rId4"/>
    <p:sldId id="902" r:id="rId5"/>
    <p:sldId id="259" r:id="rId6"/>
    <p:sldId id="260" r:id="rId7"/>
    <p:sldId id="900" r:id="rId8"/>
    <p:sldId id="903" r:id="rId9"/>
    <p:sldId id="90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0"/>
    <p:restoredTop sz="94580"/>
  </p:normalViewPr>
  <p:slideViewPr>
    <p:cSldViewPr snapToGrid="0">
      <p:cViewPr varScale="1">
        <p:scale>
          <a:sx n="107" d="100"/>
          <a:sy n="107" d="100"/>
        </p:scale>
        <p:origin x="2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5B2B6-88A3-9F47-9DEA-B6D64F5DBA70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B5342-7306-2546-8BD1-D637631D0A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55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DE1699-1C82-77DA-D31E-B689C8773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4F8098C-EA36-082E-2AE8-A9940B49F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9D7ACF-57AD-933E-D000-08F49B3B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2E1D18-25EC-41BB-C81A-0B60CF1E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748FB7-03AC-3BF1-557F-98C1EFCC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71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797EF1-40AA-B334-EA2F-F35AB7BE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15E93C4-7C44-F80A-79E5-F06FDED38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3449B9-54A0-5B33-32C9-A6D23C5C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CF8B17-7298-C457-3C23-9027410A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0D3392-1FEB-ADC9-3855-CB2A1B6F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1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04CFFD9-37A8-A5B5-1247-404B39542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0C37ABB-F601-3147-E96A-DEB0391E7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31DDDF-2517-8578-9E72-49172F90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5367E4-5253-E7D5-A11E-4E95A2D1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07CBC4-AACA-AD13-5EFB-203B04CD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14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8AD4F3-E092-625A-6204-4A88289B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607B39-2385-4336-6C4F-336C38CCE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78FF7D-4774-4391-21CA-8A82E089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FA2AFB-12A8-822A-1A48-B2CBB7E9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885FD2-D9BA-F9CE-9800-8E579092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29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AE6BFB-E172-FB92-8B9C-33E0526EC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EBA5D0-9F90-95CB-F839-6383F0BA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832317-6577-FF65-BEFF-92F1B9B77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2B2B5D-A8A2-CF8B-C0DA-CCB3D77E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FCA3EB-9108-3193-8EB0-0D8B694E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71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C28EF-D64C-4370-C3AE-05BE2A5C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2AF151-81EC-82F6-E494-15C5AB3E8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F0FCEF-8BAE-21FB-BC74-11BB97D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427118-F790-0E25-84E9-0B644233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41C88A0-2666-EFFD-82AF-8454955A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85C6579-FA4E-D757-E729-76B82CE5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02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8BE455-3A77-81BC-CECA-9A916114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CEE892-8BD6-07E5-65F0-C57E8B0E8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3CC005-314C-E5E9-FA55-4A497F7C3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7C2C91D-E3D3-CB5D-FEE4-AB9667338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0F076B4-2D54-C173-E3EA-EB87F6237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601B6FE-5750-78F6-A7C4-1A7EBECA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918A887-BCDB-9897-3994-BAFC016E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69C466-0FF3-BD4B-A73F-C7DD62B7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58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084434-FB77-6986-C0D1-25CF78CE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B263CEB-1192-917B-B79E-44F9011A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E7C8E3-13B2-7FF4-C714-527F3A0B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3B28A9-D23B-48C5-04AE-8E6151AB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10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E63A2FC-1C12-D3B7-5929-EBBC17FC7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596FBC7-8734-BED3-169C-0047CED8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15990F-B5D4-3AB2-2A02-89E5387B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86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0C107D-7797-D2C4-6F7C-3FEBF48D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3C246F-6701-4856-549F-5F728010E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E64DC6-173E-1760-B0D0-C81904AB1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5AD1C6-6F1B-DA55-FD0D-B60DEC15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4B20CC-E472-29F8-F5F6-13C313AB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71BF1A-8ED4-6F0E-8557-889B4144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41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9ED61-2134-AAE2-C59E-7C40EBD7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01397A1-C8A4-DCBA-3BD5-1C96CC09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071ED2-74C6-C736-4E43-09B845937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00D632-910A-ED67-DCA5-CA8A75FC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768996C-A5A0-D5F3-B02E-A501A7AC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282DEA-6D6A-07A8-CFDB-79D34E37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03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8157764-031C-00E8-166C-7E32F61E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3C81E6-80FC-DD50-0D09-8C00CA97F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4446DA-EA98-5A08-DCD9-39772D943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C1A21A-570A-EA43-9521-503E69979CEF}" type="datetimeFigureOut">
              <a:rPr lang="fi-FI" smtClean="0"/>
              <a:t>17.10.2025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E51B59-DBEA-8FE8-6FB9-AEE244835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213836E-49E2-CBFC-69B8-887E3F2FD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A1931-D667-0D47-A35F-D25F7D534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46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8924A2-5CB4-DA4E-18AE-0EA9B7874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874" y="668034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r>
              <a:rPr lang="fi-FI" sz="4900" b="1" dirty="0"/>
              <a:t> </a:t>
            </a:r>
            <a:br>
              <a:rPr lang="fi-FI" sz="4900" b="1" dirty="0"/>
            </a:br>
            <a:r>
              <a:rPr lang="fi-FI" sz="4900" b="1" dirty="0"/>
              <a:t>UEMS CPD Charter</a:t>
            </a:r>
            <a:br>
              <a:rPr lang="fi-FI" sz="4400" dirty="0"/>
            </a:br>
            <a:br>
              <a:rPr lang="fi-FI" sz="4400" dirty="0"/>
            </a:br>
            <a:r>
              <a:rPr lang="fi-FI" sz="3100" dirty="0"/>
              <a:t>October 18, 2025</a:t>
            </a:r>
            <a:br>
              <a:rPr lang="fi-FI" sz="3100" dirty="0"/>
            </a:br>
            <a:r>
              <a:rPr lang="fi-FI" sz="3100" dirty="0"/>
              <a:t>Tbilisi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5FD3A7-4F3B-FBA8-DC07-B4C677317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6729" y="4226811"/>
            <a:ext cx="12136927" cy="2387600"/>
          </a:xfrm>
        </p:spPr>
        <p:txBody>
          <a:bodyPr>
            <a:noAutofit/>
          </a:bodyPr>
          <a:lstStyle/>
          <a:p>
            <a:r>
              <a:rPr lang="fi-FI" sz="2800" dirty="0" err="1"/>
              <a:t>Dr</a:t>
            </a:r>
            <a:r>
              <a:rPr lang="fi-FI" sz="2800" dirty="0"/>
              <a:t>. Hannu Halila</a:t>
            </a:r>
          </a:p>
          <a:p>
            <a:r>
              <a:rPr lang="fi-FI" sz="2800" dirty="0" err="1"/>
              <a:t>Chairman</a:t>
            </a:r>
            <a:r>
              <a:rPr lang="fi-FI" sz="2800" dirty="0"/>
              <a:t> of </a:t>
            </a:r>
            <a:r>
              <a:rPr lang="fi-FI" sz="2800" dirty="0" err="1"/>
              <a:t>the</a:t>
            </a:r>
            <a:r>
              <a:rPr lang="fi-FI" sz="2800" dirty="0"/>
              <a:t> CME/CPD </a:t>
            </a:r>
            <a:r>
              <a:rPr lang="fi-FI" sz="2800" dirty="0" err="1"/>
              <a:t>Working</a:t>
            </a:r>
            <a:r>
              <a:rPr lang="fi-FI" sz="2800" dirty="0"/>
              <a:t> Group</a:t>
            </a:r>
          </a:p>
          <a:p>
            <a:r>
              <a:rPr lang="fi-FI" sz="2800" dirty="0"/>
              <a:t>UEMS </a:t>
            </a:r>
            <a:r>
              <a:rPr lang="fi-FI" sz="2800" dirty="0" err="1"/>
              <a:t>Past</a:t>
            </a:r>
            <a:r>
              <a:rPr lang="fi-FI" sz="2800" dirty="0"/>
              <a:t> </a:t>
            </a:r>
            <a:r>
              <a:rPr lang="fi-FI" sz="2800" dirty="0" err="1"/>
              <a:t>President</a:t>
            </a:r>
            <a:r>
              <a:rPr lang="fi-FI" sz="2800" dirty="0"/>
              <a:t>, UEMS </a:t>
            </a:r>
            <a:r>
              <a:rPr lang="fi-FI" sz="2800" dirty="0" err="1"/>
              <a:t>Honorary</a:t>
            </a:r>
            <a:r>
              <a:rPr lang="fi-FI" sz="2800" dirty="0"/>
              <a:t> </a:t>
            </a:r>
            <a:r>
              <a:rPr lang="fi-FI" sz="2800" dirty="0" err="1"/>
              <a:t>Member</a:t>
            </a:r>
            <a:endParaRPr lang="fi-FI" sz="2800" dirty="0"/>
          </a:p>
          <a:p>
            <a:r>
              <a:rPr lang="fi-FI" sz="2800" dirty="0" err="1"/>
              <a:t>Gynecology</a:t>
            </a:r>
            <a:r>
              <a:rPr lang="fi-FI" sz="2800" dirty="0"/>
              <a:t>, Finland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73EB031D-517A-81D2-E6D4-A5B9FEA307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84712"/>
              </p:ext>
            </p:extLst>
          </p:nvPr>
        </p:nvGraphicFramePr>
        <p:xfrm>
          <a:off x="10838874" y="258480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32" name="Objekti 31">
                        <a:extLst>
                          <a:ext uri="{FF2B5EF4-FFF2-40B4-BE49-F238E27FC236}">
                            <a16:creationId xmlns:a16="http://schemas.microsoft.com/office/drawing/2014/main" id="{144A88C6-89BC-4A48-B692-E0D3952BC7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38874" y="258480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 descr="Kuva, joka sisältää kohteen teksti, kuvakaappaus, kirja, muotoilu&#10;&#10;Tekoälyllä luotu sisältö voi olla virheellistä.">
            <a:extLst>
              <a:ext uri="{FF2B5EF4-FFF2-40B4-BE49-F238E27FC236}">
                <a16:creationId xmlns:a16="http://schemas.microsoft.com/office/drawing/2014/main" id="{6E0E9621-5478-7A66-BD07-05133C6A8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27121" y="-599154"/>
            <a:ext cx="4224033" cy="563204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881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1E0516-A24F-46C9-81AF-20937E38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CPD Charter, </a:t>
            </a:r>
            <a:r>
              <a:rPr lang="fi-FI" b="1" dirty="0" err="1"/>
              <a:t>Background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F50CC6-2AD8-D93C-1BA5-3A9935715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UEMS </a:t>
            </a:r>
            <a:r>
              <a:rPr lang="fi-FI" dirty="0" err="1"/>
              <a:t>Standing</a:t>
            </a:r>
            <a:r>
              <a:rPr lang="fi-FI" dirty="0"/>
              <a:t> CPD (</a:t>
            </a:r>
            <a:r>
              <a:rPr lang="fi-FI" dirty="0" err="1"/>
              <a:t>Continuing</a:t>
            </a:r>
            <a:r>
              <a:rPr lang="fi-FI" dirty="0"/>
              <a:t> Professional </a:t>
            </a:r>
            <a:r>
              <a:rPr lang="fi-FI" dirty="0" err="1"/>
              <a:t>Development</a:t>
            </a:r>
            <a:r>
              <a:rPr lang="fi-FI" dirty="0"/>
              <a:t>) </a:t>
            </a:r>
            <a:r>
              <a:rPr lang="fi-FI" dirty="0" err="1"/>
              <a:t>policy</a:t>
            </a:r>
            <a:r>
              <a:rPr lang="fi-FI" dirty="0"/>
              <a:t> is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old</a:t>
            </a:r>
            <a:r>
              <a:rPr lang="fi-FI" dirty="0"/>
              <a:t>, Basel </a:t>
            </a:r>
            <a:r>
              <a:rPr lang="fi-FI" dirty="0" err="1"/>
              <a:t>Declaration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2001</a:t>
            </a:r>
          </a:p>
          <a:p>
            <a:r>
              <a:rPr lang="fi-FI" dirty="0"/>
              <a:t>UEMS CME/CPD </a:t>
            </a:r>
            <a:r>
              <a:rPr lang="fi-FI" dirty="0" err="1"/>
              <a:t>Working</a:t>
            </a:r>
            <a:r>
              <a:rPr lang="fi-FI" dirty="0"/>
              <a:t> Group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discussed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policy</a:t>
            </a:r>
            <a:r>
              <a:rPr lang="fi-FI" dirty="0"/>
              <a:t> at </a:t>
            </a:r>
            <a:r>
              <a:rPr lang="fi-FI" dirty="0" err="1"/>
              <a:t>earlier</a:t>
            </a:r>
            <a:r>
              <a:rPr lang="fi-FI" dirty="0"/>
              <a:t> </a:t>
            </a:r>
            <a:r>
              <a:rPr lang="fi-FI" dirty="0" err="1"/>
              <a:t>meetings</a:t>
            </a:r>
            <a:r>
              <a:rPr lang="fi-FI" dirty="0"/>
              <a:t> and </a:t>
            </a:r>
            <a:r>
              <a:rPr lang="fi-FI" dirty="0" err="1"/>
              <a:t>nominated</a:t>
            </a:r>
            <a:r>
              <a:rPr lang="fi-FI" dirty="0"/>
              <a:t> a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Task</a:t>
            </a:r>
            <a:r>
              <a:rPr lang="fi-FI" dirty="0"/>
              <a:t> Force to </a:t>
            </a:r>
            <a:r>
              <a:rPr lang="fi-FI" dirty="0" err="1"/>
              <a:t>construct</a:t>
            </a:r>
            <a:r>
              <a:rPr lang="fi-FI" dirty="0"/>
              <a:t> a </a:t>
            </a:r>
            <a:r>
              <a:rPr lang="fi-FI" dirty="0" err="1"/>
              <a:t>draft</a:t>
            </a:r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Draft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dealt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UEMS </a:t>
            </a:r>
            <a:r>
              <a:rPr lang="fi-FI" dirty="0" err="1"/>
              <a:t>Council</a:t>
            </a:r>
            <a:r>
              <a:rPr lang="fi-FI" dirty="0"/>
              <a:t> in </a:t>
            </a:r>
            <a:r>
              <a:rPr lang="fi-FI" dirty="0" err="1"/>
              <a:t>April</a:t>
            </a:r>
            <a:r>
              <a:rPr lang="fi-FI" dirty="0"/>
              <a:t> 2025</a:t>
            </a:r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final</a:t>
            </a:r>
            <a:r>
              <a:rPr lang="fi-FI" dirty="0"/>
              <a:t> </a:t>
            </a:r>
            <a:r>
              <a:rPr lang="fi-FI" dirty="0" err="1"/>
              <a:t>Draft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Tbilisi </a:t>
            </a:r>
            <a:r>
              <a:rPr lang="fi-FI" dirty="0" err="1"/>
              <a:t>Council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accepted</a:t>
            </a:r>
            <a:r>
              <a:rPr lang="fi-FI" dirty="0"/>
              <a:t> at </a:t>
            </a:r>
            <a:r>
              <a:rPr lang="fi-FI" dirty="0" err="1"/>
              <a:t>the</a:t>
            </a:r>
            <a:r>
              <a:rPr lang="fi-FI" dirty="0"/>
              <a:t> UEMS </a:t>
            </a:r>
            <a:r>
              <a:rPr lang="fi-FI" dirty="0" err="1"/>
              <a:t>Enlarged</a:t>
            </a:r>
            <a:r>
              <a:rPr lang="fi-FI" dirty="0"/>
              <a:t> </a:t>
            </a:r>
            <a:r>
              <a:rPr lang="fi-FI" dirty="0" err="1"/>
              <a:t>Executive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 on </a:t>
            </a:r>
            <a:r>
              <a:rPr lang="fi-FI" dirty="0" err="1"/>
              <a:t>September</a:t>
            </a:r>
            <a:r>
              <a:rPr lang="fi-FI" dirty="0"/>
              <a:t> 16</a:t>
            </a:r>
          </a:p>
          <a:p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proposal</a:t>
            </a:r>
            <a:r>
              <a:rPr lang="fi-FI" b="1" dirty="0"/>
              <a:t> is </a:t>
            </a:r>
            <a:r>
              <a:rPr lang="fi-FI" b="1" dirty="0" err="1"/>
              <a:t>from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WG and </a:t>
            </a:r>
            <a:r>
              <a:rPr lang="fi-FI" b="1" dirty="0" err="1"/>
              <a:t>also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UEMS EEC</a:t>
            </a: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C20FD912-D9B5-8950-FFE6-C46E5614F8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C20FD912-D9B5-8950-FFE6-C46E5614F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39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C03714-003E-A981-238F-173C4831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UEMS CME/CPD </a:t>
            </a:r>
            <a:r>
              <a:rPr lang="fi-FI" b="1" dirty="0" err="1"/>
              <a:t>Task</a:t>
            </a:r>
            <a:r>
              <a:rPr lang="fi-FI" b="1" dirty="0"/>
              <a:t> Force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A83ADC-1FAE-522C-5AE5-02FFCDCBC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Hannu Halila 			Finland</a:t>
            </a:r>
          </a:p>
          <a:p>
            <a:pPr>
              <a:buNone/>
            </a:pPr>
            <a:r>
              <a:rPr lang="fi-FI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Monika </a:t>
            </a:r>
            <a:r>
              <a:rPr lang="fi-FI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Brodmann-Mäder</a:t>
            </a:r>
            <a:r>
              <a:rPr lang="fi-FI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</a:t>
            </a:r>
            <a:r>
              <a:rPr lang="fi-FI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Switzerland</a:t>
            </a:r>
            <a:r>
              <a:rPr lang="fi-FI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  <a:p>
            <a:pPr>
              <a:buNone/>
            </a:pP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Foued </a:t>
            </a:r>
            <a:r>
              <a:rPr lang="en-US" sz="24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Bouzaouache</a:t>
            </a:r>
            <a:r>
              <a:rPr lang="en-US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Tunisia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i-FI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Aivars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Vetra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Latvia</a:t>
            </a:r>
          </a:p>
          <a:p>
            <a:pPr>
              <a:buNone/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Marc </a:t>
            </a:r>
            <a:r>
              <a:rPr lang="en-US" sz="24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Soethout</a:t>
            </a: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The Netherlands </a:t>
            </a:r>
            <a:r>
              <a:rPr lang="fi-FI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Emelie Hultberg		Sweden	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Jozef 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Glasa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Slovakia	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Milena </a:t>
            </a: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Staneva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Bulgaria	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Fridbjorn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Sigurdsson		Iceland	</a:t>
            </a:r>
            <a:endParaRPr lang="fi-FI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fi-FI" sz="2400" dirty="0">
                <a:effectLst/>
              </a:rPr>
              <a:t> </a:t>
            </a:r>
            <a:endParaRPr lang="fi-FI" sz="2400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DAA9C8C2-CB8F-7C0A-E302-0EACFC56CD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DAA9C8C2-CB8F-7C0A-E302-0EACFC56C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 descr="Kuva, joka sisältää kohteen piha-, pilvi, taivas, kasvi&#10;&#10;Tekoälyllä luotu sisältö voi olla virheellistä.">
            <a:extLst>
              <a:ext uri="{FF2B5EF4-FFF2-40B4-BE49-F238E27FC236}">
                <a16:creationId xmlns:a16="http://schemas.microsoft.com/office/drawing/2014/main" id="{874C8059-0C2E-0715-DA65-AD394BF84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762" y="1639094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0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DE0237-1153-FC66-DB59-31BC2115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fi-FI" sz="4000" b="1" dirty="0"/>
              <a:t>UEMS CPD Charter 2025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4A77B377-33E5-F7D7-9A69-37207C714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 lnSpcReduction="10000"/>
          </a:bodyPr>
          <a:lstStyle/>
          <a:p>
            <a:r>
              <a:rPr lang="fi-FI" sz="2400" b="1" dirty="0">
                <a:solidFill>
                  <a:schemeClr val="tx1">
                    <a:alpha val="55000"/>
                  </a:schemeClr>
                </a:solidFill>
              </a:rPr>
              <a:t>General</a:t>
            </a:r>
          </a:p>
          <a:p>
            <a:r>
              <a:rPr lang="fi-FI" sz="2400" b="1" dirty="0">
                <a:solidFill>
                  <a:schemeClr val="tx1">
                    <a:alpha val="55000"/>
                  </a:schemeClr>
                </a:solidFill>
              </a:rPr>
              <a:t>CPD and </a:t>
            </a:r>
            <a:r>
              <a:rPr lang="fi-FI" sz="2400" b="1" dirty="0" err="1">
                <a:solidFill>
                  <a:schemeClr val="tx1">
                    <a:alpha val="55000"/>
                  </a:schemeClr>
                </a:solidFill>
              </a:rPr>
              <a:t>Professionalism</a:t>
            </a:r>
            <a:endParaRPr lang="fi-FI" sz="2400" b="1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fi-FI" sz="2400" b="1" dirty="0">
                <a:solidFill>
                  <a:schemeClr val="tx1">
                    <a:alpha val="55000"/>
                  </a:schemeClr>
                </a:solidFill>
              </a:rPr>
              <a:t>Rights and </a:t>
            </a:r>
            <a:r>
              <a:rPr lang="fi-FI" sz="2400" b="1" dirty="0" err="1">
                <a:solidFill>
                  <a:schemeClr val="tx1">
                    <a:alpha val="55000"/>
                  </a:schemeClr>
                </a:solidFill>
              </a:rPr>
              <a:t>Responsibilities</a:t>
            </a:r>
            <a:endParaRPr lang="fi-FI" sz="2400" b="1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fi-FI" sz="2400" b="1" dirty="0">
                <a:solidFill>
                  <a:schemeClr val="tx1">
                    <a:alpha val="55000"/>
                  </a:schemeClr>
                </a:solidFill>
              </a:rPr>
              <a:t>CPD and </a:t>
            </a:r>
            <a:r>
              <a:rPr lang="fi-FI" sz="2400" b="1" dirty="0" err="1">
                <a:solidFill>
                  <a:schemeClr val="tx1">
                    <a:alpha val="55000"/>
                  </a:schemeClr>
                </a:solidFill>
              </a:rPr>
              <a:t>Medical</a:t>
            </a:r>
            <a:r>
              <a:rPr lang="fi-FI" sz="24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fi-FI" sz="2400" b="1" dirty="0" err="1">
                <a:solidFill>
                  <a:schemeClr val="tx1">
                    <a:alpha val="55000"/>
                  </a:schemeClr>
                </a:solidFill>
              </a:rPr>
              <a:t>Education</a:t>
            </a:r>
            <a:endParaRPr lang="fi-FI" sz="2400" b="1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fi-FI" sz="2400" b="1" dirty="0" err="1">
                <a:solidFill>
                  <a:schemeClr val="tx1">
                    <a:alpha val="55000"/>
                  </a:schemeClr>
                </a:solidFill>
              </a:rPr>
              <a:t>Accreditation</a:t>
            </a:r>
            <a:endParaRPr lang="fi-FI" sz="2400" b="1" dirty="0">
              <a:solidFill>
                <a:schemeClr val="tx1">
                  <a:alpha val="55000"/>
                </a:schemeClr>
              </a:solidFill>
            </a:endParaRPr>
          </a:p>
          <a:p>
            <a:endParaRPr lang="fi-FI" sz="2000" b="1" dirty="0">
              <a:solidFill>
                <a:schemeClr val="tx1">
                  <a:alpha val="55000"/>
                </a:schemeClr>
              </a:solidFill>
            </a:endParaRPr>
          </a:p>
          <a:p>
            <a:pPr lvl="1"/>
            <a:r>
              <a:rPr lang="fi-FI" sz="2000" b="1" dirty="0" err="1">
                <a:solidFill>
                  <a:schemeClr val="tx1">
                    <a:alpha val="55000"/>
                  </a:schemeClr>
                </a:solidFill>
              </a:rPr>
              <a:t>Glossary</a:t>
            </a:r>
            <a:endParaRPr lang="fi-FI" sz="2000" b="1" dirty="0">
              <a:solidFill>
                <a:schemeClr val="tx1">
                  <a:alpha val="55000"/>
                </a:schemeClr>
              </a:solidFill>
            </a:endParaRPr>
          </a:p>
          <a:p>
            <a:pPr lvl="1"/>
            <a:r>
              <a:rPr lang="fi-FI" sz="2000" b="1" dirty="0" err="1">
                <a:solidFill>
                  <a:schemeClr val="tx1">
                    <a:alpha val="55000"/>
                  </a:schemeClr>
                </a:solidFill>
              </a:rPr>
              <a:t>References</a:t>
            </a:r>
            <a:endParaRPr lang="fi-FI" sz="2000" b="1" dirty="0">
              <a:solidFill>
                <a:schemeClr val="tx1">
                  <a:alpha val="55000"/>
                </a:schemeClr>
              </a:solidFill>
            </a:endParaRPr>
          </a:p>
          <a:p>
            <a:pPr lvl="1"/>
            <a:r>
              <a:rPr lang="fi-FI" sz="2000" b="1" dirty="0" err="1">
                <a:solidFill>
                  <a:schemeClr val="tx1">
                    <a:alpha val="55000"/>
                  </a:schemeClr>
                </a:solidFill>
              </a:rPr>
              <a:t>Annex</a:t>
            </a:r>
            <a:r>
              <a:rPr lang="fi-FI" sz="2000" b="1" dirty="0">
                <a:solidFill>
                  <a:schemeClr val="tx1">
                    <a:alpha val="55000"/>
                  </a:schemeClr>
                </a:solidFill>
              </a:rPr>
              <a:t>: CPD and </a:t>
            </a:r>
            <a:r>
              <a:rPr lang="fi-FI" sz="2000" b="1" dirty="0" err="1">
                <a:solidFill>
                  <a:schemeClr val="tx1">
                    <a:alpha val="55000"/>
                  </a:schemeClr>
                </a:solidFill>
              </a:rPr>
              <a:t>modern</a:t>
            </a:r>
            <a:r>
              <a:rPr lang="fi-FI" sz="20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fi-FI" sz="2000" b="1" dirty="0" err="1">
                <a:solidFill>
                  <a:schemeClr val="tx1">
                    <a:alpha val="55000"/>
                  </a:schemeClr>
                </a:solidFill>
              </a:rPr>
              <a:t>adult</a:t>
            </a:r>
            <a:r>
              <a:rPr lang="fi-FI" sz="2000" b="1" dirty="0">
                <a:solidFill>
                  <a:schemeClr val="tx1">
                    <a:alpha val="55000"/>
                  </a:schemeClr>
                </a:solidFill>
              </a:rPr>
              <a:t> </a:t>
            </a:r>
            <a:r>
              <a:rPr lang="fi-FI" sz="2000" b="1" dirty="0" err="1">
                <a:solidFill>
                  <a:schemeClr val="tx1">
                    <a:alpha val="55000"/>
                  </a:schemeClr>
                </a:solidFill>
              </a:rPr>
              <a:t>learning</a:t>
            </a:r>
            <a:endParaRPr lang="fi-FI" sz="2000" b="1" dirty="0">
              <a:solidFill>
                <a:schemeClr val="tx1">
                  <a:alpha val="55000"/>
                </a:schemeClr>
              </a:solidFill>
            </a:endParaRP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6BB161E7-E5D6-6182-6842-C74281BC3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75200"/>
              </p:ext>
            </p:extLst>
          </p:nvPr>
        </p:nvGraphicFramePr>
        <p:xfrm>
          <a:off x="10048875" y="1676400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DAA9C8C2-CB8F-7C0A-E302-0EACFC56C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75" y="1676400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94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F99A8B-31D8-F2DF-B66B-411B0131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Discussions</a:t>
            </a:r>
            <a:r>
              <a:rPr lang="fi-FI" b="1" dirty="0"/>
              <a:t> </a:t>
            </a:r>
            <a:r>
              <a:rPr lang="fi-FI" b="1" dirty="0" err="1"/>
              <a:t>during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process</a:t>
            </a:r>
            <a:r>
              <a:rPr lang="fi-FI" b="1" dirty="0"/>
              <a:t> </a:t>
            </a:r>
            <a:r>
              <a:rPr lang="fi-FI" b="1" dirty="0" err="1"/>
              <a:t>about</a:t>
            </a:r>
            <a:r>
              <a:rPr lang="fi-FI" b="1" dirty="0"/>
              <a:t> </a:t>
            </a:r>
            <a:br>
              <a:rPr lang="fi-FI" b="1" dirty="0"/>
            </a:br>
            <a:r>
              <a:rPr lang="fi-FI" b="1" dirty="0"/>
              <a:t>main </a:t>
            </a:r>
            <a:r>
              <a:rPr lang="fi-FI" b="1" dirty="0" err="1"/>
              <a:t>political</a:t>
            </a:r>
            <a:r>
              <a:rPr lang="fi-FI" b="1" dirty="0"/>
              <a:t> </a:t>
            </a:r>
            <a:r>
              <a:rPr lang="fi-FI" b="1" dirty="0" err="1"/>
              <a:t>statements</a:t>
            </a:r>
            <a:r>
              <a:rPr lang="fi-FI" b="1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50341D-7D74-8BBE-6D6F-0F83E0A87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3200" dirty="0"/>
              <a:t>CPD </a:t>
            </a:r>
            <a:r>
              <a:rPr lang="fi-FI" sz="3200" dirty="0" err="1"/>
              <a:t>must</a:t>
            </a:r>
            <a:r>
              <a:rPr lang="fi-FI" sz="3200" dirty="0"/>
              <a:t> </a:t>
            </a:r>
            <a:r>
              <a:rPr lang="fi-FI" sz="3200" dirty="0" err="1"/>
              <a:t>have</a:t>
            </a:r>
            <a:r>
              <a:rPr lang="fi-FI" sz="3200" dirty="0"/>
              <a:t> a </a:t>
            </a:r>
            <a:r>
              <a:rPr lang="fi-FI" sz="3200" b="1" dirty="0" err="1"/>
              <a:t>specific</a:t>
            </a:r>
            <a:r>
              <a:rPr lang="fi-FI" sz="3200" b="1" dirty="0"/>
              <a:t> </a:t>
            </a:r>
            <a:r>
              <a:rPr lang="fi-FI" sz="3200" b="1" dirty="0" err="1"/>
              <a:t>budget</a:t>
            </a:r>
            <a:r>
              <a:rPr lang="fi-FI" sz="3200" b="1" dirty="0"/>
              <a:t> </a:t>
            </a:r>
            <a:r>
              <a:rPr lang="fi-FI" sz="3200" dirty="0"/>
              <a:t>in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health</a:t>
            </a:r>
            <a:r>
              <a:rPr lang="fi-FI" sz="3200" dirty="0"/>
              <a:t> </a:t>
            </a:r>
            <a:r>
              <a:rPr lang="fi-FI" sz="3200" dirty="0" err="1"/>
              <a:t>care</a:t>
            </a:r>
            <a:r>
              <a:rPr lang="fi-FI" sz="3200" dirty="0"/>
              <a:t> </a:t>
            </a:r>
            <a:r>
              <a:rPr lang="fi-FI" sz="3200" dirty="0" err="1"/>
              <a:t>system</a:t>
            </a:r>
            <a:endParaRPr lang="fi-FI" sz="3200" dirty="0"/>
          </a:p>
          <a:p>
            <a:pPr lvl="1"/>
            <a:r>
              <a:rPr lang="fi-FI" sz="3200" dirty="0" err="1"/>
              <a:t>Special</a:t>
            </a:r>
            <a:r>
              <a:rPr lang="fi-FI" sz="3200" dirty="0"/>
              <a:t> </a:t>
            </a:r>
            <a:r>
              <a:rPr lang="fi-FI" sz="3200" dirty="0" err="1"/>
              <a:t>attention</a:t>
            </a:r>
            <a:r>
              <a:rPr lang="fi-FI" sz="3200" dirty="0"/>
              <a:t> </a:t>
            </a:r>
            <a:r>
              <a:rPr lang="fi-FI" sz="3200" dirty="0" err="1"/>
              <a:t>paid</a:t>
            </a:r>
            <a:r>
              <a:rPr lang="fi-FI" sz="3200" dirty="0"/>
              <a:t> </a:t>
            </a:r>
            <a:r>
              <a:rPr lang="fi-FI" sz="3200" dirty="0" err="1"/>
              <a:t>also</a:t>
            </a:r>
            <a:r>
              <a:rPr lang="fi-FI" sz="3200" dirty="0"/>
              <a:t> to </a:t>
            </a:r>
            <a:r>
              <a:rPr lang="fi-FI" sz="3200" dirty="0" err="1"/>
              <a:t>private</a:t>
            </a:r>
            <a:r>
              <a:rPr lang="fi-FI" sz="3200" dirty="0"/>
              <a:t> </a:t>
            </a:r>
            <a:r>
              <a:rPr lang="fi-FI" sz="3200" dirty="0" err="1"/>
              <a:t>practice</a:t>
            </a:r>
            <a:r>
              <a:rPr lang="fi-FI" sz="3200" dirty="0"/>
              <a:t>/</a:t>
            </a:r>
            <a:r>
              <a:rPr lang="fi-FI" sz="3200" dirty="0" err="1"/>
              <a:t>self-employed</a:t>
            </a:r>
            <a:r>
              <a:rPr lang="fi-FI" sz="3200" dirty="0"/>
              <a:t> </a:t>
            </a:r>
            <a:r>
              <a:rPr lang="fi-FI" sz="3200" dirty="0" err="1"/>
              <a:t>doctors</a:t>
            </a:r>
            <a:endParaRPr lang="fi-FI" sz="3200" dirty="0"/>
          </a:p>
          <a:p>
            <a:pPr lvl="1"/>
            <a:r>
              <a:rPr lang="fi-FI" sz="3200" dirty="0" err="1"/>
              <a:t>Stressing</a:t>
            </a:r>
            <a:r>
              <a:rPr lang="fi-FI" sz="3200" dirty="0"/>
              <a:t> </a:t>
            </a:r>
            <a:r>
              <a:rPr lang="fi-FI" sz="3200" dirty="0" err="1"/>
              <a:t>also</a:t>
            </a:r>
            <a:r>
              <a:rPr lang="fi-FI" sz="3200" dirty="0"/>
              <a:t>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protected</a:t>
            </a:r>
            <a:r>
              <a:rPr lang="fi-FI" sz="3200" dirty="0"/>
              <a:t> </a:t>
            </a:r>
            <a:r>
              <a:rPr lang="fi-FI" sz="3200" dirty="0" err="1"/>
              <a:t>time</a:t>
            </a:r>
            <a:r>
              <a:rPr lang="fi-FI" sz="3200" dirty="0"/>
              <a:t> for CPD</a:t>
            </a:r>
          </a:p>
          <a:p>
            <a:pPr lvl="1"/>
            <a:endParaRPr lang="fi-FI" sz="3200" dirty="0"/>
          </a:p>
          <a:p>
            <a:r>
              <a:rPr lang="fi-FI" sz="3200" b="1" dirty="0" err="1"/>
              <a:t>When</a:t>
            </a:r>
            <a:r>
              <a:rPr lang="fi-FI" sz="3200" b="1" dirty="0"/>
              <a:t> </a:t>
            </a:r>
            <a:r>
              <a:rPr lang="fi-FI" sz="3200" b="1" dirty="0" err="1"/>
              <a:t>does</a:t>
            </a:r>
            <a:r>
              <a:rPr lang="fi-FI" sz="3200" b="1" dirty="0"/>
              <a:t> CPD </a:t>
            </a:r>
            <a:r>
              <a:rPr lang="fi-FI" sz="3200" b="1" dirty="0" err="1"/>
              <a:t>start</a:t>
            </a:r>
            <a:r>
              <a:rPr lang="fi-FI" sz="3200" dirty="0"/>
              <a:t>?</a:t>
            </a:r>
          </a:p>
          <a:p>
            <a:pPr lvl="1"/>
            <a:r>
              <a:rPr lang="fi-FI" sz="3200" dirty="0" err="1"/>
              <a:t>After</a:t>
            </a:r>
            <a:r>
              <a:rPr lang="fi-FI" sz="3200" dirty="0"/>
              <a:t> </a:t>
            </a:r>
            <a:r>
              <a:rPr lang="fi-FI" sz="3200" dirty="0" err="1"/>
              <a:t>becoming</a:t>
            </a:r>
            <a:r>
              <a:rPr lang="fi-FI" sz="3200" dirty="0"/>
              <a:t> a </a:t>
            </a:r>
            <a:r>
              <a:rPr lang="fi-FI" sz="3200" dirty="0" err="1"/>
              <a:t>physician</a:t>
            </a:r>
            <a:r>
              <a:rPr lang="fi-FI" sz="3200" dirty="0"/>
              <a:t> </a:t>
            </a:r>
          </a:p>
          <a:p>
            <a:pPr lvl="2"/>
            <a:r>
              <a:rPr lang="fi-FI" sz="3000" dirty="0"/>
              <a:t>(</a:t>
            </a:r>
            <a:r>
              <a:rPr lang="fi-FI" sz="3000" dirty="0" err="1"/>
              <a:t>but</a:t>
            </a:r>
            <a:r>
              <a:rPr lang="fi-FI" sz="3000" dirty="0"/>
              <a:t>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concept</a:t>
            </a:r>
            <a:r>
              <a:rPr lang="fi-FI" sz="3000" dirty="0"/>
              <a:t> of life-long </a:t>
            </a:r>
            <a:r>
              <a:rPr lang="fi-FI" sz="3000" dirty="0" err="1"/>
              <a:t>learning</a:t>
            </a:r>
            <a:r>
              <a:rPr lang="fi-FI" sz="3000" dirty="0"/>
              <a:t> </a:t>
            </a:r>
            <a:r>
              <a:rPr lang="fi-FI" sz="3000" dirty="0" err="1"/>
              <a:t>already</a:t>
            </a:r>
            <a:r>
              <a:rPr lang="fi-FI" sz="3000" dirty="0"/>
              <a:t> at </a:t>
            </a:r>
            <a:r>
              <a:rPr lang="fi-FI" sz="3000" dirty="0" err="1"/>
              <a:t>the</a:t>
            </a:r>
            <a:r>
              <a:rPr lang="fi-FI" sz="3000" dirty="0"/>
              <a:t> </a:t>
            </a:r>
            <a:r>
              <a:rPr lang="fi-FI" sz="3000" dirty="0" err="1"/>
              <a:t>beginning</a:t>
            </a:r>
            <a:r>
              <a:rPr lang="fi-FI" sz="3000" dirty="0"/>
              <a:t> of </a:t>
            </a:r>
            <a:r>
              <a:rPr lang="fi-FI" sz="3000" dirty="0" err="1"/>
              <a:t>medical</a:t>
            </a:r>
            <a:r>
              <a:rPr lang="fi-FI" sz="3000" dirty="0"/>
              <a:t> </a:t>
            </a:r>
            <a:r>
              <a:rPr lang="fi-FI" sz="3000" dirty="0" err="1"/>
              <a:t>school</a:t>
            </a:r>
            <a:r>
              <a:rPr lang="fi-FI" sz="3000" dirty="0"/>
              <a:t>)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70124E3C-E39A-35A6-38BF-241232F70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7EC289D5-E239-210D-241D-6548D1BF3B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57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2B985E-3D98-C564-418A-0E673693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err="1"/>
              <a:t>Discussions</a:t>
            </a:r>
            <a:r>
              <a:rPr lang="fi-FI" sz="4000" b="1" dirty="0"/>
              <a:t> </a:t>
            </a:r>
            <a:r>
              <a:rPr lang="fi-FI" sz="4000" b="1" dirty="0" err="1"/>
              <a:t>about</a:t>
            </a:r>
            <a:r>
              <a:rPr lang="fi-FI" sz="4000" b="1" dirty="0"/>
              <a:t> main </a:t>
            </a:r>
            <a:r>
              <a:rPr lang="fi-FI" sz="4000" b="1" dirty="0" err="1"/>
              <a:t>political</a:t>
            </a:r>
            <a:r>
              <a:rPr lang="fi-FI" sz="4000" b="1" dirty="0"/>
              <a:t> </a:t>
            </a:r>
            <a:r>
              <a:rPr lang="fi-FI" sz="4000" b="1" dirty="0" err="1"/>
              <a:t>statements</a:t>
            </a:r>
            <a:r>
              <a:rPr lang="fi-FI" sz="4000" b="1" dirty="0"/>
              <a:t> in in </a:t>
            </a:r>
            <a:r>
              <a:rPr lang="fi-FI" sz="4000" b="1" dirty="0" err="1"/>
              <a:t>the</a:t>
            </a:r>
            <a:r>
              <a:rPr lang="fi-FI" sz="4000" b="1" dirty="0"/>
              <a:t> </a:t>
            </a:r>
            <a:r>
              <a:rPr lang="fi-FI" sz="4000" b="1" dirty="0" err="1"/>
              <a:t>Draft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C264C0-A777-1DDC-55D5-DE5AEA5C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i-FI" sz="12800" dirty="0"/>
              <a:t>CPD </a:t>
            </a:r>
            <a:r>
              <a:rPr lang="fi-FI" sz="12800" dirty="0" err="1"/>
              <a:t>content</a:t>
            </a:r>
            <a:r>
              <a:rPr lang="fi-FI" sz="12800" dirty="0"/>
              <a:t> </a:t>
            </a:r>
            <a:r>
              <a:rPr lang="fi-FI" sz="12800" dirty="0" err="1"/>
              <a:t>suggested</a:t>
            </a:r>
            <a:r>
              <a:rPr lang="fi-FI" sz="12800" dirty="0"/>
              <a:t> as a </a:t>
            </a:r>
            <a:r>
              <a:rPr lang="fi-FI" sz="12800" b="1" dirty="0" err="1"/>
              <a:t>part</a:t>
            </a:r>
            <a:r>
              <a:rPr lang="fi-FI" sz="12800" b="1" dirty="0"/>
              <a:t> of </a:t>
            </a:r>
          </a:p>
          <a:p>
            <a:pPr marL="0" indent="0">
              <a:buNone/>
            </a:pPr>
            <a:r>
              <a:rPr lang="fi-FI" sz="12800" b="1" dirty="0" err="1"/>
              <a:t>the</a:t>
            </a:r>
            <a:r>
              <a:rPr lang="fi-FI" sz="12800" b="1" dirty="0"/>
              <a:t> (</a:t>
            </a:r>
            <a:r>
              <a:rPr lang="fi-FI" sz="12800" b="1" dirty="0" err="1"/>
              <a:t>yearly</a:t>
            </a:r>
            <a:r>
              <a:rPr lang="fi-FI" sz="12800" b="1" dirty="0"/>
              <a:t>) </a:t>
            </a:r>
            <a:r>
              <a:rPr lang="fi-FI" sz="12800" b="1" dirty="0" err="1"/>
              <a:t>discussion</a:t>
            </a:r>
            <a:r>
              <a:rPr lang="fi-FI" sz="12800" b="1" dirty="0"/>
              <a:t> </a:t>
            </a:r>
            <a:r>
              <a:rPr lang="fi-FI" sz="12800" b="1" dirty="0" err="1"/>
              <a:t>between</a:t>
            </a:r>
            <a:r>
              <a:rPr lang="fi-FI" sz="12800" b="1" dirty="0"/>
              <a:t> </a:t>
            </a:r>
          </a:p>
          <a:p>
            <a:pPr marL="0" indent="0">
              <a:buNone/>
            </a:pPr>
            <a:r>
              <a:rPr lang="fi-FI" sz="12800" b="1" dirty="0" err="1"/>
              <a:t>the</a:t>
            </a:r>
            <a:r>
              <a:rPr lang="fi-FI" sz="12800" b="1" dirty="0"/>
              <a:t> </a:t>
            </a:r>
            <a:r>
              <a:rPr lang="fi-FI" sz="12800" b="1" dirty="0" err="1"/>
              <a:t>doctor</a:t>
            </a:r>
            <a:r>
              <a:rPr lang="fi-FI" sz="12800" dirty="0"/>
              <a:t> </a:t>
            </a:r>
            <a:r>
              <a:rPr lang="fi-FI" sz="12800" b="1" dirty="0"/>
              <a:t>and </a:t>
            </a:r>
            <a:r>
              <a:rPr lang="fi-FI" sz="12800" b="1" dirty="0" err="1"/>
              <a:t>peers</a:t>
            </a:r>
            <a:r>
              <a:rPr lang="fi-FI" sz="12800" b="1" dirty="0"/>
              <a:t> </a:t>
            </a:r>
          </a:p>
          <a:p>
            <a:pPr marL="0" indent="0">
              <a:buNone/>
            </a:pPr>
            <a:r>
              <a:rPr lang="fi-FI" sz="12800" dirty="0"/>
              <a:t>(</a:t>
            </a:r>
            <a:r>
              <a:rPr lang="fi-FI" sz="12800" dirty="0" err="1"/>
              <a:t>colleagues</a:t>
            </a:r>
            <a:r>
              <a:rPr lang="fi-FI" sz="12800" dirty="0"/>
              <a:t>, </a:t>
            </a:r>
            <a:r>
              <a:rPr lang="fi-FI" sz="12800" dirty="0" err="1"/>
              <a:t>superior</a:t>
            </a:r>
            <a:r>
              <a:rPr lang="fi-FI" sz="12800" dirty="0"/>
              <a:t>/</a:t>
            </a:r>
          </a:p>
          <a:p>
            <a:pPr marL="0" indent="0">
              <a:buNone/>
            </a:pPr>
            <a:r>
              <a:rPr lang="fi-FI" sz="12800" dirty="0" err="1"/>
              <a:t>mentor</a:t>
            </a:r>
            <a:r>
              <a:rPr lang="fi-FI" sz="12800" dirty="0"/>
              <a:t>)</a:t>
            </a:r>
          </a:p>
          <a:p>
            <a:pPr marL="457200" lvl="1" indent="0">
              <a:buNone/>
            </a:pPr>
            <a:endParaRPr lang="fi-FI" sz="11200" dirty="0">
              <a:highlight>
                <a:srgbClr val="D3D3D3"/>
              </a:highlight>
            </a:endParaRPr>
          </a:p>
          <a:p>
            <a:pPr marL="457200" lvl="1" indent="0">
              <a:buNone/>
            </a:pPr>
            <a:endParaRPr lang="fi-FI" sz="11200" kern="0" dirty="0">
              <a:solidFill>
                <a:srgbClr val="000000"/>
              </a:solidFill>
              <a:highlight>
                <a:srgbClr val="D3D3D3"/>
              </a:highlight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i-FI" sz="2800" kern="0" dirty="0">
              <a:solidFill>
                <a:srgbClr val="000000"/>
              </a:solidFill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kern="0" dirty="0">
              <a:solidFill>
                <a:srgbClr val="000000"/>
              </a:solidFill>
              <a:highlight>
                <a:srgbClr val="FFFF00"/>
              </a:highlight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pPr marL="0" indent="0">
              <a:buNone/>
            </a:pPr>
            <a:r>
              <a:rPr lang="fi-FI" sz="3200" dirty="0"/>
              <a:t>	</a:t>
            </a:r>
          </a:p>
          <a:p>
            <a:pPr lvl="1"/>
            <a:endParaRPr lang="fi-FI" sz="2800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84D5BD37-B68B-393D-F2AF-084AFFFEC1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70124E3C-E39A-35A6-38BF-241232F707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 descr="Kuva, joka sisältää kohteen rakennus, piha-, huonekasvi, kukkaruukku&#10;&#10;Kuvaus luotu automaattisesti">
            <a:extLst>
              <a:ext uri="{FF2B5EF4-FFF2-40B4-BE49-F238E27FC236}">
                <a16:creationId xmlns:a16="http://schemas.microsoft.com/office/drawing/2014/main" id="{DB8AC62F-D100-E098-6316-7135FAB92B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42" r="17979" b="-2"/>
          <a:stretch/>
        </p:blipFill>
        <p:spPr>
          <a:xfrm>
            <a:off x="7837724" y="1825625"/>
            <a:ext cx="41862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5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E689D1-62B1-0142-0589-657D7C8A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Positive</a:t>
            </a:r>
            <a:r>
              <a:rPr lang="fi-FI" b="1" dirty="0"/>
              <a:t> </a:t>
            </a:r>
            <a:r>
              <a:rPr lang="fi-FI" b="1" dirty="0" err="1"/>
              <a:t>statement</a:t>
            </a:r>
            <a:r>
              <a:rPr lang="fi-FI" b="1" dirty="0"/>
              <a:t> (</a:t>
            </a:r>
            <a:r>
              <a:rPr lang="fi-FI" b="1" dirty="0" err="1"/>
              <a:t>not</a:t>
            </a:r>
            <a:r>
              <a:rPr lang="fi-FI" b="1" dirty="0"/>
              <a:t>: UEMS </a:t>
            </a:r>
            <a:r>
              <a:rPr lang="fi-FI" b="1" dirty="0" err="1"/>
              <a:t>does</a:t>
            </a:r>
            <a:r>
              <a:rPr lang="fi-FI" b="1" dirty="0"/>
              <a:t> </a:t>
            </a:r>
            <a:r>
              <a:rPr lang="fi-FI" b="1" dirty="0" err="1"/>
              <a:t>not</a:t>
            </a:r>
            <a:r>
              <a:rPr lang="fi-FI" b="1" dirty="0"/>
              <a:t> </a:t>
            </a:r>
            <a:r>
              <a:rPr lang="fi-FI" b="1" dirty="0" err="1"/>
              <a:t>support</a:t>
            </a:r>
            <a:r>
              <a:rPr lang="fi-FI" b="1" dirty="0"/>
              <a:t> </a:t>
            </a:r>
            <a:r>
              <a:rPr lang="fi-FI" b="1" dirty="0" err="1"/>
              <a:t>current</a:t>
            </a:r>
            <a:r>
              <a:rPr lang="fi-FI" b="1" dirty="0"/>
              <a:t> </a:t>
            </a:r>
            <a:r>
              <a:rPr lang="fi-FI" b="1" dirty="0" err="1"/>
              <a:t>recertification</a:t>
            </a:r>
            <a:r>
              <a:rPr lang="fi-FI" b="1" dirty="0"/>
              <a:t> </a:t>
            </a:r>
            <a:r>
              <a:rPr lang="fi-FI" b="1" dirty="0" err="1"/>
              <a:t>systems</a:t>
            </a:r>
            <a:r>
              <a:rPr lang="fi-FI" b="1" dirty="0"/>
              <a:t>…)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4D4B8-8E1C-29F8-4273-D42F7005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671"/>
            <a:ext cx="10515600" cy="4676931"/>
          </a:xfrm>
        </p:spPr>
        <p:txBody>
          <a:bodyPr>
            <a:normAutofit fontScale="62500" lnSpcReduction="20000"/>
          </a:bodyPr>
          <a:lstStyle/>
          <a:p>
            <a:r>
              <a:rPr lang="en-US" sz="9600" kern="0" dirty="0">
                <a:solidFill>
                  <a:schemeClr val="accent4"/>
                </a:solidFill>
                <a:highlight>
                  <a:srgbClr val="D3D3D3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UEMS endorses systems and procedures for doctors to facilitate their participation in CPD activities and supports methods that can improve quality of care and quality of medical specialist practice.  </a:t>
            </a: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77BEFC71-79A0-1C96-E759-D3862593E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110127"/>
              </p:ext>
            </p:extLst>
          </p:nvPr>
        </p:nvGraphicFramePr>
        <p:xfrm>
          <a:off x="11027764" y="3651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84D5BD37-B68B-393D-F2AF-084AFFFEC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7764" y="3651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75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915DF4-8335-BFC6-B5E6-4182F41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Further</a:t>
            </a:r>
            <a:r>
              <a:rPr lang="fi-FI" b="1" dirty="0"/>
              <a:t> </a:t>
            </a:r>
            <a:r>
              <a:rPr lang="fi-FI" b="1" dirty="0" err="1"/>
              <a:t>steps</a:t>
            </a:r>
            <a:r>
              <a:rPr lang="fi-FI" b="1" dirty="0"/>
              <a:t> – </a:t>
            </a:r>
            <a:r>
              <a:rPr lang="fi-FI" b="1" dirty="0" err="1"/>
              <a:t>if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Charter is </a:t>
            </a:r>
            <a:r>
              <a:rPr lang="fi-FI" b="1" dirty="0" err="1"/>
              <a:t>accepted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C2CBC2-08B8-D5C1-EFD5-EBFC99F3B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3200" dirty="0"/>
              <a:t>CPD Charter </a:t>
            </a:r>
            <a:r>
              <a:rPr lang="fi-FI" sz="3200" dirty="0" err="1"/>
              <a:t>will</a:t>
            </a:r>
            <a:r>
              <a:rPr lang="fi-FI" sz="3200" dirty="0"/>
              <a:t> </a:t>
            </a:r>
            <a:r>
              <a:rPr lang="fi-FI" sz="3200" dirty="0" err="1"/>
              <a:t>be</a:t>
            </a:r>
            <a:r>
              <a:rPr lang="fi-FI" sz="3200" dirty="0"/>
              <a:t> </a:t>
            </a:r>
            <a:r>
              <a:rPr lang="fi-FI" sz="3200" dirty="0" err="1"/>
              <a:t>distrubuted</a:t>
            </a:r>
            <a:r>
              <a:rPr lang="fi-FI" sz="3200" dirty="0"/>
              <a:t> </a:t>
            </a:r>
            <a:r>
              <a:rPr lang="fi-FI" sz="3200" dirty="0" err="1"/>
              <a:t>widely</a:t>
            </a:r>
            <a:r>
              <a:rPr lang="fi-FI" sz="3200" dirty="0"/>
              <a:t>: UEMS </a:t>
            </a:r>
            <a:r>
              <a:rPr lang="fi-FI" sz="3200" dirty="0" err="1"/>
              <a:t>members</a:t>
            </a:r>
            <a:r>
              <a:rPr lang="fi-FI" sz="3200" dirty="0"/>
              <a:t>, </a:t>
            </a:r>
            <a:r>
              <a:rPr lang="fi-FI" sz="3200" dirty="0" err="1"/>
              <a:t>all</a:t>
            </a:r>
            <a:r>
              <a:rPr lang="fi-FI" sz="3200" dirty="0"/>
              <a:t> UEMS </a:t>
            </a:r>
            <a:r>
              <a:rPr lang="fi-FI" sz="3200" dirty="0" err="1"/>
              <a:t>structures</a:t>
            </a:r>
            <a:r>
              <a:rPr lang="fi-FI" sz="3200" dirty="0"/>
              <a:t>, </a:t>
            </a:r>
            <a:r>
              <a:rPr lang="fi-FI" sz="3200" dirty="0" err="1"/>
              <a:t>EMOs</a:t>
            </a:r>
            <a:r>
              <a:rPr lang="fi-FI" sz="3200" dirty="0"/>
              <a:t>, EU Commission, European </a:t>
            </a:r>
            <a:r>
              <a:rPr lang="fi-FI" sz="3200" dirty="0" err="1"/>
              <a:t>Parliament</a:t>
            </a:r>
            <a:r>
              <a:rPr lang="fi-FI" sz="3200" dirty="0"/>
              <a:t>, WHO, WFME World Federation of </a:t>
            </a:r>
            <a:r>
              <a:rPr lang="fi-FI" sz="3200" dirty="0" err="1"/>
              <a:t>Medical</a:t>
            </a:r>
            <a:r>
              <a:rPr lang="fi-FI" sz="3200" dirty="0"/>
              <a:t> </a:t>
            </a:r>
            <a:r>
              <a:rPr lang="fi-FI" sz="3200" dirty="0" err="1"/>
              <a:t>Education</a:t>
            </a:r>
            <a:r>
              <a:rPr lang="fi-FI" sz="3200" dirty="0"/>
              <a:t>, EHMA European Health Management Association …</a:t>
            </a:r>
          </a:p>
          <a:p>
            <a:r>
              <a:rPr lang="fi-FI" sz="3200" dirty="0" err="1"/>
              <a:t>NMAs</a:t>
            </a:r>
            <a:r>
              <a:rPr lang="fi-FI" sz="3200" dirty="0"/>
              <a:t> </a:t>
            </a:r>
            <a:r>
              <a:rPr lang="fi-FI" sz="3200" dirty="0" err="1"/>
              <a:t>will</a:t>
            </a:r>
            <a:r>
              <a:rPr lang="fi-FI" sz="3200" dirty="0"/>
              <a:t> </a:t>
            </a:r>
            <a:r>
              <a:rPr lang="fi-FI" sz="3200" dirty="0" err="1"/>
              <a:t>be</a:t>
            </a:r>
            <a:r>
              <a:rPr lang="fi-FI" sz="3200" dirty="0"/>
              <a:t> </a:t>
            </a:r>
            <a:r>
              <a:rPr lang="fi-FI" sz="3200" dirty="0" err="1"/>
              <a:t>asked</a:t>
            </a:r>
            <a:r>
              <a:rPr lang="fi-FI" sz="3200" dirty="0"/>
              <a:t> to </a:t>
            </a:r>
            <a:r>
              <a:rPr lang="fi-FI" sz="3200" dirty="0" err="1"/>
              <a:t>distribute</a:t>
            </a:r>
            <a:r>
              <a:rPr lang="fi-FI" sz="3200" dirty="0"/>
              <a:t> it in </a:t>
            </a:r>
            <a:r>
              <a:rPr lang="fi-FI" sz="3200" dirty="0" err="1"/>
              <a:t>their</a:t>
            </a:r>
            <a:r>
              <a:rPr lang="fi-FI" sz="3200" dirty="0"/>
              <a:t> </a:t>
            </a:r>
            <a:r>
              <a:rPr lang="fi-FI" sz="3200" dirty="0" err="1"/>
              <a:t>countries</a:t>
            </a:r>
            <a:endParaRPr lang="fi-FI" sz="3200" dirty="0"/>
          </a:p>
          <a:p>
            <a:r>
              <a:rPr lang="fi-FI" sz="3200" dirty="0" err="1"/>
              <a:t>Social</a:t>
            </a:r>
            <a:r>
              <a:rPr lang="fi-FI" sz="3200" dirty="0"/>
              <a:t> media </a:t>
            </a:r>
            <a:r>
              <a:rPr lang="fi-FI" sz="3200" dirty="0" err="1"/>
              <a:t>important</a:t>
            </a:r>
            <a:r>
              <a:rPr lang="fi-FI" sz="3200" dirty="0"/>
              <a:t> in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publicity</a:t>
            </a:r>
            <a:r>
              <a:rPr lang="fi-FI" sz="3200" dirty="0"/>
              <a:t> of </a:t>
            </a:r>
            <a:r>
              <a:rPr lang="fi-FI" sz="3200" dirty="0" err="1"/>
              <a:t>the</a:t>
            </a:r>
            <a:r>
              <a:rPr lang="fi-FI" sz="3200" dirty="0"/>
              <a:t> Charter</a:t>
            </a:r>
          </a:p>
          <a:p>
            <a:r>
              <a:rPr lang="fi-FI" sz="3200" dirty="0"/>
              <a:t>A </a:t>
            </a:r>
            <a:r>
              <a:rPr lang="fi-FI" sz="3200" dirty="0" err="1"/>
              <a:t>short</a:t>
            </a:r>
            <a:r>
              <a:rPr lang="fi-FI" sz="3200" dirty="0"/>
              <a:t> </a:t>
            </a:r>
            <a:r>
              <a:rPr lang="fi-FI" sz="3200" dirty="0" err="1"/>
              <a:t>summary</a:t>
            </a:r>
            <a:r>
              <a:rPr lang="fi-FI" sz="3200" dirty="0"/>
              <a:t> of </a:t>
            </a:r>
            <a:r>
              <a:rPr lang="fi-FI" sz="3200" dirty="0" err="1"/>
              <a:t>key</a:t>
            </a:r>
            <a:r>
              <a:rPr lang="fi-FI" sz="3200" dirty="0"/>
              <a:t> </a:t>
            </a:r>
            <a:r>
              <a:rPr lang="fi-FI" sz="3200" dirty="0" err="1"/>
              <a:t>points</a:t>
            </a:r>
            <a:r>
              <a:rPr lang="fi-FI" sz="3200" dirty="0"/>
              <a:t> </a:t>
            </a:r>
            <a:r>
              <a:rPr lang="fi-FI" sz="3200" dirty="0" err="1"/>
              <a:t>will</a:t>
            </a:r>
            <a:r>
              <a:rPr lang="fi-FI" sz="3200" dirty="0"/>
              <a:t> </a:t>
            </a:r>
            <a:r>
              <a:rPr lang="fi-FI" sz="3200" dirty="0" err="1"/>
              <a:t>be</a:t>
            </a:r>
            <a:r>
              <a:rPr lang="fi-FI" sz="3200" dirty="0"/>
              <a:t> </a:t>
            </a:r>
            <a:r>
              <a:rPr lang="fi-FI" sz="3200" dirty="0" err="1"/>
              <a:t>provided</a:t>
            </a:r>
            <a:endParaRPr lang="fi-FI" sz="3200" dirty="0"/>
          </a:p>
          <a:p>
            <a:r>
              <a:rPr lang="fi-FI" sz="3200" dirty="0" err="1"/>
              <a:t>Will</a:t>
            </a:r>
            <a:r>
              <a:rPr lang="fi-FI" sz="3200" dirty="0"/>
              <a:t> </a:t>
            </a:r>
            <a:r>
              <a:rPr lang="fi-FI" sz="3200" dirty="0" err="1"/>
              <a:t>be</a:t>
            </a:r>
            <a:r>
              <a:rPr lang="fi-FI" sz="3200" dirty="0"/>
              <a:t> </a:t>
            </a:r>
            <a:r>
              <a:rPr lang="fi-FI" sz="3200" dirty="0" err="1"/>
              <a:t>included</a:t>
            </a:r>
            <a:r>
              <a:rPr lang="fi-FI" sz="3200" dirty="0"/>
              <a:t> in </a:t>
            </a:r>
            <a:r>
              <a:rPr lang="fi-FI" sz="3200" dirty="0" err="1"/>
              <a:t>the</a:t>
            </a:r>
            <a:r>
              <a:rPr lang="fi-FI" sz="3200" dirty="0"/>
              <a:t> agenda at </a:t>
            </a:r>
            <a:r>
              <a:rPr lang="fi-FI" sz="3200" dirty="0" err="1"/>
              <a:t>the</a:t>
            </a:r>
            <a:r>
              <a:rPr lang="fi-FI" sz="3200" dirty="0"/>
              <a:t> UEMS </a:t>
            </a:r>
            <a:r>
              <a:rPr lang="fi-FI" sz="3200" dirty="0" err="1"/>
              <a:t>Congress</a:t>
            </a:r>
            <a:r>
              <a:rPr lang="fi-FI" sz="3200" dirty="0"/>
              <a:t> 2026</a:t>
            </a:r>
          </a:p>
          <a:p>
            <a:endParaRPr lang="fi-FI" dirty="0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912C5676-C808-45AD-42EA-40DC33C36F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035285"/>
              </p:ext>
            </p:extLst>
          </p:nvPr>
        </p:nvGraphicFramePr>
        <p:xfrm>
          <a:off x="10853737" y="3651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84D5BD37-B68B-393D-F2AF-084AFFFEC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3737" y="3651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4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0EBB97-BE79-24B6-B2B4-480E86DB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A2A891-6BD8-3E73-3FDD-8CB29E53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400" dirty="0" err="1"/>
              <a:t>Thank</a:t>
            </a:r>
            <a:r>
              <a:rPr lang="fi-FI" sz="4400" dirty="0"/>
              <a:t> </a:t>
            </a:r>
            <a:r>
              <a:rPr lang="fi-FI" sz="4400" dirty="0" err="1"/>
              <a:t>you</a:t>
            </a:r>
            <a:r>
              <a:rPr lang="fi-FI" sz="4400" dirty="0"/>
              <a:t> !</a:t>
            </a:r>
          </a:p>
          <a:p>
            <a:r>
              <a:rPr lang="fi-FI" sz="4400" dirty="0"/>
              <a:t>Kiitos !</a:t>
            </a:r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8044DC8A-55EA-9B69-41FF-6BB6590056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0" y="428625"/>
          <a:ext cx="1000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uva" r:id="rId2" imgW="1003300" imgH="1003300" progId="Word.Picture.8">
                  <p:embed/>
                </p:oleObj>
              </mc:Choice>
              <mc:Fallback>
                <p:oleObj name="Kuva" r:id="rId2" imgW="1003300" imgH="1003300" progId="Word.Picture.8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70124E3C-E39A-35A6-38BF-241232F707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0" y="428625"/>
                        <a:ext cx="1000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uva 7" descr="Kuva, joka sisältää kohteen vaate, mies, jalkineet, henkilö&#10;&#10;Tekoälyllä luotu sisältö voi olla virheellistä.">
            <a:extLst>
              <a:ext uri="{FF2B5EF4-FFF2-40B4-BE49-F238E27FC236}">
                <a16:creationId xmlns:a16="http://schemas.microsoft.com/office/drawing/2014/main" id="{C794EFBA-CE8D-837B-03BE-76FC9EF79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049" y="365125"/>
            <a:ext cx="4923332" cy="65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86dcd4e7effc3605f55d7ad34ce035c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c29cbb54add60317ae49322ad6ac3129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4C3115D0-81B2-418E-B324-19DE1CF5F12D}"/>
</file>

<file path=customXml/itemProps2.xml><?xml version="1.0" encoding="utf-8"?>
<ds:datastoreItem xmlns:ds="http://schemas.openxmlformats.org/officeDocument/2006/customXml" ds:itemID="{B860DB5A-C550-42B7-8E56-827D17A34CD6}"/>
</file>

<file path=customXml/itemProps3.xml><?xml version="1.0" encoding="utf-8"?>
<ds:datastoreItem xmlns:ds="http://schemas.openxmlformats.org/officeDocument/2006/customXml" ds:itemID="{5A1102F0-415A-4859-B9DC-5FBFDDF01F8A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447</Words>
  <Application>Microsoft Macintosh PowerPoint</Application>
  <PresentationFormat>Laajakuva</PresentationFormat>
  <Paragraphs>72</Paragraphs>
  <Slides>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Office-teema</vt:lpstr>
      <vt:lpstr>Kuva</vt:lpstr>
      <vt:lpstr>  UEMS CPD Charter  October 18, 2025 Tbilisi</vt:lpstr>
      <vt:lpstr>CPD Charter, Background</vt:lpstr>
      <vt:lpstr>UEMS CME/CPD Task Force</vt:lpstr>
      <vt:lpstr>UEMS CPD Charter 2025</vt:lpstr>
      <vt:lpstr>Discussions during the process about  main political statements </vt:lpstr>
      <vt:lpstr>Discussions about main political statements in in the Draft</vt:lpstr>
      <vt:lpstr>Positive statement (not: UEMS does not support current recertification systems…)</vt:lpstr>
      <vt:lpstr>Further steps – if the Charter is accepted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UEMS  Working Group of CME/CPD April 26, 2024 Brussels</dc:title>
  <dc:creator>Hannu Halila</dc:creator>
  <cp:lastModifiedBy>Hannu Halila</cp:lastModifiedBy>
  <cp:revision>36</cp:revision>
  <dcterms:created xsi:type="dcterms:W3CDTF">2024-04-26T12:03:47Z</dcterms:created>
  <dcterms:modified xsi:type="dcterms:W3CDTF">2025-10-17T14:09:59Z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