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921" r:id="rId5"/>
    <p:sldId id="939" r:id="rId6"/>
    <p:sldId id="935" r:id="rId7"/>
    <p:sldId id="980" r:id="rId8"/>
    <p:sldId id="972" r:id="rId9"/>
    <p:sldId id="984" r:id="rId10"/>
    <p:sldId id="380" r:id="rId11"/>
    <p:sldId id="938" r:id="rId12"/>
    <p:sldId id="981" r:id="rId13"/>
    <p:sldId id="940" r:id="rId14"/>
    <p:sldId id="942" r:id="rId15"/>
    <p:sldId id="803" r:id="rId16"/>
    <p:sldId id="754" r:id="rId17"/>
    <p:sldId id="941" r:id="rId18"/>
    <p:sldId id="982" r:id="rId19"/>
    <p:sldId id="983" r:id="rId20"/>
    <p:sldId id="985" r:id="rId21"/>
  </p:sldIdLst>
  <p:sldSz cx="12192000" cy="6858000"/>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300EB-F59D-4270-AB6E-79C95784A1B7}" type="doc">
      <dgm:prSet loTypeId="urn:microsoft.com/office/officeart/2005/8/layout/cycle2" loCatId="cycle" qsTypeId="urn:microsoft.com/office/officeart/2005/8/quickstyle/simple5" qsCatId="simple" csTypeId="urn:microsoft.com/office/officeart/2005/8/colors/colorful2" csCatId="colorful" phldr="1"/>
      <dgm:spPr/>
      <dgm:t>
        <a:bodyPr/>
        <a:lstStyle/>
        <a:p>
          <a:endParaRPr lang="en-US"/>
        </a:p>
      </dgm:t>
    </dgm:pt>
    <dgm:pt modelId="{E87BAB6A-2216-4807-A678-55EF881CA501}">
      <dgm:prSet phldrT="[Text]" custT="1"/>
      <dgm:spPr/>
      <dgm:t>
        <a:bodyPr/>
        <a:lstStyle/>
        <a:p>
          <a:r>
            <a:rPr lang="en-US" sz="1200" b="1" i="0">
              <a:solidFill>
                <a:schemeClr val="tx1"/>
              </a:solidFill>
            </a:rPr>
            <a:t>Mitigation</a:t>
          </a:r>
        </a:p>
      </dgm:t>
    </dgm:pt>
    <dgm:pt modelId="{EBF01828-4AED-4EE7-9400-06E8EA2B3469}" type="parTrans" cxnId="{A6AEF8D6-E15E-4B94-91D1-40F9892DB291}">
      <dgm:prSet/>
      <dgm:spPr/>
      <dgm:t>
        <a:bodyPr/>
        <a:lstStyle/>
        <a:p>
          <a:endParaRPr lang="en-US"/>
        </a:p>
      </dgm:t>
    </dgm:pt>
    <dgm:pt modelId="{C7AAFE93-7B32-46E0-8D1E-E5B8AD8888BE}" type="sibTrans" cxnId="{A6AEF8D6-E15E-4B94-91D1-40F9892DB291}">
      <dgm:prSet/>
      <dgm:spPr/>
      <dgm:t>
        <a:bodyPr/>
        <a:lstStyle/>
        <a:p>
          <a:endParaRPr lang="en-US"/>
        </a:p>
      </dgm:t>
    </dgm:pt>
    <dgm:pt modelId="{87AB25BB-F11F-4092-BFAE-93B64CECD4C3}">
      <dgm:prSet phldrT="[Text]" custT="1"/>
      <dgm:spPr>
        <a:gradFill rotWithShape="0">
          <a:gsLst>
            <a:gs pos="0">
              <a:srgbClr val="FFFF00"/>
            </a:gs>
            <a:gs pos="50000">
              <a:schemeClr val="accent1">
                <a:tint val="44500"/>
                <a:satMod val="160000"/>
              </a:schemeClr>
            </a:gs>
            <a:gs pos="100000">
              <a:schemeClr val="accent1">
                <a:tint val="23500"/>
                <a:satMod val="160000"/>
              </a:schemeClr>
            </a:gs>
          </a:gsLst>
          <a:path path="circle">
            <a:fillToRect l="50000" t="50000" r="50000" b="50000"/>
          </a:path>
        </a:gradFill>
      </dgm:spPr>
      <dgm:t>
        <a:bodyPr/>
        <a:lstStyle/>
        <a:p>
          <a:r>
            <a:rPr lang="en-US" sz="1200" b="1">
              <a:solidFill>
                <a:schemeClr val="tx1"/>
              </a:solidFill>
            </a:rPr>
            <a:t>Preparedness</a:t>
          </a:r>
        </a:p>
      </dgm:t>
    </dgm:pt>
    <dgm:pt modelId="{BD135E48-6150-4D23-949A-F72D7255EE70}" type="parTrans" cxnId="{228E2B58-F113-48A4-A81A-C7F428F4B0B8}">
      <dgm:prSet/>
      <dgm:spPr/>
      <dgm:t>
        <a:bodyPr/>
        <a:lstStyle/>
        <a:p>
          <a:endParaRPr lang="en-US"/>
        </a:p>
      </dgm:t>
    </dgm:pt>
    <dgm:pt modelId="{50BAA036-A408-47FB-A5BE-95458693E6C2}" type="sibTrans" cxnId="{228E2B58-F113-48A4-A81A-C7F428F4B0B8}">
      <dgm:prSet/>
      <dgm:spPr/>
      <dgm:t>
        <a:bodyPr/>
        <a:lstStyle/>
        <a:p>
          <a:endParaRPr lang="en-US"/>
        </a:p>
      </dgm:t>
    </dgm:pt>
    <dgm:pt modelId="{BEEBB80A-F8F4-46C1-889E-0DBFD8B1A6A0}">
      <dgm:prSet phldrT="[Text]"/>
      <dgm:spPr/>
      <dgm:t>
        <a:bodyPr/>
        <a:lstStyle/>
        <a:p>
          <a:r>
            <a:rPr lang="en-US" b="1">
              <a:solidFill>
                <a:schemeClr val="tx1"/>
              </a:solidFill>
            </a:rPr>
            <a:t>Response</a:t>
          </a:r>
        </a:p>
      </dgm:t>
    </dgm:pt>
    <dgm:pt modelId="{03C29B11-9CA4-4640-AC05-88A5F6CCB9B3}" type="parTrans" cxnId="{979CB306-5629-4C97-9B63-7AAFA98D150F}">
      <dgm:prSet/>
      <dgm:spPr/>
      <dgm:t>
        <a:bodyPr/>
        <a:lstStyle/>
        <a:p>
          <a:endParaRPr lang="en-US"/>
        </a:p>
      </dgm:t>
    </dgm:pt>
    <dgm:pt modelId="{E396A275-75A7-4271-BFCB-25577E3FECA0}" type="sibTrans" cxnId="{979CB306-5629-4C97-9B63-7AAFA98D150F}">
      <dgm:prSet/>
      <dgm:spPr/>
      <dgm:t>
        <a:bodyPr/>
        <a:lstStyle/>
        <a:p>
          <a:endParaRPr lang="en-US"/>
        </a:p>
      </dgm:t>
    </dgm:pt>
    <dgm:pt modelId="{CA0AC59C-45E8-4D25-878C-A03D71D22023}">
      <dgm:prSet phldrT="[Text]"/>
      <dgm:spPr/>
      <dgm:t>
        <a:bodyPr/>
        <a:lstStyle/>
        <a:p>
          <a:r>
            <a:rPr lang="en-US" b="1">
              <a:solidFill>
                <a:schemeClr val="tx1"/>
              </a:solidFill>
            </a:rPr>
            <a:t>Rehabilitation</a:t>
          </a:r>
        </a:p>
      </dgm:t>
    </dgm:pt>
    <dgm:pt modelId="{53C9CC0C-68F1-46BB-93CC-812CE7E4A414}" type="parTrans" cxnId="{FE9885FA-5C4B-4BB5-99A9-B2F3389670E2}">
      <dgm:prSet/>
      <dgm:spPr/>
      <dgm:t>
        <a:bodyPr/>
        <a:lstStyle/>
        <a:p>
          <a:endParaRPr lang="en-US"/>
        </a:p>
      </dgm:t>
    </dgm:pt>
    <dgm:pt modelId="{6CE7F413-A47F-4B39-87E3-6C7153B5E223}" type="sibTrans" cxnId="{FE9885FA-5C4B-4BB5-99A9-B2F3389670E2}">
      <dgm:prSet/>
      <dgm:spPr/>
      <dgm:t>
        <a:bodyPr/>
        <a:lstStyle/>
        <a:p>
          <a:endParaRPr lang="en-US"/>
        </a:p>
      </dgm:t>
    </dgm:pt>
    <dgm:pt modelId="{6F23D6EE-44A5-4FEB-AC9A-D4EACD746ABF}">
      <dgm:prSet phldrT="[Text]" custT="1"/>
      <dgm:spPr/>
      <dgm:t>
        <a:bodyPr/>
        <a:lstStyle/>
        <a:p>
          <a:r>
            <a:rPr lang="en-US" sz="1200" b="1">
              <a:solidFill>
                <a:schemeClr val="tx1"/>
              </a:solidFill>
            </a:rPr>
            <a:t>Prevention</a:t>
          </a:r>
        </a:p>
      </dgm:t>
    </dgm:pt>
    <dgm:pt modelId="{6298406F-6C9F-4121-84F7-514A73C615A3}" type="parTrans" cxnId="{44AE619C-89A1-46F5-A96E-86BE33579062}">
      <dgm:prSet/>
      <dgm:spPr/>
      <dgm:t>
        <a:bodyPr/>
        <a:lstStyle/>
        <a:p>
          <a:endParaRPr lang="en-US"/>
        </a:p>
      </dgm:t>
    </dgm:pt>
    <dgm:pt modelId="{CBE6FBBF-2AE6-4F2B-9A32-EB24873A4CAE}" type="sibTrans" cxnId="{44AE619C-89A1-46F5-A96E-86BE33579062}">
      <dgm:prSet/>
      <dgm:spPr/>
      <dgm:t>
        <a:bodyPr/>
        <a:lstStyle/>
        <a:p>
          <a:endParaRPr lang="en-US"/>
        </a:p>
      </dgm:t>
    </dgm:pt>
    <dgm:pt modelId="{E0073ACA-6D9A-45E0-A10C-8AB8D52FB641}" type="pres">
      <dgm:prSet presAssocID="{49B300EB-F59D-4270-AB6E-79C95784A1B7}" presName="cycle" presStyleCnt="0">
        <dgm:presLayoutVars>
          <dgm:dir/>
          <dgm:resizeHandles val="exact"/>
        </dgm:presLayoutVars>
      </dgm:prSet>
      <dgm:spPr/>
    </dgm:pt>
    <dgm:pt modelId="{99544E1B-49C9-45F7-A2F8-5232E225DA85}" type="pres">
      <dgm:prSet presAssocID="{E87BAB6A-2216-4807-A678-55EF881CA501}" presName="node" presStyleLbl="node1" presStyleIdx="0" presStyleCnt="5" custScaleX="112136">
        <dgm:presLayoutVars>
          <dgm:bulletEnabled val="1"/>
        </dgm:presLayoutVars>
      </dgm:prSet>
      <dgm:spPr/>
    </dgm:pt>
    <dgm:pt modelId="{C719ADB9-F23D-4AE9-9501-F2A923E663B1}" type="pres">
      <dgm:prSet presAssocID="{C7AAFE93-7B32-46E0-8D1E-E5B8AD8888BE}" presName="sibTrans" presStyleLbl="sibTrans2D1" presStyleIdx="0" presStyleCnt="5"/>
      <dgm:spPr/>
    </dgm:pt>
    <dgm:pt modelId="{BA8A03F0-2476-4E3E-9867-66EEF36E6941}" type="pres">
      <dgm:prSet presAssocID="{C7AAFE93-7B32-46E0-8D1E-E5B8AD8888BE}" presName="connectorText" presStyleLbl="sibTrans2D1" presStyleIdx="0" presStyleCnt="5"/>
      <dgm:spPr/>
    </dgm:pt>
    <dgm:pt modelId="{E801EF09-B999-4DB3-BB66-28A91087667B}" type="pres">
      <dgm:prSet presAssocID="{87AB25BB-F11F-4092-BFAE-93B64CECD4C3}" presName="node" presStyleLbl="node1" presStyleIdx="1" presStyleCnt="5" custScaleX="133981" custRadScaleRad="99901" custRadScaleInc="954">
        <dgm:presLayoutVars>
          <dgm:bulletEnabled val="1"/>
        </dgm:presLayoutVars>
      </dgm:prSet>
      <dgm:spPr/>
    </dgm:pt>
    <dgm:pt modelId="{817F83A8-DD98-46BB-86F2-6FAD552AEDDC}" type="pres">
      <dgm:prSet presAssocID="{50BAA036-A408-47FB-A5BE-95458693E6C2}" presName="sibTrans" presStyleLbl="sibTrans2D1" presStyleIdx="1" presStyleCnt="5" custLinFactNeighborX="77349" custLinFactNeighborY="19582"/>
      <dgm:spPr/>
    </dgm:pt>
    <dgm:pt modelId="{B7EDD2BB-5A63-453B-8560-676123DCF392}" type="pres">
      <dgm:prSet presAssocID="{50BAA036-A408-47FB-A5BE-95458693E6C2}" presName="connectorText" presStyleLbl="sibTrans2D1" presStyleIdx="1" presStyleCnt="5"/>
      <dgm:spPr/>
    </dgm:pt>
    <dgm:pt modelId="{26A32AE6-F30C-4AD1-8E59-CD6CEE38C1E1}" type="pres">
      <dgm:prSet presAssocID="{BEEBB80A-F8F4-46C1-889E-0DBFD8B1A6A0}" presName="node" presStyleLbl="node1" presStyleIdx="2" presStyleCnt="5" custScaleX="130642" custRadScaleRad="107976" custRadScaleInc="-14956">
        <dgm:presLayoutVars>
          <dgm:bulletEnabled val="1"/>
        </dgm:presLayoutVars>
      </dgm:prSet>
      <dgm:spPr/>
    </dgm:pt>
    <dgm:pt modelId="{971A43E5-67D4-4AB8-A4BD-2D5019D026DC}" type="pres">
      <dgm:prSet presAssocID="{E396A275-75A7-4271-BFCB-25577E3FECA0}" presName="sibTrans" presStyleLbl="sibTrans2D1" presStyleIdx="2" presStyleCnt="5"/>
      <dgm:spPr/>
    </dgm:pt>
    <dgm:pt modelId="{8825A7F1-A36F-4740-ACFF-3737C27D551E}" type="pres">
      <dgm:prSet presAssocID="{E396A275-75A7-4271-BFCB-25577E3FECA0}" presName="connectorText" presStyleLbl="sibTrans2D1" presStyleIdx="2" presStyleCnt="5"/>
      <dgm:spPr/>
    </dgm:pt>
    <dgm:pt modelId="{6D0D2FF5-FBEE-4555-9655-7934C00258A9}" type="pres">
      <dgm:prSet presAssocID="{CA0AC59C-45E8-4D25-878C-A03D71D22023}" presName="node" presStyleLbl="node1" presStyleIdx="3" presStyleCnt="5" custScaleX="138700">
        <dgm:presLayoutVars>
          <dgm:bulletEnabled val="1"/>
        </dgm:presLayoutVars>
      </dgm:prSet>
      <dgm:spPr/>
    </dgm:pt>
    <dgm:pt modelId="{E027062D-AD8D-4FCF-94F5-758CB4B3D7E3}" type="pres">
      <dgm:prSet presAssocID="{6CE7F413-A47F-4B39-87E3-6C7153B5E223}" presName="sibTrans" presStyleLbl="sibTrans2D1" presStyleIdx="3" presStyleCnt="5" custLinFactNeighborX="-33202" custLinFactNeighborY="20440"/>
      <dgm:spPr/>
    </dgm:pt>
    <dgm:pt modelId="{2619775C-9BB0-43BB-B496-3E83F228D938}" type="pres">
      <dgm:prSet presAssocID="{6CE7F413-A47F-4B39-87E3-6C7153B5E223}" presName="connectorText" presStyleLbl="sibTrans2D1" presStyleIdx="3" presStyleCnt="5"/>
      <dgm:spPr/>
    </dgm:pt>
    <dgm:pt modelId="{A4BCE4AF-849D-47D9-A43D-F56B38D889A9}" type="pres">
      <dgm:prSet presAssocID="{6F23D6EE-44A5-4FEB-AC9A-D4EACD746ABF}" presName="node" presStyleLbl="node1" presStyleIdx="4" presStyleCnt="5" custScaleX="124704">
        <dgm:presLayoutVars>
          <dgm:bulletEnabled val="1"/>
        </dgm:presLayoutVars>
      </dgm:prSet>
      <dgm:spPr/>
    </dgm:pt>
    <dgm:pt modelId="{4C7F2911-7FC5-4EF5-8E32-DEBAB4736785}" type="pres">
      <dgm:prSet presAssocID="{CBE6FBBF-2AE6-4F2B-9A32-EB24873A4CAE}" presName="sibTrans" presStyleLbl="sibTrans2D1" presStyleIdx="4" presStyleCnt="5"/>
      <dgm:spPr/>
    </dgm:pt>
    <dgm:pt modelId="{62E3B663-7234-49E1-8C85-E69641F99DBC}" type="pres">
      <dgm:prSet presAssocID="{CBE6FBBF-2AE6-4F2B-9A32-EB24873A4CAE}" presName="connectorText" presStyleLbl="sibTrans2D1" presStyleIdx="4" presStyleCnt="5"/>
      <dgm:spPr/>
    </dgm:pt>
  </dgm:ptLst>
  <dgm:cxnLst>
    <dgm:cxn modelId="{41561705-2D96-4D32-A08F-2133395F0B93}" type="presOf" srcId="{BEEBB80A-F8F4-46C1-889E-0DBFD8B1A6A0}" destId="{26A32AE6-F30C-4AD1-8E59-CD6CEE38C1E1}" srcOrd="0" destOrd="0" presId="urn:microsoft.com/office/officeart/2005/8/layout/cycle2"/>
    <dgm:cxn modelId="{979CB306-5629-4C97-9B63-7AAFA98D150F}" srcId="{49B300EB-F59D-4270-AB6E-79C95784A1B7}" destId="{BEEBB80A-F8F4-46C1-889E-0DBFD8B1A6A0}" srcOrd="2" destOrd="0" parTransId="{03C29B11-9CA4-4640-AC05-88A5F6CCB9B3}" sibTransId="{E396A275-75A7-4271-BFCB-25577E3FECA0}"/>
    <dgm:cxn modelId="{72C47409-3481-4872-844E-B0BCD86166B8}" type="presOf" srcId="{6CE7F413-A47F-4B39-87E3-6C7153B5E223}" destId="{2619775C-9BB0-43BB-B496-3E83F228D938}" srcOrd="1" destOrd="0" presId="urn:microsoft.com/office/officeart/2005/8/layout/cycle2"/>
    <dgm:cxn modelId="{F356CB0C-94F9-4589-BF12-77345026246A}" type="presOf" srcId="{CA0AC59C-45E8-4D25-878C-A03D71D22023}" destId="{6D0D2FF5-FBEE-4555-9655-7934C00258A9}" srcOrd="0" destOrd="0" presId="urn:microsoft.com/office/officeart/2005/8/layout/cycle2"/>
    <dgm:cxn modelId="{3C6B9A23-434F-41AC-907B-F44443C41763}" type="presOf" srcId="{6CE7F413-A47F-4B39-87E3-6C7153B5E223}" destId="{E027062D-AD8D-4FCF-94F5-758CB4B3D7E3}" srcOrd="0" destOrd="0" presId="urn:microsoft.com/office/officeart/2005/8/layout/cycle2"/>
    <dgm:cxn modelId="{EB61402F-9F7B-4748-88F3-D94C4A2E5698}" type="presOf" srcId="{C7AAFE93-7B32-46E0-8D1E-E5B8AD8888BE}" destId="{BA8A03F0-2476-4E3E-9867-66EEF36E6941}" srcOrd="1" destOrd="0" presId="urn:microsoft.com/office/officeart/2005/8/layout/cycle2"/>
    <dgm:cxn modelId="{113EA85D-1C41-48F7-AA95-AD5F2B564B78}" type="presOf" srcId="{C7AAFE93-7B32-46E0-8D1E-E5B8AD8888BE}" destId="{C719ADB9-F23D-4AE9-9501-F2A923E663B1}" srcOrd="0" destOrd="0" presId="urn:microsoft.com/office/officeart/2005/8/layout/cycle2"/>
    <dgm:cxn modelId="{5630BD5F-7589-4571-9BFE-9D056497ADDA}" type="presOf" srcId="{50BAA036-A408-47FB-A5BE-95458693E6C2}" destId="{817F83A8-DD98-46BB-86F2-6FAD552AEDDC}" srcOrd="0" destOrd="0" presId="urn:microsoft.com/office/officeart/2005/8/layout/cycle2"/>
    <dgm:cxn modelId="{B158294B-1031-4D9E-8DA5-5290AF5D12D1}" type="presOf" srcId="{CBE6FBBF-2AE6-4F2B-9A32-EB24873A4CAE}" destId="{62E3B663-7234-49E1-8C85-E69641F99DBC}" srcOrd="1" destOrd="0" presId="urn:microsoft.com/office/officeart/2005/8/layout/cycle2"/>
    <dgm:cxn modelId="{76C52D51-D8C5-4ED1-AD18-1965E2CE2892}" type="presOf" srcId="{E87BAB6A-2216-4807-A678-55EF881CA501}" destId="{99544E1B-49C9-45F7-A2F8-5232E225DA85}" srcOrd="0" destOrd="0" presId="urn:microsoft.com/office/officeart/2005/8/layout/cycle2"/>
    <dgm:cxn modelId="{228E2B58-F113-48A4-A81A-C7F428F4B0B8}" srcId="{49B300EB-F59D-4270-AB6E-79C95784A1B7}" destId="{87AB25BB-F11F-4092-BFAE-93B64CECD4C3}" srcOrd="1" destOrd="0" parTransId="{BD135E48-6150-4D23-949A-F72D7255EE70}" sibTransId="{50BAA036-A408-47FB-A5BE-95458693E6C2}"/>
    <dgm:cxn modelId="{692EC990-F4E4-45FD-8E23-4223B6EFD9AB}" type="presOf" srcId="{6F23D6EE-44A5-4FEB-AC9A-D4EACD746ABF}" destId="{A4BCE4AF-849D-47D9-A43D-F56B38D889A9}" srcOrd="0" destOrd="0" presId="urn:microsoft.com/office/officeart/2005/8/layout/cycle2"/>
    <dgm:cxn modelId="{44AE619C-89A1-46F5-A96E-86BE33579062}" srcId="{49B300EB-F59D-4270-AB6E-79C95784A1B7}" destId="{6F23D6EE-44A5-4FEB-AC9A-D4EACD746ABF}" srcOrd="4" destOrd="0" parTransId="{6298406F-6C9F-4121-84F7-514A73C615A3}" sibTransId="{CBE6FBBF-2AE6-4F2B-9A32-EB24873A4CAE}"/>
    <dgm:cxn modelId="{2916AB9E-5BAA-4819-A39F-B408EF99E8AD}" type="presOf" srcId="{E396A275-75A7-4271-BFCB-25577E3FECA0}" destId="{971A43E5-67D4-4AB8-A4BD-2D5019D026DC}" srcOrd="0" destOrd="0" presId="urn:microsoft.com/office/officeart/2005/8/layout/cycle2"/>
    <dgm:cxn modelId="{190EDEC1-FF26-43C5-9232-40EF084AC588}" type="presOf" srcId="{50BAA036-A408-47FB-A5BE-95458693E6C2}" destId="{B7EDD2BB-5A63-453B-8560-676123DCF392}" srcOrd="1" destOrd="0" presId="urn:microsoft.com/office/officeart/2005/8/layout/cycle2"/>
    <dgm:cxn modelId="{20108ECC-7B47-489D-AC14-26165F7D9C24}" type="presOf" srcId="{87AB25BB-F11F-4092-BFAE-93B64CECD4C3}" destId="{E801EF09-B999-4DB3-BB66-28A91087667B}" srcOrd="0" destOrd="0" presId="urn:microsoft.com/office/officeart/2005/8/layout/cycle2"/>
    <dgm:cxn modelId="{D0DE1AD4-3505-403D-B57D-BB5BBAA6297A}" type="presOf" srcId="{E396A275-75A7-4271-BFCB-25577E3FECA0}" destId="{8825A7F1-A36F-4740-ACFF-3737C27D551E}" srcOrd="1" destOrd="0" presId="urn:microsoft.com/office/officeart/2005/8/layout/cycle2"/>
    <dgm:cxn modelId="{A6AEF8D6-E15E-4B94-91D1-40F9892DB291}" srcId="{49B300EB-F59D-4270-AB6E-79C95784A1B7}" destId="{E87BAB6A-2216-4807-A678-55EF881CA501}" srcOrd="0" destOrd="0" parTransId="{EBF01828-4AED-4EE7-9400-06E8EA2B3469}" sibTransId="{C7AAFE93-7B32-46E0-8D1E-E5B8AD8888BE}"/>
    <dgm:cxn modelId="{73BB8AEF-B24E-411C-8E67-6F9E818A7717}" type="presOf" srcId="{49B300EB-F59D-4270-AB6E-79C95784A1B7}" destId="{E0073ACA-6D9A-45E0-A10C-8AB8D52FB641}" srcOrd="0" destOrd="0" presId="urn:microsoft.com/office/officeart/2005/8/layout/cycle2"/>
    <dgm:cxn modelId="{54A893F6-39AE-46E5-81E0-55DB7533BB68}" type="presOf" srcId="{CBE6FBBF-2AE6-4F2B-9A32-EB24873A4CAE}" destId="{4C7F2911-7FC5-4EF5-8E32-DEBAB4736785}" srcOrd="0" destOrd="0" presId="urn:microsoft.com/office/officeart/2005/8/layout/cycle2"/>
    <dgm:cxn modelId="{FE9885FA-5C4B-4BB5-99A9-B2F3389670E2}" srcId="{49B300EB-F59D-4270-AB6E-79C95784A1B7}" destId="{CA0AC59C-45E8-4D25-878C-A03D71D22023}" srcOrd="3" destOrd="0" parTransId="{53C9CC0C-68F1-46BB-93CC-812CE7E4A414}" sibTransId="{6CE7F413-A47F-4B39-87E3-6C7153B5E223}"/>
    <dgm:cxn modelId="{FF5E3C9B-DC13-4369-B937-41A73A5A95ED}" type="presParOf" srcId="{E0073ACA-6D9A-45E0-A10C-8AB8D52FB641}" destId="{99544E1B-49C9-45F7-A2F8-5232E225DA85}" srcOrd="0" destOrd="0" presId="urn:microsoft.com/office/officeart/2005/8/layout/cycle2"/>
    <dgm:cxn modelId="{64365E41-A6DF-4C65-9115-022E9DCFEEF2}" type="presParOf" srcId="{E0073ACA-6D9A-45E0-A10C-8AB8D52FB641}" destId="{C719ADB9-F23D-4AE9-9501-F2A923E663B1}" srcOrd="1" destOrd="0" presId="urn:microsoft.com/office/officeart/2005/8/layout/cycle2"/>
    <dgm:cxn modelId="{BDFDF52E-57C4-45B6-B50D-E54FD3996C29}" type="presParOf" srcId="{C719ADB9-F23D-4AE9-9501-F2A923E663B1}" destId="{BA8A03F0-2476-4E3E-9867-66EEF36E6941}" srcOrd="0" destOrd="0" presId="urn:microsoft.com/office/officeart/2005/8/layout/cycle2"/>
    <dgm:cxn modelId="{E0AC4F74-7B46-43C3-BCDF-1525565AA1C8}" type="presParOf" srcId="{E0073ACA-6D9A-45E0-A10C-8AB8D52FB641}" destId="{E801EF09-B999-4DB3-BB66-28A91087667B}" srcOrd="2" destOrd="0" presId="urn:microsoft.com/office/officeart/2005/8/layout/cycle2"/>
    <dgm:cxn modelId="{2461BD2C-B0DF-4DB3-9755-C0D270A342B8}" type="presParOf" srcId="{E0073ACA-6D9A-45E0-A10C-8AB8D52FB641}" destId="{817F83A8-DD98-46BB-86F2-6FAD552AEDDC}" srcOrd="3" destOrd="0" presId="urn:microsoft.com/office/officeart/2005/8/layout/cycle2"/>
    <dgm:cxn modelId="{A903E82A-F75C-4D9E-96C4-60150CDE350F}" type="presParOf" srcId="{817F83A8-DD98-46BB-86F2-6FAD552AEDDC}" destId="{B7EDD2BB-5A63-453B-8560-676123DCF392}" srcOrd="0" destOrd="0" presId="urn:microsoft.com/office/officeart/2005/8/layout/cycle2"/>
    <dgm:cxn modelId="{A70D4675-FE9F-4B91-BE98-999EBFD16020}" type="presParOf" srcId="{E0073ACA-6D9A-45E0-A10C-8AB8D52FB641}" destId="{26A32AE6-F30C-4AD1-8E59-CD6CEE38C1E1}" srcOrd="4" destOrd="0" presId="urn:microsoft.com/office/officeart/2005/8/layout/cycle2"/>
    <dgm:cxn modelId="{73B3E73C-A6FF-436B-9E57-88FD54967442}" type="presParOf" srcId="{E0073ACA-6D9A-45E0-A10C-8AB8D52FB641}" destId="{971A43E5-67D4-4AB8-A4BD-2D5019D026DC}" srcOrd="5" destOrd="0" presId="urn:microsoft.com/office/officeart/2005/8/layout/cycle2"/>
    <dgm:cxn modelId="{927F612D-1AB3-4F59-AF8C-01C42B86A57D}" type="presParOf" srcId="{971A43E5-67D4-4AB8-A4BD-2D5019D026DC}" destId="{8825A7F1-A36F-4740-ACFF-3737C27D551E}" srcOrd="0" destOrd="0" presId="urn:microsoft.com/office/officeart/2005/8/layout/cycle2"/>
    <dgm:cxn modelId="{C4B7D35B-9F2B-42E3-8356-EC0E9EA770F2}" type="presParOf" srcId="{E0073ACA-6D9A-45E0-A10C-8AB8D52FB641}" destId="{6D0D2FF5-FBEE-4555-9655-7934C00258A9}" srcOrd="6" destOrd="0" presId="urn:microsoft.com/office/officeart/2005/8/layout/cycle2"/>
    <dgm:cxn modelId="{A312D675-E4B9-428E-9CA0-1B621C9F9E17}" type="presParOf" srcId="{E0073ACA-6D9A-45E0-A10C-8AB8D52FB641}" destId="{E027062D-AD8D-4FCF-94F5-758CB4B3D7E3}" srcOrd="7" destOrd="0" presId="urn:microsoft.com/office/officeart/2005/8/layout/cycle2"/>
    <dgm:cxn modelId="{29844949-CA3E-41EB-A638-BE929D1280C3}" type="presParOf" srcId="{E027062D-AD8D-4FCF-94F5-758CB4B3D7E3}" destId="{2619775C-9BB0-43BB-B496-3E83F228D938}" srcOrd="0" destOrd="0" presId="urn:microsoft.com/office/officeart/2005/8/layout/cycle2"/>
    <dgm:cxn modelId="{85C837D7-3533-458C-85E3-A64759D5D368}" type="presParOf" srcId="{E0073ACA-6D9A-45E0-A10C-8AB8D52FB641}" destId="{A4BCE4AF-849D-47D9-A43D-F56B38D889A9}" srcOrd="8" destOrd="0" presId="urn:microsoft.com/office/officeart/2005/8/layout/cycle2"/>
    <dgm:cxn modelId="{F886B13C-FFD3-4CA8-B85D-602E7C130E83}" type="presParOf" srcId="{E0073ACA-6D9A-45E0-A10C-8AB8D52FB641}" destId="{4C7F2911-7FC5-4EF5-8E32-DEBAB4736785}" srcOrd="9" destOrd="0" presId="urn:microsoft.com/office/officeart/2005/8/layout/cycle2"/>
    <dgm:cxn modelId="{66E5266A-977C-4F6C-A77C-D4F507A6D73A}" type="presParOf" srcId="{4C7F2911-7FC5-4EF5-8E32-DEBAB4736785}" destId="{62E3B663-7234-49E1-8C85-E69641F99DB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44E1B-49C9-45F7-A2F8-5232E225DA85}">
      <dsp:nvSpPr>
        <dsp:cNvPr id="0" name=""/>
        <dsp:cNvSpPr/>
      </dsp:nvSpPr>
      <dsp:spPr>
        <a:xfrm>
          <a:off x="3830705" y="1961"/>
          <a:ext cx="1533457" cy="13674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a:solidFill>
                <a:schemeClr val="tx1"/>
              </a:solidFill>
            </a:rPr>
            <a:t>Mitigation</a:t>
          </a:r>
        </a:p>
      </dsp:txBody>
      <dsp:txXfrm>
        <a:off x="4055275" y="202226"/>
        <a:ext cx="1084317" cy="966967"/>
      </dsp:txXfrm>
    </dsp:sp>
    <dsp:sp modelId="{C719ADB9-F23D-4AE9-9501-F2A923E663B1}">
      <dsp:nvSpPr>
        <dsp:cNvPr id="0" name=""/>
        <dsp:cNvSpPr/>
      </dsp:nvSpPr>
      <dsp:spPr>
        <a:xfrm rot="2172632">
          <a:off x="5255143" y="1036524"/>
          <a:ext cx="273223" cy="46153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63059" y="1104619"/>
        <a:ext cx="191256" cy="276918"/>
      </dsp:txXfrm>
    </dsp:sp>
    <dsp:sp modelId="{E801EF09-B999-4DB3-BB66-28A91087667B}">
      <dsp:nvSpPr>
        <dsp:cNvPr id="0" name=""/>
        <dsp:cNvSpPr/>
      </dsp:nvSpPr>
      <dsp:spPr>
        <a:xfrm>
          <a:off x="5343842" y="1219198"/>
          <a:ext cx="1832187" cy="1367497"/>
        </a:xfrm>
        <a:prstGeom prst="ellipse">
          <a:avLst/>
        </a:prstGeom>
        <a:gradFill rotWithShape="0">
          <a:gsLst>
            <a:gs pos="0">
              <a:srgbClr val="FFFF00"/>
            </a:gs>
            <a:gs pos="50000">
              <a:schemeClr val="accent1">
                <a:tint val="44500"/>
                <a:satMod val="160000"/>
              </a:schemeClr>
            </a:gs>
            <a:gs pos="100000">
              <a:schemeClr val="accent1">
                <a:tint val="23500"/>
                <a:satMod val="160000"/>
              </a:schemeClr>
            </a:gs>
          </a:gsLst>
          <a:path path="circle">
            <a:fillToRect l="50000" t="50000" r="50000" b="50000"/>
          </a:path>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Preparedness</a:t>
          </a:r>
        </a:p>
      </dsp:txBody>
      <dsp:txXfrm>
        <a:off x="5612160" y="1419463"/>
        <a:ext cx="1295551" cy="966967"/>
      </dsp:txXfrm>
    </dsp:sp>
    <dsp:sp modelId="{817F83A8-DD98-46BB-86F2-6FAD552AEDDC}">
      <dsp:nvSpPr>
        <dsp:cNvPr id="0" name=""/>
        <dsp:cNvSpPr/>
      </dsp:nvSpPr>
      <dsp:spPr>
        <a:xfrm rot="6124453">
          <a:off x="6141929" y="2725876"/>
          <a:ext cx="321976" cy="461530"/>
        </a:xfrm>
        <a:prstGeom prst="rightArrow">
          <a:avLst>
            <a:gd name="adj1" fmla="val 60000"/>
            <a:gd name="adj2" fmla="val 50000"/>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200328" y="2770954"/>
        <a:ext cx="225383" cy="276918"/>
      </dsp:txXfrm>
    </dsp:sp>
    <dsp:sp modelId="{26A32AE6-F30C-4AD1-8E59-CD6CEE38C1E1}">
      <dsp:nvSpPr>
        <dsp:cNvPr id="0" name=""/>
        <dsp:cNvSpPr/>
      </dsp:nvSpPr>
      <dsp:spPr>
        <a:xfrm>
          <a:off x="4950825" y="3163221"/>
          <a:ext cx="1786526" cy="1367497"/>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Response</a:t>
          </a:r>
        </a:p>
      </dsp:txBody>
      <dsp:txXfrm>
        <a:off x="5212456" y="3363486"/>
        <a:ext cx="1263264" cy="966967"/>
      </dsp:txXfrm>
    </dsp:sp>
    <dsp:sp modelId="{971A43E5-67D4-4AB8-A4BD-2D5019D026DC}">
      <dsp:nvSpPr>
        <dsp:cNvPr id="0" name=""/>
        <dsp:cNvSpPr/>
      </dsp:nvSpPr>
      <dsp:spPr>
        <a:xfrm rot="10802959">
          <a:off x="4627161" y="3615256"/>
          <a:ext cx="228722" cy="461530"/>
        </a:xfrm>
        <a:prstGeom prst="rightArrow">
          <a:avLst>
            <a:gd name="adj1" fmla="val 60000"/>
            <a:gd name="adj2" fmla="val 5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695778" y="3707592"/>
        <a:ext cx="160105" cy="276918"/>
      </dsp:txXfrm>
    </dsp:sp>
    <dsp:sp modelId="{6D0D2FF5-FBEE-4555-9655-7934C00258A9}">
      <dsp:nvSpPr>
        <dsp:cNvPr id="0" name=""/>
        <dsp:cNvSpPr/>
      </dsp:nvSpPr>
      <dsp:spPr>
        <a:xfrm>
          <a:off x="2622554" y="3161265"/>
          <a:ext cx="1896719" cy="1367497"/>
        </a:xfrm>
        <a:prstGeom prst="ellips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Rehabilitation</a:t>
          </a:r>
        </a:p>
      </dsp:txBody>
      <dsp:txXfrm>
        <a:off x="2900322" y="3361530"/>
        <a:ext cx="1341183" cy="966967"/>
      </dsp:txXfrm>
    </dsp:sp>
    <dsp:sp modelId="{E027062D-AD8D-4FCF-94F5-758CB4B3D7E3}">
      <dsp:nvSpPr>
        <dsp:cNvPr id="0" name=""/>
        <dsp:cNvSpPr/>
      </dsp:nvSpPr>
      <dsp:spPr>
        <a:xfrm rot="15120000">
          <a:off x="2966218" y="2739651"/>
          <a:ext cx="348393" cy="461530"/>
        </a:xfrm>
        <a:prstGeom prst="rightArrow">
          <a:avLst>
            <a:gd name="adj1" fmla="val 60000"/>
            <a:gd name="adj2" fmla="val 50000"/>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034626" y="2881658"/>
        <a:ext cx="243875" cy="276918"/>
      </dsp:txXfrm>
    </dsp:sp>
    <dsp:sp modelId="{A4BCE4AF-849D-47D9-A43D-F56B38D889A9}">
      <dsp:nvSpPr>
        <dsp:cNvPr id="0" name=""/>
        <dsp:cNvSpPr/>
      </dsp:nvSpPr>
      <dsp:spPr>
        <a:xfrm>
          <a:off x="2083827" y="1208708"/>
          <a:ext cx="1705324" cy="1367497"/>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Prevention</a:t>
          </a:r>
        </a:p>
      </dsp:txBody>
      <dsp:txXfrm>
        <a:off x="2333566" y="1408973"/>
        <a:ext cx="1205846" cy="966967"/>
      </dsp:txXfrm>
    </dsp:sp>
    <dsp:sp modelId="{4C7F2911-7FC5-4EF5-8E32-DEBAB4736785}">
      <dsp:nvSpPr>
        <dsp:cNvPr id="0" name=""/>
        <dsp:cNvSpPr/>
      </dsp:nvSpPr>
      <dsp:spPr>
        <a:xfrm rot="19440000">
          <a:off x="3636802" y="1049448"/>
          <a:ext cx="284738" cy="461530"/>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44959" y="1166859"/>
        <a:ext cx="199317" cy="27691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2DCCF-D75F-434A-A609-19275211B64A}" type="datetimeFigureOut">
              <a:rPr lang="it-CH" smtClean="0"/>
              <a:t>22.10.2025</a:t>
            </a:fld>
            <a:endParaRPr lang="it-CH"/>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967F3-F9C2-F947-BE68-B872DFD89038}" type="slidenum">
              <a:rPr lang="it-CH" smtClean="0"/>
              <a:t>‹#›</a:t>
            </a:fld>
            <a:endParaRPr lang="it-CH"/>
          </a:p>
        </p:txBody>
      </p:sp>
    </p:spTree>
    <p:extLst>
      <p:ext uri="{BB962C8B-B14F-4D97-AF65-F5344CB8AC3E}">
        <p14:creationId xmlns:p14="http://schemas.microsoft.com/office/powerpoint/2010/main" val="172198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86000" y="514350"/>
            <a:ext cx="4572000" cy="257175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Futura Std Book"/>
              </a:rPr>
              <a:t>Clinical medicine, public health, and disaster incident management are core disciplines underlying expertise in disaster medicine. </a:t>
            </a:r>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FBC49-6158-9E47-98E6-BC0942A7776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t>titolo</a:t>
            </a:r>
          </a:p>
        </p:txBody>
      </p:sp>
    </p:spTree>
    <p:extLst>
      <p:ext uri="{BB962C8B-B14F-4D97-AF65-F5344CB8AC3E}">
        <p14:creationId xmlns:p14="http://schemas.microsoft.com/office/powerpoint/2010/main" val="69816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p:nvPr>
        </p:nvSpPr>
        <p:spPr/>
        <p:txBody>
          <a:bodyPr/>
          <a:lstStyle/>
          <a:p>
            <a:pPr algn="r"/>
            <a:fld id="{8AE441B6-8391-43AA-9D4E-6DB3E1AFED5C}" type="slidenum">
              <a:rPr lang="it-IT" sz="1400" b="0" strike="noStrike" spc="-1" smtClean="0">
                <a:solidFill>
                  <a:srgbClr val="000000"/>
                </a:solidFill>
                <a:uFill>
                  <a:solidFill>
                    <a:srgbClr val="FFFFFF"/>
                  </a:solidFill>
                </a:uFill>
                <a:latin typeface="Times New Roman"/>
              </a:rPr>
              <a:t>5</a:t>
            </a:fld>
            <a:endParaRPr lang="it-I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6493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a:t>Ukraine </a:t>
            </a:r>
          </a:p>
        </p:txBody>
      </p:sp>
      <p:sp>
        <p:nvSpPr>
          <p:cNvPr id="4" name="Segnaposto numero diapositiva 3"/>
          <p:cNvSpPr>
            <a:spLocks noGrp="1"/>
          </p:cNvSpPr>
          <p:nvPr>
            <p:ph type="sldNum"/>
          </p:nvPr>
        </p:nvSpPr>
        <p:spPr/>
        <p:txBody>
          <a:bodyPr/>
          <a:lstStyle/>
          <a:p>
            <a:pPr algn="r"/>
            <a:fld id="{8AE441B6-8391-43AA-9D4E-6DB3E1AFED5C}" type="slidenum">
              <a:rPr lang="it-IT" sz="1400" b="0" strike="noStrike" spc="-1" smtClean="0">
                <a:solidFill>
                  <a:srgbClr val="000000"/>
                </a:solidFill>
                <a:uFill>
                  <a:solidFill>
                    <a:srgbClr val="FFFFFF"/>
                  </a:solidFill>
                </a:uFill>
                <a:latin typeface="Times New Roman"/>
              </a:rPr>
              <a:t>7</a:t>
            </a:fld>
            <a:endParaRPr lang="it-I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2567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AB6EA5B-FDA7-434C-9691-656C3961EDEF}" type="datetime1">
              <a:rPr kumimoji="0" lang="en-US" altLang="en-US" smtClean="0"/>
              <a:pPr>
                <a:spcBef>
                  <a:spcPct val="0"/>
                </a:spcBef>
              </a:pPr>
              <a:t>10/22/2025</a:t>
            </a:fld>
            <a:endParaRPr kumimoji="0" lang="en-US" altLang="en-US"/>
          </a:p>
        </p:txBody>
      </p:sp>
      <p:sp>
        <p:nvSpPr>
          <p:cNvPr id="92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76CBC44-BD10-413C-8470-60884B23B01C}" type="slidenum">
              <a:rPr kumimoji="0" lang="en-US" altLang="en-US" smtClean="0"/>
              <a:pPr>
                <a:spcBef>
                  <a:spcPct val="0"/>
                </a:spcBef>
              </a:pPr>
              <a:t>12</a:t>
            </a:fld>
            <a:endParaRPr kumimoji="0" lang="en-US" altLang="en-US"/>
          </a:p>
        </p:txBody>
      </p:sp>
    </p:spTree>
    <p:extLst>
      <p:ext uri="{BB962C8B-B14F-4D97-AF65-F5344CB8AC3E}">
        <p14:creationId xmlns:p14="http://schemas.microsoft.com/office/powerpoint/2010/main" val="301197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err="1"/>
              <a:t>Even</a:t>
            </a:r>
            <a:r>
              <a:rPr lang="it-IT"/>
              <a:t> in </a:t>
            </a:r>
            <a:r>
              <a:rPr lang="it-IT" err="1"/>
              <a:t>response</a:t>
            </a:r>
            <a:r>
              <a:rPr lang="it-IT"/>
              <a:t> to international </a:t>
            </a:r>
            <a:r>
              <a:rPr lang="it-IT" err="1"/>
              <a:t>disasters</a:t>
            </a:r>
            <a:r>
              <a:rPr lang="it-IT"/>
              <a:t>, </a:t>
            </a:r>
            <a:r>
              <a:rPr lang="it-IT" err="1"/>
              <a:t>our</a:t>
            </a:r>
            <a:r>
              <a:rPr lang="it-IT"/>
              <a:t> action </a:t>
            </a:r>
            <a:r>
              <a:rPr lang="it-IT" err="1"/>
              <a:t>was</a:t>
            </a:r>
            <a:r>
              <a:rPr lang="it-IT"/>
              <a:t> </a:t>
            </a:r>
            <a:r>
              <a:rPr lang="it-IT" err="1"/>
              <a:t>mostly</a:t>
            </a:r>
            <a:r>
              <a:rPr lang="it-IT"/>
              <a:t> </a:t>
            </a:r>
            <a:r>
              <a:rPr lang="it-IT" err="1"/>
              <a:t>focused</a:t>
            </a:r>
            <a:r>
              <a:rPr lang="it-IT"/>
              <a:t> on Emergency </a:t>
            </a:r>
            <a:r>
              <a:rPr lang="it-IT" err="1"/>
              <a:t>phase</a:t>
            </a:r>
            <a:r>
              <a:rPr lang="it-IT"/>
              <a:t>, </a:t>
            </a:r>
            <a:r>
              <a:rPr lang="it-IT" err="1"/>
              <a:t>quite</a:t>
            </a:r>
            <a:r>
              <a:rPr lang="it-IT"/>
              <a:t> </a:t>
            </a:r>
            <a:r>
              <a:rPr lang="it-IT" err="1"/>
              <a:t>scotomising</a:t>
            </a:r>
            <a:r>
              <a:rPr lang="it-IT"/>
              <a:t> </a:t>
            </a:r>
            <a:r>
              <a:rPr lang="it-IT" err="1"/>
              <a:t>that</a:t>
            </a:r>
            <a:r>
              <a:rPr lang="it-IT"/>
              <a:t> recovery and </a:t>
            </a:r>
            <a:r>
              <a:rPr lang="it-IT" err="1"/>
              <a:t>rehabilitation</a:t>
            </a:r>
            <a:r>
              <a:rPr lang="it-IT"/>
              <a:t> </a:t>
            </a:r>
            <a:r>
              <a:rPr lang="it-IT" err="1"/>
              <a:t>as</a:t>
            </a:r>
            <a:r>
              <a:rPr lang="it-IT"/>
              <a:t> </a:t>
            </a:r>
            <a:r>
              <a:rPr lang="it-IT" err="1"/>
              <a:t>well</a:t>
            </a:r>
            <a:r>
              <a:rPr lang="it-IT"/>
              <a:t> </a:t>
            </a:r>
            <a:r>
              <a:rPr lang="it-IT" err="1"/>
              <a:t>prevention</a:t>
            </a:r>
            <a:r>
              <a:rPr lang="it-IT"/>
              <a:t> and </a:t>
            </a:r>
            <a:r>
              <a:rPr lang="it-IT" err="1"/>
              <a:t>preparedness</a:t>
            </a:r>
            <a:r>
              <a:rPr lang="it-IT"/>
              <a:t> </a:t>
            </a:r>
            <a:r>
              <a:rPr lang="it-IT" err="1"/>
              <a:t>were</a:t>
            </a:r>
            <a:r>
              <a:rPr lang="it-IT"/>
              <a:t> </a:t>
            </a:r>
            <a:r>
              <a:rPr lang="it-IT" err="1"/>
              <a:t>mostly</a:t>
            </a:r>
            <a:r>
              <a:rPr lang="it-IT"/>
              <a:t> out of </a:t>
            </a:r>
            <a:r>
              <a:rPr lang="it-IT" err="1"/>
              <a:t>our</a:t>
            </a:r>
            <a:r>
              <a:rPr lang="it-IT"/>
              <a:t> tasks</a:t>
            </a:r>
          </a:p>
        </p:txBody>
      </p:sp>
      <p:sp>
        <p:nvSpPr>
          <p:cNvPr id="4" name="Segnaposto numero diapositiva 3"/>
          <p:cNvSpPr>
            <a:spLocks noGrp="1"/>
          </p:cNvSpPr>
          <p:nvPr>
            <p:ph type="sldNum" sz="quarter" idx="5"/>
          </p:nvPr>
        </p:nvSpPr>
        <p:spPr/>
        <p:txBody>
          <a:bodyPr/>
          <a:lstStyle/>
          <a:p>
            <a:fld id="{6ABB729E-EA27-4514-A37B-A94DB2C1E4A8}" type="slidenum">
              <a:rPr lang="it-IT" smtClean="0"/>
              <a:t>13</a:t>
            </a:fld>
            <a:endParaRPr lang="it-IT"/>
          </a:p>
        </p:txBody>
      </p:sp>
    </p:spTree>
    <p:extLst>
      <p:ext uri="{BB962C8B-B14F-4D97-AF65-F5344CB8AC3E}">
        <p14:creationId xmlns:p14="http://schemas.microsoft.com/office/powerpoint/2010/main" val="139511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it-CH"/>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CH"/>
          </a:p>
        </p:txBody>
      </p:sp>
      <p:sp>
        <p:nvSpPr>
          <p:cNvPr id="4" name="Segnaposto data 3"/>
          <p:cNvSpPr>
            <a:spLocks noGrp="1"/>
          </p:cNvSpPr>
          <p:nvPr>
            <p:ph type="dt" sz="half" idx="10"/>
          </p:nvPr>
        </p:nvSpPr>
        <p:spPr/>
        <p:txBody>
          <a:bodyPr/>
          <a:lstStyle/>
          <a:p>
            <a:fld id="{AAF80148-2904-43E5-A90C-1709CDD133F8}" type="datetimeFigureOut">
              <a:rPr lang="it-CH" smtClean="0"/>
              <a:t>22.10.2025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56842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AAF80148-2904-43E5-A90C-1709CDD133F8}" type="datetimeFigureOut">
              <a:rPr lang="it-CH" smtClean="0"/>
              <a:t>22.10.2025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166608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it-CH"/>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AAF80148-2904-43E5-A90C-1709CDD133F8}" type="datetimeFigureOut">
              <a:rPr lang="it-CH" smtClean="0"/>
              <a:t>22.10.2025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82567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AAF80148-2904-43E5-A90C-1709CDD133F8}" type="datetimeFigureOut">
              <a:rPr lang="it-CH" smtClean="0"/>
              <a:t>22.10.2025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196857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it-CH"/>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AF80148-2904-43E5-A90C-1709CDD133F8}" type="datetimeFigureOut">
              <a:rPr lang="it-CH" smtClean="0"/>
              <a:t>22.10.2025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350665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data 4"/>
          <p:cNvSpPr>
            <a:spLocks noGrp="1"/>
          </p:cNvSpPr>
          <p:nvPr>
            <p:ph type="dt" sz="half" idx="10"/>
          </p:nvPr>
        </p:nvSpPr>
        <p:spPr/>
        <p:txBody>
          <a:bodyPr/>
          <a:lstStyle/>
          <a:p>
            <a:fld id="{AAF80148-2904-43E5-A90C-1709CDD133F8}" type="datetimeFigureOut">
              <a:rPr lang="it-CH" smtClean="0"/>
              <a:t>22.10.2025</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10855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it-CH"/>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7" name="Segnaposto data 6"/>
          <p:cNvSpPr>
            <a:spLocks noGrp="1"/>
          </p:cNvSpPr>
          <p:nvPr>
            <p:ph type="dt" sz="half" idx="10"/>
          </p:nvPr>
        </p:nvSpPr>
        <p:spPr/>
        <p:txBody>
          <a:bodyPr/>
          <a:lstStyle/>
          <a:p>
            <a:fld id="{AAF80148-2904-43E5-A90C-1709CDD133F8}" type="datetimeFigureOut">
              <a:rPr lang="it-CH" smtClean="0"/>
              <a:t>22.10.2025</a:t>
            </a:fld>
            <a:endParaRPr lang="it-CH"/>
          </a:p>
        </p:txBody>
      </p:sp>
      <p:sp>
        <p:nvSpPr>
          <p:cNvPr id="8" name="Segnaposto piè di pagina 7"/>
          <p:cNvSpPr>
            <a:spLocks noGrp="1"/>
          </p:cNvSpPr>
          <p:nvPr>
            <p:ph type="ftr" sz="quarter" idx="11"/>
          </p:nvPr>
        </p:nvSpPr>
        <p:spPr/>
        <p:txBody>
          <a:bodyPr/>
          <a:lstStyle/>
          <a:p>
            <a:endParaRPr lang="it-CH"/>
          </a:p>
        </p:txBody>
      </p:sp>
      <p:sp>
        <p:nvSpPr>
          <p:cNvPr id="9" name="Segnaposto numero diapositiva 8"/>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4219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data 2"/>
          <p:cNvSpPr>
            <a:spLocks noGrp="1"/>
          </p:cNvSpPr>
          <p:nvPr>
            <p:ph type="dt" sz="half" idx="10"/>
          </p:nvPr>
        </p:nvSpPr>
        <p:spPr/>
        <p:txBody>
          <a:bodyPr/>
          <a:lstStyle/>
          <a:p>
            <a:fld id="{AAF80148-2904-43E5-A90C-1709CDD133F8}" type="datetimeFigureOut">
              <a:rPr lang="it-CH" smtClean="0"/>
              <a:t>22.10.2025</a:t>
            </a:fld>
            <a:endParaRPr lang="it-CH"/>
          </a:p>
        </p:txBody>
      </p:sp>
      <p:sp>
        <p:nvSpPr>
          <p:cNvPr id="4" name="Segnaposto piè di pagina 3"/>
          <p:cNvSpPr>
            <a:spLocks noGrp="1"/>
          </p:cNvSpPr>
          <p:nvPr>
            <p:ph type="ftr" sz="quarter" idx="11"/>
          </p:nvPr>
        </p:nvSpPr>
        <p:spPr/>
        <p:txBody>
          <a:bodyPr/>
          <a:lstStyle/>
          <a:p>
            <a:endParaRPr lang="it-CH"/>
          </a:p>
        </p:txBody>
      </p:sp>
      <p:sp>
        <p:nvSpPr>
          <p:cNvPr id="5" name="Segnaposto numero diapositiva 4"/>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425112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F80148-2904-43E5-A90C-1709CDD133F8}" type="datetimeFigureOut">
              <a:rPr lang="it-CH" smtClean="0"/>
              <a:t>22.10.2025</a:t>
            </a:fld>
            <a:endParaRPr lang="it-CH"/>
          </a:p>
        </p:txBody>
      </p:sp>
      <p:sp>
        <p:nvSpPr>
          <p:cNvPr id="3" name="Segnaposto piè di pagina 2"/>
          <p:cNvSpPr>
            <a:spLocks noGrp="1"/>
          </p:cNvSpPr>
          <p:nvPr>
            <p:ph type="ftr" sz="quarter" idx="11"/>
          </p:nvPr>
        </p:nvSpPr>
        <p:spPr/>
        <p:txBody>
          <a:bodyPr/>
          <a:lstStyle/>
          <a:p>
            <a:endParaRPr lang="it-CH"/>
          </a:p>
        </p:txBody>
      </p:sp>
      <p:sp>
        <p:nvSpPr>
          <p:cNvPr id="4" name="Segnaposto numero diapositiva 3"/>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146834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it-CH"/>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AF80148-2904-43E5-A90C-1709CDD133F8}" type="datetimeFigureOut">
              <a:rPr lang="it-CH" smtClean="0"/>
              <a:t>22.10.2025</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106957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it-CH"/>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AF80148-2904-43E5-A90C-1709CDD133F8}" type="datetimeFigureOut">
              <a:rPr lang="it-CH" smtClean="0"/>
              <a:t>22.10.2025</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F8C11951-591E-422B-9D0E-740C77521A89}" type="slidenum">
              <a:rPr lang="it-CH" smtClean="0"/>
              <a:t>‹#›</a:t>
            </a:fld>
            <a:endParaRPr lang="it-CH"/>
          </a:p>
        </p:txBody>
      </p:sp>
    </p:spTree>
    <p:extLst>
      <p:ext uri="{BB962C8B-B14F-4D97-AF65-F5344CB8AC3E}">
        <p14:creationId xmlns:p14="http://schemas.microsoft.com/office/powerpoint/2010/main" val="19364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it-CH"/>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80148-2904-43E5-A90C-1709CDD133F8}" type="datetimeFigureOut">
              <a:rPr lang="it-CH" smtClean="0"/>
              <a:t>22.10.2025</a:t>
            </a:fld>
            <a:endParaRPr lang="it-CH"/>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11951-591E-422B-9D0E-740C77521A89}" type="slidenum">
              <a:rPr lang="it-CH" smtClean="0"/>
              <a:t>‹#›</a:t>
            </a:fld>
            <a:endParaRPr lang="it-CH"/>
          </a:p>
        </p:txBody>
      </p:sp>
    </p:spTree>
    <p:extLst>
      <p:ext uri="{BB962C8B-B14F-4D97-AF65-F5344CB8AC3E}">
        <p14:creationId xmlns:p14="http://schemas.microsoft.com/office/powerpoint/2010/main" val="88844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A5C334C-83CF-3F66-56C0-1AF724E8B6E1}"/>
              </a:ext>
            </a:extLst>
          </p:cNvPr>
          <p:cNvPicPr>
            <a:picLocks noChangeAspect="1"/>
          </p:cNvPicPr>
          <p:nvPr/>
        </p:nvPicPr>
        <p:blipFill>
          <a:blip r:embed="rId2"/>
          <a:stretch>
            <a:fillRect/>
          </a:stretch>
        </p:blipFill>
        <p:spPr>
          <a:xfrm>
            <a:off x="902871" y="0"/>
            <a:ext cx="9589008" cy="1728019"/>
          </a:xfrm>
          <a:prstGeom prst="rect">
            <a:avLst/>
          </a:prstGeom>
        </p:spPr>
      </p:pic>
      <p:sp>
        <p:nvSpPr>
          <p:cNvPr id="5" name="Titolo 4">
            <a:extLst>
              <a:ext uri="{FF2B5EF4-FFF2-40B4-BE49-F238E27FC236}">
                <a16:creationId xmlns:a16="http://schemas.microsoft.com/office/drawing/2014/main" id="{0E520BFE-E833-FD42-FFC3-011F7934DBC0}"/>
              </a:ext>
            </a:extLst>
          </p:cNvPr>
          <p:cNvSpPr>
            <a:spLocks noGrp="1"/>
          </p:cNvSpPr>
          <p:nvPr>
            <p:ph type="ctrTitle"/>
          </p:nvPr>
        </p:nvSpPr>
        <p:spPr>
          <a:xfrm>
            <a:off x="1262269" y="1728019"/>
            <a:ext cx="9872870" cy="2387600"/>
          </a:xfrm>
        </p:spPr>
        <p:txBody>
          <a:bodyPr>
            <a:normAutofit fontScale="90000"/>
          </a:bodyPr>
          <a:lstStyle/>
          <a:p>
            <a:br>
              <a:rPr lang="it-CH" b="1">
                <a:solidFill>
                  <a:srgbClr val="C00000"/>
                </a:solidFill>
                <a:latin typeface="+mn-lt"/>
              </a:rPr>
            </a:br>
            <a:r>
              <a:rPr lang="it-CH" b="1">
                <a:solidFill>
                  <a:srgbClr val="C00000"/>
                </a:solidFill>
                <a:latin typeface="+mn-lt"/>
              </a:rPr>
              <a:t>PROPOSAL FOR THE CREATION OF A MJC IN DISASTER MEDICINE</a:t>
            </a:r>
          </a:p>
        </p:txBody>
      </p:sp>
      <p:sp>
        <p:nvSpPr>
          <p:cNvPr id="6" name="Sottotitolo 5">
            <a:extLst>
              <a:ext uri="{FF2B5EF4-FFF2-40B4-BE49-F238E27FC236}">
                <a16:creationId xmlns:a16="http://schemas.microsoft.com/office/drawing/2014/main" id="{145C0F81-4254-8B7A-04F6-42AA0EA11736}"/>
              </a:ext>
            </a:extLst>
          </p:cNvPr>
          <p:cNvSpPr>
            <a:spLocks noGrp="1"/>
          </p:cNvSpPr>
          <p:nvPr>
            <p:ph type="subTitle" idx="1"/>
          </p:nvPr>
        </p:nvSpPr>
        <p:spPr>
          <a:xfrm>
            <a:off x="1524000" y="4506499"/>
            <a:ext cx="9144000" cy="1655762"/>
          </a:xfrm>
        </p:spPr>
        <p:txBody>
          <a:bodyPr/>
          <a:lstStyle/>
          <a:p>
            <a:r>
              <a:rPr lang="it-CH"/>
              <a:t>Roberta Petrino</a:t>
            </a:r>
          </a:p>
          <a:p>
            <a:r>
              <a:rPr lang="it-CH"/>
              <a:t>President UEMS Section of Emergency Medicine</a:t>
            </a:r>
          </a:p>
        </p:txBody>
      </p:sp>
    </p:spTree>
    <p:extLst>
      <p:ext uri="{BB962C8B-B14F-4D97-AF65-F5344CB8AC3E}">
        <p14:creationId xmlns:p14="http://schemas.microsoft.com/office/powerpoint/2010/main" val="313667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673E-D3B8-B447-93FF-D3FD561649E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E77D905-0841-3102-8A57-8BB65538F839}"/>
              </a:ext>
            </a:extLst>
          </p:cNvPr>
          <p:cNvSpPr>
            <a:spLocks noGrp="1"/>
          </p:cNvSpPr>
          <p:nvPr>
            <p:ph type="title"/>
          </p:nvPr>
        </p:nvSpPr>
        <p:spPr/>
        <p:txBody>
          <a:bodyPr/>
          <a:lstStyle/>
          <a:p>
            <a:r>
              <a:rPr lang="it-CH" b="1">
                <a:solidFill>
                  <a:srgbClr val="C00000"/>
                </a:solidFill>
                <a:latin typeface="+mn-lt"/>
              </a:rPr>
              <a:t>CLIMATE CHANGE CONSEQUENCES</a:t>
            </a:r>
          </a:p>
        </p:txBody>
      </p:sp>
      <p:pic>
        <p:nvPicPr>
          <p:cNvPr id="4" name="Immagine 3">
            <a:extLst>
              <a:ext uri="{FF2B5EF4-FFF2-40B4-BE49-F238E27FC236}">
                <a16:creationId xmlns:a16="http://schemas.microsoft.com/office/drawing/2014/main" id="{DF10DA50-9706-DD49-6DAD-BA8325803556}"/>
              </a:ext>
            </a:extLst>
          </p:cNvPr>
          <p:cNvPicPr>
            <a:picLocks noChangeAspect="1"/>
          </p:cNvPicPr>
          <p:nvPr/>
        </p:nvPicPr>
        <p:blipFill>
          <a:blip r:embed="rId2"/>
          <a:stretch>
            <a:fillRect/>
          </a:stretch>
        </p:blipFill>
        <p:spPr>
          <a:xfrm>
            <a:off x="7589520" y="6041136"/>
            <a:ext cx="4532376" cy="816772"/>
          </a:xfrm>
          <a:prstGeom prst="rect">
            <a:avLst/>
          </a:prstGeom>
        </p:spPr>
      </p:pic>
      <p:pic>
        <p:nvPicPr>
          <p:cNvPr id="5" name="Segnaposto contenuto 4">
            <a:extLst>
              <a:ext uri="{FF2B5EF4-FFF2-40B4-BE49-F238E27FC236}">
                <a16:creationId xmlns:a16="http://schemas.microsoft.com/office/drawing/2014/main" id="{15E83FF0-311C-6441-B409-DBD755F31B84}"/>
              </a:ext>
            </a:extLst>
          </p:cNvPr>
          <p:cNvPicPr>
            <a:picLocks noGrp="1" noChangeAspect="1"/>
          </p:cNvPicPr>
          <p:nvPr>
            <p:ph idx="1"/>
          </p:nvPr>
        </p:nvPicPr>
        <p:blipFill>
          <a:blip r:embed="rId3"/>
          <a:stretch>
            <a:fillRect/>
          </a:stretch>
        </p:blipFill>
        <p:spPr>
          <a:xfrm>
            <a:off x="649135" y="1637085"/>
            <a:ext cx="10353481" cy="4129509"/>
          </a:xfrm>
          <a:prstGeom prst="rect">
            <a:avLst/>
          </a:prstGeom>
        </p:spPr>
      </p:pic>
      <p:sp>
        <p:nvSpPr>
          <p:cNvPr id="3" name="Rettangolo 2">
            <a:extLst>
              <a:ext uri="{FF2B5EF4-FFF2-40B4-BE49-F238E27FC236}">
                <a16:creationId xmlns:a16="http://schemas.microsoft.com/office/drawing/2014/main" id="{B74FF04F-CF49-ADE4-C98F-3EBEBF2EAB2D}"/>
              </a:ext>
            </a:extLst>
          </p:cNvPr>
          <p:cNvSpPr/>
          <p:nvPr/>
        </p:nvSpPr>
        <p:spPr>
          <a:xfrm>
            <a:off x="0" y="6304002"/>
            <a:ext cx="2141952" cy="553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Centre for Research on the Epidemiology of Disasters (CRED) Université </a:t>
            </a:r>
            <a:r>
              <a:rPr kumimoji="0" lang="en-US" sz="1000" b="0" i="0" u="none" strike="noStrike" kern="1200" cap="none" spc="0" normalizeH="0" baseline="0" noProof="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Catholique</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de Louvain</a:t>
            </a:r>
            <a:endParaRPr kumimoji="0" lang="it-IT"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6299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8BB34-41A5-1263-6578-D57126526E8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E1E1933-A6DC-0633-459F-B747485F3AE8}"/>
              </a:ext>
            </a:extLst>
          </p:cNvPr>
          <p:cNvSpPr>
            <a:spLocks noGrp="1"/>
          </p:cNvSpPr>
          <p:nvPr>
            <p:ph type="title"/>
          </p:nvPr>
        </p:nvSpPr>
        <p:spPr>
          <a:xfrm>
            <a:off x="838200" y="235916"/>
            <a:ext cx="10515600" cy="1325563"/>
          </a:xfrm>
        </p:spPr>
        <p:txBody>
          <a:bodyPr>
            <a:normAutofit/>
          </a:bodyPr>
          <a:lstStyle/>
          <a:p>
            <a:r>
              <a:rPr lang="it-CH" sz="4000" b="1">
                <a:solidFill>
                  <a:srgbClr val="C00000"/>
                </a:solidFill>
                <a:latin typeface="+mn-lt"/>
              </a:rPr>
              <a:t>VULNERABILITY TO CLIMATE CHANGE</a:t>
            </a:r>
          </a:p>
        </p:txBody>
      </p:sp>
      <p:pic>
        <p:nvPicPr>
          <p:cNvPr id="4" name="Immagine 3">
            <a:extLst>
              <a:ext uri="{FF2B5EF4-FFF2-40B4-BE49-F238E27FC236}">
                <a16:creationId xmlns:a16="http://schemas.microsoft.com/office/drawing/2014/main" id="{2FCED90F-C816-528E-B99B-3B6329F4CF8E}"/>
              </a:ext>
            </a:extLst>
          </p:cNvPr>
          <p:cNvPicPr>
            <a:picLocks noChangeAspect="1"/>
          </p:cNvPicPr>
          <p:nvPr/>
        </p:nvPicPr>
        <p:blipFill>
          <a:blip r:embed="rId2"/>
          <a:stretch>
            <a:fillRect/>
          </a:stretch>
        </p:blipFill>
        <p:spPr>
          <a:xfrm>
            <a:off x="7589520" y="6041136"/>
            <a:ext cx="4532376" cy="816772"/>
          </a:xfrm>
          <a:prstGeom prst="rect">
            <a:avLst/>
          </a:prstGeom>
        </p:spPr>
      </p:pic>
      <p:pic>
        <p:nvPicPr>
          <p:cNvPr id="5" name="Segnaposto contenuto 3">
            <a:extLst>
              <a:ext uri="{FF2B5EF4-FFF2-40B4-BE49-F238E27FC236}">
                <a16:creationId xmlns:a16="http://schemas.microsoft.com/office/drawing/2014/main" id="{27FD2FED-DC97-8187-9B50-5F1C58CE3B49}"/>
              </a:ext>
            </a:extLst>
          </p:cNvPr>
          <p:cNvPicPr>
            <a:picLocks noChangeAspect="1"/>
          </p:cNvPicPr>
          <p:nvPr/>
        </p:nvPicPr>
        <p:blipFill rotWithShape="1">
          <a:blip r:embed="rId3"/>
          <a:srcRect l="8462"/>
          <a:stretch/>
        </p:blipFill>
        <p:spPr>
          <a:xfrm>
            <a:off x="618967" y="1428920"/>
            <a:ext cx="6970553" cy="4698439"/>
          </a:xfrm>
          <a:prstGeom prst="rect">
            <a:avLst/>
          </a:prstGeom>
        </p:spPr>
      </p:pic>
      <p:pic>
        <p:nvPicPr>
          <p:cNvPr id="6" name="Immagine 5">
            <a:extLst>
              <a:ext uri="{FF2B5EF4-FFF2-40B4-BE49-F238E27FC236}">
                <a16:creationId xmlns:a16="http://schemas.microsoft.com/office/drawing/2014/main" id="{EA379570-B4AF-D505-F606-EB0DDD14CB31}"/>
              </a:ext>
            </a:extLst>
          </p:cNvPr>
          <p:cNvPicPr>
            <a:picLocks noChangeAspect="1"/>
          </p:cNvPicPr>
          <p:nvPr/>
        </p:nvPicPr>
        <p:blipFill rotWithShape="1">
          <a:blip r:embed="rId4"/>
          <a:srcRect l="2580" r="8582"/>
          <a:stretch/>
        </p:blipFill>
        <p:spPr>
          <a:xfrm>
            <a:off x="5663622" y="1428920"/>
            <a:ext cx="5909411" cy="4453973"/>
          </a:xfrm>
          <a:prstGeom prst="rect">
            <a:avLst/>
          </a:prstGeom>
        </p:spPr>
      </p:pic>
      <p:sp>
        <p:nvSpPr>
          <p:cNvPr id="3" name="Rettangolo 2">
            <a:extLst>
              <a:ext uri="{FF2B5EF4-FFF2-40B4-BE49-F238E27FC236}">
                <a16:creationId xmlns:a16="http://schemas.microsoft.com/office/drawing/2014/main" id="{423D2F3B-CC80-F023-FE7D-0726FB946934}"/>
              </a:ext>
            </a:extLst>
          </p:cNvPr>
          <p:cNvSpPr/>
          <p:nvPr/>
        </p:nvSpPr>
        <p:spPr>
          <a:xfrm>
            <a:off x="0" y="6304002"/>
            <a:ext cx="2141952" cy="553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Centre for Research on the Epidemiology of Disasters (CRED) Université </a:t>
            </a:r>
            <a:r>
              <a:rPr kumimoji="0" lang="en-US" sz="1000" b="0" i="0" u="none" strike="noStrike" kern="1200" cap="none" spc="0" normalizeH="0" baseline="0" noProof="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Catholique</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de Louvain</a:t>
            </a:r>
            <a:endParaRPr kumimoji="0" lang="it-IT"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352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105305"/>
            <a:ext cx="9258300" cy="1139825"/>
          </a:xfrm>
        </p:spPr>
        <p:txBody>
          <a:bodyPr>
            <a:normAutofit/>
          </a:bodyPr>
          <a:lstStyle/>
          <a:p>
            <a:pPr>
              <a:defRPr/>
            </a:pPr>
            <a:r>
              <a:rPr lang="en-US" sz="4000" b="1">
                <a:solidFill>
                  <a:srgbClr val="C00000"/>
                </a:solidFill>
                <a:latin typeface="+mn-lt"/>
              </a:rPr>
              <a:t>THE DISASTER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1613285"/>
              </p:ext>
            </p:extLst>
          </p:nvPr>
        </p:nvGraphicFramePr>
        <p:xfrm>
          <a:off x="1553633" y="858836"/>
          <a:ext cx="92583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196" name="Straight Connector 6"/>
          <p:cNvCxnSpPr>
            <a:cxnSpLocks noChangeShapeType="1"/>
          </p:cNvCxnSpPr>
          <p:nvPr/>
        </p:nvCxnSpPr>
        <p:spPr bwMode="auto">
          <a:xfrm>
            <a:off x="1382183" y="3582797"/>
            <a:ext cx="9601200" cy="0"/>
          </a:xfrm>
          <a:prstGeom prst="line">
            <a:avLst/>
          </a:prstGeom>
          <a:noFill/>
          <a:ln w="38100" cmpd="dbl" algn="ctr">
            <a:solidFill>
              <a:srgbClr val="C00000"/>
            </a:solidFill>
            <a:round/>
            <a:headEnd/>
            <a:tailEnd/>
          </a:ln>
          <a:extLst>
            <a:ext uri="{909E8E84-426E-40DD-AFC4-6F175D3DCCD1}">
              <a14:hiddenFill xmlns:a14="http://schemas.microsoft.com/office/drawing/2010/main">
                <a:noFill/>
              </a14:hiddenFill>
            </a:ext>
          </a:extLst>
        </p:spPr>
      </p:cxnSp>
      <p:sp>
        <p:nvSpPr>
          <p:cNvPr id="8199" name="Text Box 17"/>
          <p:cNvSpPr txBox="1">
            <a:spLocks noChangeArrowheads="1"/>
          </p:cNvSpPr>
          <p:nvPr/>
        </p:nvSpPr>
        <p:spPr bwMode="auto">
          <a:xfrm>
            <a:off x="1545166" y="3096274"/>
            <a:ext cx="1363133" cy="342900"/>
          </a:xfrm>
          <a:prstGeom prst="rect">
            <a:avLst/>
          </a:prstGeom>
          <a:solidFill>
            <a:schemeClr val="tx1"/>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spcAft>
                <a:spcPts val="1000"/>
              </a:spcAft>
              <a:buClrTx/>
              <a:buSzTx/>
              <a:buNone/>
            </a:pPr>
            <a:r>
              <a:rPr lang="en-US" altLang="en-US" sz="1400">
                <a:solidFill>
                  <a:schemeClr val="bg2"/>
                </a:solidFill>
                <a:latin typeface="Tahoma" panose="020B0604030504040204" pitchFamily="34" charset="0"/>
              </a:rPr>
              <a:t>Pre-impact</a:t>
            </a:r>
            <a:endParaRPr lang="en-US" altLang="en-US" sz="1800">
              <a:solidFill>
                <a:schemeClr val="bg2"/>
              </a:solidFill>
            </a:endParaRPr>
          </a:p>
        </p:txBody>
      </p:sp>
      <p:sp>
        <p:nvSpPr>
          <p:cNvPr id="8200" name="Text Box 18"/>
          <p:cNvSpPr txBox="1">
            <a:spLocks noChangeArrowheads="1"/>
          </p:cNvSpPr>
          <p:nvPr/>
        </p:nvSpPr>
        <p:spPr bwMode="auto">
          <a:xfrm>
            <a:off x="1545166" y="3966971"/>
            <a:ext cx="1439333" cy="351888"/>
          </a:xfrm>
          <a:prstGeom prst="rect">
            <a:avLst/>
          </a:prstGeom>
          <a:solidFill>
            <a:schemeClr val="tx1"/>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spcAft>
                <a:spcPts val="1000"/>
              </a:spcAft>
              <a:buClrTx/>
              <a:buSzTx/>
              <a:buNone/>
            </a:pPr>
            <a:r>
              <a:rPr lang="en-US" altLang="en-US" sz="1400">
                <a:solidFill>
                  <a:schemeClr val="bg2"/>
                </a:solidFill>
                <a:latin typeface="Tahoma" panose="020B0604030504040204" pitchFamily="34" charset="0"/>
              </a:rPr>
              <a:t>Post -impact</a:t>
            </a:r>
            <a:endParaRPr lang="en-US" altLang="en-US" sz="1800">
              <a:solidFill>
                <a:schemeClr val="bg2"/>
              </a:solidFill>
            </a:endParaRPr>
          </a:p>
        </p:txBody>
      </p:sp>
    </p:spTree>
    <p:extLst>
      <p:ext uri="{BB962C8B-B14F-4D97-AF65-F5344CB8AC3E}">
        <p14:creationId xmlns:p14="http://schemas.microsoft.com/office/powerpoint/2010/main" val="404678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23A3511-2181-4139-A750-0FF8FBF85CB9}"/>
              </a:ext>
            </a:extLst>
          </p:cNvPr>
          <p:cNvPicPr>
            <a:picLocks noChangeAspect="1" noChangeArrowheads="1"/>
          </p:cNvPicPr>
          <p:nvPr/>
        </p:nvPicPr>
        <p:blipFill>
          <a:blip r:embed="rId3" cstate="screen"/>
          <a:srcRect/>
          <a:stretch>
            <a:fillRect/>
          </a:stretch>
        </p:blipFill>
        <p:spPr bwMode="auto">
          <a:xfrm>
            <a:off x="273220" y="496644"/>
            <a:ext cx="10610128" cy="5370039"/>
          </a:xfrm>
          <a:prstGeom prst="rect">
            <a:avLst/>
          </a:prstGeom>
          <a:noFill/>
          <a:ln w="12700">
            <a:noFill/>
            <a:miter lim="800000"/>
            <a:headEnd/>
            <a:tailEnd/>
          </a:ln>
        </p:spPr>
      </p:pic>
      <p:sp>
        <p:nvSpPr>
          <p:cNvPr id="5" name="Rettangolo 4">
            <a:extLst>
              <a:ext uri="{FF2B5EF4-FFF2-40B4-BE49-F238E27FC236}">
                <a16:creationId xmlns:a16="http://schemas.microsoft.com/office/drawing/2014/main" id="{8447173C-4409-496A-930C-A2F7EF440313}"/>
              </a:ext>
            </a:extLst>
          </p:cNvPr>
          <p:cNvSpPr/>
          <p:nvPr/>
        </p:nvSpPr>
        <p:spPr>
          <a:xfrm>
            <a:off x="5734878" y="2143126"/>
            <a:ext cx="4229692" cy="2626627"/>
          </a:xfrm>
          <a:prstGeom prst="rect">
            <a:avLst/>
          </a:prstGeom>
          <a:noFill/>
          <a:ln w="57150" cap="flat" cmpd="sng" algn="ctr">
            <a:solidFill>
              <a:srgbClr val="FFC000"/>
            </a:solidFill>
            <a:prstDash val="solid"/>
          </a:ln>
          <a:effectLst/>
        </p:spPr>
        <p:txBody>
          <a:bodyPr anchor="ctr"/>
          <a:lstStyle/>
          <a:p>
            <a:pPr algn="ctr" defTabSz="914377" fontAlgn="base">
              <a:spcBef>
                <a:spcPct val="0"/>
              </a:spcBef>
              <a:spcAft>
                <a:spcPct val="0"/>
              </a:spcAft>
              <a:defRPr/>
            </a:pPr>
            <a:endParaRPr lang="it-IT" kern="0">
              <a:solidFill>
                <a:srgbClr val="FFFFFF"/>
              </a:solidFill>
              <a:latin typeface="Arial"/>
            </a:endParaRPr>
          </a:p>
        </p:txBody>
      </p:sp>
      <p:sp>
        <p:nvSpPr>
          <p:cNvPr id="6" name="Rettangolo 5">
            <a:extLst>
              <a:ext uri="{FF2B5EF4-FFF2-40B4-BE49-F238E27FC236}">
                <a16:creationId xmlns:a16="http://schemas.microsoft.com/office/drawing/2014/main" id="{AD2E5D03-705D-4A4C-9023-DAF1BFF6EC30}"/>
              </a:ext>
            </a:extLst>
          </p:cNvPr>
          <p:cNvSpPr/>
          <p:nvPr/>
        </p:nvSpPr>
        <p:spPr>
          <a:xfrm>
            <a:off x="4408092" y="2371726"/>
            <a:ext cx="1326785" cy="2398027"/>
          </a:xfrm>
          <a:prstGeom prst="rect">
            <a:avLst/>
          </a:prstGeom>
          <a:noFill/>
          <a:ln w="57150" cap="flat" cmpd="sng" algn="ctr">
            <a:solidFill>
              <a:srgbClr val="FF0000"/>
            </a:solidFill>
            <a:prstDash val="solid"/>
          </a:ln>
          <a:effectLst/>
        </p:spPr>
        <p:txBody>
          <a:bodyPr anchor="ctr"/>
          <a:lstStyle/>
          <a:p>
            <a:pPr algn="ctr" defTabSz="914377" fontAlgn="base">
              <a:spcBef>
                <a:spcPct val="0"/>
              </a:spcBef>
              <a:spcAft>
                <a:spcPct val="0"/>
              </a:spcAft>
              <a:defRPr/>
            </a:pPr>
            <a:endParaRPr lang="it-IT" kern="0">
              <a:solidFill>
                <a:srgbClr val="FFFFFF"/>
              </a:solidFill>
              <a:latin typeface="Arial"/>
            </a:endParaRPr>
          </a:p>
        </p:txBody>
      </p:sp>
      <p:sp>
        <p:nvSpPr>
          <p:cNvPr id="8" name="Rettangolo 7">
            <a:extLst>
              <a:ext uri="{FF2B5EF4-FFF2-40B4-BE49-F238E27FC236}">
                <a16:creationId xmlns:a16="http://schemas.microsoft.com/office/drawing/2014/main" id="{E9003A96-3E74-44BE-B2FE-9B925AD92543}"/>
              </a:ext>
            </a:extLst>
          </p:cNvPr>
          <p:cNvSpPr/>
          <p:nvPr/>
        </p:nvSpPr>
        <p:spPr>
          <a:xfrm>
            <a:off x="1819271" y="2409826"/>
            <a:ext cx="2588820" cy="2359927"/>
          </a:xfrm>
          <a:prstGeom prst="rect">
            <a:avLst/>
          </a:prstGeom>
          <a:noFill/>
          <a:ln w="57150" cap="flat" cmpd="sng" algn="ctr">
            <a:solidFill>
              <a:srgbClr val="FFC000"/>
            </a:solidFill>
            <a:prstDash val="solid"/>
          </a:ln>
          <a:effectLst/>
        </p:spPr>
        <p:txBody>
          <a:bodyPr anchor="ctr"/>
          <a:lstStyle/>
          <a:p>
            <a:pPr algn="ctr" defTabSz="914377" fontAlgn="base">
              <a:spcBef>
                <a:spcPct val="0"/>
              </a:spcBef>
              <a:spcAft>
                <a:spcPct val="0"/>
              </a:spcAft>
              <a:defRPr/>
            </a:pPr>
            <a:endParaRPr lang="it-IT" kern="0">
              <a:solidFill>
                <a:srgbClr val="FFFFFF"/>
              </a:solidFill>
              <a:latin typeface="Arial"/>
            </a:endParaRPr>
          </a:p>
        </p:txBody>
      </p:sp>
      <p:sp>
        <p:nvSpPr>
          <p:cNvPr id="2" name="CasellaDiTesto 1">
            <a:extLst>
              <a:ext uri="{FF2B5EF4-FFF2-40B4-BE49-F238E27FC236}">
                <a16:creationId xmlns:a16="http://schemas.microsoft.com/office/drawing/2014/main" id="{313DD953-7821-2D02-CCAC-780595F5AD88}"/>
              </a:ext>
            </a:extLst>
          </p:cNvPr>
          <p:cNvSpPr txBox="1"/>
          <p:nvPr/>
        </p:nvSpPr>
        <p:spPr>
          <a:xfrm>
            <a:off x="3903200" y="4961848"/>
            <a:ext cx="2775459" cy="369332"/>
          </a:xfrm>
          <a:prstGeom prst="rect">
            <a:avLst/>
          </a:prstGeom>
          <a:noFill/>
        </p:spPr>
        <p:txBody>
          <a:bodyPr wrap="square" rtlCol="0">
            <a:spAutoFit/>
          </a:bodyPr>
          <a:lstStyle/>
          <a:p>
            <a:r>
              <a:rPr lang="it-CH"/>
              <a:t>Emergency Medicine</a:t>
            </a:r>
          </a:p>
        </p:txBody>
      </p:sp>
      <p:sp>
        <p:nvSpPr>
          <p:cNvPr id="10" name="CasellaDiTesto 9">
            <a:extLst>
              <a:ext uri="{FF2B5EF4-FFF2-40B4-BE49-F238E27FC236}">
                <a16:creationId xmlns:a16="http://schemas.microsoft.com/office/drawing/2014/main" id="{2A647EA7-3F3F-7B42-6663-1FA416C3093B}"/>
              </a:ext>
            </a:extLst>
          </p:cNvPr>
          <p:cNvSpPr txBox="1"/>
          <p:nvPr/>
        </p:nvSpPr>
        <p:spPr>
          <a:xfrm>
            <a:off x="1819271" y="4946596"/>
            <a:ext cx="1964224" cy="369332"/>
          </a:xfrm>
          <a:prstGeom prst="rect">
            <a:avLst/>
          </a:prstGeom>
          <a:noFill/>
        </p:spPr>
        <p:txBody>
          <a:bodyPr wrap="square" rtlCol="0">
            <a:spAutoFit/>
          </a:bodyPr>
          <a:lstStyle/>
          <a:p>
            <a:r>
              <a:rPr lang="it-CH"/>
              <a:t>Public health</a:t>
            </a:r>
          </a:p>
        </p:txBody>
      </p:sp>
      <p:sp>
        <p:nvSpPr>
          <p:cNvPr id="11" name="CasellaDiTesto 10">
            <a:extLst>
              <a:ext uri="{FF2B5EF4-FFF2-40B4-BE49-F238E27FC236}">
                <a16:creationId xmlns:a16="http://schemas.microsoft.com/office/drawing/2014/main" id="{F8E8134F-DD1D-9C4F-E6E2-1B0C1545DBCE}"/>
              </a:ext>
            </a:extLst>
          </p:cNvPr>
          <p:cNvSpPr txBox="1"/>
          <p:nvPr/>
        </p:nvSpPr>
        <p:spPr>
          <a:xfrm>
            <a:off x="5824657" y="5322118"/>
            <a:ext cx="1610139" cy="369332"/>
          </a:xfrm>
          <a:prstGeom prst="rect">
            <a:avLst/>
          </a:prstGeom>
          <a:noFill/>
        </p:spPr>
        <p:txBody>
          <a:bodyPr wrap="square" rtlCol="0">
            <a:spAutoFit/>
          </a:bodyPr>
          <a:lstStyle/>
          <a:p>
            <a:r>
              <a:rPr lang="it-CH"/>
              <a:t>Anesthesiology</a:t>
            </a:r>
          </a:p>
        </p:txBody>
      </p:sp>
      <p:sp>
        <p:nvSpPr>
          <p:cNvPr id="12" name="CasellaDiTesto 11">
            <a:extLst>
              <a:ext uri="{FF2B5EF4-FFF2-40B4-BE49-F238E27FC236}">
                <a16:creationId xmlns:a16="http://schemas.microsoft.com/office/drawing/2014/main" id="{569DB85F-DC61-B87C-0CBD-17276C1604C8}"/>
              </a:ext>
            </a:extLst>
          </p:cNvPr>
          <p:cNvSpPr txBox="1"/>
          <p:nvPr/>
        </p:nvSpPr>
        <p:spPr>
          <a:xfrm>
            <a:off x="4112285" y="5846998"/>
            <a:ext cx="921899" cy="369332"/>
          </a:xfrm>
          <a:prstGeom prst="rect">
            <a:avLst/>
          </a:prstGeom>
          <a:noFill/>
        </p:spPr>
        <p:txBody>
          <a:bodyPr wrap="square" rtlCol="0">
            <a:spAutoFit/>
          </a:bodyPr>
          <a:lstStyle/>
          <a:p>
            <a:r>
              <a:rPr lang="it-CH"/>
              <a:t>Surgery</a:t>
            </a:r>
          </a:p>
        </p:txBody>
      </p:sp>
      <p:sp>
        <p:nvSpPr>
          <p:cNvPr id="13" name="CasellaDiTesto 12">
            <a:extLst>
              <a:ext uri="{FF2B5EF4-FFF2-40B4-BE49-F238E27FC236}">
                <a16:creationId xmlns:a16="http://schemas.microsoft.com/office/drawing/2014/main" id="{F914BB8A-51D3-6246-C392-AE35A97B6D00}"/>
              </a:ext>
            </a:extLst>
          </p:cNvPr>
          <p:cNvSpPr txBox="1"/>
          <p:nvPr/>
        </p:nvSpPr>
        <p:spPr>
          <a:xfrm>
            <a:off x="4112285" y="5252961"/>
            <a:ext cx="1610139" cy="369332"/>
          </a:xfrm>
          <a:prstGeom prst="rect">
            <a:avLst/>
          </a:prstGeom>
          <a:noFill/>
        </p:spPr>
        <p:txBody>
          <a:bodyPr wrap="square" rtlCol="0">
            <a:spAutoFit/>
          </a:bodyPr>
          <a:lstStyle/>
          <a:p>
            <a:r>
              <a:rPr lang="it-CH"/>
              <a:t>Pediatrics</a:t>
            </a:r>
          </a:p>
        </p:txBody>
      </p:sp>
      <p:sp>
        <p:nvSpPr>
          <p:cNvPr id="14" name="CasellaDiTesto 13">
            <a:extLst>
              <a:ext uri="{FF2B5EF4-FFF2-40B4-BE49-F238E27FC236}">
                <a16:creationId xmlns:a16="http://schemas.microsoft.com/office/drawing/2014/main" id="{8F39D611-B7E2-C074-73BB-D5EAE8E6CA78}"/>
              </a:ext>
            </a:extLst>
          </p:cNvPr>
          <p:cNvSpPr txBox="1"/>
          <p:nvPr/>
        </p:nvSpPr>
        <p:spPr>
          <a:xfrm>
            <a:off x="5383925" y="5835930"/>
            <a:ext cx="2150166" cy="369332"/>
          </a:xfrm>
          <a:prstGeom prst="rect">
            <a:avLst/>
          </a:prstGeom>
          <a:noFill/>
        </p:spPr>
        <p:txBody>
          <a:bodyPr wrap="square" rtlCol="0">
            <a:spAutoFit/>
          </a:bodyPr>
          <a:lstStyle/>
          <a:p>
            <a:r>
              <a:rPr lang="it-CH"/>
              <a:t>Orthopedic surgery</a:t>
            </a:r>
          </a:p>
        </p:txBody>
      </p:sp>
      <p:sp>
        <p:nvSpPr>
          <p:cNvPr id="15" name="CasellaDiTesto 14">
            <a:extLst>
              <a:ext uri="{FF2B5EF4-FFF2-40B4-BE49-F238E27FC236}">
                <a16:creationId xmlns:a16="http://schemas.microsoft.com/office/drawing/2014/main" id="{63673ACA-BBCA-38C7-0206-2612DED6B593}"/>
              </a:ext>
            </a:extLst>
          </p:cNvPr>
          <p:cNvSpPr txBox="1"/>
          <p:nvPr/>
        </p:nvSpPr>
        <p:spPr>
          <a:xfrm>
            <a:off x="4676041" y="6290890"/>
            <a:ext cx="1610139" cy="369332"/>
          </a:xfrm>
          <a:prstGeom prst="rect">
            <a:avLst/>
          </a:prstGeom>
          <a:noFill/>
        </p:spPr>
        <p:txBody>
          <a:bodyPr wrap="square" rtlCol="0">
            <a:spAutoFit/>
          </a:bodyPr>
          <a:lstStyle/>
          <a:p>
            <a:r>
              <a:rPr lang="it-CH"/>
              <a:t>Intensive care</a:t>
            </a:r>
          </a:p>
        </p:txBody>
      </p:sp>
      <p:sp>
        <p:nvSpPr>
          <p:cNvPr id="16" name="CasellaDiTesto 15">
            <a:extLst>
              <a:ext uri="{FF2B5EF4-FFF2-40B4-BE49-F238E27FC236}">
                <a16:creationId xmlns:a16="http://schemas.microsoft.com/office/drawing/2014/main" id="{4E2A37A6-6B2C-B801-82AE-770D908BE673}"/>
              </a:ext>
            </a:extLst>
          </p:cNvPr>
          <p:cNvSpPr txBox="1"/>
          <p:nvPr/>
        </p:nvSpPr>
        <p:spPr>
          <a:xfrm>
            <a:off x="4573234" y="5565636"/>
            <a:ext cx="1815754" cy="369332"/>
          </a:xfrm>
          <a:prstGeom prst="rect">
            <a:avLst/>
          </a:prstGeom>
          <a:noFill/>
        </p:spPr>
        <p:txBody>
          <a:bodyPr wrap="square" rtlCol="0">
            <a:spAutoFit/>
          </a:bodyPr>
          <a:lstStyle/>
          <a:p>
            <a:r>
              <a:rPr lang="it-CH"/>
              <a:t>Psichiatry</a:t>
            </a:r>
          </a:p>
        </p:txBody>
      </p:sp>
      <p:sp>
        <p:nvSpPr>
          <p:cNvPr id="17" name="CasellaDiTesto 16">
            <a:extLst>
              <a:ext uri="{FF2B5EF4-FFF2-40B4-BE49-F238E27FC236}">
                <a16:creationId xmlns:a16="http://schemas.microsoft.com/office/drawing/2014/main" id="{52BA2A09-8243-8E58-4AC6-6F0B60F5D548}"/>
              </a:ext>
            </a:extLst>
          </p:cNvPr>
          <p:cNvSpPr txBox="1"/>
          <p:nvPr/>
        </p:nvSpPr>
        <p:spPr>
          <a:xfrm>
            <a:off x="6678659" y="4871199"/>
            <a:ext cx="2614427" cy="369332"/>
          </a:xfrm>
          <a:prstGeom prst="rect">
            <a:avLst/>
          </a:prstGeom>
          <a:noFill/>
        </p:spPr>
        <p:txBody>
          <a:bodyPr wrap="square" rtlCol="0">
            <a:spAutoFit/>
          </a:bodyPr>
          <a:lstStyle/>
          <a:p>
            <a:r>
              <a:rPr lang="it-CH"/>
              <a:t>Orthpedic surgery</a:t>
            </a:r>
          </a:p>
        </p:txBody>
      </p:sp>
      <p:sp>
        <p:nvSpPr>
          <p:cNvPr id="18" name="CasellaDiTesto 17">
            <a:extLst>
              <a:ext uri="{FF2B5EF4-FFF2-40B4-BE49-F238E27FC236}">
                <a16:creationId xmlns:a16="http://schemas.microsoft.com/office/drawing/2014/main" id="{E62FBA88-7532-4D54-AEA9-D92656578476}"/>
              </a:ext>
            </a:extLst>
          </p:cNvPr>
          <p:cNvSpPr txBox="1"/>
          <p:nvPr/>
        </p:nvSpPr>
        <p:spPr>
          <a:xfrm>
            <a:off x="8120703" y="5622293"/>
            <a:ext cx="1815754" cy="369332"/>
          </a:xfrm>
          <a:prstGeom prst="rect">
            <a:avLst/>
          </a:prstGeom>
          <a:noFill/>
        </p:spPr>
        <p:txBody>
          <a:bodyPr wrap="square" rtlCol="0">
            <a:spAutoFit/>
          </a:bodyPr>
          <a:lstStyle/>
          <a:p>
            <a:r>
              <a:rPr lang="it-CH"/>
              <a:t>Reahabilitation</a:t>
            </a:r>
          </a:p>
        </p:txBody>
      </p:sp>
      <p:sp>
        <p:nvSpPr>
          <p:cNvPr id="19" name="CasellaDiTesto 18">
            <a:extLst>
              <a:ext uri="{FF2B5EF4-FFF2-40B4-BE49-F238E27FC236}">
                <a16:creationId xmlns:a16="http://schemas.microsoft.com/office/drawing/2014/main" id="{819304B3-38F4-EABE-37F1-63FA252DBAB8}"/>
              </a:ext>
            </a:extLst>
          </p:cNvPr>
          <p:cNvSpPr txBox="1"/>
          <p:nvPr/>
        </p:nvSpPr>
        <p:spPr>
          <a:xfrm>
            <a:off x="2255543" y="5437627"/>
            <a:ext cx="2101361" cy="369332"/>
          </a:xfrm>
          <a:prstGeom prst="rect">
            <a:avLst/>
          </a:prstGeom>
          <a:noFill/>
        </p:spPr>
        <p:txBody>
          <a:bodyPr wrap="square" rtlCol="0">
            <a:spAutoFit/>
          </a:bodyPr>
          <a:lstStyle/>
          <a:p>
            <a:r>
              <a:rPr lang="it-CH"/>
              <a:t>Infectious disease</a:t>
            </a:r>
          </a:p>
        </p:txBody>
      </p:sp>
    </p:spTree>
    <p:extLst>
      <p:ext uri="{BB962C8B-B14F-4D97-AF65-F5344CB8AC3E}">
        <p14:creationId xmlns:p14="http://schemas.microsoft.com/office/powerpoint/2010/main" val="942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76E4B-9080-0713-9F2A-C0D43040489D}"/>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8EEB0A99-909B-4912-6F3A-68B0A2BC6E02}"/>
              </a:ext>
            </a:extLst>
          </p:cNvPr>
          <p:cNvPicPr>
            <a:picLocks noChangeAspect="1"/>
          </p:cNvPicPr>
          <p:nvPr/>
        </p:nvPicPr>
        <p:blipFill>
          <a:blip r:embed="rId2"/>
          <a:stretch>
            <a:fillRect/>
          </a:stretch>
        </p:blipFill>
        <p:spPr>
          <a:xfrm>
            <a:off x="7589520" y="6041136"/>
            <a:ext cx="4532376" cy="816772"/>
          </a:xfrm>
          <a:prstGeom prst="rect">
            <a:avLst/>
          </a:prstGeom>
        </p:spPr>
      </p:pic>
      <p:sp>
        <p:nvSpPr>
          <p:cNvPr id="7" name="Rettangolo 6">
            <a:extLst>
              <a:ext uri="{FF2B5EF4-FFF2-40B4-BE49-F238E27FC236}">
                <a16:creationId xmlns:a16="http://schemas.microsoft.com/office/drawing/2014/main" id="{8AD014D0-F5E3-675B-62AA-C5AD84D025AC}"/>
              </a:ext>
            </a:extLst>
          </p:cNvPr>
          <p:cNvSpPr/>
          <p:nvPr/>
        </p:nvSpPr>
        <p:spPr>
          <a:xfrm>
            <a:off x="347870" y="477078"/>
            <a:ext cx="6565583" cy="3354765"/>
          </a:xfrm>
          <a:prstGeom prst="rect">
            <a:avLst/>
          </a:prstGeom>
        </p:spPr>
        <p:txBody>
          <a:bodyPr wrap="square">
            <a:spAutoFit/>
          </a:bodyPr>
          <a:lstStyle/>
          <a:p>
            <a:r>
              <a:rPr lang="en-US" sz="2400">
                <a:latin typeface="Candara" pitchFamily="34" charset="0"/>
              </a:rPr>
              <a:t>The </a:t>
            </a:r>
            <a:r>
              <a:rPr lang="en-US" sz="2400" b="1">
                <a:solidFill>
                  <a:srgbClr val="C00000"/>
                </a:solidFill>
                <a:latin typeface="Candara" pitchFamily="34" charset="0"/>
              </a:rPr>
              <a:t>management</a:t>
            </a:r>
            <a:r>
              <a:rPr lang="en-US" sz="2400">
                <a:latin typeface="Candara" pitchFamily="34" charset="0"/>
              </a:rPr>
              <a:t> of the medical effects of a </a:t>
            </a:r>
            <a:r>
              <a:rPr lang="en-US" sz="2400" b="1">
                <a:solidFill>
                  <a:srgbClr val="C00000"/>
                </a:solidFill>
                <a:latin typeface="Candara" pitchFamily="34" charset="0"/>
              </a:rPr>
              <a:t>disaster</a:t>
            </a:r>
            <a:r>
              <a:rPr lang="en-US" sz="2400">
                <a:latin typeface="Candara" pitchFamily="34" charset="0"/>
              </a:rPr>
              <a:t> requires:</a:t>
            </a:r>
          </a:p>
          <a:p>
            <a:endParaRPr lang="en-US" sz="2400">
              <a:latin typeface="Candara" pitchFamily="34" charset="0"/>
            </a:endParaRPr>
          </a:p>
          <a:p>
            <a:pPr lvl="1">
              <a:buFont typeface="Candara" pitchFamily="34" charset="0"/>
              <a:buChar char="¤"/>
            </a:pPr>
            <a:r>
              <a:rPr lang="en-US" sz="2400">
                <a:latin typeface="Candara" pitchFamily="34" charset="0"/>
              </a:rPr>
              <a:t>  specific </a:t>
            </a:r>
            <a:r>
              <a:rPr lang="en-US" sz="2400" b="1">
                <a:solidFill>
                  <a:srgbClr val="C00000"/>
                </a:solidFill>
                <a:latin typeface="Candara" pitchFamily="34" charset="0"/>
              </a:rPr>
              <a:t>knowledge</a:t>
            </a:r>
          </a:p>
          <a:p>
            <a:pPr lvl="1">
              <a:buFont typeface="Candara" pitchFamily="34" charset="0"/>
              <a:buChar char="¤"/>
            </a:pPr>
            <a:r>
              <a:rPr lang="en-US" sz="2400">
                <a:latin typeface="Candara" pitchFamily="34" charset="0"/>
              </a:rPr>
              <a:t>  ability to </a:t>
            </a:r>
            <a:r>
              <a:rPr lang="en-US" sz="2400" b="1">
                <a:solidFill>
                  <a:srgbClr val="C00000"/>
                </a:solidFill>
                <a:latin typeface="Candara" pitchFamily="34" charset="0"/>
              </a:rPr>
              <a:t>plan and organize </a:t>
            </a:r>
            <a:r>
              <a:rPr lang="en-US" sz="2400">
                <a:latin typeface="Candara" pitchFamily="34" charset="0"/>
              </a:rPr>
              <a:t>a health system adapted to the disaster situation </a:t>
            </a:r>
          </a:p>
          <a:p>
            <a:pPr lvl="1">
              <a:buFont typeface="Candara" pitchFamily="34" charset="0"/>
              <a:buChar char="¤"/>
            </a:pPr>
            <a:r>
              <a:rPr lang="en-US" sz="2400">
                <a:latin typeface="Candara" pitchFamily="34" charset="0"/>
              </a:rPr>
              <a:t>  </a:t>
            </a:r>
            <a:r>
              <a:rPr lang="en-US" sz="2400" b="1">
                <a:solidFill>
                  <a:srgbClr val="C00000"/>
                </a:solidFill>
                <a:latin typeface="Candara" pitchFamily="34" charset="0"/>
              </a:rPr>
              <a:t>professional skil</a:t>
            </a:r>
            <a:r>
              <a:rPr lang="en-US" sz="2400">
                <a:latin typeface="Candara" pitchFamily="34" charset="0"/>
              </a:rPr>
              <a:t>l to provide medical care of high quality in an austere environment. </a:t>
            </a:r>
          </a:p>
          <a:p>
            <a:endParaRPr lang="en-US" sz="2000">
              <a:latin typeface="Candara" pitchFamily="34" charset="0"/>
            </a:endParaRPr>
          </a:p>
        </p:txBody>
      </p:sp>
      <p:pic>
        <p:nvPicPr>
          <p:cNvPr id="8" name="Picture 4" descr="D:\CRIMEDIM\pic7.jpg">
            <a:extLst>
              <a:ext uri="{FF2B5EF4-FFF2-40B4-BE49-F238E27FC236}">
                <a16:creationId xmlns:a16="http://schemas.microsoft.com/office/drawing/2014/main" id="{08452F2A-D936-4199-4FFB-F8CCE3122A81}"/>
              </a:ext>
            </a:extLst>
          </p:cNvPr>
          <p:cNvPicPr>
            <a:picLocks noChangeAspect="1" noChangeArrowheads="1"/>
          </p:cNvPicPr>
          <p:nvPr/>
        </p:nvPicPr>
        <p:blipFill>
          <a:blip r:embed="rId3"/>
          <a:srcRect l="16258" r="11631"/>
          <a:stretch>
            <a:fillRect/>
          </a:stretch>
        </p:blipFill>
        <p:spPr bwMode="auto">
          <a:xfrm>
            <a:off x="7088895" y="382641"/>
            <a:ext cx="3983188" cy="3690286"/>
          </a:xfrm>
          <a:prstGeom prst="rect">
            <a:avLst/>
          </a:prstGeom>
          <a:ln>
            <a:noFill/>
          </a:ln>
          <a:effectLst>
            <a:outerShdw blurRad="292100" dist="139700" dir="2700000" algn="tl" rotWithShape="0">
              <a:srgbClr val="333333">
                <a:alpha val="65000"/>
              </a:srgbClr>
            </a:outerShdw>
          </a:effectLst>
        </p:spPr>
      </p:pic>
      <p:sp>
        <p:nvSpPr>
          <p:cNvPr id="9" name="Rettangolo 8">
            <a:extLst>
              <a:ext uri="{FF2B5EF4-FFF2-40B4-BE49-F238E27FC236}">
                <a16:creationId xmlns:a16="http://schemas.microsoft.com/office/drawing/2014/main" id="{5269885F-BD27-FAC7-FAC4-83FFBBDDFF85}"/>
              </a:ext>
            </a:extLst>
          </p:cNvPr>
          <p:cNvSpPr/>
          <p:nvPr/>
        </p:nvSpPr>
        <p:spPr>
          <a:xfrm>
            <a:off x="751329" y="4388621"/>
            <a:ext cx="9849703" cy="1200329"/>
          </a:xfrm>
          <a:prstGeom prst="rect">
            <a:avLst/>
          </a:prstGeom>
          <a:solidFill>
            <a:srgbClr val="C00000"/>
          </a:solidFill>
          <a:effectLst>
            <a:outerShdw blurRad="50800" dist="38100" algn="l" rotWithShape="0">
              <a:prstClr val="black">
                <a:alpha val="40000"/>
              </a:prstClr>
            </a:outerShdw>
          </a:effectLst>
        </p:spPr>
        <p:txBody>
          <a:bodyPr wrap="square" anchor="ctr">
            <a:spAutoFit/>
          </a:bodyPr>
          <a:lstStyle/>
          <a:p>
            <a:pPr algn="ctr"/>
            <a:r>
              <a:rPr lang="en-US" sz="2400" b="1">
                <a:solidFill>
                  <a:schemeClr val="bg1"/>
                </a:solidFill>
                <a:latin typeface="Candara" pitchFamily="34" charset="0"/>
              </a:rPr>
              <a:t>Need of education and training of the involved personnel;</a:t>
            </a:r>
          </a:p>
          <a:p>
            <a:pPr algn="ctr"/>
            <a:r>
              <a:rPr lang="en-US" sz="2400" b="1">
                <a:solidFill>
                  <a:schemeClr val="bg1"/>
                </a:solidFill>
                <a:latin typeface="Candara" pitchFamily="34" charset="0"/>
              </a:rPr>
              <a:t>understanding of the medical disaster plans, procedures and protocols;</a:t>
            </a:r>
          </a:p>
          <a:p>
            <a:pPr algn="ctr"/>
            <a:r>
              <a:rPr lang="en-US" sz="2400" b="1">
                <a:solidFill>
                  <a:schemeClr val="bg1"/>
                </a:solidFill>
                <a:latin typeface="Candara" pitchFamily="34" charset="0"/>
              </a:rPr>
              <a:t>high levels of skill and competence.</a:t>
            </a:r>
            <a:endParaRPr lang="it-IT" sz="2400" b="1">
              <a:solidFill>
                <a:schemeClr val="bg1"/>
              </a:solidFill>
              <a:latin typeface="Candara" pitchFamily="34" charset="0"/>
            </a:endParaRPr>
          </a:p>
        </p:txBody>
      </p:sp>
    </p:spTree>
    <p:extLst>
      <p:ext uri="{BB962C8B-B14F-4D97-AF65-F5344CB8AC3E}">
        <p14:creationId xmlns:p14="http://schemas.microsoft.com/office/powerpoint/2010/main" val="288528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A141F-1E01-233E-D479-9CC818DD2DA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CFBE23E-E25B-8456-6926-F06238060F26}"/>
              </a:ext>
            </a:extLst>
          </p:cNvPr>
          <p:cNvSpPr>
            <a:spLocks noGrp="1"/>
          </p:cNvSpPr>
          <p:nvPr>
            <p:ph type="title"/>
          </p:nvPr>
        </p:nvSpPr>
        <p:spPr/>
        <p:txBody>
          <a:bodyPr/>
          <a:lstStyle/>
          <a:p>
            <a:r>
              <a:rPr lang="it-CH" b="1">
                <a:solidFill>
                  <a:srgbClr val="C00000"/>
                </a:solidFill>
              </a:rPr>
              <a:t>Reasons for the creation of a MJC in Disaster Medicine</a:t>
            </a:r>
          </a:p>
        </p:txBody>
      </p:sp>
      <p:pic>
        <p:nvPicPr>
          <p:cNvPr id="4" name="Immagine 3">
            <a:extLst>
              <a:ext uri="{FF2B5EF4-FFF2-40B4-BE49-F238E27FC236}">
                <a16:creationId xmlns:a16="http://schemas.microsoft.com/office/drawing/2014/main" id="{4B8ACAD8-4F00-0F7E-971B-93366ECA3AAE}"/>
              </a:ext>
            </a:extLst>
          </p:cNvPr>
          <p:cNvPicPr>
            <a:picLocks noChangeAspect="1"/>
          </p:cNvPicPr>
          <p:nvPr/>
        </p:nvPicPr>
        <p:blipFill>
          <a:blip r:embed="rId2"/>
          <a:stretch>
            <a:fillRect/>
          </a:stretch>
        </p:blipFill>
        <p:spPr>
          <a:xfrm>
            <a:off x="7589520" y="6041136"/>
            <a:ext cx="4532376" cy="816772"/>
          </a:xfrm>
          <a:prstGeom prst="rect">
            <a:avLst/>
          </a:prstGeom>
        </p:spPr>
      </p:pic>
      <p:sp>
        <p:nvSpPr>
          <p:cNvPr id="6" name="Segnaposto contenuto 5">
            <a:extLst>
              <a:ext uri="{FF2B5EF4-FFF2-40B4-BE49-F238E27FC236}">
                <a16:creationId xmlns:a16="http://schemas.microsoft.com/office/drawing/2014/main" id="{47052340-CE96-D567-F86D-C757222EC636}"/>
              </a:ext>
            </a:extLst>
          </p:cNvPr>
          <p:cNvSpPr>
            <a:spLocks noGrp="1"/>
          </p:cNvSpPr>
          <p:nvPr>
            <p:ph idx="1"/>
          </p:nvPr>
        </p:nvSpPr>
        <p:spPr/>
        <p:txBody>
          <a:bodyPr>
            <a:normAutofit/>
          </a:bodyPr>
          <a:lstStyle/>
          <a:p>
            <a:r>
              <a:rPr lang="it-CH"/>
              <a:t>Provide a platform to integrate diverse specialties in preparedness, response, and mitigation of disasters. </a:t>
            </a:r>
          </a:p>
          <a:p>
            <a:r>
              <a:rPr lang="it-CH"/>
              <a:t>Provide a European Curriculum in Disaster Medicine with the definition of the various aspects and phases of management skills and comptences</a:t>
            </a:r>
          </a:p>
          <a:p>
            <a:r>
              <a:rPr lang="it-CH"/>
              <a:t>Harmonisation of training in Disaster Medicine with the preparation of a ETR, with the aim to create competent doctors. </a:t>
            </a:r>
          </a:p>
          <a:p>
            <a:r>
              <a:rPr lang="it-CH"/>
              <a:t>Become interlocutor, under the aegis of the UEMS Executive, to the EU authorites and other relevant bodies to support the response to disasters in Europe</a:t>
            </a:r>
          </a:p>
        </p:txBody>
      </p:sp>
    </p:spTree>
    <p:extLst>
      <p:ext uri="{BB962C8B-B14F-4D97-AF65-F5344CB8AC3E}">
        <p14:creationId xmlns:p14="http://schemas.microsoft.com/office/powerpoint/2010/main" val="235028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B08C2-45D3-4B92-15C3-8EA06501F347}"/>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26411FC8-62D9-3C44-7A80-A0F2E6763EC7}"/>
              </a:ext>
            </a:extLst>
          </p:cNvPr>
          <p:cNvPicPr>
            <a:picLocks noChangeAspect="1"/>
          </p:cNvPicPr>
          <p:nvPr/>
        </p:nvPicPr>
        <p:blipFill>
          <a:blip r:embed="rId2"/>
          <a:stretch>
            <a:fillRect/>
          </a:stretch>
        </p:blipFill>
        <p:spPr>
          <a:xfrm>
            <a:off x="7589520" y="6041136"/>
            <a:ext cx="4532376" cy="816772"/>
          </a:xfrm>
          <a:prstGeom prst="rect">
            <a:avLst/>
          </a:prstGeom>
        </p:spPr>
      </p:pic>
      <p:sp>
        <p:nvSpPr>
          <p:cNvPr id="6" name="Segnaposto contenuto 5">
            <a:extLst>
              <a:ext uri="{FF2B5EF4-FFF2-40B4-BE49-F238E27FC236}">
                <a16:creationId xmlns:a16="http://schemas.microsoft.com/office/drawing/2014/main" id="{E85D4141-24BD-118E-43EA-9EDD48F2340E}"/>
              </a:ext>
            </a:extLst>
          </p:cNvPr>
          <p:cNvSpPr>
            <a:spLocks noGrp="1"/>
          </p:cNvSpPr>
          <p:nvPr>
            <p:ph idx="1"/>
          </p:nvPr>
        </p:nvSpPr>
        <p:spPr>
          <a:xfrm>
            <a:off x="706315" y="568325"/>
            <a:ext cx="10515600" cy="4351338"/>
          </a:xfrm>
        </p:spPr>
        <p:txBody>
          <a:bodyPr/>
          <a:lstStyle/>
          <a:p>
            <a:r>
              <a:rPr lang="it-CH"/>
              <a:t>The proposal comes from the </a:t>
            </a:r>
            <a:r>
              <a:rPr lang="it-CH" b="1"/>
              <a:t>Section of Emergency Medicine </a:t>
            </a:r>
            <a:r>
              <a:rPr lang="it-CH"/>
              <a:t>and the </a:t>
            </a:r>
            <a:r>
              <a:rPr lang="it-CH" b="1"/>
              <a:t>Section of Publich Health </a:t>
            </a:r>
            <a:r>
              <a:rPr lang="it-CH"/>
              <a:t>as most involved specialists in disaster preparedness and early response</a:t>
            </a:r>
          </a:p>
          <a:p>
            <a:r>
              <a:rPr lang="it-CH"/>
              <a:t>We are sure that many other sections and MJC, like anesthesiology, orthopedic surgery, general surgery, intensive care, pediatrcs, psichiatry, infectious disease and others will respond to the invitation, aware of the increasing threatens and challenges we are facing. </a:t>
            </a:r>
          </a:p>
        </p:txBody>
      </p:sp>
      <p:pic>
        <p:nvPicPr>
          <p:cNvPr id="3074" name="Picture 2" descr="Interdisciplinary Teams vs. Multidisciplinary Teams">
            <a:extLst>
              <a:ext uri="{FF2B5EF4-FFF2-40B4-BE49-F238E27FC236}">
                <a16:creationId xmlns:a16="http://schemas.microsoft.com/office/drawing/2014/main" id="{7D91F5EA-78D6-7A2B-E567-D92A565C2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322" y="3638250"/>
            <a:ext cx="3942862" cy="32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4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reste e nuvole, camminare a cavallo del vuoto - Montagna.TV">
            <a:extLst>
              <a:ext uri="{FF2B5EF4-FFF2-40B4-BE49-F238E27FC236}">
                <a16:creationId xmlns:a16="http://schemas.microsoft.com/office/drawing/2014/main" id="{F9D90818-BC2F-240E-879E-D6669AB51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6A1911E8-EF51-A516-5454-8F914E110B80}"/>
              </a:ext>
            </a:extLst>
          </p:cNvPr>
          <p:cNvSpPr>
            <a:spLocks noGrp="1"/>
          </p:cNvSpPr>
          <p:nvPr>
            <p:ph idx="1"/>
          </p:nvPr>
        </p:nvSpPr>
        <p:spPr>
          <a:xfrm>
            <a:off x="1186543" y="-191589"/>
            <a:ext cx="10515600" cy="4086906"/>
          </a:xfrm>
        </p:spPr>
        <p:txBody>
          <a:bodyPr/>
          <a:lstStyle/>
          <a:p>
            <a:endParaRPr lang="it-CH"/>
          </a:p>
          <a:p>
            <a:endParaRPr lang="it-CH"/>
          </a:p>
          <a:p>
            <a:pPr marL="0" indent="0">
              <a:buNone/>
            </a:pPr>
            <a:r>
              <a:rPr lang="it-CH" b="1"/>
              <a:t>“We live at the edge of disaster, but that edge is where we learn to balance.”</a:t>
            </a:r>
            <a:br>
              <a:rPr lang="it-CH"/>
            </a:br>
            <a:r>
              <a:rPr lang="it-CH"/>
              <a:t>— </a:t>
            </a:r>
            <a:r>
              <a:rPr lang="it-CH" i="1"/>
              <a:t>T.S. Eliot, inspired by Four Quartets (1943)</a:t>
            </a:r>
            <a:endParaRPr lang="it-CH"/>
          </a:p>
        </p:txBody>
      </p:sp>
    </p:spTree>
    <p:extLst>
      <p:ext uri="{BB962C8B-B14F-4D97-AF65-F5344CB8AC3E}">
        <p14:creationId xmlns:p14="http://schemas.microsoft.com/office/powerpoint/2010/main" val="58938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3BF31-51E3-47DB-39D1-D33E7A6D7FC3}"/>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F2BD0E56-39F5-10CD-E388-6C1A891BC0C7}"/>
              </a:ext>
            </a:extLst>
          </p:cNvPr>
          <p:cNvPicPr>
            <a:picLocks noChangeAspect="1"/>
          </p:cNvPicPr>
          <p:nvPr/>
        </p:nvPicPr>
        <p:blipFill>
          <a:blip r:embed="rId2"/>
          <a:stretch>
            <a:fillRect/>
          </a:stretch>
        </p:blipFill>
        <p:spPr>
          <a:xfrm>
            <a:off x="7589520" y="6041136"/>
            <a:ext cx="4532376" cy="816772"/>
          </a:xfrm>
          <a:prstGeom prst="rect">
            <a:avLst/>
          </a:prstGeom>
        </p:spPr>
      </p:pic>
      <p:sp>
        <p:nvSpPr>
          <p:cNvPr id="5" name="Rettangolo 4">
            <a:extLst>
              <a:ext uri="{FF2B5EF4-FFF2-40B4-BE49-F238E27FC236}">
                <a16:creationId xmlns:a16="http://schemas.microsoft.com/office/drawing/2014/main" id="{FBFD94A7-ECDE-D5C2-C2C2-C813372CD174}"/>
              </a:ext>
            </a:extLst>
          </p:cNvPr>
          <p:cNvSpPr/>
          <p:nvPr/>
        </p:nvSpPr>
        <p:spPr>
          <a:xfrm>
            <a:off x="1126931" y="1797784"/>
            <a:ext cx="10192777" cy="1631216"/>
          </a:xfrm>
          <a:prstGeom prst="rect">
            <a:avLst/>
          </a:prstGeom>
        </p:spPr>
        <p:txBody>
          <a:bodyPr wrap="square">
            <a:spAutoFit/>
          </a:bodyPr>
          <a:lstStyle/>
          <a:p>
            <a:pPr lvl="0" algn="ctr">
              <a:defRPr/>
            </a:pPr>
            <a:r>
              <a:rPr lang="en-US" sz="2400">
                <a:solidFill>
                  <a:srgbClr val="000000"/>
                </a:solidFill>
                <a:latin typeface="Calibri" panose="020F0502020204030204"/>
              </a:rPr>
              <a:t>A </a:t>
            </a:r>
            <a:r>
              <a:rPr lang="en-US" sz="2400" b="1">
                <a:solidFill>
                  <a:srgbClr val="000000"/>
                </a:solidFill>
                <a:latin typeface="Calibri" panose="020F0502020204030204"/>
              </a:rPr>
              <a:t>serious disruption of the functioning of a community or a society at any scale </a:t>
            </a:r>
            <a:r>
              <a:rPr lang="en-US" sz="2400">
                <a:solidFill>
                  <a:srgbClr val="000000"/>
                </a:solidFill>
                <a:latin typeface="Calibri" panose="020F0502020204030204"/>
              </a:rPr>
              <a:t>due to </a:t>
            </a:r>
            <a:r>
              <a:rPr lang="en-US" sz="2400" b="1">
                <a:solidFill>
                  <a:srgbClr val="000000"/>
                </a:solidFill>
                <a:latin typeface="Calibri" panose="020F0502020204030204"/>
              </a:rPr>
              <a:t>hazardous events </a:t>
            </a:r>
            <a:r>
              <a:rPr lang="en-US" sz="2400">
                <a:solidFill>
                  <a:srgbClr val="000000"/>
                </a:solidFill>
                <a:latin typeface="Calibri" panose="020F0502020204030204"/>
              </a:rPr>
              <a:t>interacting with conditions of </a:t>
            </a:r>
            <a:r>
              <a:rPr lang="en-US" sz="2400" b="1">
                <a:solidFill>
                  <a:srgbClr val="000000"/>
                </a:solidFill>
                <a:latin typeface="Calibri" panose="020F0502020204030204"/>
              </a:rPr>
              <a:t>exposure, vulnerability and capacity</a:t>
            </a:r>
            <a:r>
              <a:rPr lang="en-US" sz="2400">
                <a:solidFill>
                  <a:srgbClr val="000000"/>
                </a:solidFill>
                <a:latin typeface="Calibri" panose="020F0502020204030204"/>
              </a:rPr>
              <a:t>, leading to one or more of the following: human, material, economic and environmental losses and impacts (</a:t>
            </a:r>
            <a:r>
              <a:rPr lang="en-US" sz="2400" i="1">
                <a:solidFill>
                  <a:srgbClr val="000000"/>
                </a:solidFill>
                <a:latin typeface="Calibri" panose="020F0502020204030204"/>
              </a:rPr>
              <a:t>UN GA 2017).</a:t>
            </a:r>
          </a:p>
          <a:p>
            <a:pPr lvl="0">
              <a:defRPr/>
            </a:pPr>
            <a:endParaRPr kumimoji="0" lang="en-US" sz="400" b="0"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6" name="Rettangolo 5">
            <a:extLst>
              <a:ext uri="{FF2B5EF4-FFF2-40B4-BE49-F238E27FC236}">
                <a16:creationId xmlns:a16="http://schemas.microsoft.com/office/drawing/2014/main" id="{D92D4B3E-CBC6-2B18-CB1A-137D7B4C3ECE}"/>
              </a:ext>
            </a:extLst>
          </p:cNvPr>
          <p:cNvSpPr/>
          <p:nvPr/>
        </p:nvSpPr>
        <p:spPr>
          <a:xfrm>
            <a:off x="978358" y="883077"/>
            <a:ext cx="222041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libri" panose="020F0502020204030204"/>
                <a:ea typeface="+mn-ea"/>
                <a:cs typeface="+mn-cs"/>
              </a:rPr>
              <a:t>DISASTER</a:t>
            </a:r>
            <a:endParaRPr kumimoji="0" lang="it-IT" sz="40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7" name="Rettangolo 1">
            <a:extLst>
              <a:ext uri="{FF2B5EF4-FFF2-40B4-BE49-F238E27FC236}">
                <a16:creationId xmlns:a16="http://schemas.microsoft.com/office/drawing/2014/main" id="{DF074ECB-4E80-3D48-2824-F095ECD56D7D}"/>
              </a:ext>
            </a:extLst>
          </p:cNvPr>
          <p:cNvSpPr>
            <a:spLocks noChangeArrowheads="1"/>
          </p:cNvSpPr>
          <p:nvPr/>
        </p:nvSpPr>
        <p:spPr bwMode="auto">
          <a:xfrm>
            <a:off x="3276564" y="4343707"/>
            <a:ext cx="5638865" cy="83099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defRPr/>
            </a:pPr>
            <a:r>
              <a:rPr lang="en-US" sz="2400">
                <a:latin typeface="Calibri" panose="020F0502020204030204" pitchFamily="34" charset="0"/>
                <a:cs typeface="Calibri" panose="020F0502020204030204" pitchFamily="34" charset="0"/>
              </a:rPr>
              <a:t>Disaster    </a:t>
            </a:r>
            <a:r>
              <a:rPr lang="en-US" sz="2400" u="sng">
                <a:latin typeface="Calibri" panose="020F0502020204030204" pitchFamily="34" charset="0"/>
                <a:cs typeface="Calibri" panose="020F0502020204030204" pitchFamily="34" charset="0"/>
              </a:rPr>
              <a:t>Hazard + Vulnerability + Exposure</a:t>
            </a:r>
          </a:p>
          <a:p>
            <a:pPr>
              <a:defRPr/>
            </a:pPr>
            <a:r>
              <a:rPr lang="en-US" sz="2400">
                <a:latin typeface="Calibri" panose="020F0502020204030204" pitchFamily="34" charset="0"/>
                <a:cs typeface="Calibri" panose="020F0502020204030204" pitchFamily="34" charset="0"/>
              </a:rPr>
              <a:t>    Risk			  Capacity </a:t>
            </a:r>
            <a:endParaRPr lang="it-IT" altLang="it-IT" sz="3200">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BDD18C32-4132-3545-D404-295AB13D9CA4}"/>
              </a:ext>
            </a:extLst>
          </p:cNvPr>
          <p:cNvSpPr txBox="1"/>
          <p:nvPr/>
        </p:nvSpPr>
        <p:spPr>
          <a:xfrm>
            <a:off x="1539434" y="5904745"/>
            <a:ext cx="10192777" cy="369332"/>
          </a:xfrm>
          <a:prstGeom prst="rect">
            <a:avLst/>
          </a:prstGeom>
          <a:noFill/>
        </p:spPr>
        <p:txBody>
          <a:bodyPr wrap="square" rtlCol="0">
            <a:spAutoFit/>
          </a:bodyPr>
          <a:lstStyle/>
          <a:p>
            <a:r>
              <a:rPr lang="en-US">
                <a:solidFill>
                  <a:srgbClr val="FF0000"/>
                </a:solidFill>
              </a:rPr>
              <a:t>United Nations General Assembly on February 2nd, 2017.in 2017</a:t>
            </a:r>
            <a:endParaRPr lang="it-IT">
              <a:solidFill>
                <a:srgbClr val="FF0000"/>
              </a:solidFill>
            </a:endParaRPr>
          </a:p>
        </p:txBody>
      </p:sp>
    </p:spTree>
    <p:extLst>
      <p:ext uri="{BB962C8B-B14F-4D97-AF65-F5344CB8AC3E}">
        <p14:creationId xmlns:p14="http://schemas.microsoft.com/office/powerpoint/2010/main" val="284590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7920C0-A583-1CE3-0CDB-BA3F37F2ED8C}"/>
              </a:ext>
            </a:extLst>
          </p:cNvPr>
          <p:cNvSpPr>
            <a:spLocks noGrp="1"/>
          </p:cNvSpPr>
          <p:nvPr>
            <p:ph type="title"/>
          </p:nvPr>
        </p:nvSpPr>
        <p:spPr/>
        <p:txBody>
          <a:bodyPr>
            <a:normAutofit/>
          </a:bodyPr>
          <a:lstStyle/>
          <a:p>
            <a:r>
              <a:rPr lang="it-CH" sz="4000" b="1">
                <a:solidFill>
                  <a:srgbClr val="C00000"/>
                </a:solidFill>
                <a:latin typeface="+mn-lt"/>
              </a:rPr>
              <a:t>WHAT IS DISASTER MEDICINE</a:t>
            </a:r>
          </a:p>
        </p:txBody>
      </p:sp>
      <p:sp>
        <p:nvSpPr>
          <p:cNvPr id="3" name="Segnaposto contenuto 2">
            <a:extLst>
              <a:ext uri="{FF2B5EF4-FFF2-40B4-BE49-F238E27FC236}">
                <a16:creationId xmlns:a16="http://schemas.microsoft.com/office/drawing/2014/main" id="{5E68DEC9-13AC-090A-FBB9-276F3AE8E372}"/>
              </a:ext>
            </a:extLst>
          </p:cNvPr>
          <p:cNvSpPr>
            <a:spLocks noGrp="1"/>
          </p:cNvSpPr>
          <p:nvPr>
            <p:ph idx="1"/>
          </p:nvPr>
        </p:nvSpPr>
        <p:spPr/>
        <p:txBody>
          <a:bodyPr>
            <a:normAutofit fontScale="92500" lnSpcReduction="10000"/>
          </a:bodyPr>
          <a:lstStyle/>
          <a:p>
            <a:pPr>
              <a:buNone/>
            </a:pPr>
            <a:r>
              <a:rPr lang="it-CH" b="1"/>
              <a:t>Disaster medicine</a:t>
            </a:r>
            <a:r>
              <a:rPr lang="it-CH"/>
              <a:t> is the branch of medicine concerned with the </a:t>
            </a:r>
            <a:r>
              <a:rPr lang="it-CH" i="1"/>
              <a:t>preparation for, response to, and recovery from mass casualty incidents and disasters</a:t>
            </a:r>
            <a:r>
              <a:rPr lang="it-CH"/>
              <a:t>, aiming to optimize medical care and resource use when normal healthcare systems are overwhelmed.</a:t>
            </a:r>
          </a:p>
          <a:p>
            <a:pPr>
              <a:buNone/>
            </a:pPr>
            <a:r>
              <a:rPr lang="it-CH"/>
              <a:t>It includes areas such as:</a:t>
            </a:r>
          </a:p>
          <a:p>
            <a:pPr>
              <a:buFont typeface="Arial" panose="020B0604020202020204" pitchFamily="34" charset="0"/>
              <a:buChar char="•"/>
            </a:pPr>
            <a:r>
              <a:rPr lang="it-CH" b="1"/>
              <a:t>Disaster preparedness and planning</a:t>
            </a:r>
            <a:endParaRPr lang="it-CH"/>
          </a:p>
          <a:p>
            <a:pPr>
              <a:buFont typeface="Arial" panose="020B0604020202020204" pitchFamily="34" charset="0"/>
              <a:buChar char="•"/>
            </a:pPr>
            <a:r>
              <a:rPr lang="it-CH" b="1"/>
              <a:t>Triage and mass casualty management</a:t>
            </a:r>
            <a:endParaRPr lang="it-CH"/>
          </a:p>
          <a:p>
            <a:pPr>
              <a:buFont typeface="Arial" panose="020B0604020202020204" pitchFamily="34" charset="0"/>
              <a:buChar char="•"/>
            </a:pPr>
            <a:r>
              <a:rPr lang="it-CH" b="1"/>
              <a:t>Medical logistics and coordination</a:t>
            </a:r>
            <a:endParaRPr lang="it-CH"/>
          </a:p>
          <a:p>
            <a:pPr>
              <a:buFont typeface="Arial" panose="020B0604020202020204" pitchFamily="34" charset="0"/>
              <a:buChar char="•"/>
            </a:pPr>
            <a:r>
              <a:rPr lang="it-CH" b="1"/>
              <a:t>Public health surveillance and outbreak control</a:t>
            </a:r>
            <a:endParaRPr lang="it-CH"/>
          </a:p>
          <a:p>
            <a:pPr>
              <a:buFont typeface="Arial" panose="020B0604020202020204" pitchFamily="34" charset="0"/>
              <a:buChar char="•"/>
            </a:pPr>
            <a:r>
              <a:rPr lang="it-CH" b="1"/>
              <a:t>Psychological support and rehabilitation</a:t>
            </a:r>
            <a:endParaRPr lang="it-CH"/>
          </a:p>
          <a:p>
            <a:endParaRPr lang="it-CH"/>
          </a:p>
        </p:txBody>
      </p:sp>
      <p:pic>
        <p:nvPicPr>
          <p:cNvPr id="4" name="Immagine 3">
            <a:extLst>
              <a:ext uri="{FF2B5EF4-FFF2-40B4-BE49-F238E27FC236}">
                <a16:creationId xmlns:a16="http://schemas.microsoft.com/office/drawing/2014/main" id="{50BFDD08-9CD9-FFFF-CAA4-DC8E1422333E}"/>
              </a:ext>
            </a:extLst>
          </p:cNvPr>
          <p:cNvPicPr>
            <a:picLocks noChangeAspect="1"/>
          </p:cNvPicPr>
          <p:nvPr/>
        </p:nvPicPr>
        <p:blipFill>
          <a:blip r:embed="rId2"/>
          <a:stretch>
            <a:fillRect/>
          </a:stretch>
        </p:blipFill>
        <p:spPr>
          <a:xfrm>
            <a:off x="7589520" y="6041136"/>
            <a:ext cx="4532376" cy="816772"/>
          </a:xfrm>
          <a:prstGeom prst="rect">
            <a:avLst/>
          </a:prstGeom>
        </p:spPr>
      </p:pic>
    </p:spTree>
    <p:extLst>
      <p:ext uri="{BB962C8B-B14F-4D97-AF65-F5344CB8AC3E}">
        <p14:creationId xmlns:p14="http://schemas.microsoft.com/office/powerpoint/2010/main" val="413675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p:cNvSpPr/>
          <p:nvPr/>
        </p:nvSpPr>
        <p:spPr>
          <a:xfrm>
            <a:off x="4211668" y="3346461"/>
            <a:ext cx="2185957" cy="1993179"/>
          </a:xfrm>
          <a:prstGeom prst="ellipse">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e 7"/>
          <p:cNvSpPr/>
          <p:nvPr/>
        </p:nvSpPr>
        <p:spPr>
          <a:xfrm>
            <a:off x="4973668" y="2490788"/>
            <a:ext cx="2057400" cy="1905000"/>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e 8"/>
          <p:cNvSpPr/>
          <p:nvPr/>
        </p:nvSpPr>
        <p:spPr>
          <a:xfrm>
            <a:off x="5559425" y="3393158"/>
            <a:ext cx="2057400" cy="1946481"/>
          </a:xfrm>
          <a:prstGeom prst="ellipse">
            <a:avLst/>
          </a:prstGeom>
          <a:no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asellaDiTesto 6"/>
          <p:cNvSpPr txBox="1">
            <a:spLocks noChangeArrowheads="1"/>
          </p:cNvSpPr>
          <p:nvPr/>
        </p:nvSpPr>
        <p:spPr bwMode="auto">
          <a:xfrm>
            <a:off x="4211668" y="1063667"/>
            <a:ext cx="32092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1" i="0" u="none" strike="noStrike" kern="1200" cap="none" spc="0" normalizeH="0" baseline="0" noProof="0">
                <a:ln>
                  <a:noFill/>
                </a:ln>
                <a:solidFill>
                  <a:srgbClr val="C00000"/>
                </a:solidFill>
                <a:effectLst/>
                <a:uLnTx/>
                <a:uFillTx/>
                <a:latin typeface="Calibri" panose="020F0502020204030204" pitchFamily="34" charset="0"/>
                <a:ea typeface="+mn-ea"/>
                <a:cs typeface="+mn-cs"/>
              </a:rPr>
              <a:t>Emergency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1" i="0" u="none" strike="noStrike" kern="1200" cap="none" spc="0" normalizeH="0" baseline="0" noProof="0">
                <a:ln>
                  <a:noFill/>
                </a:ln>
                <a:solidFill>
                  <a:srgbClr val="C00000"/>
                </a:solidFill>
                <a:effectLst/>
                <a:uLnTx/>
                <a:uFillTx/>
                <a:latin typeface="Calibri" panose="020F0502020204030204" pitchFamily="34" charset="0"/>
                <a:ea typeface="+mn-ea"/>
                <a:cs typeface="+mn-cs"/>
              </a:rPr>
              <a:t>Clinical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800" b="0" i="0" u="none" strike="noStrike" kern="1200" cap="none" spc="0" normalizeH="0" baseline="0" noProof="0">
              <a:ln>
                <a:noFill/>
              </a:ln>
              <a:solidFill>
                <a:srgbClr val="C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24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1" name="CasellaDiTesto 7"/>
          <p:cNvSpPr txBox="1">
            <a:spLocks noChangeArrowheads="1"/>
          </p:cNvSpPr>
          <p:nvPr/>
        </p:nvSpPr>
        <p:spPr bwMode="auto">
          <a:xfrm>
            <a:off x="591606" y="4003283"/>
            <a:ext cx="314940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1" i="0" u="none" strike="noStrike" kern="1200" cap="none" spc="0" normalizeH="0" baseline="0" noProof="0" err="1">
                <a:ln>
                  <a:noFill/>
                </a:ln>
                <a:solidFill>
                  <a:srgbClr val="44546A">
                    <a:lumMod val="75000"/>
                  </a:srgbClr>
                </a:solidFill>
                <a:effectLst/>
                <a:uLnTx/>
                <a:uFillTx/>
                <a:latin typeface="Calibri" panose="020F0502020204030204"/>
                <a:ea typeface="+mn-ea"/>
                <a:cs typeface="+mn-cs"/>
              </a:rPr>
              <a:t>Disaster</a:t>
            </a:r>
            <a:r>
              <a:rPr kumimoji="0" lang="it-IT" altLang="it-IT" sz="3200" b="1" i="0" u="none" strike="noStrike" kern="1200" cap="none" spc="0" normalizeH="0" baseline="0" noProof="0">
                <a:ln>
                  <a:noFill/>
                </a:ln>
                <a:solidFill>
                  <a:srgbClr val="44546A">
                    <a:lumMod val="75000"/>
                  </a:srgbClr>
                </a:solidFill>
                <a:effectLst/>
                <a:uLnTx/>
                <a:uFillTx/>
                <a:latin typeface="Calibri" panose="020F0502020204030204"/>
                <a:ea typeface="+mn-ea"/>
                <a:cs typeface="+mn-cs"/>
              </a:rPr>
              <a: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1200" b="0" i="0" u="none" strike="noStrike" kern="1200" cap="none" spc="0" normalizeH="0" baseline="0" noProof="0">
              <a:ln>
                <a:noFill/>
              </a:ln>
              <a:solidFill>
                <a:srgbClr val="44546A">
                  <a:lumMod val="75000"/>
                </a:srgbClr>
              </a:solidFill>
              <a:effectLst/>
              <a:uLnTx/>
              <a:uFillTx/>
              <a:latin typeface="Calibri" panose="020F0502020204030204"/>
              <a:ea typeface="+mn-ea"/>
              <a:cs typeface="+mn-cs"/>
            </a:endParaRPr>
          </a:p>
        </p:txBody>
      </p:sp>
      <p:sp>
        <p:nvSpPr>
          <p:cNvPr id="12" name="CasellaDiTesto 8"/>
          <p:cNvSpPr txBox="1">
            <a:spLocks noChangeArrowheads="1"/>
          </p:cNvSpPr>
          <p:nvPr/>
        </p:nvSpPr>
        <p:spPr bwMode="auto">
          <a:xfrm>
            <a:off x="8223686" y="4003283"/>
            <a:ext cx="34395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Emergency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1" i="0" u="none" strike="noStrike" kern="1200" cap="none" spc="0" normalizeH="0" baseline="0" noProof="0">
                <a:ln>
                  <a:noFill/>
                </a:ln>
                <a:solidFill>
                  <a:srgbClr val="00B050"/>
                </a:solidFill>
                <a:effectLst/>
                <a:uLnTx/>
                <a:uFillTx/>
                <a:latin typeface="Calibri" panose="020F0502020204030204" pitchFamily="34" charset="0"/>
                <a:ea typeface="+mn-ea"/>
                <a:cs typeface="+mn-cs"/>
              </a:rPr>
              <a:t>Public </a:t>
            </a:r>
            <a:r>
              <a:rPr lang="it-IT" altLang="it-IT" sz="3200" b="1">
                <a:solidFill>
                  <a:srgbClr val="00B050"/>
                </a:solidFill>
              </a:rPr>
              <a:t>H</a:t>
            </a:r>
            <a:r>
              <a:rPr kumimoji="0" lang="it-IT" altLang="it-IT" sz="3200" b="1" i="0" u="none" strike="noStrike" kern="1200" cap="none" spc="0" normalizeH="0" baseline="0" noProof="0" err="1">
                <a:ln>
                  <a:noFill/>
                </a:ln>
                <a:solidFill>
                  <a:srgbClr val="00B050"/>
                </a:solidFill>
                <a:effectLst/>
                <a:uLnTx/>
                <a:uFillTx/>
                <a:latin typeface="Calibri" panose="020F0502020204030204" pitchFamily="34" charset="0"/>
                <a:ea typeface="+mn-ea"/>
                <a:cs typeface="+mn-cs"/>
              </a:rPr>
              <a:t>ealth</a:t>
            </a:r>
            <a:endParaRPr kumimoji="0" lang="it-IT" altLang="it-IT" sz="3200" b="1" i="0" u="none" strike="noStrike" kern="1200" cap="none" spc="0" normalizeH="0" baseline="0" noProof="0">
              <a:ln>
                <a:noFill/>
              </a:ln>
              <a:solidFill>
                <a:srgbClr val="00B05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400" b="0" i="0" u="none" strike="noStrike" kern="1200" cap="none" spc="0" normalizeH="0" baseline="0" noProof="0">
              <a:ln>
                <a:noFill/>
              </a:ln>
              <a:solidFill>
                <a:srgbClr val="00B050"/>
              </a:solidFill>
              <a:effectLst/>
              <a:uLnTx/>
              <a:uFillTx/>
              <a:latin typeface="Calibri" panose="020F050202020403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tabLst/>
              <a:defRPr/>
            </a:pPr>
            <a:endParaRPr kumimoji="0" lang="it-IT" altLang="it-IT" sz="1600" b="0" i="0" u="none" strike="noStrike" kern="1200" cap="none" spc="0" normalizeH="0" baseline="0" noProof="0">
              <a:ln>
                <a:noFill/>
              </a:ln>
              <a:solidFill>
                <a:srgbClr val="00B050"/>
              </a:solidFill>
              <a:effectLst/>
              <a:uLnTx/>
              <a:uFillTx/>
              <a:latin typeface="Calibri" panose="020F0502020204030204" pitchFamily="34" charset="0"/>
              <a:ea typeface="+mn-ea"/>
              <a:cs typeface="+mn-cs"/>
            </a:endParaRPr>
          </a:p>
        </p:txBody>
      </p:sp>
      <p:sp>
        <p:nvSpPr>
          <p:cNvPr id="13" name="CasellaDiTesto 9"/>
          <p:cNvSpPr txBox="1">
            <a:spLocks noChangeArrowheads="1"/>
          </p:cNvSpPr>
          <p:nvPr/>
        </p:nvSpPr>
        <p:spPr bwMode="auto">
          <a:xfrm>
            <a:off x="5721160" y="3709988"/>
            <a:ext cx="529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5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581" y="6022612"/>
            <a:ext cx="5351463"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a:extLst>
              <a:ext uri="{FF2B5EF4-FFF2-40B4-BE49-F238E27FC236}">
                <a16:creationId xmlns:a16="http://schemas.microsoft.com/office/drawing/2014/main" id="{678279FC-AA0F-4364-BF6B-755FBA13D672}"/>
              </a:ext>
            </a:extLst>
          </p:cNvPr>
          <p:cNvSpPr/>
          <p:nvPr/>
        </p:nvSpPr>
        <p:spPr>
          <a:xfrm>
            <a:off x="885760" y="228928"/>
            <a:ext cx="4490268" cy="707886"/>
          </a:xfrm>
          <a:prstGeom prst="rect">
            <a:avLst/>
          </a:prstGeom>
        </p:spPr>
        <p:txBody>
          <a:bodyPr wrap="none">
            <a:spAutoFit/>
          </a:bodyPr>
          <a:lstStyle/>
          <a:p>
            <a:pPr lvl="0">
              <a:defRPr/>
            </a:pPr>
            <a:r>
              <a:rPr lang="en-US" sz="4000" b="1">
                <a:solidFill>
                  <a:srgbClr val="C00000"/>
                </a:solidFill>
                <a:latin typeface="Calibri" panose="020F0502020204030204"/>
              </a:rPr>
              <a:t>DISASTER MEDICINE</a:t>
            </a:r>
            <a:endParaRPr kumimoji="0" lang="it-IT" sz="40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23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DDE26E-1DBA-4420-8549-1102623AA95D}"/>
              </a:ext>
            </a:extLst>
          </p:cNvPr>
          <p:cNvSpPr>
            <a:spLocks noGrp="1"/>
          </p:cNvSpPr>
          <p:nvPr>
            <p:ph type="title"/>
          </p:nvPr>
        </p:nvSpPr>
        <p:spPr/>
        <p:txBody>
          <a:bodyPr/>
          <a:lstStyle/>
          <a:p>
            <a:endParaRPr lang="it-IT"/>
          </a:p>
        </p:txBody>
      </p:sp>
      <p:pic>
        <p:nvPicPr>
          <p:cNvPr id="2050" name="Picture 2" descr="Immagine correlata">
            <a:extLst>
              <a:ext uri="{FF2B5EF4-FFF2-40B4-BE49-F238E27FC236}">
                <a16:creationId xmlns:a16="http://schemas.microsoft.com/office/drawing/2014/main" id="{43A14DB3-5B75-4540-B90E-564FBC8B37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9876"/>
            <a:ext cx="12192000" cy="689787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5F712ED-A9ED-BACE-49F7-092C2C97E17D}"/>
              </a:ext>
            </a:extLst>
          </p:cNvPr>
          <p:cNvSpPr txBox="1"/>
          <p:nvPr/>
        </p:nvSpPr>
        <p:spPr>
          <a:xfrm>
            <a:off x="7575630" y="359344"/>
            <a:ext cx="3339296" cy="923330"/>
          </a:xfrm>
          <a:prstGeom prst="rect">
            <a:avLst/>
          </a:prstGeom>
          <a:noFill/>
        </p:spPr>
        <p:txBody>
          <a:bodyPr wrap="square">
            <a:spAutoFit/>
          </a:bodyPr>
          <a:lstStyle/>
          <a:p>
            <a:r>
              <a:rPr lang="it-IT">
                <a:solidFill>
                  <a:srgbClr val="C00000"/>
                </a:solidFill>
              </a:rPr>
              <a:t>Central </a:t>
            </a:r>
            <a:r>
              <a:rPr lang="it-IT" err="1">
                <a:solidFill>
                  <a:srgbClr val="C00000"/>
                </a:solidFill>
              </a:rPr>
              <a:t>Italy</a:t>
            </a:r>
            <a:r>
              <a:rPr lang="it-IT">
                <a:solidFill>
                  <a:srgbClr val="C00000"/>
                </a:solidFill>
              </a:rPr>
              <a:t> </a:t>
            </a:r>
            <a:r>
              <a:rPr lang="it-IT" err="1">
                <a:solidFill>
                  <a:srgbClr val="C00000"/>
                </a:solidFill>
              </a:rPr>
              <a:t>Earthquake</a:t>
            </a:r>
            <a:r>
              <a:rPr lang="it-IT">
                <a:solidFill>
                  <a:srgbClr val="C00000"/>
                </a:solidFill>
              </a:rPr>
              <a:t> - Amatrice </a:t>
            </a:r>
          </a:p>
          <a:p>
            <a:r>
              <a:rPr lang="it-IT">
                <a:solidFill>
                  <a:srgbClr val="C00000"/>
                </a:solidFill>
              </a:rPr>
              <a:t>August 2016</a:t>
            </a:r>
          </a:p>
        </p:txBody>
      </p:sp>
    </p:spTree>
    <p:extLst>
      <p:ext uri="{BB962C8B-B14F-4D97-AF65-F5344CB8AC3E}">
        <p14:creationId xmlns:p14="http://schemas.microsoft.com/office/powerpoint/2010/main" val="141406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ancet editor: UK 'steadfastly refused to follow the science' | Coronavirus  pandemic News | Al Jazeera">
            <a:extLst>
              <a:ext uri="{FF2B5EF4-FFF2-40B4-BE49-F238E27FC236}">
                <a16:creationId xmlns:a16="http://schemas.microsoft.com/office/drawing/2014/main" id="{A316B78C-811C-4538-68BB-A940965BA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0" y="0"/>
            <a:ext cx="6749143" cy="413952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DA26D53-3A30-AE7A-CEC6-422FB14E1259}"/>
              </a:ext>
            </a:extLst>
          </p:cNvPr>
          <p:cNvSpPr txBox="1"/>
          <p:nvPr/>
        </p:nvSpPr>
        <p:spPr>
          <a:xfrm>
            <a:off x="7612724" y="315162"/>
            <a:ext cx="3261406" cy="369332"/>
          </a:xfrm>
          <a:prstGeom prst="rect">
            <a:avLst/>
          </a:prstGeom>
          <a:noFill/>
        </p:spPr>
        <p:txBody>
          <a:bodyPr wrap="none" rtlCol="0">
            <a:spAutoFit/>
          </a:bodyPr>
          <a:lstStyle/>
          <a:p>
            <a:r>
              <a:rPr lang="it-IT" b="1">
                <a:solidFill>
                  <a:schemeClr val="bg1"/>
                </a:solidFill>
              </a:rPr>
              <a:t>Covid 19, the world, spring 2020</a:t>
            </a:r>
          </a:p>
        </p:txBody>
      </p:sp>
      <p:pic>
        <p:nvPicPr>
          <p:cNvPr id="1028" name="Picture 4" descr="WHO declares coronavirus COVID-19 a pandemic and warns situation in Iran  and Italy could be replicated in other countries - ABC News">
            <a:extLst>
              <a:ext uri="{FF2B5EF4-FFF2-40B4-BE49-F238E27FC236}">
                <a16:creationId xmlns:a16="http://schemas.microsoft.com/office/drawing/2014/main" id="{4E4F7F98-8EFA-717F-ED90-983A2765E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49652"/>
            <a:ext cx="5925860" cy="38083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ID-19 pandemic - Wikipedia">
            <a:extLst>
              <a:ext uri="{FF2B5EF4-FFF2-40B4-BE49-F238E27FC236}">
                <a16:creationId xmlns:a16="http://schemas.microsoft.com/office/drawing/2014/main" id="{F3A2567A-2B32-3B22-2833-0ABF88412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360" y="-71219"/>
            <a:ext cx="4881880" cy="3261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ddressing the Ethical Issues at the Heart of the COVID-19 Pandemic | BU  Today | Boston University">
            <a:extLst>
              <a:ext uri="{FF2B5EF4-FFF2-40B4-BE49-F238E27FC236}">
                <a16:creationId xmlns:a16="http://schemas.microsoft.com/office/drawing/2014/main" id="{39977414-5A73-A68C-3218-62C1C9E3EB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39" y="3429000"/>
            <a:ext cx="5551391"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A4D0416D-2544-1CD6-2B91-2D1AD93BCD73}"/>
              </a:ext>
            </a:extLst>
          </p:cNvPr>
          <p:cNvSpPr txBox="1"/>
          <p:nvPr/>
        </p:nvSpPr>
        <p:spPr>
          <a:xfrm>
            <a:off x="3792581" y="62613"/>
            <a:ext cx="3194080" cy="369332"/>
          </a:xfrm>
          <a:prstGeom prst="rect">
            <a:avLst/>
          </a:prstGeom>
          <a:noFill/>
        </p:spPr>
        <p:txBody>
          <a:bodyPr wrap="none" rtlCol="0">
            <a:spAutoFit/>
          </a:bodyPr>
          <a:lstStyle/>
          <a:p>
            <a:r>
              <a:rPr lang="it-IT" b="1">
                <a:solidFill>
                  <a:srgbClr val="FFFF00"/>
                </a:solidFill>
              </a:rPr>
              <a:t>Covid 19, the worlds 2020-2022</a:t>
            </a:r>
          </a:p>
        </p:txBody>
      </p:sp>
    </p:spTree>
    <p:extLst>
      <p:ext uri="{BB962C8B-B14F-4D97-AF65-F5344CB8AC3E}">
        <p14:creationId xmlns:p14="http://schemas.microsoft.com/office/powerpoint/2010/main" val="108812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RAP: The latest developments in Russia's war in Ukraine">
            <a:extLst>
              <a:ext uri="{FF2B5EF4-FFF2-40B4-BE49-F238E27FC236}">
                <a16:creationId xmlns:a16="http://schemas.microsoft.com/office/drawing/2014/main" id="{20EF3C30-AAFC-5C39-B2AC-B34D5BD7D51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65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E8B07F12-ECFD-304D-A98A-FE3FAF6BC6F8}"/>
              </a:ext>
            </a:extLst>
          </p:cNvPr>
          <p:cNvSpPr txBox="1"/>
          <p:nvPr/>
        </p:nvSpPr>
        <p:spPr>
          <a:xfrm>
            <a:off x="8692587" y="5879939"/>
            <a:ext cx="2880917" cy="369332"/>
          </a:xfrm>
          <a:prstGeom prst="rect">
            <a:avLst/>
          </a:prstGeom>
          <a:noFill/>
        </p:spPr>
        <p:txBody>
          <a:bodyPr wrap="none" rtlCol="0">
            <a:spAutoFit/>
          </a:bodyPr>
          <a:lstStyle/>
          <a:p>
            <a:r>
              <a:rPr lang="it-IT" b="1">
                <a:solidFill>
                  <a:schemeClr val="bg1"/>
                </a:solidFill>
              </a:rPr>
              <a:t>Ukraine, </a:t>
            </a:r>
            <a:r>
              <a:rPr lang="it-IT" b="1" err="1">
                <a:solidFill>
                  <a:schemeClr val="bg1"/>
                </a:solidFill>
              </a:rPr>
              <a:t>October</a:t>
            </a:r>
            <a:r>
              <a:rPr lang="it-IT" b="1">
                <a:solidFill>
                  <a:schemeClr val="bg1"/>
                </a:solidFill>
              </a:rPr>
              <a:t> 2022</a:t>
            </a:r>
          </a:p>
        </p:txBody>
      </p:sp>
    </p:spTree>
    <p:extLst>
      <p:ext uri="{BB962C8B-B14F-4D97-AF65-F5344CB8AC3E}">
        <p14:creationId xmlns:p14="http://schemas.microsoft.com/office/powerpoint/2010/main" val="126675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360C7-AAA7-3FE1-D22D-BC7EFDCF097D}"/>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807CFF16-B735-D83F-E7AD-C500F608B2C2}"/>
              </a:ext>
            </a:extLst>
          </p:cNvPr>
          <p:cNvPicPr>
            <a:picLocks noChangeAspect="1"/>
          </p:cNvPicPr>
          <p:nvPr/>
        </p:nvPicPr>
        <p:blipFill>
          <a:blip r:embed="rId2"/>
          <a:stretch>
            <a:fillRect/>
          </a:stretch>
        </p:blipFill>
        <p:spPr>
          <a:xfrm>
            <a:off x="7589520" y="6041136"/>
            <a:ext cx="4532376" cy="816772"/>
          </a:xfrm>
          <a:prstGeom prst="rect">
            <a:avLst/>
          </a:prstGeom>
        </p:spPr>
      </p:pic>
      <p:pic>
        <p:nvPicPr>
          <p:cNvPr id="1026" name="Picture 2" descr="A house is seen in flames as a wildfire burns in Nea Penteli.&#10;Pic: Reuters">
            <a:extLst>
              <a:ext uri="{FF2B5EF4-FFF2-40B4-BE49-F238E27FC236}">
                <a16:creationId xmlns:a16="http://schemas.microsoft.com/office/drawing/2014/main" id="{130487AA-CDDC-D07B-744F-937BD60D8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 y="39433"/>
            <a:ext cx="12121732" cy="681847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37997FC2-88C1-4141-F422-4C3DCBA26985}"/>
              </a:ext>
            </a:extLst>
          </p:cNvPr>
          <p:cNvSpPr txBox="1"/>
          <p:nvPr/>
        </p:nvSpPr>
        <p:spPr>
          <a:xfrm>
            <a:off x="8229600" y="407504"/>
            <a:ext cx="2276061" cy="369332"/>
          </a:xfrm>
          <a:prstGeom prst="rect">
            <a:avLst/>
          </a:prstGeom>
          <a:noFill/>
        </p:spPr>
        <p:txBody>
          <a:bodyPr wrap="square" rtlCol="0">
            <a:spAutoFit/>
          </a:bodyPr>
          <a:lstStyle/>
          <a:p>
            <a:r>
              <a:rPr lang="it-CH" b="1">
                <a:solidFill>
                  <a:schemeClr val="bg1"/>
                </a:solidFill>
              </a:rPr>
              <a:t>Athens,wildfire 2024</a:t>
            </a:r>
          </a:p>
        </p:txBody>
      </p:sp>
    </p:spTree>
    <p:extLst>
      <p:ext uri="{BB962C8B-B14F-4D97-AF65-F5344CB8AC3E}">
        <p14:creationId xmlns:p14="http://schemas.microsoft.com/office/powerpoint/2010/main" val="260117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 least eight dead as eastern and central Europe struck by torrential rain  and flooding | World News | Sky News">
            <a:extLst>
              <a:ext uri="{FF2B5EF4-FFF2-40B4-BE49-F238E27FC236}">
                <a16:creationId xmlns:a16="http://schemas.microsoft.com/office/drawing/2014/main" id="{36123A72-D91E-7E49-D7E5-909606689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72D713E-3AB0-FA0C-AA9B-BB25735C6DCE}"/>
              </a:ext>
            </a:extLst>
          </p:cNvPr>
          <p:cNvSpPr txBox="1"/>
          <p:nvPr/>
        </p:nvSpPr>
        <p:spPr>
          <a:xfrm>
            <a:off x="7146235" y="2007704"/>
            <a:ext cx="2226365" cy="369332"/>
          </a:xfrm>
          <a:prstGeom prst="rect">
            <a:avLst/>
          </a:prstGeom>
          <a:noFill/>
        </p:spPr>
        <p:txBody>
          <a:bodyPr wrap="square" rtlCol="0">
            <a:spAutoFit/>
          </a:bodyPr>
          <a:lstStyle/>
          <a:p>
            <a:r>
              <a:rPr lang="it-CH" b="1">
                <a:solidFill>
                  <a:srgbClr val="FFFF00"/>
                </a:solidFill>
              </a:rPr>
              <a:t>Rumenia, flood 2024</a:t>
            </a:r>
          </a:p>
        </p:txBody>
      </p:sp>
    </p:spTree>
    <p:extLst>
      <p:ext uri="{BB962C8B-B14F-4D97-AF65-F5344CB8AC3E}">
        <p14:creationId xmlns:p14="http://schemas.microsoft.com/office/powerpoint/2010/main" val="37651996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3" ma:contentTypeDescription="Crée un document." ma:contentTypeScope="" ma:versionID="86dcd4e7effc3605f55d7ad34ce035c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c29cbb54add60317ae49322ad6ac3129"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7A58E-0F30-4B65-8113-51D6429A6AF1}">
  <ds:schemaRefs>
    <ds:schemaRef ds:uri="83bd27bf-f23a-4764-ba48-893866d47e01"/>
    <ds:schemaRef ds:uri="cd7455a3-4a59-4a73-9e70-409757b3c8a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A06CE6-3DA1-4B0F-878A-0EC7BE30A8B4}">
  <ds:schemaRefs>
    <ds:schemaRef ds:uri="83bd27bf-f23a-4764-ba48-893866d47e01"/>
    <ds:schemaRef ds:uri="cd7455a3-4a59-4a73-9e70-409757b3c8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B7D8D7-C9F2-44E6-B33C-7F33F3E2F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616</Words>
  <Application>Microsoft Office PowerPoint</Application>
  <PresentationFormat>Widescreen</PresentationFormat>
  <Paragraphs>83</Paragraphs>
  <Slides>17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Calibri Light</vt:lpstr>
      <vt:lpstr>Candara</vt:lpstr>
      <vt:lpstr>Futura Std Book</vt:lpstr>
      <vt:lpstr>Tahoma</vt:lpstr>
      <vt:lpstr>Times New Roman</vt:lpstr>
      <vt:lpstr>Tema di Office</vt:lpstr>
      <vt:lpstr> PROPOSAL FOR THE CREATION OF A MJC IN DISASTER MEDICINE</vt:lpstr>
      <vt:lpstr>PowerPoint Presentation</vt:lpstr>
      <vt:lpstr>WHAT IS DISASTER MEDICINE</vt:lpstr>
      <vt:lpstr>PowerPoint Presentation</vt:lpstr>
      <vt:lpstr>PowerPoint Presentation</vt:lpstr>
      <vt:lpstr>PowerPoint Presentation</vt:lpstr>
      <vt:lpstr>PowerPoint Presentation</vt:lpstr>
      <vt:lpstr>PowerPoint Presentation</vt:lpstr>
      <vt:lpstr>PowerPoint Presentation</vt:lpstr>
      <vt:lpstr>CLIMATE CHANGE CONSEQUENCES</vt:lpstr>
      <vt:lpstr>VULNERABILITY TO CLIMATE CHANGE</vt:lpstr>
      <vt:lpstr>THE DISASTER CYCLE</vt:lpstr>
      <vt:lpstr>PowerPoint Presentation</vt:lpstr>
      <vt:lpstr>PowerPoint Presentation</vt:lpstr>
      <vt:lpstr>Reasons for the creation of a MJC in Disaster Medicine</vt:lpstr>
      <vt:lpstr>PowerPoint Presentation</vt:lpstr>
      <vt:lpstr>PowerPoint Presentation</vt:lpstr>
    </vt:vector>
  </TitlesOfParts>
  <Company>EOC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info</dc:title>
  <dc:creator>Petrino Roberta</dc:creator>
  <cp:lastModifiedBy>Amelia Donighian</cp:lastModifiedBy>
  <cp:revision>1</cp:revision>
  <dcterms:created xsi:type="dcterms:W3CDTF">2024-12-19T09:32:11Z</dcterms:created>
  <dcterms:modified xsi:type="dcterms:W3CDTF">2025-10-22T11:54:46Z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ies>
</file>