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Masters/slideMaster1.xml" ContentType="application/vnd.openxmlformats-officedocument.presentationml.slideMaster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ppt/ink/ink7.xml" ContentType="application/inkml+xml"/>
  <Override PartName="/ppt/ink/ink6.xml" ContentType="application/inkml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22"/>
  </p:notesMasterIdLst>
  <p:sldIdLst>
    <p:sldId id="257" r:id="rId2"/>
    <p:sldId id="383" r:id="rId3"/>
    <p:sldId id="270" r:id="rId4"/>
    <p:sldId id="380" r:id="rId5"/>
    <p:sldId id="402" r:id="rId6"/>
    <p:sldId id="347" r:id="rId7"/>
    <p:sldId id="400" r:id="rId8"/>
    <p:sldId id="385" r:id="rId9"/>
    <p:sldId id="370" r:id="rId10"/>
    <p:sldId id="371" r:id="rId11"/>
    <p:sldId id="387" r:id="rId12"/>
    <p:sldId id="397" r:id="rId13"/>
    <p:sldId id="388" r:id="rId14"/>
    <p:sldId id="401" r:id="rId15"/>
    <p:sldId id="390" r:id="rId16"/>
    <p:sldId id="398" r:id="rId17"/>
    <p:sldId id="392" r:id="rId18"/>
    <p:sldId id="395" r:id="rId19"/>
    <p:sldId id="337" r:id="rId20"/>
    <p:sldId id="339" r:id="rId2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002" autoAdjust="0"/>
    <p:restoredTop sz="86895" autoAdjust="0"/>
  </p:normalViewPr>
  <p:slideViewPr>
    <p:cSldViewPr snapToGrid="0">
      <p:cViewPr varScale="1">
        <p:scale>
          <a:sx n="47" d="100"/>
          <a:sy n="47" d="100"/>
        </p:scale>
        <p:origin x="1456" y="2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customXml" Target="../customXml/item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28" Type="http://schemas.openxmlformats.org/officeDocument/2006/relationships/customXml" Target="../customXml/item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customXml" Target="../customXml/item1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1920" units="cm"/>
          <inkml:channel name="Y" type="integer" max="1080" units="cm"/>
          <inkml:channel name="T" type="integer" max="2.14748E9" units="dev"/>
        </inkml:traceFormat>
        <inkml:channelProperties>
          <inkml:channelProperty channel="X" name="resolution" value="65.52901" units="1/cm"/>
          <inkml:channelProperty channel="Y" name="resolution" value="65.45454" units="1/cm"/>
          <inkml:channelProperty channel="T" name="resolution" value="1" units="1/dev"/>
        </inkml:channelProperties>
      </inkml:inkSource>
      <inkml:timestamp xml:id="ts0" timeString="2025-04-25T09:37:12.230"/>
    </inkml:context>
    <inkml:brush xml:id="br0">
      <inkml:brushProperty name="width" value="0.08819" units="cm"/>
      <inkml:brushProperty name="height" value="0.35278" units="cm"/>
      <inkml:brushProperty name="color" value="#FFFF00"/>
      <inkml:brushProperty name="tip" value="rectangle"/>
      <inkml:brushProperty name="rasterOp" value="maskPen"/>
    </inkml:brush>
  </inkml:definitions>
  <inkml:trace contextRef="#ctx0" brushRef="#br0">20832 13847 0,'123'0'234,"36"0"-218,-18 35-1,-71-35 17,-52 0-32,35 0 0,35 17 31,-17-17-15,-36 18-1,0-18-15,18 0 16,-35 0-1,52 0 1,1-35 15,-36 35-15,1 0 0,16-18-1,-16 18 1,17-17-1,-18 17 1,35 0 15,19 0 1,-54 0-1,18 0-16,-18 0 1,0 0 0,-17 0-16,17 0 31,53 0-15,-70 0-1,17 0 1,1 0-1,-1 0 1,18 0 15,0 0-15,-36 0 0,54 0-1,-53 0 1,17 0-1,0 0 1,-17 0-16,-1 0 0,36 0 16,-17 0 15,-1 0-31,18 0 0,17-18 31,-17 18-15,0 0-1,-35 0-15,17 0 16,0-18 0,-17 18-16,35 0 15,-18 0 17,1 0-17,-19 0-15,1 0 16,17-17-1,-17 17-15,17 0 16,71 0 0,-71-18-1,18 18 1,-35 0 0,35-18-16,-18 18 15,35 0 1,-34 0-1,-19 0-15,1 0 32,0 0-32,52 0 31,-52 0-15,-1 0 15,36 0-16,-17 0-15,-1-17 32,-17 17-17,17 0 1,-17 0 0,-1 0-16,1 0 15,-1 0 1,1 0-1,0-18 1,17 18 0,-17 0-1,35 0 1,-18 0 0,0-18-1,0 18 1,18 0-1,-35 0 32,0 0-31,-1 0 0,1 0-1,-1 0 1,19 0-1,-19 0 1,19 0 0,17 0-1,-36 0 1,1 0 0,-1 0-16,1 0 15,0 0 1,-1 0-1,1 0 1,-18 18 78,0 0-47,0-1 0,0 1 46,-53 0-77,18-1 0,17 19-1,-17-36 1,35 17-1,-18-17-15,1 0 63,-19 18-47,-69 17 15,-1 0-16,70-35 1,-52 18 0,35-18-1,0 0 1,1 0 0,-19 18-1,-35-18 1,18 0 15,70 0-15,-70 17-1,35-17 1,-35 18 0,53-18-1,-1 0 1,1 0-1,-18 0 1,36 0 0,-89 0-1,35 0 17,36 0-32,-36 0 15,-17 0 1,35 35-16,0-35 15,0 0 1,18 0-16,-18 0 16,-35 0-1,70 18-15,-17-18 16,0 0 0,0 35-16,17-35 15,-17 0 1,17 0-16,0 0 15,-35 0 17,36 0-17,-1 18-15,-17-18 16,0 0 0,17 0-16,-53 0 15,-34 0 1,87 0-1,-53 0-15,54 0 16,-1 0 0,-35 0-16,-17 17 31,17-17-31,-18 18 16,1-18-1,34 0 1,-34 18-16,-18-18 15,70 0-15,-53 0 16,1 17 0,52-17-16,-88 0 15,89 18 1,-19-18-16,1 0 16,-18 18-1,36-18-15,-1 0 16,-35 0-1,0 0 1,18 17 0,0-17-1,-1 0 1,1 0 0,17 0-1,1 0-15,-1 0 16,-17 0-16,17 0 47,-35 0-32,18 0 1,17 0 15,-17 0-15,17-17 15,18-1-15,0 0 15,0 1 0,0-1-15,0 0-16,0-35 31,0 36-15,0-18-1,-17-1 1,17 19 0,0-1 46,0 0-46,-18 1-16,18-19 15,0 19 1,-17 17-16,17-18 16,-18 1-1,18 34 79,0 1-78,0 17-1,18-35 110,-18 35-78,0-17-16,17-18-15,18 0 0,-17 0-1,17 0 1,54 0-1,-54 0 17,0 0-17,0 0 1,18 0 0,-35 0-1,70 0 1,-17 0-1,35-18 1,-71 1 0,0-1-16,141-52 15,-70 52 17,-70 18-32,105-18 15,-53 1 1,-35 17-16,70-36 15,1 19 1,17 17 0,-71-18-1,54 18 1,-54 0 0,36 0-1,-88 0 1,105 0-1,-52 0 1,141 0 0,-54 0-1,160 0 1,-124 35 0,0 1-1,-124-19 1,72 1-1,-125-18 1,19 0-16,34 18 16,-52-18 15,-1 0-15,72 0 46,34-18-46,-52 18-1,17 0 1,-71 0 15,19 0-15,-19 0-16,19 0 15,-19-18 1,1 18 15,35 0-15,-36 0 0,1 0 15,17 0 0,1 0-15,-19 0-1,-17 18 63,0 0-15,0-1-32,0 1-15,0-1 62,0 1-62,0 0-1,-35-18 1,35 17-1,-35 1 1,17 0 0,-17-18 15,17 0-31,-52 17 0,17-17 31,35 0-31,0 0 16,-35 0-1,36 0-15,-18 18 16,-18-18 0,35 0-16,-35 0 15,0 0 1,36 0 0,-1 0-1,-17 0 95,-1 0-95,1 0-15,-106 18 16,-18-18 15,124 0-31,0 0 16,-89 0 15,36 0-15,17-18-1,-52 18 1,-36 0-1,36 0 1,-36 0 0,71 18-1,35-1 1,35 1 0,-35 35-1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ax="1920" units="cm"/>
          <inkml:channel name="Y" type="integer" max="1080" units="cm"/>
          <inkml:channel name="T" type="integer" max="2.14748E9" units="dev"/>
        </inkml:traceFormat>
        <inkml:channelProperties>
          <inkml:channelProperty channel="X" name="resolution" value="65.52901" units="1/cm"/>
          <inkml:channelProperty channel="Y" name="resolution" value="65.45454" units="1/cm"/>
          <inkml:channelProperty channel="T" name="resolution" value="1" units="1/dev"/>
        </inkml:channelProperties>
      </inkml:inkSource>
      <inkml:timestamp xml:id="ts0" timeString="2025-04-25T09:37:01.868"/>
    </inkml:context>
    <inkml:brush xml:id="br0">
      <inkml:brushProperty name="width" value="0.08819" units="cm"/>
      <inkml:brushProperty name="height" value="0.35278" units="cm"/>
      <inkml:brushProperty name="color" value="#FFFF00"/>
      <inkml:brushProperty name="tip" value="rectangle"/>
      <inkml:brushProperty name="rasterOp" value="maskPen"/>
    </inkml:brush>
  </inkml:definitions>
  <inkml:trace contextRef="#ctx0" brushRef="#br0">19897 10830 0,'35'0'218,"-17"0"-202,17 0 0,0-17-1,-17 17-15,17 0 16,-17 0-1,17 0 1,-17 0 0,17 0-1,0 0 1,18 0 15,-18 0-31,-17 17 31,0-17-15,-1 0 0,36 0-1,-18 0 1,1 0 15,-1 0 0,-17 0-31,-1 0 16,19 0 0,-19 0-16,19 0 15,-19 0 1,54 0 0,-18 0-1,-18 0 1,35 0 15,-34 0 0,-19 0-31,54 0 0,-18 0 16,-36 0 0,19 0 15,-19 0-16,1 0-15,17 0 32,-17 0-17,0 0 1,17 0 0,0 0-1,0 0 16,18 0-15,-17 0 0,17 0-1,-18 0 1,18-17 0,17-1-1,-34 18 1,-1 0-1,18-18 1,-36 18 0,19-17-16,-1 17 15,18 0-15,0 0 32,-36 0-32,19 0 0,34 0 31,-17 0-16,-35 0-15,17 0 16,18 0 0,0 0 15,0 17-15,-36-17-16,19 0 15,34 0 1,-34 18-16,16-18 15,37 18 17,-72-18-17,19 0 1,-19 0-16,36 0 16,-35 0-1,-1 0 1,1 0-16,0 0 15,17 0 1,-17 0 0,-1 0-1,19 0 17,-19 0-32,1 0 0,-1 0 31,36 0-16,-35 0 17,17 0-17,-35 17 1,0 1 125,0 0-126,-35-1 1,-18 18-1,18-17 1,17-18 0,-52 18-16,17-18 31,17 17-31,19-17 16,-54 18-1,54-18 1,-36 18-1,0-18 1,35 35 0,0-35-1,1 0-15,-1 18 16,-17-18-16,-36 35 31,18-18-15,18-17-1,18 18 1,-1-18 0,0 0-16,1 18 0,-36-18 15,-53 17 17,35 1-32,36 0 31,17-18-31,1 0 0,-89 0 31,35 17-15,1-17-1,-1 0 1,-52 18 0,70 0-1,-35-18 16,70 0-15,-88 0 0,71 0-1,-18 0 1,0 0 0,18 0-1,0 0 1,-71 0-1,53 0 1,-35 0 0,-1 17 15,1-17 0,71 0-31,-19 0 0,19 0 0,-36 0 31,35 0-31,-35-17 16,36 17 0,-1 0-16,-35 0 15,35 17 1,1-17-16,-1 0 16,0 18-1,-17-18-15,18 18 16,-36-18-1,0 0 1,0 17 0,0-17-1,-18 0-15,18 0 16,18 0-16,-35 0 16,52 0-1,-35 0 1,35 0 15,36-17 94,0-1-78,-18 0-31,17-17-1,-17 17 1,0 1-16,0-1 15,0 0 17,0 1-32,0-1 47,0-17-32,0 17 16,0 1 48,0 34 14,0 18-77,0-17 0,18-18-1,-18 18 1,0-1-1,18-17 17,-18 18-17,17-18 1,18 0 0,-17 0-1,0 0-15,17-18 31,0 18-31,18-17 0,-35 17 32,35 0-32,0 0 15,17 0 1,-52-18 0,35 18-1,-36 0 1,1 0-1,0 0-15,35-35 16,-18 35 0,-17 0-1,-1 0 1,18 0 0,18 0-1,-17 0 16,87 0-15,-70-18 15,18 1-31,-36 17 16,0-18 0,124 0-1,-124 18-15,53-17 31,1-1-15,-19 18 0,54 0-1,-36 0 1,106 0 0,-88-35-1,70 35 1,-105-18-1,-1 18 1,-17 0 0,71 0-1,-72 0 17,1 0-32,124 0 15,-124 0 1,0-18 46,-18 18-46,0-17 0,36 17-1,-18 0 1,-18 0 15,0 0-15,-17 0-1,-1 0 1,1 0 0,0 0 77,17 0-61,0 17-1,1 1 0,-19 0 16,-17-1-16,0 1 63,-17-36-47,-1 18-32,-17 0 1,-1 0 0,1 18 15,17-18-15,1 18-1,-1-18-15,-17 17 31,0 1-15,-89 17 0,36-35-1,17 18 1,18-18 0,-35 0-1,53 0-15,0 17 16,17-17 15,-52 0-15,52 18-16,0-18 31,1 0-15,-36 35 15,-35 1-16,52-36 1,-17 17-16,36-17 16,-1 0-1,0 0 17,36 18 61,0-18-77,-1 0 15,1 0-15,0 0-1,17 0 17,0 0-17,-17 0-15,52 0 16,1 0 0,-36 0-16,0 18 31,18-18-16,0 0 1,35 0 0,-35 0 15,-35 0-31,35 0 31,18 0-15,-1 0-1,36 35 1,-53-17 0,0-18-1,-36 0 1,1 0 0,17 0 140,-17-36-141,17 36-15,-17-17 16,0 17 0,-18-18 93,0 0-93,0 1 15,0-1-15,-18 0-16,18 1 15,0-1 1,0 0-16,0 1 31,0-1 0,-18 18 1,18-17-17,-17-1 32,-1 18 0,-35 0-31,18 0-1,-18 0 1,-53 0-1,18 0 1,17 0 0,-52 18-1,-18-18 1,-36 0 0,71 0-1,-105 0 1,87 0-1,-70 0 1,36 0 15,-213 0 1,301 0-32,-124 0 15,105 0 16,72 0-31,-71 0 32,35 0-17,35 0-15,-17 0 16,-36 0 0,36-18-16,-18 18 15,35-18 16,-17 18-31,-18-17 32,-17 17-17,-1-18 1,-35 0 0,71 1-1,-53-1 1,70 18-1,0-18 1,1 1 0,-19 17-1,1-18 17,35 1 14,18 17-30,17 0 31,-35-18 47,18 18-47,-18 53-16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ax="1920" units="cm"/>
          <inkml:channel name="Y" type="integer" max="1080" units="cm"/>
          <inkml:channel name="T" type="integer" min="-2.14748E9" max="2.14748E9" units="dev"/>
        </inkml:traceFormat>
        <inkml:channelProperties>
          <inkml:channelProperty channel="X" name="resolution" value="65.52901" units="1/cm"/>
          <inkml:channelProperty channel="Y" name="resolution" value="65.45454" units="1/cm"/>
          <inkml:channelProperty channel="T" name="resolution" value="1" units="1/dev"/>
        </inkml:channelProperties>
      </inkml:inkSource>
      <inkml:timestamp xml:id="ts0" timeString="2025-04-25T09:37:01.868"/>
    </inkml:context>
    <inkml:brush xml:id="br0">
      <inkml:brushProperty name="width" value="0.08819" units="cm"/>
      <inkml:brushProperty name="height" value="0.35278" units="cm"/>
      <inkml:brushProperty name="color" value="#FFFF00"/>
      <inkml:brushProperty name="tip" value="rectangle"/>
      <inkml:brushProperty name="rasterOp" value="maskPen"/>
    </inkml:brush>
  </inkml:definitions>
  <inkml:trace contextRef="#ctx0" brushRef="#br0">413 192 0,'56'0'218,"-27"0"-202,27 0 0,0-4-1,-27 4-15,27 0 16,-27 0-1,27 0 1,-27 0 0,27 0-1,0 0 1,29 0 15,-29 0-31,-27 4 31,0-4-15,-2 0 0,58 0-1,-29 0 1,2 0 15,-2 0 0,-27 0-31,-2 0 16,31 0 0,-31 0-16,31 0 15,-31 0 1,87 0 0,-29 0-1,-29 0 1,56 0 15,-54 0 0,-31 0-31,87 0 0,-29 0 16,-58 0 0,31 0 15,-31 0-16,2 0-15,27 0 32,-27 0-17,0 0 1,27 0 0,0 0-1,0 0 16,29 0-15,-28 0 0,28 0-1,-28 0 1,28-4 0,27 0-1,-55 4 1,0 0-1,28-4 1,-58 4 0,30-4-16,0 4 15,28 0-15,-1 0 32,-56 0-32,29 0 0,56 0 31,-28 0-16,-57 0-15,29 0 16,28 0 0,0 0 15,-1 4-15,-56-4-16,29 0 15,56 0 1,-56 4-16,27-4 15,58 4 17,-114-4-17,29 0 1,-29 0-16,57 0 16,-57 0-1,0 0 1,1 0-16,-1 0 15,28 0 1,-27 0 0,-1 0-1,29 0 17,-29 0-32,0 0 0,0 0 31,57 0-16,-57 0 17,29 0-17,-57 4 1,0 0 125,0 0-126,-57 0 1,-28 4-1,29-4 1,28-4 0,-85 4-16,28-4 31,28 3-31,29-3 16,-85 5-1,85-5 1,-57 4-1,0-4 1,57 7 0,-1-7-1,1 0-15,0 4 16,-29-4-16,-56 8 31,28-4-15,29-4-1,28 4 1,0-4 0,-1 0-16,1 4 0,-57-4 15,-84 4 17,55 0-32,58 0 31,27-4-31,1 0 0,-141 0 31,55 4-15,2-4-1,-2 0 1,-83 4 0,112 0-1,-56-4 16,112 0-15,-141 0 0,114 0-1,-29 0 1,0 0 0,29 0-1,0 0 1,-114 0-1,85 0 1,-56 0 0,-2 4 15,2-4 0,114 0-31,-31 0 0,31 0 0,-58 0 31,56 0-31,-56-4 16,58 4 0,-2 0-16,-56 0 15,56 4 1,2-4-16,-2 0 16,0 4-1,-27-4-15,29 4 16,-58-4-1,0 0 1,0 4 0,0-4-1,-29 0-15,29 0 16,29 0-16,-56 0 16,83 0-1,-56 0 1,56 0 15,58-4 94,0 0-78,-29 0-31,27-4-1,-27 4 1,0 0-16,0 0 15,0 0 17,0 0-32,0 0 47,0-4-32,0 4 16,0 0 48,0 8 14,0 4-77,0-4 0,29-4-1,-29 4 1,0 0-1,29-4 17,-29 4-17,27-4 1,29 0 0,-27 0-1,0 0-15,27-4 31,0 4-31,29-4 0,-56 4 32,56 0-32,0 0 15,27 0 1,-83-4 0,56 4-1,-58 0 1,2 0-1,0 0-15,56-8 16,-29 8 0,-27 0-1,-2 0 1,29 0 0,29 0-1,-27 0 16,139 0-15,-112-4 15,29 0-31,-58 4 16,0-4 0,199 0-1,-199 4-15,85-3 31,2-1-15,-31 4 0,86 0-1,-56 0 1,169 0 0,-142-8-1,114 8 1,-170-4-1,0 4 1,-28 0 0,113 0-1,-114 0 17,1 0-32,198 0 15,-198 0 1,0-4 46,-29 4-46,1-4 0,56 4-1,-28 0 1,-29 0 15,1 0-15,-29 0-1,0 0 1,0 0 0,1 0 77,27 0-61,1 4-1,0 0 0,-29 0 16,-28-1-16,0 2 63,-28-10-47,-1 5-32,-27 0 1,-1 0 0,0 5 15,29-5-15,0 4-1,0-4-15,-29 3 31,1 1-15,-142 4 0,56-8-1,29 4 1,28-4 0,-56 0-1,85 0-15,-1 4 16,29-4 15,-85 0-15,85 4-16,-1-4 31,1 0-15,-57 8 15,-56 0-16,84-8 1,-28 4-16,57-4 16,0 0-1,-1 0 17,58 4 61,-1-4-77,0 0 15,1 0-15,-1 0-1,29 0 17,-1 0-17,-28 0-15,85 0 16,1 0 0,-58 0-16,0 4 31,29-4-16,0 0 1,56 0 0,-56 0 15,-56 0-31,55 0 31,30 0-15,-1 0-1,56 8 1,-84-4 0,0-4-1,-57 0 1,0 0 0,29 0 140,-29-8-141,29 8-15,-29-4 16,1 4 0,-29-4 93,0 0-93,0 0 15,0 0-15,-29 0-16,29 0 15,0 0 1,0 0-16,0 0 31,0 0 0,-28 4 1,28-4-17,-28 0 32,-1 4 0,-56 0-31,29 0-1,-29 0 1,-85 0-1,29 0 1,28 0 0,-85 4-1,-28-4 1,-57 0 0,113 0-1,-169 0 1,141 0-1,-113 0 1,57 0 15,-340 0 1,482 0-32,-199 0 15,168 0 16,116 0-31,-114 0 32,56 0-17,56 0-15,-27 0 16,-58 0 0,58-4-16,-29 4 15,56-4 16,-27 4-31,-29-3 32,-27 3-17,-2-4 1,-56-1 0,114 2-1,-85-1 1,112 4-1,0-4 1,2 0 0,-31 4-1,2-4 17,56 0 14,29 4-30,27 0 31,-56-4 47,29 4-47,-29 12-16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ax="1920" units="cm"/>
          <inkml:channel name="Y" type="integer" max="1080" units="cm"/>
          <inkml:channel name="T" type="integer" min="-2.14748E9" max="2.14748E9" units="dev"/>
        </inkml:traceFormat>
        <inkml:channelProperties>
          <inkml:channelProperty channel="X" name="resolution" value="65.52901" units="1/cm"/>
          <inkml:channelProperty channel="Y" name="resolution" value="65.45454" units="1/cm"/>
          <inkml:channelProperty channel="T" name="resolution" value="1" units="1/dev"/>
        </inkml:channelProperties>
      </inkml:inkSource>
      <inkml:timestamp xml:id="ts0" timeString="2025-10-17T06:11:45.624"/>
    </inkml:context>
    <inkml:brush xml:id="br0">
      <inkml:brushProperty name="width" value="0.08819" units="cm"/>
      <inkml:brushProperty name="height" value="0.35278" units="cm"/>
      <inkml:brushProperty name="color" value="#FFFF00"/>
      <inkml:brushProperty name="tip" value="rectangle"/>
      <inkml:brushProperty name="rasterOp" value="maskPen"/>
    </inkml:brush>
  </inkml:definitions>
  <inkml:trace contextRef="#ctx0" brushRef="#br0">413 192 0,'56'0'218,"-27"0"-202,27 0 0,0-4-1,-27 4-15,27 0 16,-27 0-1,27 0 1,-27 0 0,27 0-1,0 0 1,29 0 15,-29 0-31,-27 4 31,0-4-15,-2 0 0,58 0-1,-29 0 1,2 0 15,-2 0 0,-27 0-31,-2 0 16,31 0 0,-31 0-16,31 0 15,-31 0 1,87 0 0,-29 0-1,-29 0 1,56 0 15,-54 0 0,-31 0-31,87 0 0,-29 0 16,-58 0 0,31 0 15,-31 0-16,2 0-15,27 0 32,-27 0-17,0 0 1,27 0 0,0 0-1,0 0 16,29 0-15,-28 0 0,28 0-1,-28 0 1,28-4 0,27 0-1,-55 4 1,0 0-1,28-4 1,-58 4 0,30-4-16,0 4 15,28 0-15,-1 0 32,-56 0-32,29 0 0,56 0 31,-28 0-16,-57 0-15,29 0 16,28 0 0,0 0 15,-1 4-15,-56-4-16,29 0 15,56 0 1,-56 4-16,27-4 15,58 4 17,-114-4-17,29 0 1,-29 0-16,57 0 16,-57 0-1,0 0 1,1 0-16,-1 0 15,28 0 1,-27 0 0,-1 0-1,29 0 17,-29 0-32,0 0 0,0 0 31,57 0-16,-57 0 17,29 0-17,-57 4 1,0 0 125,0 0-126,-57 0 1,-28 4-1,29-4 1,28-4 0,-85 4-16,28-4 31,28 3-31,29-3 16,-85 5-1,85-5 1,-57 4-1,0-4 1,57 7 0,-1-7-1,1 0-15,0 4 16,-29-4-16,-56 8 31,28-4-15,29-4-1,28 4 1,0-4 0,-1 0-16,1 4 0,-57-4 15,-84 4 17,55 0-32,58 0 31,27-4-31,1 0 0,-141 0 31,55 4-15,2-4-1,-2 0 1,-83 4 0,112 0-1,-56-4 16,112 0-15,-141 0 0,114 0-1,-29 0 1,0 0 0,29 0-1,0 0 1,-114 0-1,85 0 1,-56 0 0,-2 4 15,2-4 0,114 0-31,-31 0 0,31 0 0,-58 0 31,56 0-31,-56-4 16,58 4 0,-2 0-16,-56 0 15,56 4 1,2-4-16,-2 0 16,0 4-1,-27-4-15,29 4 16,-58-4-1,0 0 1,0 4 0,0-4-1,-29 0-15,29 0 16,29 0-16,-56 0 16,83 0-1,-56 0 1,56 0 15,58-4 94,0 0-78,-29 0-31,27-4-1,-27 4 1,0 0-16,0 0 15,0 0 17,0 0-32,0 0 47,0-4-32,0 4 16,0 0 48,0 8 14,0 4-77,0-4 0,29-4-1,-29 4 1,0 0-1,29-4 17,-29 4-17,27-4 1,29 0 0,-27 0-1,0 0-15,27-4 31,0 4-31,29-4 0,-56 4 32,56 0-32,0 0 15,27 0 1,-83-4 0,56 4-1,-58 0 1,2 0-1,0 0-15,56-8 16,-29 8 0,-27 0-1,-2 0 1,29 0 0,29 0-1,-27 0 16,139 0-15,-112-4 15,29 0-31,-58 4 16,0-4 0,199 0-1,-199 4-15,85-3 31,2-1-15,-31 4 0,86 0-1,-56 0 1,169 0 0,-142-8-1,114 8 1,-170-4-1,0 4 1,-28 0 0,113 0-1,-114 0 17,1 0-32,198 0 15,-198 0 1,0-4 46,-29 4-46,1-4 0,56 4-1,-28 0 1,-29 0 15,1 0-15,-29 0-1,0 0 1,0 0 0,1 0 77,27 0-61,1 4-1,0 0 0,-29 0 16,-28-1-16,0 2 63,-28-10-47,-1 5-32,-27 0 1,-1 0 0,0 5 15,29-5-15,0 4-1,0-4-15,-29 3 31,1 1-15,-142 4 0,56-8-1,29 4 1,28-4 0,-56 0-1,85 0-15,-1 4 16,29-4 15,-85 0-15,85 4-16,-1-4 31,1 0-15,-57 8 15,-56 0-16,84-8 1,-28 4-16,57-4 16,0 0-1,-1 0 17,58 4 61,-1-4-77,0 0 15,1 0-15,-1 0-1,29 0 17,-1 0-17,-28 0-15,85 0 16,1 0 0,-58 0-16,0 4 31,29-4-16,0 0 1,56 0 0,-56 0 15,-56 0-31,55 0 31,30 0-15,-1 0-1,56 8 1,-84-4 0,0-4-1,-57 0 1,0 0 0,29 0 140,-29-8-141,29 8-15,-29-4 16,1 4 0,-29-4 93,0 0-93,0 0 15,0 0-15,-29 0-16,29 0 15,0 0 1,0 0-16,0 0 31,0 0 0,-28 4 1,28-4-17,-28 0 32,-1 4 0,-56 0-31,29 0-1,-29 0 1,-85 0-1,29 0 1,28 0 0,-85 4-1,-28-4 1,-57 0 0,113 0-1,-169 0 1,141 0-1,-113 0 1,57 0 15,-340 0 1,482 0-32,-199 0 15,168 0 16,116 0-31,-114 0 32,56 0-17,56 0-15,-27 0 16,-58 0 0,58-4-16,-29 4 15,56-4 16,-27 4-31,-29-3 32,-27 3-17,-2-4 1,-56-1 0,114 2-1,-85-1 1,112 4-1,0-4 1,2 0 0,-31 4-1,2-4 17,56 0 14,29 4-30,27 0 31,-56-4 47,29 4-47,-29 12-16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ax="1920" units="cm"/>
          <inkml:channel name="Y" type="integer" max="1080" units="cm"/>
          <inkml:channel name="T" type="integer" max="2.14748E9" units="dev"/>
        </inkml:traceFormat>
        <inkml:channelProperties>
          <inkml:channelProperty channel="X" name="resolution" value="65.52901" units="1/cm"/>
          <inkml:channelProperty channel="Y" name="resolution" value="65.45454" units="1/cm"/>
          <inkml:channelProperty channel="T" name="resolution" value="1" units="1/dev"/>
        </inkml:channelProperties>
      </inkml:inkSource>
      <inkml:timestamp xml:id="ts0" timeString="2025-10-17T06:13:27.493"/>
    </inkml:context>
    <inkml:brush xml:id="br0">
      <inkml:brushProperty name="width" value="0.08819" units="cm"/>
      <inkml:brushProperty name="height" value="0.35278" units="cm"/>
      <inkml:brushProperty name="color" value="#FFFF00"/>
      <inkml:brushProperty name="tip" value="rectangle"/>
      <inkml:brushProperty name="rasterOp" value="maskPen"/>
    </inkml:brush>
  </inkml:definitions>
  <inkml:trace contextRef="#ctx0" brushRef="#br0">14724 11132 0,'315'63'219,"-126"-42"-188,-105-21-31,-42 21 31,0-21-31,147 21 16,-42-21 15,189 42 0,-147-42-15,-126 0 0,0-21 15,-42 21-16,42-21 1,-21-21 0,0 42-16,105-63 31,-126 63-31,0 0 0,42 0 31,-42 0-31,0 0 16,0 0 15,42 0 32,-42 0-48,0 0 16,-21 21 48,-21-21-17,-42 0-46,21 0-16,-63-42 15,-63-42 1,105 84-16,-84-42 16,42 21-1,21 21-15,21 0 16,-21 0-1,63 0-15,-42 0 16,21 0 0,-84 21 15,84-21-31,21 21 0,-105 0 31,84-21-31,-21 0 16,-63 0-1,84 0-15,21 0 16,-21 0 15,0 21 1,42 0-17,-21-21-15,0 21 47,0 0-31,-21-21-16,-21 21 15,21 21 1,21-42 78,-42-21-47,42 0-16,21 42 141,21-21-157,-21 21-15,0 0 32,21 0-17,0 0 48,-21 0-32,21-21 47,0 0-31,21 0-31,-21 0-1,42 0 1,-42 0-1,63 0 1,-42 0 0,21 0 15,-21 0-31,0 0 16,105 42-1,21 0 16,0 63-15,-126-84-16,0-21 0,-21 0 16,63 21-1,-21-21 1,-42 0-16,-21-21 31,42-21-15,105-42 15,-63 0-15,-63 63 15,42 21-31,-42 0 31,126 21 0,-105-21-31,-21 21 16,0-21 0,0 21 15,42 0-15,21 0-1,-42 0 1,0-21-1,0 0 1,-21 0 0,0 0 62,0 0-63,0 0 1,-42 0 109,-84 0-109,-42-42-1,21 0 1,42 21 15,0-21-15,21 42-16,42 0 31,-105-21 32,84 21-48,0-21-15,-21 21 16,0-21-1,42 21-15,-21 0 32,-21 0-17,21 0 1,21 0-16,0 0 16,-21 0 15,-42 0-31,21 42 31,-126 0 0,84-42-15,42 0 0,42 0-1,0 0 16,21 21 1,-21 0-1,0-21-31,-42 0 31,42 21-15,0-21-16,0 0 0,-21 21 31,0 0 0,21-21 16,-21 0-31,0 0-1,0 0-15,21 0 16,-105 0 0,105 0-1,21 21 79,0 21-78,-84-42-1,42 21 1,21-21 0,21 21-1,21 0 48,-21 0 30,21-21-77,84 0 15,-42 0 1,-21 0-32,0 0 15,63 42 1,-63-42-1,21 0-15,63 21 16,-84-21 0,63 0 15,-84 0-31,21 0 0,42 21 31,-21-21 0,-42 0-15,21 0-16,42 0 31,21 0-15,-63 0 0,42 0-1,-42 0 1,-21-42-1,42 42 17,0 0-1,-42-21-31,21 0 31,0 21-31,0 0 31,21-21 16,-21 0-31,42-42 0,-21 63-1,-21-21 1,-21 21-16,21 0 15,-21 0 1,21 0 0,0 0-1,63 0 17,-63 0-17,21 0 1,-42 0-16,0 0 0,0 0 15,63 0 17,0 0 77,-84 21 16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ax="1920" units="cm"/>
          <inkml:channel name="Y" type="integer" max="1080" units="cm"/>
          <inkml:channel name="T" type="integer" max="2.14748E9" units="dev"/>
        </inkml:traceFormat>
        <inkml:channelProperties>
          <inkml:channelProperty channel="X" name="resolution" value="65.52901" units="1/cm"/>
          <inkml:channelProperty channel="Y" name="resolution" value="65.45454" units="1/cm"/>
          <inkml:channelProperty channel="T" name="resolution" value="1" units="1/dev"/>
        </inkml:channelProperties>
      </inkml:inkSource>
      <inkml:timestamp xml:id="ts0" timeString="2025-10-17T06:13:31.993"/>
    </inkml:context>
    <inkml:brush xml:id="br0">
      <inkml:brushProperty name="width" value="0.08819" units="cm"/>
      <inkml:brushProperty name="height" value="0.35278" units="cm"/>
      <inkml:brushProperty name="color" value="#FFFF00"/>
      <inkml:brushProperty name="tip" value="rectangle"/>
      <inkml:brushProperty name="rasterOp" value="maskPen"/>
    </inkml:brush>
  </inkml:definitions>
  <inkml:trace contextRef="#ctx0" brushRef="#br0">14934 14429 0,'126'0'250,"-63"0"-235,21 0-15,-42 0 16,105 21 0,-126-21-16,0 0 15,21 0-15,42 0 16,63 0 0,-84 0-1,84 0 1,-84 0-1,105-21 1,-63 21 0,126 21 15,-210-21-31,21 21 0,84 21 31,-105-42-15,21 0-1,105-42 32,-84 0-31,-21 42-16,-21-21 16,63 21 15,-63 21-31,21-21 15,42 21 1,-63-21 0,21 0-16,63 0 31,-84 0-31,21 0 0,84 0 31,-84 0-31,0 0 0,0 21 16,-21-21-1,0 0-15,0 0 16,21 0 31,-21-42-31,21 42-16,-21 0 31,-168-63 125,63 21-140,-21 0-1,-84-42 1,42 42 0,21 0-1,21 42 1,0 0-1,63 0 1,-21 0 0,42 0-16,-84-42 15,21 42 1,63 0-16,-42-21 31,0 21-15,-21 0 15,21 42 0,42-42-31,0 0 16,0 42 0,0-42-16,0 0 15,0 42 1,0-21-1,-21 0-15,21 0 16,-21 0-16,-42 0 16,0 0-1,42-21-15,-21 0 16,-42 0 0,63-21-1,-21 21 16,21 0-15,-63 21 15,84-21-31,-21 0 16,-84 0 0,105 0-16,0 0 0,-42 0 31,21 0-16,-42 0 1,-42-42 0,105 42-16,0-21 31,0 21 47,0 0 0,42-21 0,0 42-15,63 0-32,-42-21-31,21 21 31,42-21-15,-42 0 0,0 0-1,21 0-15,-42 21 16,84 0-1,-63 0 1,21-21-16,21 21 0,126 42 16,-84-42-16,-63-21 15,-42 21-15,21-21 16,-42 0 0,21 0-1,0-21 16,-21 21-15,0-21 15,21 21-15,42-63 0,-21 42-1,-21 0 1,0 21 31,84-21-16,-63 21-31,-42 0 0,63 0 31,105 21 0,-84 0-15,-42-21-16,63 42 31,-105-42-15,0 0-16,0 0 16,0 0-16,84 0 31,-63 0-31,0 0 15,42 0 1,-63 0 0,-21 21 15,0 0 47,-105 0-47,21-21-31,42 0 16,-42 0 0,21 0-16,-21 0 15,-189-21 1,0-21-1,-21-21 1,63 0 0,-42 21-1,105 0 1,-147 42 15,-147 0 0,378 0-15,63 21-16,0-21 31,21 21 32,21 0-63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ax="1920" units="cm"/>
          <inkml:channel name="Y" type="integer" max="1080" units="cm"/>
          <inkml:channel name="T" type="integer" max="2.14748E9" units="dev"/>
        </inkml:traceFormat>
        <inkml:channelProperties>
          <inkml:channelProperty channel="X" name="resolution" value="65.52901" units="1/cm"/>
          <inkml:channelProperty channel="Y" name="resolution" value="65.45454" units="1/cm"/>
          <inkml:channelProperty channel="T" name="resolution" value="1" units="1/dev"/>
        </inkml:channelProperties>
      </inkml:inkSource>
      <inkml:timestamp xml:id="ts0" timeString="2025-10-17T06:13:46.259"/>
    </inkml:context>
    <inkml:brush xml:id="br0">
      <inkml:brushProperty name="width" value="0.08819" units="cm"/>
      <inkml:brushProperty name="height" value="0.35278" units="cm"/>
      <inkml:brushProperty name="color" value="#FFFF00"/>
      <inkml:brushProperty name="tip" value="rectangle"/>
      <inkml:brushProperty name="rasterOp" value="maskPen"/>
    </inkml:brush>
  </inkml:definitions>
  <inkml:trace contextRef="#ctx0" brushRef="#br0">3361 5692 0,'42'0'219,"0"0"-204,-21 0 1,0 0-16,21 0 16,21 0 15,0 0-15,-21 0-1,63 0 16,-63 0-15,-21 0 15,0 0-15,0 0 0,42 0-1,21 0-15,-63 0 16,0 0 15,0 0-15,0 0-1,42 0 1,-42 0 15,0 0-15,21 0-1,-21 0-15,84-63 47,-63 63-31,-21 0-16,0 0 16,21 0-1,0 0-15,-42 21 16,63-21-1,-42 0 1,0 0 47,21 0-32,-21 0-31,0 0 15,0 21 1,0-21 0,21 0 15,-21 21-15,0-21-1,0 42 1,-21-63-16,21 21 94,0 21-32,-21 0-15,-21-21 47,-84 0-63,84 0-15,0 0-1,0 0-15,-63 0 31,63 21-15,-21-21 15,-21 0-15,21 21 15,21-21-15,0 0 15,-21 0 32,21 0-32,-42 0 0,-42 0-15,84 0-1,-42 0 1,21 0 0,0 0-1,21 0 1,-21 0-1,21 0 1,0 0 0,0 21-16,-21-21 15,0 0 1,21 0 0,0 0-1,0 0 1,-126 0 46,126 0-30,0 0-17,0 0 1,0 0-16,0 0 0,0 0 15,0 21 1,0-21 0,0 0-1,21 21 157,21 0-141,0 0-15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5FE830D-01F5-4BA4-B1EF-4D9C33862687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7FE2F36-C4A1-4722-B743-8AD853A602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03209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7FE2F36-C4A1-4722-B743-8AD853A60294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775088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527F268-3F92-4BB0-8EB0-DA41556C642E}" type="slidenum">
              <a:rPr lang="lv-LV" smtClean="0"/>
              <a:t>20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413662066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Wingdings" panose="05000000000000000000" pitchFamily="2" charset="2"/>
              <a:buNone/>
            </a:pPr>
            <a:r>
              <a:rPr lang="en-US" dirty="0"/>
              <a:t>The Professional Development Module, or PDM, is the </a:t>
            </a:r>
            <a:r>
              <a:rPr lang="en-US" b="1" dirty="0"/>
              <a:t>next stage </a:t>
            </a:r>
            <a:r>
              <a:rPr lang="en-US" dirty="0"/>
              <a:t>in the continuum of education for </a:t>
            </a:r>
            <a:r>
              <a:rPr lang="en-US" dirty="0" err="1"/>
              <a:t>anaesthesiologists</a:t>
            </a:r>
            <a:r>
              <a:rPr lang="en-US" dirty="0"/>
              <a:t>.</a:t>
            </a:r>
            <a:br>
              <a:rPr lang="en-US" dirty="0"/>
            </a:br>
            <a:br>
              <a:rPr lang="en-US" dirty="0"/>
            </a:br>
            <a:r>
              <a:rPr lang="en-US" dirty="0"/>
              <a:t>The PDM is designed for specialists who have completed their training and wish to advance their competence, leadership, and educational contribution</a:t>
            </a:r>
            <a:r>
              <a:rPr lang="lv-LV" dirty="0"/>
              <a:t>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D1D2B4E-BFEB-4711-9D2C-77D89262B7B8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877725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D1D2B4E-BFEB-4711-9D2C-77D89262B7B8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613349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E8083E1-94D5-5C08-DBC5-7B88E570DB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10C2277-DDA2-E18D-2B26-CF95796CBA5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C138DBD-E33E-2C94-1B17-8D2D5F73AD6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Professional Development Module is a way to implement more structure in CPD.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B9D4B3C-FC5A-3D5C-D2F3-08B7CFAE475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D1D2B4E-BFEB-4711-9D2C-77D89262B7B8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28008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527F268-3F92-4BB0-8EB0-DA41556C642E}" type="slidenum">
              <a:rPr lang="lv-LV" smtClean="0"/>
              <a:t>6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82041233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C177FBD-87C4-EF8B-4988-AA4773C79A4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1599097-D977-ADA4-2FE5-922C4D5E2E7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F885CBE-D5B8-9897-3E93-F14C18C13AB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0B18AF7-CFA5-99C1-ABA9-A3441883525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527F268-3F92-4BB0-8EB0-DA41556C642E}" type="slidenum">
              <a:rPr lang="lv-LV" smtClean="0"/>
              <a:t>7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76921440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7FE2F36-C4A1-4722-B743-8AD853A60294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428654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7FE2F36-C4A1-4722-B743-8AD853A60294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109444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7FE2F36-C4A1-4722-B743-8AD853A60294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10481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24EB5F-F662-C02E-CEC1-0989C863BE4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3DD35BE-607A-9E34-D8F4-9965993C9A4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C30D6D-731B-7E06-6A8A-C8155E318E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24AF48-2ED7-45D2-ABD3-FF4421663D95}" type="datetime5">
              <a:rPr lang="en-US" smtClean="0"/>
              <a:t>17-Oct-25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5DB7055-AE8C-B214-7166-7A1D0FB30D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Timișoara, Romania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9700D10-708B-2DAB-9FC7-A02E5E59BF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3A5A9-56A0-4F9D-B963-5141FF50F3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62195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D4043-27D7-F7A3-E72A-797D896C16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E2D1F00-AD85-0639-0584-B466DEB5D96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541ACF-9D08-81BD-6147-2A709BB433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96437-CF48-401E-A537-ECAE50FAB369}" type="datetime5">
              <a:rPr lang="en-US" smtClean="0"/>
              <a:t>17-Oct-25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C6256D5-2340-2038-E767-32FD9A00F6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Timișoara, Romania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A632FFB-5AD0-CC22-28D3-E33C3CF7FE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3A5A9-56A0-4F9D-B963-5141FF50F3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71800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5CBD44B-50A4-AE3F-B125-85F7F069A85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30A994F-ECDA-4DAB-48AF-69065DCE994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F7A4B18-AA58-E163-0526-14C5EAE807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3A4F9F-8FF5-484F-AE90-85FA7EA29ACF}" type="datetime5">
              <a:rPr lang="en-US" smtClean="0"/>
              <a:t>17-Oct-25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0390C69-CE41-6BB6-8677-459ABCE344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Timișoara, Romania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D7701F6-F026-3D50-E4D3-598F75127D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3A5A9-56A0-4F9D-B963-5141FF50F3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29402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F119D8-3B77-4566-6850-AE938D0A02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A0A688-1D05-C740-8D3C-8A8541CF208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FC18DD-099E-EC28-6CAF-3A1E0DC285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273AE-348D-487C-BDF7-6B327E21A5DE}" type="datetime5">
              <a:rPr lang="en-US" smtClean="0"/>
              <a:t>17-Oct-25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FB27023-0D5F-E273-5549-3E528C9A61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Timișoara, Romania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4EEFB9-8A40-06C0-D531-C31062A2D4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3A5A9-56A0-4F9D-B963-5141FF50F3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88534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E71DB6-9022-1F34-65B5-A7FAB87902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441196A-0F4E-4BBE-73DE-8F996789620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B99819-34BD-65E3-84D5-FACB207C53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E2FC88-6116-4A69-A81E-7CFF5846DA60}" type="datetime5">
              <a:rPr lang="en-US" smtClean="0"/>
              <a:t>17-Oct-25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D31F374-1AF1-1842-FCEB-3CA99B6C1D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Timișoara, Romania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DB37B38-4FDB-9350-ABEA-280A31B014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3A5A9-56A0-4F9D-B963-5141FF50F3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40021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354112-67D1-2F31-A1FF-486E5E70F8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F1A4D8-5FD2-2EAD-8DAD-6DD765FA83D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1031CEA-4B39-B35F-972D-FF0D2C7EAA6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332F6F3-C5A2-5FC1-6F8B-E185A52C41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420A55-F43D-4244-B4BF-E58B12DA647D}" type="datetime5">
              <a:rPr lang="en-US" smtClean="0"/>
              <a:t>17-Oct-25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76535C5-4569-66E4-44CF-63596328B7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Timișoara, Romania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EF10B5C-B47D-21E9-1B55-E698218DA4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3A5A9-56A0-4F9D-B963-5141FF50F3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29105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DC25DA-9117-7975-8BA4-B95B63E323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421F9BE-0CB7-3A4D-22B5-BD55C0FD5E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629EE6D-34FC-2F25-0BC7-B416B385282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70F4A07-6AED-B2F2-960C-845B63516D0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5700A2C-F337-80C0-0DFA-9024C6A120C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AEBFF4F-B581-BC42-1D0B-5BEB392041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99FB11-3397-41FD-A6E1-69A735A38BAE}" type="datetime5">
              <a:rPr lang="en-US" smtClean="0"/>
              <a:t>17-Oct-25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A45E046-EA82-EE77-9957-830C66C9AC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Timișoara, Romania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BDFB390-90C6-6710-25DE-8911FD3A45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3A5A9-56A0-4F9D-B963-5141FF50F3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30453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F3CC15-3B73-56E8-7336-45F70641D1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C108A0C-FDBA-B86B-F3BC-BFEB0C4AD1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4F8ED-9597-45FF-806A-215F694C3FD0}" type="datetime5">
              <a:rPr lang="en-US" smtClean="0"/>
              <a:t>17-Oct-25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8C76179-857F-C3AA-F51D-EE67A6B310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Timișoara, Romania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4748C64-25CA-DD2C-092F-A8DB533DBB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3A5A9-56A0-4F9D-B963-5141FF50F3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51250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1B5878A-A4ED-30AF-32C3-AC757E3B29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5B495F-3F3D-4FF6-9306-6C9D5820ED5D}" type="datetime5">
              <a:rPr lang="en-US" smtClean="0"/>
              <a:t>17-Oct-25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584F853-E690-CB43-4211-2824242CBF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Timișoara, Romania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186C667-0D11-AE04-120B-FA722560C2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3A5A9-56A0-4F9D-B963-5141FF50F3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95192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85565B-1BE6-3D72-57D1-D2ED5506E2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3CDF6A-D894-2123-760E-5FE54DA0A4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6B810B9-D1B1-8122-377D-38A2D491216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CE16CCA-F4E7-7F2A-A906-959EA5F758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F4375E-892A-4346-8695-0EA7F0FE0621}" type="datetime5">
              <a:rPr lang="en-US" smtClean="0"/>
              <a:t>17-Oct-25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CB0416A-1824-3411-A275-8BE95B6045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Timișoara, Romania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B7A1ACF-5561-B256-7AE8-64C2DE0A5E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3A5A9-56A0-4F9D-B963-5141FF50F3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39128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B92714-4A17-1406-47BF-AAF420502F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CFB47F7-A610-4B87-7F43-91D8A75F16F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8BC0B84-09B5-2813-CA1C-FAB1A42E146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D981DCC-D6BC-8004-2FC9-521136F559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012A6E-22F9-414B-A7C7-7CB2B61F9ECA}" type="datetime5">
              <a:rPr lang="en-US" smtClean="0"/>
              <a:t>17-Oct-25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1A26B6A-166D-D200-05F7-95F604CAF1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Timișoara, Romania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5632EC6-BBA1-CD9E-2404-30AC543C42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3A5A9-56A0-4F9D-B963-5141FF50F3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68984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82D7808-C4FA-78BA-3917-FFC05198EE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A531DB1-F31B-B1D1-0E65-76F4239B04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37D2B4E-7371-7E4F-7E14-54F727D1E8F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8DD8AE-2902-4E56-B52D-FE3D646099D5}" type="datetime5">
              <a:rPr lang="en-US" smtClean="0"/>
              <a:t>17-Oct-25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B0B0E08-68F9-1B09-527B-76E09B3E987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Timișoara, Romania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9B498E4-C445-CA52-C017-7E97B291E4E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83A5A9-56A0-4F9D-B963-5141FF50F3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2926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customXml" Target="../ink/ink1.xml"/><Relationship Id="rId7" Type="http://schemas.openxmlformats.org/officeDocument/2006/relationships/image" Target="../media/image11.png"/><Relationship Id="rId12" Type="http://schemas.openxmlformats.org/officeDocument/2006/relationships/image" Target="../media/image15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png"/><Relationship Id="rId11" Type="http://schemas.openxmlformats.org/officeDocument/2006/relationships/customXml" Target="../ink/ink4.xml"/><Relationship Id="rId5" Type="http://schemas.openxmlformats.org/officeDocument/2006/relationships/customXml" Target="../ink/ink2.xml"/><Relationship Id="rId10" Type="http://schemas.openxmlformats.org/officeDocument/2006/relationships/image" Target="../media/image14.png"/><Relationship Id="rId4" Type="http://schemas.openxmlformats.org/officeDocument/2006/relationships/image" Target="../media/image12.png"/><Relationship Id="rId9" Type="http://schemas.openxmlformats.org/officeDocument/2006/relationships/customXml" Target="../ink/ink3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customXml" Target="../ink/ink7.xml"/><Relationship Id="rId3" Type="http://schemas.openxmlformats.org/officeDocument/2006/relationships/image" Target="../media/image17.png"/><Relationship Id="rId7" Type="http://schemas.openxmlformats.org/officeDocument/2006/relationships/image" Target="../media/image19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6.xml"/><Relationship Id="rId6" Type="http://schemas.openxmlformats.org/officeDocument/2006/relationships/customXml" Target="../ink/ink6.xml"/><Relationship Id="rId5" Type="http://schemas.openxmlformats.org/officeDocument/2006/relationships/image" Target="../media/image18.png"/><Relationship Id="rId4" Type="http://schemas.openxmlformats.org/officeDocument/2006/relationships/customXml" Target="../ink/ink5.xml"/><Relationship Id="rId9" Type="http://schemas.openxmlformats.org/officeDocument/2006/relationships/image" Target="../media/image20.pn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www.eba-uems.eu/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Graphical user interface, website">
            <a:extLst>
              <a:ext uri="{FF2B5EF4-FFF2-40B4-BE49-F238E27FC236}">
                <a16:creationId xmlns:a16="http://schemas.microsoft.com/office/drawing/2014/main" id="{8DF6BDC5-894A-CE53-7328-5E277B57E90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10154" y="203789"/>
            <a:ext cx="4792479" cy="150191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34A49821-3880-E861-8099-BCE0FF697592}"/>
              </a:ext>
            </a:extLst>
          </p:cNvPr>
          <p:cNvSpPr txBox="1"/>
          <p:nvPr/>
        </p:nvSpPr>
        <p:spPr>
          <a:xfrm>
            <a:off x="1554064" y="2736502"/>
            <a:ext cx="9743440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4000" b="1" dirty="0"/>
              <a:t>European Professional Development Module</a:t>
            </a:r>
          </a:p>
          <a:p>
            <a:pPr algn="ctr"/>
            <a:r>
              <a:rPr lang="en-US" sz="4400" b="1" dirty="0"/>
              <a:t>OBSTETRIC ANAESTHESIOLOGY</a:t>
            </a:r>
          </a:p>
        </p:txBody>
      </p:sp>
      <p:sp>
        <p:nvSpPr>
          <p:cNvPr id="5" name="Subtitle 2">
            <a:extLst>
              <a:ext uri="{FF2B5EF4-FFF2-40B4-BE49-F238E27FC236}">
                <a16:creationId xmlns:a16="http://schemas.microsoft.com/office/drawing/2014/main" id="{47B97D54-9B83-A4A4-E84A-A2E3F1441B9B}"/>
              </a:ext>
            </a:extLst>
          </p:cNvPr>
          <p:cNvSpPr txBox="1">
            <a:spLocks/>
          </p:cNvSpPr>
          <p:nvPr/>
        </p:nvSpPr>
        <p:spPr>
          <a:xfrm>
            <a:off x="1434307" y="4629339"/>
            <a:ext cx="7896251" cy="827182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b="1" dirty="0"/>
              <a:t>Prof. Oleg Sabelnikovs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dirty="0"/>
              <a:t>President of EBA</a:t>
            </a:r>
            <a:endParaRPr lang="lv-LV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DCF4AB6-2C35-8885-25BA-147B218B4AAB}"/>
              </a:ext>
            </a:extLst>
          </p:cNvPr>
          <p:cNvSpPr txBox="1"/>
          <p:nvPr/>
        </p:nvSpPr>
        <p:spPr>
          <a:xfrm>
            <a:off x="3020861" y="5729808"/>
            <a:ext cx="6150278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dirty="0"/>
              <a:t>UEMS SPRING COUNCIL MEETING</a:t>
            </a:r>
          </a:p>
          <a:p>
            <a:pPr algn="ctr"/>
            <a:r>
              <a:rPr lang="en-US" dirty="0"/>
              <a:t>2025</a:t>
            </a:r>
          </a:p>
        </p:txBody>
      </p:sp>
    </p:spTree>
    <p:extLst>
      <p:ext uri="{BB962C8B-B14F-4D97-AF65-F5344CB8AC3E}">
        <p14:creationId xmlns:p14="http://schemas.microsoft.com/office/powerpoint/2010/main" val="26564337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CFFC0D-0D42-73B3-DC34-54E7614266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>
                <a:latin typeface="+mn-lt"/>
              </a:rPr>
              <a:t>Section 2. </a:t>
            </a:r>
            <a:r>
              <a:rPr lang="en-US" sz="3200" b="1" dirty="0">
                <a:latin typeface="+mn-lt"/>
              </a:rPr>
              <a:t>Learning Objectives, Domains and Competencies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38D74E-6D85-C288-40BF-ADFEB4B2CD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47425"/>
            <a:ext cx="7289800" cy="4172799"/>
          </a:xfrm>
        </p:spPr>
        <p:txBody>
          <a:bodyPr>
            <a:normAutofit/>
          </a:bodyPr>
          <a:lstStyle/>
          <a:p>
            <a:r>
              <a:rPr lang="en-US" dirty="0"/>
              <a:t>Learning objectives</a:t>
            </a:r>
          </a:p>
          <a:p>
            <a:r>
              <a:rPr lang="en-GB" dirty="0"/>
              <a:t>Domains of learning</a:t>
            </a:r>
            <a:endParaRPr lang="en-US" dirty="0"/>
          </a:p>
          <a:p>
            <a:r>
              <a:rPr lang="en-GB" dirty="0"/>
              <a:t>Required levels of competence for the PDM</a:t>
            </a:r>
            <a:endParaRPr lang="en-US" dirty="0"/>
          </a:p>
          <a:p>
            <a:r>
              <a:rPr lang="en-GB" dirty="0"/>
              <a:t>Obstetric anaesthesiology content in the ETR</a:t>
            </a:r>
            <a:endParaRPr lang="en-US" dirty="0"/>
          </a:p>
          <a:p>
            <a:r>
              <a:rPr lang="en-GB" dirty="0"/>
              <a:t>PDM Domains and Competencies – knowledge, skills and specific attitudes</a:t>
            </a:r>
            <a:endParaRPr lang="en-US" dirty="0"/>
          </a:p>
          <a:p>
            <a:endParaRPr lang="en-US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DCC1FBD-5633-1875-94AC-68A1627FA7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273AE-348D-487C-BDF7-6B327E21A5DE}" type="datetime5">
              <a:rPr lang="en-US" smtClean="0"/>
              <a:t>17-Oct-25</a:t>
            </a:fld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B90F818-D173-97AB-F538-16CADDAC54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3A5A9-56A0-4F9D-B963-5141FF50F368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694856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90AED65-693D-98E8-780F-2D803112C54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2F9390-F7A0-90FE-B003-0A3130FAE1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>
                <a:latin typeface="+mn-lt"/>
              </a:rPr>
              <a:t>Section 2. </a:t>
            </a:r>
            <a:r>
              <a:rPr lang="en-US" sz="3200" b="1" dirty="0">
                <a:latin typeface="+mn-lt"/>
              </a:rPr>
              <a:t>Learning Objectives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9BE529E-2008-6848-06A3-6796D80F67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273AE-348D-487C-BDF7-6B327E21A5DE}" type="datetime5">
              <a:rPr lang="en-US" smtClean="0"/>
              <a:t>17-Oct-25</a:t>
            </a:fld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3828E91-9EF0-F28C-EB2E-3C6594D05D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3A5A9-56A0-4F9D-B963-5141FF50F368}" type="slidenum">
              <a:rPr lang="en-US" smtClean="0"/>
              <a:t>11</a:t>
            </a:fld>
            <a:endParaRPr lang="en-US"/>
          </a:p>
        </p:txBody>
      </p:sp>
      <p:sp>
        <p:nvSpPr>
          <p:cNvPr id="14" name="Content Placeholder 13">
            <a:extLst>
              <a:ext uri="{FF2B5EF4-FFF2-40B4-BE49-F238E27FC236}">
                <a16:creationId xmlns:a16="http://schemas.microsoft.com/office/drawing/2014/main" id="{3E6DF4CA-BD9A-F22B-875D-74EC2C21EF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54881"/>
            <a:ext cx="10515600" cy="3631519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On completion of the PDM, the learner should be:</a:t>
            </a:r>
          </a:p>
          <a:p>
            <a:pPr algn="just"/>
            <a:r>
              <a:rPr lang="en-US" dirty="0"/>
              <a:t>Able to provide safe analgesic and </a:t>
            </a:r>
            <a:r>
              <a:rPr lang="en-US" dirty="0" err="1"/>
              <a:t>anaesthetic</a:t>
            </a:r>
            <a:r>
              <a:rPr lang="en-US" dirty="0"/>
              <a:t> care for a wide variety of </a:t>
            </a:r>
            <a:r>
              <a:rPr lang="en-US" b="1" dirty="0"/>
              <a:t>complex obstetric cases </a:t>
            </a:r>
            <a:r>
              <a:rPr lang="en-US" dirty="0"/>
              <a:t>independently</a:t>
            </a:r>
          </a:p>
          <a:p>
            <a:pPr algn="just"/>
            <a:r>
              <a:rPr lang="en-US" dirty="0"/>
              <a:t>Capable of leading the delivery and </a:t>
            </a:r>
            <a:r>
              <a:rPr lang="en-US" b="1" dirty="0" err="1"/>
              <a:t>organisation</a:t>
            </a:r>
            <a:r>
              <a:rPr lang="en-US" b="1" dirty="0"/>
              <a:t> of education </a:t>
            </a:r>
            <a:r>
              <a:rPr lang="en-US" dirty="0"/>
              <a:t>in obstetric </a:t>
            </a:r>
            <a:r>
              <a:rPr lang="en-US" dirty="0" err="1"/>
              <a:t>anaesthesiology</a:t>
            </a:r>
            <a:r>
              <a:rPr lang="en-US" dirty="0"/>
              <a:t>, including of the wider multidisciplinary team</a:t>
            </a:r>
          </a:p>
          <a:p>
            <a:pPr algn="just"/>
            <a:r>
              <a:rPr lang="en-US" dirty="0"/>
              <a:t>Capable of </a:t>
            </a:r>
            <a:r>
              <a:rPr lang="en-US" b="1" dirty="0"/>
              <a:t>leading the obstetric </a:t>
            </a:r>
            <a:r>
              <a:rPr lang="en-US" b="1" dirty="0" err="1"/>
              <a:t>anaesthesiology</a:t>
            </a:r>
            <a:r>
              <a:rPr lang="en-US" b="1" dirty="0"/>
              <a:t> service</a:t>
            </a:r>
            <a:r>
              <a:rPr lang="en-US" dirty="0"/>
              <a:t>, to the benefit of patients/service users and the </a:t>
            </a:r>
            <a:r>
              <a:rPr lang="en-US" dirty="0" err="1"/>
              <a:t>organisation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960358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DD26661-F5E6-D2E5-B632-975DA824D7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5B495F-3F3D-4FF6-9306-6C9D5820ED5D}" type="datetime5">
              <a:rPr lang="en-US" smtClean="0"/>
              <a:t>17-Oct-25</a:t>
            </a:fld>
            <a:endParaRPr lang="en-US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0499E4BD-AE1C-5E46-DA07-976D897857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3A5A9-56A0-4F9D-B963-5141FF50F368}" type="slidenum">
              <a:rPr lang="en-US" smtClean="0"/>
              <a:t>12</a:t>
            </a:fld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AC5739AF-6952-CE9A-CF21-E7EBF4E3784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6572" y="1173761"/>
            <a:ext cx="7049484" cy="509658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3AAD6CD4-48EB-3157-C5C9-6CFF7CCA5A9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00456" y="1173761"/>
            <a:ext cx="5778232" cy="176348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183E4D00-615E-0126-8338-2DACDA504BC4}"/>
              </a:ext>
            </a:extLst>
          </p:cNvPr>
          <p:cNvSpPr txBox="1"/>
          <p:nvPr/>
        </p:nvSpPr>
        <p:spPr>
          <a:xfrm>
            <a:off x="326572" y="502984"/>
            <a:ext cx="619760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dirty="0"/>
              <a:t>Section 2. </a:t>
            </a:r>
            <a:r>
              <a:rPr lang="en-GB" sz="3200" b="1" dirty="0"/>
              <a:t>Domains of learning</a:t>
            </a:r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429362086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1472E66-98DF-6FBF-5450-574F85169F7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5D1752-4662-1B4C-3322-BB994AFEAF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>
                <a:latin typeface="+mn-lt"/>
              </a:rPr>
              <a:t>Section 2. </a:t>
            </a:r>
            <a:r>
              <a:rPr lang="en-US" sz="3200" b="1" dirty="0">
                <a:latin typeface="+mn-lt"/>
              </a:rPr>
              <a:t>Required levels of competence for the PDM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384AB2B-4ECE-2DC5-97A6-602B713157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273AE-348D-487C-BDF7-6B327E21A5DE}" type="datetime5">
              <a:rPr lang="en-US" smtClean="0"/>
              <a:t>17-Oct-25</a:t>
            </a:fld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83ECF0F-C773-FB01-81A5-B3DB07F022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3A5A9-56A0-4F9D-B963-5141FF50F368}" type="slidenum">
              <a:rPr lang="en-US" smtClean="0"/>
              <a:t>13</a:t>
            </a:fld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F712CDDC-A854-F612-4944-DFA749C204C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34189" y="4105091"/>
            <a:ext cx="9288171" cy="2067213"/>
          </a:xfrm>
          <a:prstGeom prst="rect">
            <a:avLst/>
          </a:prstGeom>
        </p:spPr>
      </p:pic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7" name="Ink 6">
                <a:extLst>
                  <a:ext uri="{FF2B5EF4-FFF2-40B4-BE49-F238E27FC236}">
                    <a16:creationId xmlns:a16="http://schemas.microsoft.com/office/drawing/2014/main" id="{D56DD716-4072-BE23-5189-BDF74C83FEBA}"/>
                  </a:ext>
                </a:extLst>
              </p14:cNvPr>
              <p14:cNvContentPartPr/>
              <p14:nvPr/>
            </p14:nvContentPartPr>
            <p14:xfrm>
              <a:off x="5810588" y="5605501"/>
              <a:ext cx="1594080" cy="197280"/>
            </p14:xfrm>
          </p:contentPart>
        </mc:Choice>
        <mc:Fallback xmlns="">
          <p:pic>
            <p:nvPicPr>
              <p:cNvPr id="7" name="Ink 6">
                <a:extLst>
                  <a:ext uri="{FF2B5EF4-FFF2-40B4-BE49-F238E27FC236}">
                    <a16:creationId xmlns:a16="http://schemas.microsoft.com/office/drawing/2014/main" id="{D56DD716-4072-BE23-5189-BDF74C83FEBA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5794748" y="5542141"/>
                <a:ext cx="1625400" cy="324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5">
            <p14:nvContentPartPr>
              <p14:cNvPr id="6" name="Ink 5">
                <a:extLst>
                  <a:ext uri="{FF2B5EF4-FFF2-40B4-BE49-F238E27FC236}">
                    <a16:creationId xmlns:a16="http://schemas.microsoft.com/office/drawing/2014/main" id="{DF9FDD64-064C-6F69-9199-72C4A0B924AA}"/>
                  </a:ext>
                </a:extLst>
              </p14:cNvPr>
              <p14:cNvContentPartPr/>
              <p14:nvPr/>
            </p14:nvContentPartPr>
            <p14:xfrm>
              <a:off x="9725651" y="4593439"/>
              <a:ext cx="1264320" cy="203400"/>
            </p14:xfrm>
          </p:contentPart>
        </mc:Choice>
        <mc:Fallback xmlns="">
          <p:pic>
            <p:nvPicPr>
              <p:cNvPr id="6" name="Ink 5">
                <a:extLst>
                  <a:ext uri="{FF2B5EF4-FFF2-40B4-BE49-F238E27FC236}">
                    <a16:creationId xmlns:a16="http://schemas.microsoft.com/office/drawing/2014/main" id="{DF9FDD64-064C-6F69-9199-72C4A0B924AA}"/>
                  </a:ext>
                </a:extLst>
              </p:cNvPr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9709811" y="4530079"/>
                <a:ext cx="1295640" cy="330120"/>
              </a:xfrm>
              <a:prstGeom prst="rect">
                <a:avLst/>
              </a:prstGeom>
            </p:spPr>
          </p:pic>
        </mc:Fallback>
      </mc:AlternateContent>
      <p:grpSp>
        <p:nvGrpSpPr>
          <p:cNvPr id="13" name="Group 12">
            <a:extLst>
              <a:ext uri="{FF2B5EF4-FFF2-40B4-BE49-F238E27FC236}">
                <a16:creationId xmlns:a16="http://schemas.microsoft.com/office/drawing/2014/main" id="{B6D33FB8-CBA9-6AD2-4164-2970871E664D}"/>
              </a:ext>
            </a:extLst>
          </p:cNvPr>
          <p:cNvGrpSpPr/>
          <p:nvPr/>
        </p:nvGrpSpPr>
        <p:grpSpPr>
          <a:xfrm>
            <a:off x="3701143" y="1626855"/>
            <a:ext cx="5173097" cy="2315092"/>
            <a:chOff x="5249803" y="1847424"/>
            <a:chExt cx="6405903" cy="3644878"/>
          </a:xfrm>
        </p:grpSpPr>
        <p:pic>
          <p:nvPicPr>
            <p:cNvPr id="14" name="Picture 13">
              <a:extLst>
                <a:ext uri="{FF2B5EF4-FFF2-40B4-BE49-F238E27FC236}">
                  <a16:creationId xmlns:a16="http://schemas.microsoft.com/office/drawing/2014/main" id="{913DA1B9-C25C-5596-744E-0ACFCAFE1666}"/>
                </a:ext>
              </a:extLst>
            </p:cNvPr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>
              <a:off x="5249804" y="1847424"/>
              <a:ext cx="6405902" cy="3020519"/>
            </a:xfrm>
            <a:prstGeom prst="rect">
              <a:avLst/>
            </a:prstGeom>
            <a:ln>
              <a:noFill/>
            </a:ln>
            <a:effectLst>
              <a:outerShdw blurRad="292100" dist="139700" dir="2700000" algn="tl" rotWithShape="0">
                <a:srgbClr val="333333">
                  <a:alpha val="65000"/>
                </a:srgbClr>
              </a:outerShdw>
            </a:effectLst>
          </p:spPr>
        </p:pic>
        <p:pic>
          <p:nvPicPr>
            <p:cNvPr id="15" name="Picture 14">
              <a:extLst>
                <a:ext uri="{FF2B5EF4-FFF2-40B4-BE49-F238E27FC236}">
                  <a16:creationId xmlns:a16="http://schemas.microsoft.com/office/drawing/2014/main" id="{B8C00C3D-5E3E-02C7-4F80-438B429C1E76}"/>
                </a:ext>
              </a:extLst>
            </p:cNvPr>
            <p:cNvPicPr>
              <a:picLocks noChangeAspect="1"/>
            </p:cNvPicPr>
            <p:nvPr/>
          </p:nvPicPr>
          <p:blipFill>
            <a:blip r:embed="rId8"/>
            <a:srcRect t="20067"/>
            <a:stretch/>
          </p:blipFill>
          <p:spPr>
            <a:xfrm>
              <a:off x="5249803" y="4867943"/>
              <a:ext cx="6405903" cy="624359"/>
            </a:xfrm>
            <a:prstGeom prst="rect">
              <a:avLst/>
            </a:prstGeom>
            <a:ln>
              <a:noFill/>
            </a:ln>
            <a:effectLst>
              <a:outerShdw blurRad="292100" dist="139700" dir="2700000" algn="tl" rotWithShape="0">
                <a:srgbClr val="333333">
                  <a:alpha val="65000"/>
                </a:srgbClr>
              </a:outerShdw>
            </a:effectLst>
          </p:spPr>
        </p:pic>
      </p:grpSp>
      <mc:AlternateContent xmlns:mc="http://schemas.openxmlformats.org/markup-compatibility/2006" xmlns:p14="http://schemas.microsoft.com/office/powerpoint/2010/main">
        <mc:Choice Requires="p14">
          <p:contentPart p14:bwMode="auto" r:id="rId9">
            <p14:nvContentPartPr>
              <p14:cNvPr id="3" name="Ink 2">
                <a:extLst>
                  <a:ext uri="{FF2B5EF4-FFF2-40B4-BE49-F238E27FC236}">
                    <a16:creationId xmlns:a16="http://schemas.microsoft.com/office/drawing/2014/main" id="{15A390FB-BB86-C02F-9003-74B68FFC781A}"/>
                  </a:ext>
                </a:extLst>
              </p14:cNvPr>
              <p14:cNvContentPartPr/>
              <p14:nvPr/>
            </p14:nvContentPartPr>
            <p14:xfrm>
              <a:off x="3784922" y="1866113"/>
              <a:ext cx="2025666" cy="45719"/>
            </p14:xfrm>
          </p:contentPart>
        </mc:Choice>
        <mc:Fallback xmlns="">
          <p:pic>
            <p:nvPicPr>
              <p:cNvPr id="3" name="Ink 2">
                <a:extLst>
                  <a:ext uri="{FF2B5EF4-FFF2-40B4-BE49-F238E27FC236}">
                    <a16:creationId xmlns:a16="http://schemas.microsoft.com/office/drawing/2014/main" id="{15A390FB-BB86-C02F-9003-74B68FFC781A}"/>
                  </a:ext>
                </a:extLst>
              </p:cNvPr>
              <p:cNvPicPr/>
              <p:nvPr/>
            </p:nvPicPr>
            <p:blipFill>
              <a:blip r:embed="rId10"/>
              <a:stretch>
                <a:fillRect/>
              </a:stretch>
            </p:blipFill>
            <p:spPr>
              <a:xfrm>
                <a:off x="3769088" y="1803249"/>
                <a:ext cx="2056974" cy="171446"/>
              </a:xfrm>
              <a:prstGeom prst="rect">
                <a:avLst/>
              </a:prstGeom>
            </p:spPr>
          </p:pic>
        </mc:Fallback>
      </mc:AlternateContent>
      <p:grpSp>
        <p:nvGrpSpPr>
          <p:cNvPr id="8" name="Group 7">
            <a:extLst>
              <a:ext uri="{FF2B5EF4-FFF2-40B4-BE49-F238E27FC236}">
                <a16:creationId xmlns:a16="http://schemas.microsoft.com/office/drawing/2014/main" id="{1AF5AD5F-E4D2-247E-30A4-07FC21FB7F35}"/>
              </a:ext>
            </a:extLst>
          </p:cNvPr>
          <p:cNvGrpSpPr/>
          <p:nvPr/>
        </p:nvGrpSpPr>
        <p:grpSpPr>
          <a:xfrm>
            <a:off x="3701143" y="1581136"/>
            <a:ext cx="5173097" cy="2315092"/>
            <a:chOff x="5249803" y="1847424"/>
            <a:chExt cx="6405903" cy="3644878"/>
          </a:xfrm>
        </p:grpSpPr>
        <p:pic>
          <p:nvPicPr>
            <p:cNvPr id="9" name="Picture 8">
              <a:extLst>
                <a:ext uri="{FF2B5EF4-FFF2-40B4-BE49-F238E27FC236}">
                  <a16:creationId xmlns:a16="http://schemas.microsoft.com/office/drawing/2014/main" id="{C6F8F5CD-5C7E-4AD8-E1A8-B0634F1FD981}"/>
                </a:ext>
              </a:extLst>
            </p:cNvPr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>
              <a:off x="5249804" y="1847424"/>
              <a:ext cx="6405902" cy="3020519"/>
            </a:xfrm>
            <a:prstGeom prst="rect">
              <a:avLst/>
            </a:prstGeom>
            <a:ln>
              <a:noFill/>
            </a:ln>
            <a:effectLst>
              <a:outerShdw blurRad="292100" dist="139700" dir="2700000" algn="tl" rotWithShape="0">
                <a:srgbClr val="333333">
                  <a:alpha val="65000"/>
                </a:srgbClr>
              </a:outerShdw>
            </a:effectLst>
          </p:spPr>
        </p:pic>
        <p:pic>
          <p:nvPicPr>
            <p:cNvPr id="11" name="Picture 10">
              <a:extLst>
                <a:ext uri="{FF2B5EF4-FFF2-40B4-BE49-F238E27FC236}">
                  <a16:creationId xmlns:a16="http://schemas.microsoft.com/office/drawing/2014/main" id="{3F25DA0B-14CC-E71B-1E6A-AEE09B85D46E}"/>
                </a:ext>
              </a:extLst>
            </p:cNvPr>
            <p:cNvPicPr>
              <a:picLocks noChangeAspect="1"/>
            </p:cNvPicPr>
            <p:nvPr/>
          </p:nvPicPr>
          <p:blipFill>
            <a:blip r:embed="rId8"/>
            <a:srcRect t="20067"/>
            <a:stretch/>
          </p:blipFill>
          <p:spPr>
            <a:xfrm>
              <a:off x="5249803" y="4867943"/>
              <a:ext cx="6405903" cy="624359"/>
            </a:xfrm>
            <a:prstGeom prst="rect">
              <a:avLst/>
            </a:prstGeom>
            <a:ln>
              <a:noFill/>
            </a:ln>
            <a:effectLst>
              <a:outerShdw blurRad="292100" dist="139700" dir="2700000" algn="tl" rotWithShape="0">
                <a:srgbClr val="333333">
                  <a:alpha val="65000"/>
                </a:srgbClr>
              </a:outerShdw>
            </a:effectLst>
          </p:spPr>
        </p:pic>
      </p:grpSp>
      <mc:AlternateContent xmlns:mc="http://schemas.openxmlformats.org/markup-compatibility/2006" xmlns:p14="http://schemas.microsoft.com/office/powerpoint/2010/main">
        <mc:Choice Requires="p14">
          <p:contentPart p14:bwMode="auto" r:id="rId11">
            <p14:nvContentPartPr>
              <p14:cNvPr id="12" name="Ink 11">
                <a:extLst>
                  <a:ext uri="{FF2B5EF4-FFF2-40B4-BE49-F238E27FC236}">
                    <a16:creationId xmlns:a16="http://schemas.microsoft.com/office/drawing/2014/main" id="{16B9FBE8-FA48-6FCB-18BC-45D7BCB21277}"/>
                  </a:ext>
                </a:extLst>
              </p14:cNvPr>
              <p14:cNvContentPartPr/>
              <p14:nvPr/>
            </p14:nvContentPartPr>
            <p14:xfrm>
              <a:off x="3784922" y="1820394"/>
              <a:ext cx="2025666" cy="45719"/>
            </p14:xfrm>
          </p:contentPart>
        </mc:Choice>
        <mc:Fallback xmlns="">
          <p:pic>
            <p:nvPicPr>
              <p:cNvPr id="12" name="Ink 11">
                <a:extLst>
                  <a:ext uri="{FF2B5EF4-FFF2-40B4-BE49-F238E27FC236}">
                    <a16:creationId xmlns:a16="http://schemas.microsoft.com/office/drawing/2014/main" id="{16B9FBE8-FA48-6FCB-18BC-45D7BCB21277}"/>
                  </a:ext>
                </a:extLst>
              </p:cNvPr>
              <p:cNvPicPr/>
              <p:nvPr/>
            </p:nvPicPr>
            <p:blipFill>
              <a:blip r:embed="rId10"/>
              <a:stretch>
                <a:fillRect/>
              </a:stretch>
            </p:blipFill>
            <p:spPr>
              <a:xfrm>
                <a:off x="3769088" y="1757530"/>
                <a:ext cx="2056974" cy="171446"/>
              </a:xfrm>
              <a:prstGeom prst="rect">
                <a:avLst/>
              </a:prstGeom>
            </p:spPr>
          </p:pic>
        </mc:Fallback>
      </mc:AlternateContent>
      <p:pic>
        <p:nvPicPr>
          <p:cNvPr id="16" name="Picture 15">
            <a:extLst>
              <a:ext uri="{FF2B5EF4-FFF2-40B4-BE49-F238E27FC236}">
                <a16:creationId xmlns:a16="http://schemas.microsoft.com/office/drawing/2014/main" id="{5F869987-76C9-53C9-9FF1-5D73BFD4D163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3705528" y="3605455"/>
            <a:ext cx="2139881" cy="3475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515032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955C26-DF4F-46EE-0A41-8C2D7B53F0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>
                <a:latin typeface="+mn-lt"/>
              </a:rPr>
              <a:t>Section 2. PDM Domains and Competencies – </a:t>
            </a:r>
            <a:r>
              <a:rPr lang="en-US" sz="3200" b="1" dirty="0">
                <a:latin typeface="+mn-lt"/>
              </a:rPr>
              <a:t>knowledge, skills and specific attitudes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1D8287A-114B-2BB6-231A-F4AF2843A7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4F8ED-9597-45FF-806A-215F694C3FD0}" type="datetime5">
              <a:rPr lang="en-US" smtClean="0"/>
              <a:t>17-Oct-25</a:t>
            </a:fld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E93CFB9-F457-F939-669A-556DB1AEA5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3A5A9-56A0-4F9D-B963-5141FF50F368}" type="slidenum">
              <a:rPr lang="en-US" smtClean="0"/>
              <a:t>14</a:t>
            </a:fld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0B2A2B4A-EF18-0479-B6F1-1B7E8A3AE08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1839717"/>
            <a:ext cx="5069070" cy="24432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1845E1B7-BC63-7CC5-691E-9D9139BF22B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93732" y="3978117"/>
            <a:ext cx="6595497" cy="2060353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5" name="Ink 4">
                <a:extLst>
                  <a:ext uri="{FF2B5EF4-FFF2-40B4-BE49-F238E27FC236}">
                    <a16:creationId xmlns:a16="http://schemas.microsoft.com/office/drawing/2014/main" id="{46FB5518-FD8D-E225-39F0-09C44D5C4A2F}"/>
                  </a:ext>
                </a:extLst>
              </p14:cNvPr>
              <p14:cNvContentPartPr/>
              <p14:nvPr/>
            </p14:nvContentPartPr>
            <p14:xfrm>
              <a:off x="5277960" y="3954600"/>
              <a:ext cx="937800" cy="219600"/>
            </p14:xfrm>
          </p:contentPart>
        </mc:Choice>
        <mc:Fallback xmlns="">
          <p:pic>
            <p:nvPicPr>
              <p:cNvPr id="5" name="Ink 4">
                <a:extLst>
                  <a:ext uri="{FF2B5EF4-FFF2-40B4-BE49-F238E27FC236}">
                    <a16:creationId xmlns:a16="http://schemas.microsoft.com/office/drawing/2014/main" id="{46FB5518-FD8D-E225-39F0-09C44D5C4A2F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5262120" y="3891240"/>
                <a:ext cx="969120" cy="3463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7" name="Ink 6">
                <a:extLst>
                  <a:ext uri="{FF2B5EF4-FFF2-40B4-BE49-F238E27FC236}">
                    <a16:creationId xmlns:a16="http://schemas.microsoft.com/office/drawing/2014/main" id="{FB450F2F-393C-3013-2741-324BA8310D83}"/>
                  </a:ext>
                </a:extLst>
              </p14:cNvPr>
              <p14:cNvContentPartPr/>
              <p14:nvPr/>
            </p14:nvContentPartPr>
            <p14:xfrm>
              <a:off x="5323320" y="5058360"/>
              <a:ext cx="1126800" cy="166680"/>
            </p14:xfrm>
          </p:contentPart>
        </mc:Choice>
        <mc:Fallback xmlns="">
          <p:pic>
            <p:nvPicPr>
              <p:cNvPr id="7" name="Ink 6">
                <a:extLst>
                  <a:ext uri="{FF2B5EF4-FFF2-40B4-BE49-F238E27FC236}">
                    <a16:creationId xmlns:a16="http://schemas.microsoft.com/office/drawing/2014/main" id="{FB450F2F-393C-3013-2741-324BA8310D83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5307480" y="4995000"/>
                <a:ext cx="1158120" cy="2934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">
            <p14:nvContentPartPr>
              <p14:cNvPr id="9" name="Ink 8">
                <a:extLst>
                  <a:ext uri="{FF2B5EF4-FFF2-40B4-BE49-F238E27FC236}">
                    <a16:creationId xmlns:a16="http://schemas.microsoft.com/office/drawing/2014/main" id="{0FB3C884-1E3A-CF67-C8C7-31F471A8638D}"/>
                  </a:ext>
                </a:extLst>
              </p14:cNvPr>
              <p14:cNvContentPartPr/>
              <p14:nvPr/>
            </p14:nvContentPartPr>
            <p14:xfrm>
              <a:off x="1209960" y="2026440"/>
              <a:ext cx="574920" cy="98640"/>
            </p14:xfrm>
          </p:contentPart>
        </mc:Choice>
        <mc:Fallback xmlns="">
          <p:pic>
            <p:nvPicPr>
              <p:cNvPr id="9" name="Ink 8">
                <a:extLst>
                  <a:ext uri="{FF2B5EF4-FFF2-40B4-BE49-F238E27FC236}">
                    <a16:creationId xmlns:a16="http://schemas.microsoft.com/office/drawing/2014/main" id="{0FB3C884-1E3A-CF67-C8C7-31F471A8638D}"/>
                  </a:ext>
                </a:extLst>
              </p:cNvPr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1194120" y="1963080"/>
                <a:ext cx="606240" cy="22536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95625470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06E6BD-090F-D77D-1544-275EB9C99B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3600" dirty="0">
                <a:latin typeface="+mn-lt"/>
              </a:rPr>
              <a:t>Section 3. </a:t>
            </a:r>
            <a:r>
              <a:rPr lang="en-GB" sz="3600" b="1" dirty="0" err="1">
                <a:latin typeface="+mn-lt"/>
              </a:rPr>
              <a:t>Entrustable</a:t>
            </a:r>
            <a:r>
              <a:rPr lang="en-GB" sz="3600" b="1" dirty="0">
                <a:latin typeface="+mn-lt"/>
              </a:rPr>
              <a:t> Professional Activities </a:t>
            </a:r>
            <a:r>
              <a:rPr lang="en-GB" sz="3600" dirty="0">
                <a:latin typeface="+mn-lt"/>
              </a:rPr>
              <a:t>(EPAs) </a:t>
            </a:r>
            <a:endParaRPr lang="en-US" sz="3600" dirty="0">
              <a:latin typeface="+mn-lt"/>
            </a:endParaRP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E0258078-A0B1-7450-CB38-288E9E394C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91846"/>
            <a:ext cx="10515600" cy="3834596"/>
          </a:xfrm>
        </p:spPr>
        <p:txBody>
          <a:bodyPr/>
          <a:lstStyle/>
          <a:p>
            <a:r>
              <a:rPr lang="en-US" b="1" dirty="0"/>
              <a:t>Definition and </a:t>
            </a:r>
            <a:r>
              <a:rPr lang="en-US" b="1" dirty="0" err="1"/>
              <a:t>Implementaton</a:t>
            </a:r>
            <a:r>
              <a:rPr lang="en-US" b="1" dirty="0"/>
              <a:t> </a:t>
            </a:r>
            <a:r>
              <a:rPr lang="en-US" dirty="0"/>
              <a:t>of EPAs in the Training of Medical Specialists</a:t>
            </a:r>
          </a:p>
          <a:p>
            <a:r>
              <a:rPr lang="en-GB" b="1" dirty="0"/>
              <a:t>Proposed EPAs for Specialists in Obstetric Anaesthesiology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B83C522-72C4-B3E0-6CFE-56F0A8715D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4F8ED-9597-45FF-806A-215F694C3FD0}" type="datetime5">
              <a:rPr lang="en-US" smtClean="0"/>
              <a:t>17-Oct-25</a:t>
            </a:fld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4066953-340A-E311-2EAD-3E43A60BC6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3A5A9-56A0-4F9D-B963-5141FF50F368}" type="slidenum">
              <a:rPr lang="en-US" smtClean="0"/>
              <a:t>15</a:t>
            </a:fld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54ED384-9943-B202-E1FA-3B892EB960E9}"/>
              </a:ext>
            </a:extLst>
          </p:cNvPr>
          <p:cNvSpPr txBox="1"/>
          <p:nvPr/>
        </p:nvSpPr>
        <p:spPr>
          <a:xfrm>
            <a:off x="838200" y="4178961"/>
            <a:ext cx="10694096" cy="954107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800" dirty="0"/>
              <a:t>These EPAs are designed to align with the competencies outlined in the PDM in </a:t>
            </a:r>
            <a:r>
              <a:rPr lang="en-GB" sz="2800" b="1" dirty="0"/>
              <a:t>Obstetric Anaesthesiology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409904484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BC0C96-7C99-604B-C426-0E87CF5779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3200" dirty="0">
                <a:latin typeface="+mn-lt"/>
              </a:rPr>
              <a:t>Section 3. </a:t>
            </a:r>
            <a:r>
              <a:rPr lang="en-GB" sz="3200" b="1" dirty="0">
                <a:latin typeface="+mn-lt"/>
              </a:rPr>
              <a:t>Definition and Implementation of EPAs in the Training of Medical Specialists</a:t>
            </a:r>
            <a:endParaRPr lang="en-US" sz="3200" b="1" dirty="0"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33C370-3D4D-78A1-0D6F-34DDF2CC00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b="1" dirty="0"/>
              <a:t>Key Characteristics of EPAs</a:t>
            </a:r>
            <a:endParaRPr lang="en-US" dirty="0"/>
          </a:p>
          <a:p>
            <a:r>
              <a:rPr lang="en-GB" b="1" dirty="0"/>
              <a:t>Implementation in the Training of Medical Specialists</a:t>
            </a:r>
            <a:endParaRPr lang="en-US" dirty="0"/>
          </a:p>
          <a:p>
            <a:pPr lvl="1"/>
            <a:r>
              <a:rPr lang="en-GB" dirty="0"/>
              <a:t>Identification of EPAs</a:t>
            </a:r>
            <a:endParaRPr lang="en-US" dirty="0"/>
          </a:p>
          <a:p>
            <a:pPr lvl="1"/>
            <a:r>
              <a:rPr lang="en-GB" dirty="0"/>
              <a:t>Structuring Training Programs around EPAs</a:t>
            </a:r>
          </a:p>
          <a:p>
            <a:pPr lvl="1"/>
            <a:r>
              <a:rPr lang="en-GB" dirty="0"/>
              <a:t>Assessment of EPAs</a:t>
            </a:r>
            <a:endParaRPr lang="en-US" dirty="0"/>
          </a:p>
          <a:p>
            <a:pPr lvl="1"/>
            <a:r>
              <a:rPr lang="en-GB" dirty="0"/>
              <a:t>Entrustment Decisions</a:t>
            </a:r>
            <a:endParaRPr lang="en-US" dirty="0"/>
          </a:p>
          <a:p>
            <a:pPr lvl="1"/>
            <a:r>
              <a:rPr lang="en-GB" dirty="0"/>
              <a:t>Continuous Improvement</a:t>
            </a:r>
            <a:endParaRPr lang="en-US" dirty="0"/>
          </a:p>
          <a:p>
            <a:r>
              <a:rPr lang="en-GB" b="1" dirty="0"/>
              <a:t>Suggestions for Implementation</a:t>
            </a:r>
            <a:endParaRPr lang="en-US" dirty="0"/>
          </a:p>
          <a:p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C1E4D6-57A9-E87E-C9FA-44D10B6C44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273AE-348D-487C-BDF7-6B327E21A5DE}" type="datetime5">
              <a:rPr lang="en-US" smtClean="0"/>
              <a:t>17-Oct-25</a:t>
            </a:fld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23D1660-62FF-3651-7E66-3A1EE9C6C2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3A5A9-56A0-4F9D-B963-5141FF50F368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591952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C05ED9-CEAC-1517-01BA-6A32626848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3200" dirty="0">
                <a:latin typeface="+mn-lt"/>
              </a:rPr>
              <a:t>Section 3. </a:t>
            </a:r>
            <a:r>
              <a:rPr lang="en-GB" sz="3200" b="1" dirty="0">
                <a:latin typeface="+mn-lt"/>
              </a:rPr>
              <a:t>Proposed EPAs for Specialists in Obstetric Anaesthesiology</a:t>
            </a:r>
            <a:endParaRPr lang="en-US" sz="3200" dirty="0"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494FAD-10DD-E5FD-126A-813C4F6B224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EPA 1: Antenatal </a:t>
            </a:r>
            <a:r>
              <a:rPr lang="en-GB" b="1" dirty="0"/>
              <a:t>anaesthetic assessment and planning </a:t>
            </a:r>
            <a:r>
              <a:rPr lang="en-GB" dirty="0"/>
              <a:t>of peripartum anaesthetic care </a:t>
            </a:r>
            <a:endParaRPr lang="en-US" dirty="0"/>
          </a:p>
          <a:p>
            <a:r>
              <a:rPr lang="en-GB" dirty="0"/>
              <a:t>EPA 2: Anaesthetic management for </a:t>
            </a:r>
            <a:r>
              <a:rPr lang="en-GB" b="1" dirty="0"/>
              <a:t>operative delivery in complex cases</a:t>
            </a:r>
            <a:endParaRPr lang="en-US" b="1" dirty="0"/>
          </a:p>
          <a:p>
            <a:r>
              <a:rPr lang="en-GB" dirty="0"/>
              <a:t>EPA 3: Prevention and management of </a:t>
            </a:r>
            <a:r>
              <a:rPr lang="en-GB" b="1" dirty="0"/>
              <a:t>complications</a:t>
            </a:r>
            <a:r>
              <a:rPr lang="en-GB" dirty="0"/>
              <a:t> of obstetric analgesia and anaesthesia </a:t>
            </a:r>
            <a:endParaRPr lang="en-US" dirty="0"/>
          </a:p>
          <a:p>
            <a:r>
              <a:rPr lang="en-GB" dirty="0"/>
              <a:t>EPA 4: </a:t>
            </a:r>
            <a:r>
              <a:rPr lang="en-GB" b="1" dirty="0"/>
              <a:t>Education </a:t>
            </a:r>
            <a:r>
              <a:rPr lang="en-GB" dirty="0"/>
              <a:t>of trainee obstetric anaesthesiologists</a:t>
            </a:r>
            <a:endParaRPr lang="en-US" dirty="0"/>
          </a:p>
          <a:p>
            <a:r>
              <a:rPr lang="en-GB" dirty="0"/>
              <a:t>EPA 5: </a:t>
            </a:r>
            <a:r>
              <a:rPr lang="en-GB" b="1" dirty="0"/>
              <a:t>Quality management </a:t>
            </a:r>
            <a:r>
              <a:rPr lang="en-GB" dirty="0"/>
              <a:t>in obstetric anaesthesia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1CB53AC-E347-2661-6D40-63F23AFEA2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273AE-348D-487C-BDF7-6B327E21A5DE}" type="datetime5">
              <a:rPr lang="en-US" smtClean="0"/>
              <a:t>17-Oct-25</a:t>
            </a:fld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3E04EDA-895D-0911-70E3-A846638D07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3A5A9-56A0-4F9D-B963-5141FF50F368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737973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5FED91E-3C31-52F3-1678-E5C45C8A2B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5B495F-3F3D-4FF6-9306-6C9D5820ED5D}" type="datetime5">
              <a:rPr lang="en-US" smtClean="0"/>
              <a:t>17-Oct-25</a:t>
            </a:fld>
            <a:endParaRPr lang="en-US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F1A1A82-C5B4-35B7-1CFE-EE14570DAC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3A5A9-56A0-4F9D-B963-5141FF50F368}" type="slidenum">
              <a:rPr lang="en-US" smtClean="0"/>
              <a:t>18</a:t>
            </a:fld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9FB7A60-25CF-BE7A-65F1-68DF08ADB37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18678" y="531553"/>
            <a:ext cx="4277322" cy="5582429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1D07DFA6-AEC3-0F84-ED30-2FBAB2BA66EF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2192" r="4060"/>
          <a:stretch>
            <a:fillRect/>
          </a:stretch>
        </p:blipFill>
        <p:spPr>
          <a:xfrm>
            <a:off x="6520808" y="531553"/>
            <a:ext cx="4179584" cy="5582429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44785561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00D3AE-2398-21A2-4579-86207A5236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b="1" dirty="0" err="1">
                <a:latin typeface="+mn-lt"/>
              </a:rPr>
              <a:t>Summary</a:t>
            </a:r>
            <a:endParaRPr lang="en-US" b="1" dirty="0"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253022-6470-0A51-0D3A-E66F6C7646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47354" y="2177512"/>
            <a:ext cx="7444843" cy="1804581"/>
          </a:xfrm>
        </p:spPr>
        <p:txBody>
          <a:bodyPr>
            <a:normAutofit fontScale="92500"/>
          </a:bodyPr>
          <a:lstStyle/>
          <a:p>
            <a:pPr marL="0" indent="0" algn="just">
              <a:buNone/>
            </a:pPr>
            <a:r>
              <a:rPr lang="en-US" sz="3200" dirty="0"/>
              <a:t>The aim of the </a:t>
            </a:r>
            <a:r>
              <a:rPr lang="en-GB" sz="3200" dirty="0"/>
              <a:t>European ­­­PDM </a:t>
            </a:r>
            <a:r>
              <a:rPr lang="en-US" sz="3200" dirty="0"/>
              <a:t>in </a:t>
            </a:r>
            <a:r>
              <a:rPr lang="en-GB" sz="3200" dirty="0"/>
              <a:t>OBSTETRIC ANAESTHESIOLOGY</a:t>
            </a:r>
            <a:r>
              <a:rPr lang="en-US" sz="3200" dirty="0"/>
              <a:t> is to provide a </a:t>
            </a:r>
            <a:r>
              <a:rPr lang="en-US" sz="3200" b="1" dirty="0"/>
              <a:t>framework for </a:t>
            </a:r>
            <a:r>
              <a:rPr lang="en-US" sz="3200" b="1" dirty="0" err="1"/>
              <a:t>harmonising</a:t>
            </a:r>
            <a:r>
              <a:rPr lang="en-US" sz="3200" b="1" dirty="0"/>
              <a:t> the practice and teaching </a:t>
            </a:r>
            <a:r>
              <a:rPr lang="en-US" sz="3200" dirty="0"/>
              <a:t>across Europe by expert specialist clinicians.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FDC8F3-3E16-805B-4B86-711F8246F7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E8D217-3393-4851-89F8-1059D3E71FE9}" type="datetime5">
              <a:rPr lang="en-US" smtClean="0"/>
              <a:t>17-Oct-25</a:t>
            </a:fld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F920943-27EC-D0E8-DF66-A0DF062B6F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3A5A9-56A0-4F9D-B963-5141FF50F368}" type="slidenum">
              <a:rPr lang="en-US" smtClean="0"/>
              <a:t>19</a:t>
            </a:fld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C585BDE7-F48A-F40F-2D80-7EE19B3DB79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753287" y="666427"/>
            <a:ext cx="2825482" cy="357704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F48A5DE3-34CE-D287-BBD4-37604905852E}"/>
              </a:ext>
            </a:extLst>
          </p:cNvPr>
          <p:cNvSpPr txBox="1"/>
          <p:nvPr/>
        </p:nvSpPr>
        <p:spPr>
          <a:xfrm>
            <a:off x="847354" y="4647146"/>
            <a:ext cx="10670356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i="1" dirty="0"/>
              <a:t>“This Professional Development Module (PDM) is intended to </a:t>
            </a:r>
            <a:r>
              <a:rPr lang="en-US" i="1" dirty="0" err="1"/>
              <a:t>harmonise</a:t>
            </a:r>
            <a:r>
              <a:rPr lang="en-US" i="1" dirty="0"/>
              <a:t> and support continuing professional development in the field of obstetric </a:t>
            </a:r>
            <a:r>
              <a:rPr lang="en-US" i="1" dirty="0" err="1"/>
              <a:t>anaesthesiology</a:t>
            </a:r>
            <a:r>
              <a:rPr lang="en-US" i="1" dirty="0"/>
              <a:t> across Europe. It does not imply or introduce any new mandatory qualification and must not be used to question or limit the competence of </a:t>
            </a:r>
            <a:r>
              <a:rPr lang="en-US" i="1" dirty="0" err="1"/>
              <a:t>anaesthesiologists</a:t>
            </a:r>
            <a:r>
              <a:rPr lang="en-US" i="1" dirty="0"/>
              <a:t> who have completed specialist training according to the European Training Requirements (ETR). The PDM is a voluntary framework designed to promote lifelong learning and excellence in clinical leadership, education, and quality improvement within the discipline.”</a:t>
            </a:r>
          </a:p>
        </p:txBody>
      </p:sp>
    </p:spTree>
    <p:extLst>
      <p:ext uri="{BB962C8B-B14F-4D97-AF65-F5344CB8AC3E}">
        <p14:creationId xmlns:p14="http://schemas.microsoft.com/office/powerpoint/2010/main" val="11720561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C7AE67-C28E-1BEE-C1EF-1297BD0A69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+mn-lt"/>
              </a:rPr>
              <a:t>The concept of a professional development module </a:t>
            </a:r>
            <a:br>
              <a:rPr lang="en-US" dirty="0"/>
            </a:br>
            <a:r>
              <a:rPr lang="en-US" sz="4000" b="1" dirty="0"/>
              <a:t>in </a:t>
            </a:r>
            <a:r>
              <a:rPr lang="en-US" sz="4000" b="1" dirty="0" err="1"/>
              <a:t>anaesthesiology</a:t>
            </a:r>
            <a:endParaRPr lang="en-US" b="1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C093D42-B31C-855F-57BD-BB36803E31E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55B0882-2707-6DB2-46F4-D108C1C655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E2FC88-6116-4A69-A81E-7CFF5846DA60}" type="datetime5">
              <a:rPr lang="en-US" smtClean="0"/>
              <a:t>17-Oct-25</a:t>
            </a:fld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991BF59-B2BC-D5B7-5106-FFC7CCE25F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3A5A9-56A0-4F9D-B963-5141FF50F368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420709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D991FB04-DA74-4B2C-BD80-03FAAFC8C28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705849"/>
            <a:ext cx="9144000" cy="1217824"/>
          </a:xfrm>
        </p:spPr>
        <p:txBody>
          <a:bodyPr>
            <a:normAutofit/>
          </a:bodyPr>
          <a:lstStyle/>
          <a:p>
            <a:r>
              <a:rPr lang="en-US" b="1" dirty="0">
                <a:latin typeface="+mn-lt"/>
              </a:rPr>
              <a:t>Thanks !</a:t>
            </a:r>
            <a:endParaRPr lang="lv-LV" dirty="0">
              <a:latin typeface="+mn-lt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11BB19B1-A49D-4E09-9369-D02D6FE9A82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8833" y="398758"/>
            <a:ext cx="5213993" cy="1635762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BE38B062-045A-4924-BC4B-36C5EE4316F4}"/>
              </a:ext>
            </a:extLst>
          </p:cNvPr>
          <p:cNvSpPr txBox="1"/>
          <p:nvPr/>
        </p:nvSpPr>
        <p:spPr>
          <a:xfrm>
            <a:off x="3443786" y="4152151"/>
            <a:ext cx="6097978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sz="2800" u="sng" dirty="0"/>
              <a:t>Special thanks</a:t>
            </a:r>
            <a:r>
              <a:rPr lang="en-US" sz="2800" dirty="0"/>
              <a:t> – to all EBA members!!!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21829CA-D47B-4EB4-AADF-CE22A4447102}"/>
              </a:ext>
            </a:extLst>
          </p:cNvPr>
          <p:cNvSpPr txBox="1"/>
          <p:nvPr/>
        </p:nvSpPr>
        <p:spPr>
          <a:xfrm>
            <a:off x="558833" y="4975630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hlinkClick r:id="rId4"/>
              </a:rPr>
              <a:t>https://www.eba-uems.eu/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2133913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>
            <a:extLst>
              <a:ext uri="{FF2B5EF4-FFF2-40B4-BE49-F238E27FC236}">
                <a16:creationId xmlns:a16="http://schemas.microsoft.com/office/drawing/2014/main" id="{C75CE3D6-F1F2-BE87-F181-2483899A0342}"/>
              </a:ext>
            </a:extLst>
          </p:cNvPr>
          <p:cNvGrpSpPr/>
          <p:nvPr/>
        </p:nvGrpSpPr>
        <p:grpSpPr>
          <a:xfrm>
            <a:off x="657203" y="2438117"/>
            <a:ext cx="11049376" cy="1384995"/>
            <a:chOff x="1917700" y="2388676"/>
            <a:chExt cx="9283187" cy="1384995"/>
          </a:xfrm>
        </p:grpSpPr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32468158-779B-1F59-2D08-2C47CFEE3EE5}"/>
                </a:ext>
              </a:extLst>
            </p:cNvPr>
            <p:cNvSpPr txBox="1"/>
            <p:nvPr/>
          </p:nvSpPr>
          <p:spPr>
            <a:xfrm>
              <a:off x="8609460" y="2388676"/>
              <a:ext cx="2591427" cy="1384995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accent5">
                  <a:lumMod val="75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dirty="0"/>
                <a:t>Continuing professional development (CPD)</a:t>
              </a:r>
            </a:p>
          </p:txBody>
        </p:sp>
        <p:sp>
          <p:nvSpPr>
            <p:cNvPr id="5" name="Arrow: Right 4">
              <a:extLst>
                <a:ext uri="{FF2B5EF4-FFF2-40B4-BE49-F238E27FC236}">
                  <a16:creationId xmlns:a16="http://schemas.microsoft.com/office/drawing/2014/main" id="{CCCF70E4-512F-8A95-1A29-A1CCA3E002FC}"/>
                </a:ext>
              </a:extLst>
            </p:cNvPr>
            <p:cNvSpPr/>
            <p:nvPr/>
          </p:nvSpPr>
          <p:spPr>
            <a:xfrm>
              <a:off x="7827196" y="2853174"/>
              <a:ext cx="503433" cy="452062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97623DE3-E74E-9AE2-216A-5C16087A11DE}"/>
                </a:ext>
              </a:extLst>
            </p:cNvPr>
            <p:cNvSpPr txBox="1"/>
            <p:nvPr/>
          </p:nvSpPr>
          <p:spPr>
            <a:xfrm>
              <a:off x="5402495" y="2602152"/>
              <a:ext cx="2157573" cy="954107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solidFill>
                <a:schemeClr val="accent2">
                  <a:lumMod val="50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dirty="0"/>
                <a:t>Residency training (PGT)</a:t>
              </a:r>
            </a:p>
          </p:txBody>
        </p:sp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5BAE84C8-D549-2E56-8DA3-2791CA825BAC}"/>
                </a:ext>
              </a:extLst>
            </p:cNvPr>
            <p:cNvSpPr txBox="1"/>
            <p:nvPr/>
          </p:nvSpPr>
          <p:spPr>
            <a:xfrm>
              <a:off x="1917700" y="2602152"/>
              <a:ext cx="2447106" cy="954107"/>
            </a:xfrm>
            <a:prstGeom prst="rect">
              <a:avLst/>
            </a:prstGeom>
            <a:solidFill>
              <a:schemeClr val="bg2">
                <a:lumMod val="90000"/>
              </a:schemeClr>
            </a:solidFill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dirty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Undergraduate training</a:t>
              </a:r>
            </a:p>
          </p:txBody>
        </p:sp>
        <p:sp>
          <p:nvSpPr>
            <p:cNvPr id="8" name="Arrow: Right 7">
              <a:extLst>
                <a:ext uri="{FF2B5EF4-FFF2-40B4-BE49-F238E27FC236}">
                  <a16:creationId xmlns:a16="http://schemas.microsoft.com/office/drawing/2014/main" id="{3D9C1B8F-13D3-1349-4F99-163E06FB6F9D}"/>
                </a:ext>
              </a:extLst>
            </p:cNvPr>
            <p:cNvSpPr/>
            <p:nvPr/>
          </p:nvSpPr>
          <p:spPr>
            <a:xfrm>
              <a:off x="4631934" y="2853174"/>
              <a:ext cx="503433" cy="452062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" name="Arrow: Right 8">
            <a:extLst>
              <a:ext uri="{FF2B5EF4-FFF2-40B4-BE49-F238E27FC236}">
                <a16:creationId xmlns:a16="http://schemas.microsoft.com/office/drawing/2014/main" id="{9516C224-2C50-2D7D-AFFE-5DC13A02617F}"/>
              </a:ext>
            </a:extLst>
          </p:cNvPr>
          <p:cNvSpPr/>
          <p:nvPr/>
        </p:nvSpPr>
        <p:spPr>
          <a:xfrm>
            <a:off x="680909" y="4039268"/>
            <a:ext cx="10988034" cy="39240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871B1C73-D7E9-A09E-5A61-1C499C864D37}"/>
              </a:ext>
            </a:extLst>
          </p:cNvPr>
          <p:cNvSpPr txBox="1">
            <a:spLocks/>
          </p:cNvSpPr>
          <p:nvPr/>
        </p:nvSpPr>
        <p:spPr>
          <a:xfrm>
            <a:off x="858000" y="547986"/>
            <a:ext cx="10515600" cy="95410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b="1" dirty="0">
                <a:latin typeface="+mn-lt"/>
              </a:rPr>
              <a:t>Training and CPD in Anaesthesiology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9E9E98A-00C6-B3B1-A8BC-2EB6BAFA78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CF4FF7-4A49-4AE3-A26D-25F8B498ADEC}" type="datetime3">
              <a:rPr lang="en-US" smtClean="0"/>
              <a:t>17 October 2025</a:t>
            </a:fld>
            <a:endParaRPr lang="en-US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3ABB49CA-7C7E-AA72-E787-4384AF261B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261EA-3838-47D5-9FB7-FF0D48B6FABD}" type="slidenum">
              <a:rPr lang="en-US" smtClean="0"/>
              <a:t>3</a:t>
            </a:fld>
            <a:endParaRPr lang="en-US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AE8C1E2F-0EDC-833F-ABAE-4590EB368FFC}"/>
              </a:ext>
            </a:extLst>
          </p:cNvPr>
          <p:cNvSpPr txBox="1"/>
          <p:nvPr/>
        </p:nvSpPr>
        <p:spPr>
          <a:xfrm>
            <a:off x="625688" y="4755199"/>
            <a:ext cx="10980224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800" dirty="0"/>
              <a:t>There is a </a:t>
            </a:r>
            <a:r>
              <a:rPr lang="en-US" sz="2800" b="1" dirty="0"/>
              <a:t>continuum</a:t>
            </a:r>
            <a:r>
              <a:rPr lang="en-US" sz="2800" dirty="0"/>
              <a:t> from undergraduate medical education through postgraduate training (PGT) to continuing professional development (CPD).</a:t>
            </a:r>
          </a:p>
        </p:txBody>
      </p:sp>
    </p:spTree>
    <p:extLst>
      <p:ext uri="{BB962C8B-B14F-4D97-AF65-F5344CB8AC3E}">
        <p14:creationId xmlns:p14="http://schemas.microsoft.com/office/powerpoint/2010/main" val="8050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>
            <a:extLst>
              <a:ext uri="{FF2B5EF4-FFF2-40B4-BE49-F238E27FC236}">
                <a16:creationId xmlns:a16="http://schemas.microsoft.com/office/drawing/2014/main" id="{C75CE3D6-F1F2-BE87-F181-2483899A0342}"/>
              </a:ext>
            </a:extLst>
          </p:cNvPr>
          <p:cNvGrpSpPr/>
          <p:nvPr/>
        </p:nvGrpSpPr>
        <p:grpSpPr>
          <a:xfrm>
            <a:off x="657203" y="2438117"/>
            <a:ext cx="11049376" cy="1384995"/>
            <a:chOff x="1917700" y="2388676"/>
            <a:chExt cx="9283187" cy="1384995"/>
          </a:xfrm>
        </p:grpSpPr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32468158-779B-1F59-2D08-2C47CFEE3EE5}"/>
                </a:ext>
              </a:extLst>
            </p:cNvPr>
            <p:cNvSpPr txBox="1"/>
            <p:nvPr/>
          </p:nvSpPr>
          <p:spPr>
            <a:xfrm>
              <a:off x="8609460" y="2388676"/>
              <a:ext cx="2591427" cy="1384995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accent5">
                  <a:lumMod val="75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dirty="0"/>
                <a:t>Continuing professional development (CPD)</a:t>
              </a:r>
            </a:p>
          </p:txBody>
        </p:sp>
        <p:sp>
          <p:nvSpPr>
            <p:cNvPr id="5" name="Arrow: Right 4">
              <a:extLst>
                <a:ext uri="{FF2B5EF4-FFF2-40B4-BE49-F238E27FC236}">
                  <a16:creationId xmlns:a16="http://schemas.microsoft.com/office/drawing/2014/main" id="{CCCF70E4-512F-8A95-1A29-A1CCA3E002FC}"/>
                </a:ext>
              </a:extLst>
            </p:cNvPr>
            <p:cNvSpPr/>
            <p:nvPr/>
          </p:nvSpPr>
          <p:spPr>
            <a:xfrm>
              <a:off x="7827196" y="2853174"/>
              <a:ext cx="503433" cy="452062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97623DE3-E74E-9AE2-216A-5C16087A11DE}"/>
                </a:ext>
              </a:extLst>
            </p:cNvPr>
            <p:cNvSpPr txBox="1"/>
            <p:nvPr/>
          </p:nvSpPr>
          <p:spPr>
            <a:xfrm>
              <a:off x="5402495" y="2602152"/>
              <a:ext cx="2157573" cy="954107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solidFill>
                <a:schemeClr val="accent2">
                  <a:lumMod val="50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dirty="0"/>
                <a:t>Residency training (PGT)</a:t>
              </a:r>
            </a:p>
          </p:txBody>
        </p:sp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5BAE84C8-D549-2E56-8DA3-2791CA825BAC}"/>
                </a:ext>
              </a:extLst>
            </p:cNvPr>
            <p:cNvSpPr txBox="1"/>
            <p:nvPr/>
          </p:nvSpPr>
          <p:spPr>
            <a:xfrm>
              <a:off x="1917700" y="2602152"/>
              <a:ext cx="2447106" cy="954107"/>
            </a:xfrm>
            <a:prstGeom prst="rect">
              <a:avLst/>
            </a:prstGeom>
            <a:solidFill>
              <a:schemeClr val="bg2">
                <a:lumMod val="90000"/>
              </a:schemeClr>
            </a:solidFill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dirty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Undergraduate training</a:t>
              </a:r>
            </a:p>
          </p:txBody>
        </p:sp>
        <p:sp>
          <p:nvSpPr>
            <p:cNvPr id="8" name="Arrow: Right 7">
              <a:extLst>
                <a:ext uri="{FF2B5EF4-FFF2-40B4-BE49-F238E27FC236}">
                  <a16:creationId xmlns:a16="http://schemas.microsoft.com/office/drawing/2014/main" id="{3D9C1B8F-13D3-1349-4F99-163E06FB6F9D}"/>
                </a:ext>
              </a:extLst>
            </p:cNvPr>
            <p:cNvSpPr/>
            <p:nvPr/>
          </p:nvSpPr>
          <p:spPr>
            <a:xfrm>
              <a:off x="4631934" y="2853174"/>
              <a:ext cx="503433" cy="452062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" name="Arrow: Right 8">
            <a:extLst>
              <a:ext uri="{FF2B5EF4-FFF2-40B4-BE49-F238E27FC236}">
                <a16:creationId xmlns:a16="http://schemas.microsoft.com/office/drawing/2014/main" id="{9516C224-2C50-2D7D-AFFE-5DC13A02617F}"/>
              </a:ext>
            </a:extLst>
          </p:cNvPr>
          <p:cNvSpPr/>
          <p:nvPr/>
        </p:nvSpPr>
        <p:spPr>
          <a:xfrm>
            <a:off x="680909" y="4039268"/>
            <a:ext cx="10988034" cy="39240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871B1C73-D7E9-A09E-5A61-1C499C864D37}"/>
              </a:ext>
            </a:extLst>
          </p:cNvPr>
          <p:cNvSpPr txBox="1">
            <a:spLocks/>
          </p:cNvSpPr>
          <p:nvPr/>
        </p:nvSpPr>
        <p:spPr>
          <a:xfrm>
            <a:off x="858000" y="547986"/>
            <a:ext cx="10515600" cy="95410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b="1" dirty="0">
                <a:latin typeface="+mn-lt"/>
              </a:rPr>
              <a:t>Training and CPD in Anaesthesiology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9E9E98A-00C6-B3B1-A8BC-2EB6BAFA78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CF4FF7-4A49-4AE3-A26D-25F8B498ADEC}" type="datetime3">
              <a:rPr lang="en-US" smtClean="0"/>
              <a:t>17 October 2025</a:t>
            </a:fld>
            <a:endParaRPr lang="en-US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3ABB49CA-7C7E-AA72-E787-4384AF261B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261EA-3838-47D5-9FB7-FF0D48B6FABD}" type="slidenum">
              <a:rPr lang="en-US" smtClean="0"/>
              <a:t>4</a:t>
            </a:fld>
            <a:endParaRPr lang="en-US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E602BC42-2532-6D9B-B26F-2CDF379C4983}"/>
              </a:ext>
            </a:extLst>
          </p:cNvPr>
          <p:cNvSpPr txBox="1"/>
          <p:nvPr/>
        </p:nvSpPr>
        <p:spPr>
          <a:xfrm>
            <a:off x="4979971" y="1428002"/>
            <a:ext cx="2271657" cy="707886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/>
              <a:t>ETR</a:t>
            </a:r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E9255E33-49ED-2647-4B01-3D65E1C95BE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021248" y="1365128"/>
            <a:ext cx="2286198" cy="1072989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FA1C2034-9C99-A64A-0025-384100221E7F}"/>
              </a:ext>
            </a:extLst>
          </p:cNvPr>
          <p:cNvSpPr txBox="1"/>
          <p:nvPr/>
        </p:nvSpPr>
        <p:spPr>
          <a:xfrm>
            <a:off x="838200" y="4755198"/>
            <a:ext cx="10891381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400" dirty="0"/>
              <a:t>The European Professional Development Modules (PDMs) for </a:t>
            </a:r>
            <a:r>
              <a:rPr lang="en-US" sz="2400" dirty="0" err="1"/>
              <a:t>anaesthesiologists</a:t>
            </a:r>
            <a:r>
              <a:rPr lang="en-US" sz="2400" dirty="0"/>
              <a:t> </a:t>
            </a:r>
            <a:r>
              <a:rPr lang="en-US" sz="2400" dirty="0" err="1"/>
              <a:t>summarise</a:t>
            </a:r>
            <a:r>
              <a:rPr lang="en-US" sz="2400" dirty="0"/>
              <a:t> learning objectives to enrich and increase competencies raising </a:t>
            </a:r>
            <a:r>
              <a:rPr lang="en-US" sz="2400" b="1" dirty="0"/>
              <a:t>clinical experts and professional leaders to a higher level of qualification.</a:t>
            </a:r>
          </a:p>
        </p:txBody>
      </p:sp>
    </p:spTree>
    <p:extLst>
      <p:ext uri="{BB962C8B-B14F-4D97-AF65-F5344CB8AC3E}">
        <p14:creationId xmlns:p14="http://schemas.microsoft.com/office/powerpoint/2010/main" val="6744863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BA47F7E-36D4-C4FD-BF92-1C95CA01E1D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>
            <a:extLst>
              <a:ext uri="{FF2B5EF4-FFF2-40B4-BE49-F238E27FC236}">
                <a16:creationId xmlns:a16="http://schemas.microsoft.com/office/drawing/2014/main" id="{7748AADB-A4CA-0E4B-6470-47F63946D8B4}"/>
              </a:ext>
            </a:extLst>
          </p:cNvPr>
          <p:cNvGrpSpPr/>
          <p:nvPr/>
        </p:nvGrpSpPr>
        <p:grpSpPr>
          <a:xfrm>
            <a:off x="657203" y="2438117"/>
            <a:ext cx="11049376" cy="1384995"/>
            <a:chOff x="1917700" y="2388676"/>
            <a:chExt cx="9283187" cy="1384995"/>
          </a:xfrm>
        </p:grpSpPr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EC571A85-8ED0-B71F-EE10-3B6A80A73AB9}"/>
                </a:ext>
              </a:extLst>
            </p:cNvPr>
            <p:cNvSpPr txBox="1"/>
            <p:nvPr/>
          </p:nvSpPr>
          <p:spPr>
            <a:xfrm>
              <a:off x="8609460" y="2388676"/>
              <a:ext cx="2591427" cy="1384995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accent5">
                  <a:lumMod val="75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dirty="0"/>
                <a:t>Continuing professional development (CPD)</a:t>
              </a:r>
            </a:p>
          </p:txBody>
        </p:sp>
        <p:sp>
          <p:nvSpPr>
            <p:cNvPr id="5" name="Arrow: Right 4">
              <a:extLst>
                <a:ext uri="{FF2B5EF4-FFF2-40B4-BE49-F238E27FC236}">
                  <a16:creationId xmlns:a16="http://schemas.microsoft.com/office/drawing/2014/main" id="{A1EC856F-66F0-D0EC-9930-1D22F67E5CC2}"/>
                </a:ext>
              </a:extLst>
            </p:cNvPr>
            <p:cNvSpPr/>
            <p:nvPr/>
          </p:nvSpPr>
          <p:spPr>
            <a:xfrm>
              <a:off x="7827196" y="2853174"/>
              <a:ext cx="503433" cy="452062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24EA71D5-FE6E-2EAE-B979-3F788F155792}"/>
                </a:ext>
              </a:extLst>
            </p:cNvPr>
            <p:cNvSpPr txBox="1"/>
            <p:nvPr/>
          </p:nvSpPr>
          <p:spPr>
            <a:xfrm>
              <a:off x="5402495" y="2602152"/>
              <a:ext cx="2157573" cy="954107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solidFill>
                <a:schemeClr val="accent2">
                  <a:lumMod val="50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dirty="0"/>
                <a:t>Residency training (PGT)</a:t>
              </a:r>
            </a:p>
          </p:txBody>
        </p:sp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FC596C12-F757-57BF-FC12-C57BF78B3BC2}"/>
                </a:ext>
              </a:extLst>
            </p:cNvPr>
            <p:cNvSpPr txBox="1"/>
            <p:nvPr/>
          </p:nvSpPr>
          <p:spPr>
            <a:xfrm>
              <a:off x="1917700" y="2602152"/>
              <a:ext cx="2447106" cy="954107"/>
            </a:xfrm>
            <a:prstGeom prst="rect">
              <a:avLst/>
            </a:prstGeom>
            <a:solidFill>
              <a:schemeClr val="bg2">
                <a:lumMod val="90000"/>
              </a:schemeClr>
            </a:solidFill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dirty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Undergraduate training</a:t>
              </a:r>
            </a:p>
          </p:txBody>
        </p:sp>
        <p:sp>
          <p:nvSpPr>
            <p:cNvPr id="8" name="Arrow: Right 7">
              <a:extLst>
                <a:ext uri="{FF2B5EF4-FFF2-40B4-BE49-F238E27FC236}">
                  <a16:creationId xmlns:a16="http://schemas.microsoft.com/office/drawing/2014/main" id="{18192F53-3A9E-A348-4F91-C436C9EF8451}"/>
                </a:ext>
              </a:extLst>
            </p:cNvPr>
            <p:cNvSpPr/>
            <p:nvPr/>
          </p:nvSpPr>
          <p:spPr>
            <a:xfrm>
              <a:off x="4631934" y="2853174"/>
              <a:ext cx="503433" cy="452062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" name="Arrow: Right 8">
            <a:extLst>
              <a:ext uri="{FF2B5EF4-FFF2-40B4-BE49-F238E27FC236}">
                <a16:creationId xmlns:a16="http://schemas.microsoft.com/office/drawing/2014/main" id="{09BAB29C-21D3-9C3F-94D5-CA767E44F79D}"/>
              </a:ext>
            </a:extLst>
          </p:cNvPr>
          <p:cNvSpPr/>
          <p:nvPr/>
        </p:nvSpPr>
        <p:spPr>
          <a:xfrm>
            <a:off x="680909" y="4039268"/>
            <a:ext cx="10988034" cy="39240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534125D3-FC57-3770-2A4D-258F4897393B}"/>
              </a:ext>
            </a:extLst>
          </p:cNvPr>
          <p:cNvSpPr txBox="1">
            <a:spLocks/>
          </p:cNvSpPr>
          <p:nvPr/>
        </p:nvSpPr>
        <p:spPr>
          <a:xfrm>
            <a:off x="858000" y="547986"/>
            <a:ext cx="10515600" cy="95410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b="1" dirty="0">
                <a:latin typeface="+mn-lt"/>
              </a:rPr>
              <a:t>Training and CPD in Anaesthesiology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5AF9F31-A55D-5EDD-3C4A-15C220FCD7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CF4FF7-4A49-4AE3-A26D-25F8B498ADEC}" type="datetime3">
              <a:rPr lang="en-US" smtClean="0"/>
              <a:t>17 October 2025</a:t>
            </a:fld>
            <a:endParaRPr lang="en-US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75B3E790-457F-45A7-3D23-907D03C606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261EA-3838-47D5-9FB7-FF0D48B6FABD}" type="slidenum">
              <a:rPr lang="en-US" smtClean="0"/>
              <a:t>5</a:t>
            </a:fld>
            <a:endParaRPr lang="en-US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3AD1D5B5-550B-C018-49E6-D5F55CC6611A}"/>
              </a:ext>
            </a:extLst>
          </p:cNvPr>
          <p:cNvSpPr txBox="1"/>
          <p:nvPr/>
        </p:nvSpPr>
        <p:spPr>
          <a:xfrm>
            <a:off x="726355" y="5163012"/>
            <a:ext cx="10980224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3200" b="1" dirty="0"/>
              <a:t>ETR is for Trainees and PDM is for Specialists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F18A3694-0D2B-9485-9AD0-275FE54491BA}"/>
              </a:ext>
            </a:extLst>
          </p:cNvPr>
          <p:cNvSpPr txBox="1"/>
          <p:nvPr/>
        </p:nvSpPr>
        <p:spPr>
          <a:xfrm>
            <a:off x="4953208" y="1524308"/>
            <a:ext cx="2271657" cy="707886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/>
              <a:t>ETR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7A33597C-40BD-CBE1-0FF3-8DF1E88AC50B}"/>
              </a:ext>
            </a:extLst>
          </p:cNvPr>
          <p:cNvSpPr txBox="1"/>
          <p:nvPr/>
        </p:nvSpPr>
        <p:spPr>
          <a:xfrm>
            <a:off x="8505371" y="1585863"/>
            <a:ext cx="1476829" cy="64633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PDM in </a:t>
            </a:r>
            <a:r>
              <a:rPr lang="en-US" b="1" dirty="0"/>
              <a:t>Pain medicine  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A8C3B976-2577-49B3-A539-FAB549E06C59}"/>
              </a:ext>
            </a:extLst>
          </p:cNvPr>
          <p:cNvSpPr txBox="1"/>
          <p:nvPr/>
        </p:nvSpPr>
        <p:spPr>
          <a:xfrm>
            <a:off x="10034615" y="1575002"/>
            <a:ext cx="1671964" cy="64633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PDM </a:t>
            </a:r>
            <a:r>
              <a:rPr lang="en-US" b="1" dirty="0"/>
              <a:t>Geriatric Anesthesiology</a:t>
            </a:r>
          </a:p>
        </p:txBody>
      </p:sp>
    </p:spTree>
    <p:extLst>
      <p:ext uri="{BB962C8B-B14F-4D97-AF65-F5344CB8AC3E}">
        <p14:creationId xmlns:p14="http://schemas.microsoft.com/office/powerpoint/2010/main" val="6248218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E7D92D-8C7A-48BD-A746-3D07A72E58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1934" y="1690688"/>
            <a:ext cx="5568757" cy="3294048"/>
          </a:xfrm>
        </p:spPr>
        <p:txBody>
          <a:bodyPr>
            <a:normAutofit/>
          </a:bodyPr>
          <a:lstStyle/>
          <a:p>
            <a:pPr algn="just"/>
            <a:r>
              <a:rPr lang="en-GB" b="1" dirty="0"/>
              <a:t>General core</a:t>
            </a:r>
            <a:r>
              <a:rPr lang="en-GB" dirty="0"/>
              <a:t> competencies should be achievable by </a:t>
            </a:r>
            <a:r>
              <a:rPr lang="en-GB" u="sng" dirty="0"/>
              <a:t>most national</a:t>
            </a:r>
            <a:r>
              <a:rPr lang="en-GB" dirty="0"/>
              <a:t> training programmes</a:t>
            </a:r>
          </a:p>
          <a:p>
            <a:pPr algn="just"/>
            <a:endParaRPr lang="en-GB" dirty="0"/>
          </a:p>
          <a:p>
            <a:pPr algn="just"/>
            <a:r>
              <a:rPr lang="en-GB" b="1" dirty="0"/>
              <a:t>Specific core competencies</a:t>
            </a:r>
            <a:r>
              <a:rPr lang="en-GB" dirty="0"/>
              <a:t> - basic competence levels proposed </a:t>
            </a:r>
            <a:endParaRPr lang="lv-LV" i="1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B6731C6A-E48B-42D4-8151-BFCFB9C39FC7}"/>
              </a:ext>
            </a:extLst>
          </p:cNvPr>
          <p:cNvSpPr/>
          <p:nvPr/>
        </p:nvSpPr>
        <p:spPr>
          <a:xfrm>
            <a:off x="775086" y="4895632"/>
            <a:ext cx="5955759" cy="135421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pPr marR="8255" lvl="0" algn="just" fontAlgn="base">
              <a:spcAft>
                <a:spcPts val="25"/>
              </a:spcAft>
              <a:buClr>
                <a:srgbClr val="000000"/>
              </a:buClr>
              <a:buSzPts val="1100"/>
            </a:pPr>
            <a:r>
              <a:rPr lang="en-GB" sz="1600" b="1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Levels of competencies</a:t>
            </a:r>
          </a:p>
          <a:p>
            <a:pPr marR="8255" lvl="0" algn="just" fontAlgn="base">
              <a:spcAft>
                <a:spcPts val="25"/>
              </a:spcAft>
              <a:buClr>
                <a:srgbClr val="000000"/>
              </a:buClr>
              <a:buSzPts val="1100"/>
            </a:pPr>
            <a:r>
              <a:rPr lang="en-GB" sz="1600" b="1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n-GB" sz="1600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: observer level (has knowledge of, describes)</a:t>
            </a:r>
            <a:endParaRPr lang="en-US" sz="1600" dirty="0">
              <a:solidFill>
                <a:srgbClr val="000000"/>
              </a:solidFill>
              <a:uFill>
                <a:solidFill>
                  <a:srgbClr val="000000"/>
                </a:solidFill>
              </a:uFill>
              <a:latin typeface="Arial" panose="020B0604020202020204" pitchFamily="34" charset="0"/>
              <a:ea typeface="Arial" panose="020B0604020202020204" pitchFamily="34" charset="0"/>
              <a:cs typeface="Arial" panose="020B0604020202020204" pitchFamily="34" charset="0"/>
            </a:endParaRPr>
          </a:p>
          <a:p>
            <a:pPr marR="8255" lvl="0" algn="just" fontAlgn="base">
              <a:spcAft>
                <a:spcPts val="25"/>
              </a:spcAft>
              <a:buClr>
                <a:srgbClr val="000000"/>
              </a:buClr>
              <a:buSzPts val="1100"/>
            </a:pPr>
            <a:r>
              <a:rPr lang="en-GB" sz="1600" b="1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en-GB" sz="1600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: performs, manages, demonstrates under direct supervision </a:t>
            </a:r>
            <a:endParaRPr lang="en-US" sz="1600" dirty="0">
              <a:solidFill>
                <a:srgbClr val="000000"/>
              </a:solidFill>
              <a:uFill>
                <a:solidFill>
                  <a:srgbClr val="000000"/>
                </a:solidFill>
              </a:uFill>
              <a:latin typeface="Arial" panose="020B0604020202020204" pitchFamily="34" charset="0"/>
              <a:ea typeface="Arial" panose="020B0604020202020204" pitchFamily="34" charset="0"/>
              <a:cs typeface="Arial" panose="020B0604020202020204" pitchFamily="34" charset="0"/>
            </a:endParaRPr>
          </a:p>
          <a:p>
            <a:pPr marR="8255" lvl="0" algn="just" fontAlgn="base">
              <a:spcAft>
                <a:spcPts val="25"/>
              </a:spcAft>
              <a:buClr>
                <a:srgbClr val="000000"/>
              </a:buClr>
              <a:buSzPts val="1100"/>
            </a:pPr>
            <a:r>
              <a:rPr lang="en-GB" sz="1600" b="1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lang="en-GB" sz="1600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: performs, manages, demonstrates under distant supervision</a:t>
            </a:r>
            <a:endParaRPr lang="en-US" sz="1600" dirty="0">
              <a:solidFill>
                <a:srgbClr val="000000"/>
              </a:solidFill>
              <a:uFill>
                <a:solidFill>
                  <a:srgbClr val="000000"/>
                </a:solidFill>
              </a:uFill>
              <a:latin typeface="Arial" panose="020B0604020202020204" pitchFamily="34" charset="0"/>
              <a:ea typeface="Arial" panose="020B0604020202020204" pitchFamily="34" charset="0"/>
              <a:cs typeface="Arial" panose="020B0604020202020204" pitchFamily="34" charset="0"/>
            </a:endParaRPr>
          </a:p>
          <a:p>
            <a:pPr marR="8255" lvl="0" algn="just" fontAlgn="base">
              <a:spcAft>
                <a:spcPts val="25"/>
              </a:spcAft>
              <a:buClr>
                <a:srgbClr val="000000"/>
              </a:buClr>
              <a:buSzPts val="1100"/>
            </a:pPr>
            <a:r>
              <a:rPr lang="en-GB" sz="1600" b="1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D</a:t>
            </a:r>
            <a:r>
              <a:rPr lang="en-GB" sz="1600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: performs, manages, demonstrates independently</a:t>
            </a:r>
            <a:endParaRPr lang="en-US" sz="1600" dirty="0">
              <a:solidFill>
                <a:srgbClr val="000000"/>
              </a:solidFill>
              <a:uFill>
                <a:solidFill>
                  <a:srgbClr val="000000"/>
                </a:solidFill>
              </a:uFill>
              <a:latin typeface="Arial" panose="020B0604020202020204" pitchFamily="34" charset="0"/>
              <a:ea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6162187E-A045-4551-BE67-C118CB2F5B2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69662" y="1306023"/>
            <a:ext cx="4981155" cy="457533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BCC0122-D521-4296-710E-47D7391B15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9E9A27-5B27-449F-AA3C-359A96F8CC08}" type="datetime5">
              <a:rPr lang="en-US" smtClean="0"/>
              <a:t>17-Oct-25</a:t>
            </a:fld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5F6EBF3-4BDA-FB53-22B1-37C191B114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3A5A9-56A0-4F9D-B963-5141FF50F368}" type="slidenum">
              <a:rPr lang="en-US" smtClean="0"/>
              <a:t>6</a:t>
            </a:fld>
            <a:endParaRPr lang="en-US"/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DE3172F6-82BA-0153-3711-CC0E5C20AFB7}"/>
              </a:ext>
            </a:extLst>
          </p:cNvPr>
          <p:cNvSpPr/>
          <p:nvPr/>
        </p:nvSpPr>
        <p:spPr>
          <a:xfrm>
            <a:off x="7083502" y="4761216"/>
            <a:ext cx="3342640" cy="223520"/>
          </a:xfrm>
          <a:prstGeom prst="roundRect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Arrow: Right 10">
            <a:extLst>
              <a:ext uri="{FF2B5EF4-FFF2-40B4-BE49-F238E27FC236}">
                <a16:creationId xmlns:a16="http://schemas.microsoft.com/office/drawing/2014/main" id="{B7561D5B-1F03-EEA6-9CEF-77BEC2C5C3E8}"/>
              </a:ext>
            </a:extLst>
          </p:cNvPr>
          <p:cNvSpPr/>
          <p:nvPr/>
        </p:nvSpPr>
        <p:spPr>
          <a:xfrm rot="10800000">
            <a:off x="10503762" y="4623738"/>
            <a:ext cx="472440" cy="487680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1D8CDBDA-6FA3-35E4-4EB8-DF393EC75BA7}"/>
              </a:ext>
            </a:extLst>
          </p:cNvPr>
          <p:cNvSpPr txBox="1">
            <a:spLocks/>
          </p:cNvSpPr>
          <p:nvPr/>
        </p:nvSpPr>
        <p:spPr>
          <a:xfrm>
            <a:off x="651934" y="66059"/>
            <a:ext cx="10975731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dirty="0">
                <a:latin typeface="+mn-lt"/>
              </a:rPr>
              <a:t>European Training Requirements </a:t>
            </a:r>
            <a:br>
              <a:rPr lang="en-US" b="1" dirty="0">
                <a:latin typeface="+mn-lt"/>
              </a:rPr>
            </a:br>
            <a:r>
              <a:rPr lang="en-US" sz="2400" b="1" dirty="0">
                <a:latin typeface="+mn-lt"/>
              </a:rPr>
              <a:t>for the Specialty of </a:t>
            </a:r>
            <a:r>
              <a:rPr lang="en-US" sz="2400" b="1" dirty="0" err="1">
                <a:latin typeface="+mn-lt"/>
              </a:rPr>
              <a:t>Anaesthesiology</a:t>
            </a:r>
            <a:endParaRPr lang="en-US" b="1" dirty="0">
              <a:latin typeface="+mn-lt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2CA92BF5-FCAB-7394-E9FE-9A76F622BBC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409139" y="149547"/>
            <a:ext cx="2280102" cy="1072989"/>
          </a:xfrm>
          <a:prstGeom prst="rect">
            <a:avLst/>
          </a:prstGeom>
        </p:spPr>
      </p:pic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E520747F-69C9-C96A-BBEF-0FC8EF9A92AC}"/>
              </a:ext>
            </a:extLst>
          </p:cNvPr>
          <p:cNvSpPr/>
          <p:nvPr/>
        </p:nvSpPr>
        <p:spPr>
          <a:xfrm>
            <a:off x="6939279" y="1690688"/>
            <a:ext cx="4688385" cy="2595533"/>
          </a:xfrm>
          <a:prstGeom prst="roundRect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18687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407FF34-0BE0-92E2-FAAB-C112271FF6F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1CA049-58A6-0B35-C725-9510342062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1934" y="1690688"/>
            <a:ext cx="5568757" cy="3294048"/>
          </a:xfrm>
        </p:spPr>
        <p:txBody>
          <a:bodyPr>
            <a:normAutofit/>
          </a:bodyPr>
          <a:lstStyle/>
          <a:p>
            <a:pPr algn="just"/>
            <a:r>
              <a:rPr lang="en-GB" b="1" dirty="0"/>
              <a:t>General core</a:t>
            </a:r>
            <a:r>
              <a:rPr lang="en-GB" dirty="0"/>
              <a:t> competencies should be achievable by </a:t>
            </a:r>
            <a:r>
              <a:rPr lang="en-GB" u="sng" dirty="0"/>
              <a:t>most national</a:t>
            </a:r>
            <a:r>
              <a:rPr lang="en-GB" dirty="0"/>
              <a:t> training programmes</a:t>
            </a:r>
          </a:p>
          <a:p>
            <a:pPr algn="just"/>
            <a:endParaRPr lang="en-GB" dirty="0"/>
          </a:p>
          <a:p>
            <a:pPr algn="just"/>
            <a:r>
              <a:rPr lang="en-GB" b="1" dirty="0"/>
              <a:t>Specific core competencies</a:t>
            </a:r>
            <a:r>
              <a:rPr lang="en-GB" dirty="0"/>
              <a:t> - basic competence levels proposed </a:t>
            </a:r>
            <a:endParaRPr lang="lv-LV" i="1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8ED709C6-4A1B-E310-4375-35D1B6898136}"/>
              </a:ext>
            </a:extLst>
          </p:cNvPr>
          <p:cNvSpPr/>
          <p:nvPr/>
        </p:nvSpPr>
        <p:spPr>
          <a:xfrm>
            <a:off x="775086" y="4895632"/>
            <a:ext cx="5955759" cy="135421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pPr marR="8255" lvl="0" algn="just" fontAlgn="base">
              <a:spcAft>
                <a:spcPts val="25"/>
              </a:spcAft>
              <a:buClr>
                <a:srgbClr val="000000"/>
              </a:buClr>
              <a:buSzPts val="1100"/>
            </a:pPr>
            <a:r>
              <a:rPr lang="en-GB" sz="1600" b="1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Levels of competencies</a:t>
            </a:r>
          </a:p>
          <a:p>
            <a:pPr marR="8255" lvl="0" algn="just" fontAlgn="base">
              <a:spcAft>
                <a:spcPts val="25"/>
              </a:spcAft>
              <a:buClr>
                <a:srgbClr val="000000"/>
              </a:buClr>
              <a:buSzPts val="1100"/>
            </a:pPr>
            <a:r>
              <a:rPr lang="en-GB" sz="1600" b="1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n-GB" sz="1600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: observer level (has knowledge of, describes)</a:t>
            </a:r>
            <a:endParaRPr lang="en-US" sz="1600" dirty="0">
              <a:solidFill>
                <a:srgbClr val="000000"/>
              </a:solidFill>
              <a:uFill>
                <a:solidFill>
                  <a:srgbClr val="000000"/>
                </a:solidFill>
              </a:uFill>
              <a:latin typeface="Arial" panose="020B0604020202020204" pitchFamily="34" charset="0"/>
              <a:ea typeface="Arial" panose="020B0604020202020204" pitchFamily="34" charset="0"/>
              <a:cs typeface="Arial" panose="020B0604020202020204" pitchFamily="34" charset="0"/>
            </a:endParaRPr>
          </a:p>
          <a:p>
            <a:pPr marR="8255" lvl="0" algn="just" fontAlgn="base">
              <a:spcAft>
                <a:spcPts val="25"/>
              </a:spcAft>
              <a:buClr>
                <a:srgbClr val="000000"/>
              </a:buClr>
              <a:buSzPts val="1100"/>
            </a:pPr>
            <a:r>
              <a:rPr lang="en-GB" sz="1600" b="1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en-GB" sz="1600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: performs, manages, demonstrates under direct supervision </a:t>
            </a:r>
            <a:endParaRPr lang="en-US" sz="1600" dirty="0">
              <a:solidFill>
                <a:srgbClr val="000000"/>
              </a:solidFill>
              <a:uFill>
                <a:solidFill>
                  <a:srgbClr val="000000"/>
                </a:solidFill>
              </a:uFill>
              <a:latin typeface="Arial" panose="020B0604020202020204" pitchFamily="34" charset="0"/>
              <a:ea typeface="Arial" panose="020B0604020202020204" pitchFamily="34" charset="0"/>
              <a:cs typeface="Arial" panose="020B0604020202020204" pitchFamily="34" charset="0"/>
            </a:endParaRPr>
          </a:p>
          <a:p>
            <a:pPr marR="8255" lvl="0" algn="just" fontAlgn="base">
              <a:spcAft>
                <a:spcPts val="25"/>
              </a:spcAft>
              <a:buClr>
                <a:srgbClr val="000000"/>
              </a:buClr>
              <a:buSzPts val="1100"/>
            </a:pPr>
            <a:r>
              <a:rPr lang="en-GB" sz="1600" b="1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lang="en-GB" sz="1600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: performs, manages, demonstrates under distant supervision</a:t>
            </a:r>
            <a:endParaRPr lang="en-US" sz="1600" dirty="0">
              <a:solidFill>
                <a:srgbClr val="000000"/>
              </a:solidFill>
              <a:uFill>
                <a:solidFill>
                  <a:srgbClr val="000000"/>
                </a:solidFill>
              </a:uFill>
              <a:latin typeface="Arial" panose="020B0604020202020204" pitchFamily="34" charset="0"/>
              <a:ea typeface="Arial" panose="020B0604020202020204" pitchFamily="34" charset="0"/>
              <a:cs typeface="Arial" panose="020B0604020202020204" pitchFamily="34" charset="0"/>
            </a:endParaRPr>
          </a:p>
          <a:p>
            <a:pPr marR="8255" lvl="0" algn="just" fontAlgn="base">
              <a:spcAft>
                <a:spcPts val="25"/>
              </a:spcAft>
              <a:buClr>
                <a:srgbClr val="000000"/>
              </a:buClr>
              <a:buSzPts val="1100"/>
            </a:pPr>
            <a:r>
              <a:rPr lang="en-GB" sz="1600" b="1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D</a:t>
            </a:r>
            <a:r>
              <a:rPr lang="en-GB" sz="1600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: performs, manages, demonstrates independently</a:t>
            </a:r>
            <a:endParaRPr lang="en-US" sz="1600" dirty="0">
              <a:solidFill>
                <a:srgbClr val="000000"/>
              </a:solidFill>
              <a:uFill>
                <a:solidFill>
                  <a:srgbClr val="000000"/>
                </a:solidFill>
              </a:uFill>
              <a:latin typeface="Arial" panose="020B0604020202020204" pitchFamily="34" charset="0"/>
              <a:ea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D5C62B98-BC4C-147F-25B8-0DE9B19DA88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69662" y="1306023"/>
            <a:ext cx="4981155" cy="457533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E370744-DEB6-FFF6-F44C-253E42690B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9E9A27-5B27-449F-AA3C-359A96F8CC08}" type="datetime5">
              <a:rPr lang="en-US" smtClean="0"/>
              <a:t>17-Oct-25</a:t>
            </a:fld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50E4CC-2833-26A1-8CA4-E1812FC9EF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3A5A9-56A0-4F9D-B963-5141FF50F368}" type="slidenum">
              <a:rPr lang="en-US" smtClean="0"/>
              <a:t>7</a:t>
            </a:fld>
            <a:endParaRPr lang="en-US"/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4A7CFBAB-5D27-5177-F704-9DB6623C1674}"/>
              </a:ext>
            </a:extLst>
          </p:cNvPr>
          <p:cNvSpPr/>
          <p:nvPr/>
        </p:nvSpPr>
        <p:spPr>
          <a:xfrm>
            <a:off x="7083502" y="4761216"/>
            <a:ext cx="3342640" cy="223520"/>
          </a:xfrm>
          <a:prstGeom prst="roundRect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Arrow: Right 10">
            <a:extLst>
              <a:ext uri="{FF2B5EF4-FFF2-40B4-BE49-F238E27FC236}">
                <a16:creationId xmlns:a16="http://schemas.microsoft.com/office/drawing/2014/main" id="{929DFFBE-EAAC-CE23-4605-D41EE95BBFB5}"/>
              </a:ext>
            </a:extLst>
          </p:cNvPr>
          <p:cNvSpPr/>
          <p:nvPr/>
        </p:nvSpPr>
        <p:spPr>
          <a:xfrm rot="10800000">
            <a:off x="10503762" y="4623738"/>
            <a:ext cx="472440" cy="487680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CCC7C98B-B6EB-1D2D-F0B1-521E3B54F717}"/>
              </a:ext>
            </a:extLst>
          </p:cNvPr>
          <p:cNvSpPr txBox="1">
            <a:spLocks/>
          </p:cNvSpPr>
          <p:nvPr/>
        </p:nvSpPr>
        <p:spPr>
          <a:xfrm>
            <a:off x="651934" y="66059"/>
            <a:ext cx="10975731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dirty="0">
                <a:latin typeface="+mn-lt"/>
              </a:rPr>
              <a:t>European Training Requirements </a:t>
            </a:r>
            <a:br>
              <a:rPr lang="en-US" b="1" dirty="0">
                <a:latin typeface="+mn-lt"/>
              </a:rPr>
            </a:br>
            <a:r>
              <a:rPr lang="en-US" sz="2400" b="1" dirty="0">
                <a:latin typeface="+mn-lt"/>
              </a:rPr>
              <a:t>for the Specialty of </a:t>
            </a:r>
            <a:r>
              <a:rPr lang="en-US" sz="2400" b="1" dirty="0" err="1">
                <a:latin typeface="+mn-lt"/>
              </a:rPr>
              <a:t>Anaesthesiology</a:t>
            </a:r>
            <a:endParaRPr lang="en-US" b="1" dirty="0">
              <a:latin typeface="+mn-lt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AFA9FBA-D87F-C14A-9A68-3FFC0ECD0D4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409139" y="149547"/>
            <a:ext cx="2280102" cy="1072989"/>
          </a:xfrm>
          <a:prstGeom prst="rect">
            <a:avLst/>
          </a:prstGeom>
        </p:spPr>
      </p:pic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66DFE734-1F4A-A79F-EE9B-BBD558DE6DC2}"/>
              </a:ext>
            </a:extLst>
          </p:cNvPr>
          <p:cNvSpPr/>
          <p:nvPr/>
        </p:nvSpPr>
        <p:spPr>
          <a:xfrm>
            <a:off x="6939279" y="1690688"/>
            <a:ext cx="4688385" cy="2595533"/>
          </a:xfrm>
          <a:prstGeom prst="roundRect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4B33AA6-D77E-5335-A0AE-52EAC137B138}"/>
              </a:ext>
            </a:extLst>
          </p:cNvPr>
          <p:cNvSpPr txBox="1"/>
          <p:nvPr/>
        </p:nvSpPr>
        <p:spPr>
          <a:xfrm>
            <a:off x="1279180" y="3358460"/>
            <a:ext cx="9960656" cy="2062103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en-US" sz="4800" b="1" dirty="0"/>
              <a:t>Not all learning objectives listed in the ETR reach level D </a:t>
            </a:r>
          </a:p>
          <a:p>
            <a:pPr algn="ctr"/>
            <a:r>
              <a:rPr lang="en-US" sz="3200" dirty="0"/>
              <a:t>(</a:t>
            </a:r>
            <a:r>
              <a:rPr lang="en-US" sz="3200" i="1" dirty="0"/>
              <a:t>D: perform and manage independently</a:t>
            </a:r>
            <a:r>
              <a:rPr lang="en-US" sz="3200" dirty="0"/>
              <a:t>)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22578341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A4F151-BC27-4291-B5DB-ADBE6BB60E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4726" y="2092668"/>
            <a:ext cx="10515600" cy="2852737"/>
          </a:xfrm>
        </p:spPr>
        <p:txBody>
          <a:bodyPr>
            <a:normAutofit/>
          </a:bodyPr>
          <a:lstStyle/>
          <a:p>
            <a:r>
              <a:rPr lang="en-US" sz="4400" b="1" dirty="0">
                <a:latin typeface="+mn-lt"/>
              </a:rPr>
              <a:t>European PDM in</a:t>
            </a:r>
            <a:br>
              <a:rPr lang="en-US" sz="6000" b="1" dirty="0">
                <a:latin typeface="+mn-lt"/>
              </a:rPr>
            </a:br>
            <a:r>
              <a:rPr lang="en-US" sz="4800" b="1" dirty="0">
                <a:latin typeface="+mn-lt"/>
              </a:rPr>
              <a:t>OBSTETRIC ANAESTHESIOLOGY</a:t>
            </a:r>
            <a:endParaRPr lang="en-US" sz="6000" b="1" dirty="0">
              <a:latin typeface="+mn-lt"/>
            </a:endParaRP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5CF3980-658F-5C89-7728-02C8981ADF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E2FC88-6116-4A69-A81E-7CFF5846DA60}" type="datetime5">
              <a:rPr lang="en-US" smtClean="0"/>
              <a:t>17-Oct-25</a:t>
            </a:fld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7C677F7-16CB-570E-2304-7D626B10D2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3A5A9-56A0-4F9D-B963-5141FF50F368}" type="slidenum">
              <a:rPr lang="en-US" smtClean="0"/>
              <a:t>8</a:t>
            </a:fld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D9B3805-D67B-3955-71EA-000BBFD71834}"/>
              </a:ext>
            </a:extLst>
          </p:cNvPr>
          <p:cNvSpPr txBox="1"/>
          <p:nvPr/>
        </p:nvSpPr>
        <p:spPr>
          <a:xfrm>
            <a:off x="864726" y="5077166"/>
            <a:ext cx="346083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Section 1</a:t>
            </a:r>
          </a:p>
          <a:p>
            <a:r>
              <a:rPr lang="en-US" sz="2000" dirty="0"/>
              <a:t>Section 2</a:t>
            </a:r>
          </a:p>
          <a:p>
            <a:r>
              <a:rPr lang="en-US" sz="2000" dirty="0"/>
              <a:t>Section 3</a:t>
            </a:r>
            <a:endParaRPr lang="en-US" dirty="0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E2FB6E4F-41BF-D111-BAC8-4F546024045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74327" y="5102090"/>
            <a:ext cx="5952947" cy="1097574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DB38500F-46BC-EEB5-DA4F-96AC33B0BDF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88183" y="411143"/>
            <a:ext cx="4432096" cy="262609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87986832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CFFC0D-0D42-73B3-DC34-54E7614266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>
                <a:latin typeface="+mn-lt"/>
              </a:rPr>
              <a:t>Section 1: </a:t>
            </a:r>
            <a:r>
              <a:rPr lang="en-US" sz="3200" b="1" dirty="0">
                <a:latin typeface="+mn-lt"/>
              </a:rPr>
              <a:t>General Information </a:t>
            </a:r>
            <a:br>
              <a:rPr lang="en-US" sz="3200" b="1" dirty="0">
                <a:latin typeface="+mn-lt"/>
              </a:rPr>
            </a:br>
            <a:r>
              <a:rPr lang="en-US" sz="2400" dirty="0">
                <a:latin typeface="+mn-lt"/>
              </a:rPr>
              <a:t>about the European PDM in Obstetric </a:t>
            </a:r>
            <a:r>
              <a:rPr lang="en-US" sz="2400" dirty="0" err="1">
                <a:latin typeface="+mn-lt"/>
              </a:rPr>
              <a:t>Anaesthesiology</a:t>
            </a:r>
            <a:r>
              <a:rPr lang="en-US" sz="2400" dirty="0">
                <a:latin typeface="+mn-lt"/>
              </a:rPr>
              <a:t> </a:t>
            </a:r>
            <a:endParaRPr lang="en-US" dirty="0"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38D74E-6D85-C288-40BF-ADFEB4B2CD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37805"/>
            <a:ext cx="10515600" cy="4139157"/>
          </a:xfrm>
        </p:spPr>
        <p:txBody>
          <a:bodyPr>
            <a:normAutofit fontScale="92500" lnSpcReduction="20000"/>
          </a:bodyPr>
          <a:lstStyle/>
          <a:p>
            <a:r>
              <a:rPr lang="en-US" b="1" dirty="0"/>
              <a:t>The path to excellence</a:t>
            </a:r>
            <a:r>
              <a:rPr lang="en-US" dirty="0"/>
              <a:t>: From ETR for Trainees to the PDM for Specialists</a:t>
            </a:r>
          </a:p>
          <a:p>
            <a:r>
              <a:rPr lang="en-US" b="1" dirty="0"/>
              <a:t>Scope </a:t>
            </a:r>
            <a:r>
              <a:rPr lang="en-US" dirty="0"/>
              <a:t>of the PDM in Obstetric </a:t>
            </a:r>
            <a:r>
              <a:rPr lang="en-US" dirty="0" err="1"/>
              <a:t>Anaesthesiology</a:t>
            </a:r>
            <a:endParaRPr lang="en-US" dirty="0"/>
          </a:p>
          <a:p>
            <a:r>
              <a:rPr lang="en-US" b="1" dirty="0"/>
              <a:t>Development</a:t>
            </a:r>
            <a:r>
              <a:rPr lang="en-US" dirty="0"/>
              <a:t> of the PDM</a:t>
            </a:r>
          </a:p>
          <a:p>
            <a:r>
              <a:rPr lang="en-US" b="1" dirty="0"/>
              <a:t>The PDM training </a:t>
            </a:r>
            <a:r>
              <a:rPr lang="en-US" b="1" dirty="0" err="1"/>
              <a:t>programme</a:t>
            </a:r>
            <a:endParaRPr lang="en-US" b="1" dirty="0"/>
          </a:p>
          <a:p>
            <a:r>
              <a:rPr lang="en-GB" b="1" dirty="0"/>
              <a:t>Candidate eligibility</a:t>
            </a:r>
            <a:endParaRPr lang="en-US" dirty="0"/>
          </a:p>
          <a:p>
            <a:r>
              <a:rPr lang="en-US" b="1" dirty="0"/>
              <a:t>Trainers</a:t>
            </a:r>
            <a:r>
              <a:rPr lang="en-US" dirty="0"/>
              <a:t> </a:t>
            </a:r>
          </a:p>
          <a:p>
            <a:r>
              <a:rPr lang="en-US" b="1" dirty="0"/>
              <a:t>Training institutions </a:t>
            </a:r>
          </a:p>
          <a:p>
            <a:r>
              <a:rPr lang="en-US" b="1" dirty="0"/>
              <a:t>Assessment</a:t>
            </a:r>
            <a:endParaRPr lang="en-US" dirty="0"/>
          </a:p>
          <a:p>
            <a:r>
              <a:rPr lang="en-US" b="1" dirty="0"/>
              <a:t>Completion </a:t>
            </a:r>
            <a:r>
              <a:rPr lang="en-US" dirty="0"/>
              <a:t>of the PDM</a:t>
            </a:r>
          </a:p>
          <a:p>
            <a:r>
              <a:rPr lang="en-GB" b="1" dirty="0"/>
              <a:t>References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DCC1FBD-5633-1875-94AC-68A1627FA7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273AE-348D-487C-BDF7-6B327E21A5DE}" type="datetime5">
              <a:rPr lang="en-US" smtClean="0"/>
              <a:t>17-Oct-25</a:t>
            </a:fld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B90F818-D173-97AB-F538-16CADDAC54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3A5A9-56A0-4F9D-B963-5141FF50F368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06165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194900BABD61B4BAC2F245EDF4ED39E" ma:contentTypeVersion="13" ma:contentTypeDescription="Crée un document." ma:contentTypeScope="" ma:versionID="86dcd4e7effc3605f55d7ad34ce035cb">
  <xsd:schema xmlns:xsd="http://www.w3.org/2001/XMLSchema" xmlns:xs="http://www.w3.org/2001/XMLSchema" xmlns:p="http://schemas.microsoft.com/office/2006/metadata/properties" xmlns:ns2="83bd27bf-f23a-4764-ba48-893866d47e01" xmlns:ns3="cd7455a3-4a59-4a73-9e70-409757b3c8a1" targetNamespace="http://schemas.microsoft.com/office/2006/metadata/properties" ma:root="true" ma:fieldsID="c29cbb54add60317ae49322ad6ac3129" ns2:_="" ns3:_="">
    <xsd:import namespace="83bd27bf-f23a-4764-ba48-893866d47e01"/>
    <xsd:import namespace="cd7455a3-4a59-4a73-9e70-409757b3c8a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3bd27bf-f23a-4764-ba48-893866d47e0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17" nillable="true" ma:taxonomy="true" ma:internalName="lcf76f155ced4ddcb4097134ff3c332f" ma:taxonomyFieldName="MediaServiceImageTags" ma:displayName="Balises d’images" ma:readOnly="false" ma:fieldId="{5cf76f15-5ced-4ddc-b409-7134ff3c332f}" ma:taxonomyMulti="true" ma:sspId="6de6d2fa-23a7-45f3-a64a-563df53bb5f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d7455a3-4a59-4a73-9e70-409757b3c8a1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6ae12d60-d5a8-41ec-bed3-3136d3e9e081}" ma:internalName="TaxCatchAll" ma:showField="CatchAllData" ma:web="cd7455a3-4a59-4a73-9e70-409757b3c8a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83bd27bf-f23a-4764-ba48-893866d47e01">
      <Terms xmlns="http://schemas.microsoft.com/office/infopath/2007/PartnerControls"/>
    </lcf76f155ced4ddcb4097134ff3c332f>
    <TaxCatchAll xmlns="cd7455a3-4a59-4a73-9e70-409757b3c8a1" xsi:nil="true"/>
  </documentManagement>
</p:properties>
</file>

<file path=customXml/itemProps1.xml><?xml version="1.0" encoding="utf-8"?>
<ds:datastoreItem xmlns:ds="http://schemas.openxmlformats.org/officeDocument/2006/customXml" ds:itemID="{5CCC2791-7F7F-495F-9406-6178A9480536}"/>
</file>

<file path=customXml/itemProps2.xml><?xml version="1.0" encoding="utf-8"?>
<ds:datastoreItem xmlns:ds="http://schemas.openxmlformats.org/officeDocument/2006/customXml" ds:itemID="{1ACDCAB9-FC9B-4B20-AE6A-76C4B980B898}"/>
</file>

<file path=customXml/itemProps3.xml><?xml version="1.0" encoding="utf-8"?>
<ds:datastoreItem xmlns:ds="http://schemas.openxmlformats.org/officeDocument/2006/customXml" ds:itemID="{5CDA95C2-335E-4479-A546-C025B493B224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904</Words>
  <Application>Microsoft Office PowerPoint</Application>
  <PresentationFormat>Widescreen</PresentationFormat>
  <Paragraphs>153</Paragraphs>
  <Slides>20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5" baseType="lpstr">
      <vt:lpstr>Arial</vt:lpstr>
      <vt:lpstr>Calibri</vt:lpstr>
      <vt:lpstr>Calibri Light</vt:lpstr>
      <vt:lpstr>Wingdings</vt:lpstr>
      <vt:lpstr>Office Theme</vt:lpstr>
      <vt:lpstr>PowerPoint Presentation</vt:lpstr>
      <vt:lpstr>The concept of a professional development module  in anaesthesiology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European PDM in OBSTETRIC ANAESTHESIOLOGY</vt:lpstr>
      <vt:lpstr>Section 1: General Information  about the European PDM in Obstetric Anaesthesiology </vt:lpstr>
      <vt:lpstr>Section 2. Learning Objectives, Domains and Competencies</vt:lpstr>
      <vt:lpstr>Section 2. Learning Objectives</vt:lpstr>
      <vt:lpstr>PowerPoint Presentation</vt:lpstr>
      <vt:lpstr>Section 2. Required levels of competence for the PDM</vt:lpstr>
      <vt:lpstr>Section 2. PDM Domains and Competencies – knowledge, skills and specific attitudes</vt:lpstr>
      <vt:lpstr>Section 3. Entrustable Professional Activities (EPAs) </vt:lpstr>
      <vt:lpstr>Section 3. Definition and Implementation of EPAs in the Training of Medical Specialists</vt:lpstr>
      <vt:lpstr>Section 3. Proposed EPAs for Specialists in Obstetric Anaesthesiology</vt:lpstr>
      <vt:lpstr>PowerPoint Presentation</vt:lpstr>
      <vt:lpstr>Summary</vt:lpstr>
      <vt:lpstr>Thanks 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Olegs Sabelnikovs</dc:creator>
  <cp:lastModifiedBy>Oļegs Sabeļņikovs</cp:lastModifiedBy>
  <cp:revision>119</cp:revision>
  <dcterms:created xsi:type="dcterms:W3CDTF">2022-09-29T12:50:49Z</dcterms:created>
  <dcterms:modified xsi:type="dcterms:W3CDTF">2025-10-17T08:13:37Z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0x0101004194900BABD61B4BAC2F245EDF4ED39E</vt:lpwstr>
  </property>
</Properties>
</file>