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8" r:id="rId4"/>
    <p:sldId id="274" r:id="rId5"/>
    <p:sldId id="276" r:id="rId6"/>
    <p:sldId id="7680" r:id="rId7"/>
    <p:sldId id="257" r:id="rId8"/>
    <p:sldId id="307" r:id="rId9"/>
    <p:sldId id="306" r:id="rId10"/>
    <p:sldId id="878" r:id="rId11"/>
    <p:sldId id="864" r:id="rId12"/>
    <p:sldId id="263" r:id="rId13"/>
    <p:sldId id="879" r:id="rId14"/>
    <p:sldId id="7679" r:id="rId15"/>
    <p:sldId id="876" r:id="rId16"/>
    <p:sldId id="265" r:id="rId17"/>
    <p:sldId id="7677" r:id="rId18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69"/>
    <p:restoredTop sz="96197"/>
  </p:normalViewPr>
  <p:slideViewPr>
    <p:cSldViewPr snapToGrid="0">
      <p:cViewPr varScale="1">
        <p:scale>
          <a:sx n="104" d="100"/>
          <a:sy n="104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3439-2620-D14D-870B-6AF03D0B6F04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8C900-F345-7744-AFCD-9571F1253491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6312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76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9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1277-5215-DFE7-EA39-3495C75A1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7458D-8A64-C57F-F630-A0BFB58D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C1D7-BF6C-79F0-FD90-4A448717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C594-0AEE-6AD0-8351-7B611016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621A1-6EF9-DAC5-2517-E7A0FCE7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979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DFDB-76FA-2B82-AC94-74258F3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29E97-01A9-2F47-D27C-F44572EE4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50AAC-E00D-C74C-1819-DF73B09C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B52F-D300-AA3E-1F59-DEA69D45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AC3B-2B5F-F5B0-5FD2-5B3E933E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687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C9B1C-08B4-202C-793D-007E19005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E47F6-DAA6-E46E-4085-7ED8B3F09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BCA8B-5A0D-6EE7-2E05-2131ED91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AC6E8-B12A-E341-DC4F-7649F135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1A46-7602-CD3E-FD93-3C73530C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9832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C0B7-57DC-4546-934E-CAAC0CE3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FF5-DA98-4E97-93B5-8A125D6D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04BE-B1A8-4B0D-ABE9-EDC17591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59C0-2798-4462-97D8-FE39319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78B4-A24F-42B6-9400-AD1C0E59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201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9A-A541-489F-943C-F992B807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D46-9F78-4F04-B546-A5BC27A9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8B48-B85F-4720-BEA7-3A7FE25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C270-2D3A-4B51-8436-7D217FF1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E07F-A719-47D6-B1A4-ED96DEE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80810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24-4EEA-4CE1-BA9E-90ADA573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FC92-21C0-47B6-ACBC-6C4B2C1E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029-E2B5-455F-BCCD-83162AC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3B80-2756-4DAF-8960-0D14C09C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0875-F1AC-4469-8F30-5F028D5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31218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11E-642E-499B-85C0-297D189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C20-00BB-40E9-8F5E-B48FF39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2768-291E-4D38-AD7A-984163EF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BF75-CC33-4EAF-9188-8797561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90D0-C5BE-4C8E-B726-0B23567F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8AF5-3F9D-479E-8336-04466B6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0454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144B-C7AE-4369-A4C6-4585687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FDB4-74A8-46F2-BF75-936702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8827B-2855-4F57-8E59-9EDD0A45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B7E22-023F-431A-AD33-6E32176E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64-0C98-4013-B91D-F1CC72A6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14846-3554-4093-A075-B9FA832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0E070-4FEB-47D7-AF02-32C0AE1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6E613-C18A-484F-99B9-63A5E087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2524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5D1-3D7C-427E-9270-730B1DB5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B5FB1-4BE9-4405-AECF-8C2765F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39A7-AC59-4F43-BC67-F74E14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2B55-E56E-4C9B-B044-0E6C3CF2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54842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A07-1FCA-4EDA-8C73-E9CB9C7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41C0-3154-423C-86A6-EA8507C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470E-F5AD-4554-9D41-2AED818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7852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E5D-23E6-4252-817A-B8174BEF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070B-2F9D-4157-AB93-DF74B38C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9063-D54F-4755-98E3-6EC85B16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1EA6-40AF-4143-A53F-F21ABF4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A81EF-CD6F-415E-B77C-A09C802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B1C7-BD74-446C-8ACF-91374CD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9632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616E-CFB9-6291-CABB-749FBBD4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F6E90-B34A-74D8-42D6-720E2F6D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3F7C-CC8D-038A-F25E-E5F3552F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9BA09-DC1B-C65D-4F15-39872460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B15E-495B-C78C-7E6E-D81C2B6F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4431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202-EE64-4420-9117-4B508B1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E6A57-B242-4160-AAB5-CC1D2D98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CC0-CF5F-4063-A2E8-9A5BADF1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BE18-D3E4-4F04-9906-BA2EDBE3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8B3A-E304-465B-9A5B-B14A63D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0E9A-E4F2-4DE8-A7D4-2259BD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8992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CB9-1380-48FA-9B12-C1A7D06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C0EC-581F-4E5A-9D1B-1D8D3DBB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5BAB-3BD1-45DA-BC72-D7E11EE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B206-0E22-4510-B810-A0A3F91B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481A-2F1E-4779-9A10-1C2A81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6907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328F-3B40-4C72-8EE9-3ABECC52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12B3-C6F3-4258-8B16-714B2CBF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7BE6-E8DE-4753-B3BA-930CF5C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0337-758A-4D36-83A0-1019E4CA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8FD1-9816-42FE-850C-65DB3EE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2487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FE86-D401-A820-0723-2BDBB062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D39A0-CB2C-8E67-BA3B-9316A7BF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27C57-7AA8-BBCC-5E2C-1F4D4E15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9C036-A45C-5AAC-4187-5C93A285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55B22-C6D2-AD49-6D6E-65DB0699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7338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8C45-4622-62C5-7988-9EBA4D0A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7ABBD-DC12-41E3-4693-303586E3B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5D13F-A013-1726-34E2-5937F354E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E99DF-A842-6A31-B329-1A773AA6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3CFD9-881F-1585-7422-054B64CC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8CCDF-E316-C99F-BFAD-FB55CD83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471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FBDA-3BE9-5634-8C7E-D0412EB0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9BD33-D328-B259-AB41-0A046A531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400-3AC9-004E-B807-654D1C93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ED5FD-2B1E-5398-9F6E-9A1DCADEC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E3F91-5C0A-5A5C-EC4F-11E34B648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1D3-F41D-93E1-14B0-CA244F7C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14DE7-2DF2-CBCA-B7D6-9C9414CD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68E16-1D1F-9005-C70D-F933FBEA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0548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47B-0853-63B1-9715-E0BEF5D4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0EA25-5041-B3E8-95FF-906D6E61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E0BC2-E5DC-6F18-E186-F0CCE4C9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E3D6C-D82D-3D68-B599-7CB7AA75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7759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2F7D0-B982-45ED-E2C4-06990095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9082B-E7D7-BF44-5DF4-C4F01EE6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8EA7C-44DD-05A5-F1FA-1DD85228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077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28EA-7C30-1176-28A0-AD05A950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7646-E360-D356-CB37-43EB1C8C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F57D4-4D26-5E3F-430B-1584AF2D0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06FBD-1662-B953-B90F-C7B611C7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B090-9B9A-8428-5371-4869E7CB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4DE7-D278-7132-33E9-2C1474BD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9416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EC30-15DA-D3B4-19E0-3ECC2138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7C4E4-7D83-3545-EC24-E33FE4893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688EC-68C0-F51F-D80A-F9B95BFF7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FC37E-C001-E55C-A3B6-710D6DB5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1F7F2-C0B5-0D7D-BC11-CDAF2475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4809-9FAA-6F91-3049-F3DEFAFF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9613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DCB5B-55E4-AC17-014C-F81C56D7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1FF38-3779-B6FA-319D-65B1EC93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F0D6-4680-C22C-84F1-DBE02FC55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D6BA6D-68E7-F64B-B9C2-C5D50570663D}" type="datetimeFigureOut">
              <a:rPr lang="en-HR" smtClean="0"/>
              <a:t>10/18/25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133A-294D-AB96-63D3-90C661FC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A2AE6-6A25-2C3C-B0CA-C68D95EE0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EC553-4C24-2743-83DC-9FA5C17D5C7E}" type="slidenum">
              <a:rPr lang="en-HR" smtClean="0"/>
              <a:t>‹N›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5449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53763-E843-41A6-B425-B822F68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7B2C-66DD-4C71-8E1D-AEDDC1B4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9C3-F3BE-4BE3-9A67-CDAE4691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7322-84AE-48A5-B695-2AFB9337F00A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6A-0AF6-414E-9E47-7F2416F9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55C-18EA-43B6-8E8C-EEE04484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E5C8-3C6D-4266-945F-50018B82A1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0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B275-C36D-3593-1471-0DC29DCEC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104" y="1122363"/>
            <a:ext cx="9531599" cy="2017879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of the submitted ETRs and feedback of the ETR Review Committee</a:t>
            </a:r>
            <a:br>
              <a:rPr lang="en-GB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F86DF-17D9-0233-0F4C-F17156A34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146" y="3348037"/>
            <a:ext cx="8241633" cy="2387600"/>
          </a:xfrm>
        </p:spPr>
        <p:txBody>
          <a:bodyPr>
            <a:noAutofit/>
          </a:bodyPr>
          <a:lstStyle/>
          <a:p>
            <a:r>
              <a:rPr lang="en-HR" sz="2000" b="1" dirty="0">
                <a:latin typeface="Arial" panose="020B0604020202020204" pitchFamily="34" charset="0"/>
                <a:cs typeface="Arial" panose="020B0604020202020204" pitchFamily="34" charset="0"/>
              </a:rPr>
              <a:t>Nada Čikeš </a:t>
            </a: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Chair, ETR Review Committee</a:t>
            </a:r>
          </a:p>
          <a:p>
            <a:r>
              <a:rPr lang="en-HR" sz="2000" b="1" dirty="0">
                <a:latin typeface="Arial" panose="020B0604020202020204" pitchFamily="34" charset="0"/>
                <a:cs typeface="Arial" panose="020B0604020202020204" pitchFamily="34" charset="0"/>
              </a:rPr>
              <a:t>Paolo Ricci</a:t>
            </a: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UEMS </a:t>
            </a:r>
            <a:r>
              <a:rPr lang="en-HR" sz="2000">
                <a:latin typeface="Arial" panose="020B0604020202020204" pitchFamily="34" charset="0"/>
                <a:cs typeface="Arial" panose="020B0604020202020204" pitchFamily="34" charset="0"/>
              </a:rPr>
              <a:t>Vice president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R" sz="200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, ETR Review Committee</a:t>
            </a:r>
          </a:p>
          <a:p>
            <a:endParaRPr lang="en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COUNCIL MEETING</a:t>
            </a:r>
            <a:endParaRPr lang="en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R" sz="1800" b="1" dirty="0">
                <a:latin typeface="Arial" panose="020B0604020202020204" pitchFamily="34" charset="0"/>
                <a:cs typeface="Arial" panose="020B0604020202020204" pitchFamily="34" charset="0"/>
              </a:rPr>
              <a:t>Tbilisi, </a:t>
            </a:r>
            <a:r>
              <a:rPr lang="en-HR" sz="1800" b="1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it-IT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HR" sz="1800" b="1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B26C27-2065-754F-8EF7-316D2D0F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498" y="365125"/>
            <a:ext cx="7919884" cy="1325563"/>
          </a:xfrm>
        </p:spPr>
        <p:txBody>
          <a:bodyPr>
            <a:normAutofit/>
          </a:bodyPr>
          <a:lstStyle/>
          <a:p>
            <a:pPr algn="ctr"/>
            <a:r>
              <a:rPr lang="en-HR" sz="2800" b="1" dirty="0">
                <a:latin typeface="Arial" panose="020B0604020202020204" pitchFamily="34" charset="0"/>
                <a:cs typeface="Arial" panose="020B0604020202020204" pitchFamily="34" charset="0"/>
              </a:rPr>
              <a:t>Competency Based </a:t>
            </a:r>
            <a:r>
              <a:rPr lang="en-HR" sz="2800" b="1">
                <a:latin typeface="Arial" panose="020B0604020202020204" pitchFamily="34" charset="0"/>
                <a:cs typeface="Arial" panose="020B0604020202020204" pitchFamily="34" charset="0"/>
              </a:rPr>
              <a:t>Medical Educat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R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CanMEDS</a:t>
            </a:r>
            <a:endParaRPr lang="en-H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864FB9-97AB-3B4D-ADCB-88F49D017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091" y="1758156"/>
            <a:ext cx="5390349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MEDS framework 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a set of competencies grouped thematically into 7 roles.</a:t>
            </a:r>
            <a:endParaRPr lang="en-GB" sz="20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Physicians’ roles</a:t>
            </a:r>
            <a:endParaRPr lang="en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Medical Expert</a:t>
            </a: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Communicator</a:t>
            </a: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Collaborator</a:t>
            </a: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Health Advocate</a:t>
            </a:r>
          </a:p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</a:p>
          <a:p>
            <a:r>
              <a:rPr lang="en-HR" sz="200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framework sets high educational standards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aiming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to and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care.</a:t>
            </a:r>
            <a:endParaRPr lang="en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24C1CF-3B02-5048-AF94-E9F24A529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324" y="1825625"/>
            <a:ext cx="4253351" cy="43513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132D9-7169-0E4A-8BBF-A797B2D70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97" y="247426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D063-3842-5344-BE97-FC590418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605" y="389337"/>
            <a:ext cx="10515600" cy="1325563"/>
          </a:xfrm>
        </p:spPr>
        <p:txBody>
          <a:bodyPr>
            <a:normAutofit/>
          </a:bodyPr>
          <a:lstStyle/>
          <a:p>
            <a:r>
              <a:rPr lang="en-HR" sz="3600" b="1" dirty="0">
                <a:latin typeface="Arial" panose="020B0604020202020204" pitchFamily="34" charset="0"/>
                <a:cs typeface="Arial" panose="020B0604020202020204" pitchFamily="34" charset="0"/>
              </a:rPr>
              <a:t>	   CanMEDS in UEMS ETRs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158EE-526A-D646-892B-5B2D9666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5" y="434581"/>
            <a:ext cx="1206499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0A1E43-632B-20BF-77EB-AD2566FC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3" y="2516044"/>
            <a:ext cx="10684042" cy="200783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92A851-1A4D-3F2D-0D05-543CD4F7D8AE}"/>
              </a:ext>
            </a:extLst>
          </p:cNvPr>
          <p:cNvSpPr txBox="1"/>
          <p:nvPr/>
        </p:nvSpPr>
        <p:spPr>
          <a:xfrm>
            <a:off x="1010653" y="2045368"/>
            <a:ext cx="346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dirty="0"/>
              <a:t>Based on the document: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45BE9-B83B-5CA9-1985-2DEEEB64EF72}"/>
              </a:ext>
            </a:extLst>
          </p:cNvPr>
          <p:cNvSpPr txBox="1"/>
          <p:nvPr/>
        </p:nvSpPr>
        <p:spPr>
          <a:xfrm>
            <a:off x="654875" y="5143101"/>
            <a:ext cx="1159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i="1" dirty="0">
                <a:solidFill>
                  <a:srgbClr val="FF0000"/>
                </a:solidFill>
              </a:rPr>
              <a:t>Insertion of CanMEDS competences is mandatory in line with the </a:t>
            </a:r>
            <a:r>
              <a:rPr lang="en-HR" sz="2000" b="1" i="1">
                <a:solidFill>
                  <a:srgbClr val="FF0000"/>
                </a:solidFill>
              </a:rPr>
              <a:t>revised 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en-HR" sz="2000" b="1" i="1">
                <a:solidFill>
                  <a:srgbClr val="FF0000"/>
                </a:solidFill>
              </a:rPr>
              <a:t>ETR </a:t>
            </a:r>
            <a:r>
              <a:rPr lang="en-HR" sz="2000" b="1" i="1" dirty="0">
                <a:solidFill>
                  <a:srgbClr val="FF0000"/>
                </a:solidFill>
              </a:rPr>
              <a:t>Template document </a:t>
            </a:r>
          </a:p>
        </p:txBody>
      </p:sp>
    </p:spTree>
    <p:extLst>
      <p:ext uri="{BB962C8B-B14F-4D97-AF65-F5344CB8AC3E}">
        <p14:creationId xmlns:p14="http://schemas.microsoft.com/office/powerpoint/2010/main" val="23112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269E-77D6-8D48-BE5C-075F3122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19" y="1697107"/>
            <a:ext cx="9304424" cy="38011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ntrustable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acts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trust –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public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rofessional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confined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occupations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extra-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right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ctivities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break medical practice down 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can be overseen, assessed, monitored, documented and certified.</a:t>
            </a:r>
          </a:p>
          <a:p>
            <a:endParaRPr lang="en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F2399-41CA-3A4C-ABAB-A657D8DB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54" y="255515"/>
            <a:ext cx="1206499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CD08C3-3CFA-EC4E-A037-D0B56CAD2175}"/>
              </a:ext>
            </a:extLst>
          </p:cNvPr>
          <p:cNvSpPr txBox="1"/>
          <p:nvPr/>
        </p:nvSpPr>
        <p:spPr>
          <a:xfrm>
            <a:off x="6944139" y="5910470"/>
            <a:ext cx="43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Ten Cate: UEMS ETR Webinar, June 22,  2021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05380F-4112-2E3D-F84C-BF65C47F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Entrustable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Professional Activity (EPA)</a:t>
            </a:r>
            <a:endParaRPr lang="en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9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8E37-916F-DAD6-6BCE-2C605EF17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ED96-BE30-2981-4867-7DE2C489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Entrustable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Professional Activity (EPA)</a:t>
            </a:r>
            <a:endParaRPr lang="en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A246E-1C6E-2206-6FFB-7E850EA4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42" y="270597"/>
            <a:ext cx="1206499" cy="1295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13FF14-9DE9-945E-6C08-78684B6C9DF8}"/>
              </a:ext>
            </a:extLst>
          </p:cNvPr>
          <p:cNvSpPr txBox="1"/>
          <p:nvPr/>
        </p:nvSpPr>
        <p:spPr>
          <a:xfrm>
            <a:off x="1303991" y="1900960"/>
            <a:ext cx="9906000" cy="415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 EPA is “a critical part of professional work that can be identified as a unit to be</a:t>
            </a: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entrusted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a trainee once sufficient competence has been reached</a:t>
            </a: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"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 EPA goes a level higher than the traditional 4</a:t>
            </a:r>
            <a:r>
              <a:rPr lang="en-GB" sz="180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level of competence which is the “independence competency</a:t>
            </a: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"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The key factor is </a:t>
            </a:r>
            <a:r>
              <a:rPr lang="en-GB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Entrustment. 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trainee is not only capable of tackling the particular procedures or units independently, but he can be trusted to do this by his tutors</a:t>
            </a:r>
            <a:endParaRPr lang="it-IT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Thus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EPAs constitute both an expression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competency</a:t>
            </a: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(abilities possessed by trainees/applicants) and are also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units of professional work.</a:t>
            </a:r>
            <a:endParaRPr lang="it-IT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Thus, the EPA is an integral part of the Logbook and is a comprehensive and holistic tool for Competence Based Assessment. </a:t>
            </a:r>
            <a:endParaRPr lang="it-IT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purpose:</a:t>
            </a:r>
            <a:endParaRPr lang="it-IT" sz="16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 serves as a bridge between the Syllabus/Curriculum and the Eligibility Assessment </a:t>
            </a:r>
            <a:endParaRPr lang="it-IT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help fill the gap between competencies and clinical practice.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2B2B168-494E-CB91-1F9B-58C9E53C5A2A}"/>
              </a:ext>
            </a:extLst>
          </p:cNvPr>
          <p:cNvSpPr txBox="1"/>
          <p:nvPr/>
        </p:nvSpPr>
        <p:spPr>
          <a:xfrm>
            <a:off x="6712945" y="6248234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A. Felice: Personal </a:t>
            </a:r>
            <a:r>
              <a:rPr lang="it-IT" dirty="0" err="1"/>
              <a:t>communication</a:t>
            </a:r>
            <a:r>
              <a:rPr lang="it-IT" dirty="0"/>
              <a:t>, Tbilisi 2025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8763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974D-0318-2D44-81FF-B7CABA5A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HR" sz="3200" b="1" dirty="0">
                <a:latin typeface="Arial" panose="020B0604020202020204" pitchFamily="34" charset="0"/>
                <a:cs typeface="Arial" panose="020B0604020202020204" pitchFamily="34" charset="0"/>
              </a:rPr>
              <a:t>ETR – Flagship project of UEMS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2C63-9C24-ED43-90BB-E643ADE0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595" y="1997747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Requires an enormous amount of work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(by Authors, UEMS bodies, NMAs, ETR RC, UEMS Coordination)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process of review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Consensus opinion of vision of training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Spirit of the review – collegiate and supportive way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Pan-European effort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Major contribution for doctors and patients across Europe</a:t>
            </a:r>
          </a:p>
          <a:p>
            <a:r>
              <a:rPr lang="en-GB" dirty="0"/>
              <a:t>National application</a:t>
            </a: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armonisation of ETRs – raising standards in competency based specialty training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Noto Serif" panose="02020600060500020200" pitchFamily="18" charset="0"/>
                <a:cs typeface="Arial" panose="020B0604020202020204" pitchFamily="34" charset="0"/>
              </a:rPr>
              <a:t> to improve </a:t>
            </a:r>
            <a:r>
              <a:rPr lang="en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care in Europe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0EF49-93D8-034C-AF33-9BE6F6803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188"/>
            <a:ext cx="126076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7E2-76B5-A646-995E-0950F3CDE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660525"/>
            <a:ext cx="11607800" cy="4303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lvl="1" algn="just"/>
            <a:r>
              <a:rPr lang="en-GB" dirty="0">
                <a:cs typeface="Arial" panose="020B0604020202020204" pitchFamily="34" charset="0"/>
              </a:rPr>
              <a:t>to influence the implementation of ETRs </a:t>
            </a:r>
          </a:p>
          <a:p>
            <a:pPr lvl="1" algn="just"/>
            <a:r>
              <a:rPr lang="en-GB" dirty="0">
                <a:cs typeface="Arial" panose="020B0604020202020204" pitchFamily="34" charset="0"/>
              </a:rPr>
              <a:t>to establish the Committee of all Delegates - national representatives to UEMS S&amp;Bs and MJCs -  to get strong connections to the stakeholders involved in the process of implementing the ETRs in their country </a:t>
            </a:r>
          </a:p>
          <a:p>
            <a:pPr lvl="1" algn="just"/>
            <a:r>
              <a:rPr lang="en-GB" dirty="0">
                <a:cs typeface="Arial" panose="020B0604020202020204" pitchFamily="34" charset="0"/>
              </a:rPr>
              <a:t>to support inclusion of national representatives in all UEMS bodies</a:t>
            </a:r>
          </a:p>
          <a:p>
            <a:pPr lvl="2" algn="just"/>
            <a:r>
              <a:rPr lang="en-GB" sz="2400" dirty="0">
                <a:cs typeface="Arial" panose="020B0604020202020204" pitchFamily="34" charset="0"/>
              </a:rPr>
              <a:t>two representative in UEMS sections, one of them with academic engagement</a:t>
            </a:r>
          </a:p>
          <a:p>
            <a:pPr lvl="1" algn="just"/>
            <a:r>
              <a:rPr lang="en-GB" dirty="0">
                <a:cs typeface="Arial" panose="020B0604020202020204" pitchFamily="34" charset="0"/>
              </a:rPr>
              <a:t>to s</a:t>
            </a:r>
            <a:r>
              <a:rPr lang="en-GB" dirty="0"/>
              <a:t>upport the broad discussion on the future of specialty training with all stakeholders</a:t>
            </a:r>
          </a:p>
          <a:p>
            <a:pPr lvl="1" algn="just"/>
            <a:r>
              <a:rPr lang="en-GB" dirty="0"/>
              <a:t>to influence the advancements of relevant acts at national level</a:t>
            </a:r>
          </a:p>
          <a:p>
            <a:pPr algn="just"/>
            <a:endParaRPr lang="en-HR" sz="2400" dirty="0"/>
          </a:p>
          <a:p>
            <a:pPr algn="just"/>
            <a:endParaRPr lang="en-HR" sz="2400" dirty="0"/>
          </a:p>
          <a:p>
            <a:pPr lvl="1"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HR" dirty="0"/>
          </a:p>
          <a:p>
            <a:pPr lvl="0" algn="just"/>
            <a:endParaRPr lang="en-HR" sz="2400" dirty="0"/>
          </a:p>
          <a:p>
            <a:pPr marL="0" indent="0" algn="just">
              <a:buNone/>
            </a:pPr>
            <a:endParaRPr lang="en-HR" sz="2400" dirty="0"/>
          </a:p>
          <a:p>
            <a:pPr algn="just"/>
            <a:endParaRPr lang="en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FB2C2-C6D6-1B47-94A5-D3BD9440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8" y="365125"/>
            <a:ext cx="1206499" cy="1295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E88127-9762-11D0-0A6F-B14F29646A99}"/>
              </a:ext>
            </a:extLst>
          </p:cNvPr>
          <p:cNvSpPr txBox="1"/>
          <p:nvPr/>
        </p:nvSpPr>
        <p:spPr>
          <a:xfrm>
            <a:off x="2641600" y="633202"/>
            <a:ext cx="8686800" cy="42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“Take home suggestions”  for National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93342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A2769D-48E2-4CAA-A1A9-281E260B9935}"/>
              </a:ext>
            </a:extLst>
          </p:cNvPr>
          <p:cNvCxnSpPr/>
          <p:nvPr/>
        </p:nvCxnSpPr>
        <p:spPr>
          <a:xfrm>
            <a:off x="1670187" y="4441739"/>
            <a:ext cx="1018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12BE8610-AB40-C8D7-ED8E-9F00A45F1C82}"/>
              </a:ext>
            </a:extLst>
          </p:cNvPr>
          <p:cNvSpPr/>
          <p:nvPr/>
        </p:nvSpPr>
        <p:spPr>
          <a:xfrm>
            <a:off x="939867" y="1331255"/>
            <a:ext cx="11648640" cy="1501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37" tIns="23037" rIns="23037" bIns="23037">
            <a:spAutoFit/>
          </a:bodyPr>
          <a:lstStyle/>
          <a:p>
            <a:pPr marL="0" marR="0" lvl="0" indent="0" algn="ctr" defTabSz="121850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43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onik" panose="020B0503030300000000" pitchFamily="34" charset="0"/>
                <a:ea typeface="Verdana"/>
                <a:cs typeface="Segoe UI" panose="020B0502040204020203" pitchFamily="34" charset="0"/>
              </a:rPr>
              <a:t>If you think education is expensive,</a:t>
            </a:r>
          </a:p>
          <a:p>
            <a:pPr marL="0" marR="0" lvl="0" indent="0" algn="ctr" defTabSz="121850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43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onik" panose="020B0503030300000000" pitchFamily="34" charset="0"/>
                <a:ea typeface="Verdana"/>
                <a:cs typeface="Segoe UI" panose="020B0502040204020203" pitchFamily="34" charset="0"/>
              </a:rPr>
              <a:t>you should consider ignorance</a:t>
            </a:r>
          </a:p>
          <a:p>
            <a:pPr marL="0" marR="0" lvl="0" indent="0" algn="ctr" defTabSz="121850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onik" panose="020B0503030300000000" pitchFamily="34" charset="0"/>
                <a:ea typeface="Verdana"/>
                <a:cs typeface="Segoe UI" panose="020B0502040204020203" pitchFamily="34" charset="0"/>
              </a:rPr>
              <a:t>Socrates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eonik" panose="020B0503030300000000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8" name="Immagine 17" descr="imgres.jpg">
            <a:extLst>
              <a:ext uri="{FF2B5EF4-FFF2-40B4-BE49-F238E27FC236}">
                <a16:creationId xmlns:a16="http://schemas.microsoft.com/office/drawing/2014/main" id="{8D63761B-CECE-A068-1F32-152D25798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24" y="3031975"/>
            <a:ext cx="2208245" cy="215452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915059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58CD-A417-EE49-97C4-B7010E01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4" y="365126"/>
            <a:ext cx="10515600" cy="799646"/>
          </a:xfrm>
        </p:spPr>
        <p:txBody>
          <a:bodyPr>
            <a:normAutofit/>
          </a:bodyPr>
          <a:lstStyle/>
          <a:p>
            <a:r>
              <a:rPr lang="en-HR" sz="3200" dirty="0"/>
              <a:t>	</a:t>
            </a:r>
            <a:r>
              <a:rPr lang="en-H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R" sz="3200" b="1" dirty="0">
                <a:latin typeface="Arial" panose="020B0604020202020204" pitchFamily="34" charset="0"/>
                <a:cs typeface="Arial" panose="020B0604020202020204" pitchFamily="34" charset="0"/>
              </a:rPr>
              <a:t>ETR review and appraisal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79D1-8288-8646-B53B-0303136F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514" y="1428693"/>
            <a:ext cx="9633131" cy="1608421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of Reference (ToR) for ETR Review Committee (ETR RC)</a:t>
            </a:r>
          </a:p>
          <a:p>
            <a:pPr>
              <a:spcBef>
                <a:spcPts val="4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ETR proposals to be submitted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4 months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before the UEMS Council</a:t>
            </a:r>
          </a:p>
          <a:p>
            <a:pPr>
              <a:spcBef>
                <a:spcPts val="4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draft ETRs are published on the Google Drive </a:t>
            </a:r>
          </a:p>
          <a:p>
            <a:pPr>
              <a:spcBef>
                <a:spcPts val="4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UEMS Bodies and NMAs are invited to participate in consultation </a:t>
            </a: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32292-BF93-FE48-939E-1AB6DD5B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2" y="0"/>
            <a:ext cx="1135742" cy="1164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FD7A97-0C0D-0541-9D55-123AA5CCCFA3}"/>
              </a:ext>
            </a:extLst>
          </p:cNvPr>
          <p:cNvSpPr txBox="1"/>
          <p:nvPr/>
        </p:nvSpPr>
        <p:spPr>
          <a:xfrm>
            <a:off x="1567544" y="3150726"/>
            <a:ext cx="916405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 Review Committee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leads the review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facilitates dialogue in areas of conflicting approaches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ensures that the UEMS procedure for ETR development is followed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reports to the UEMS EEC</a:t>
            </a:r>
          </a:p>
          <a:p>
            <a:endParaRPr lang="en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3744F-4CEC-1642-B91C-C4AF65F7EF5D}"/>
              </a:ext>
            </a:extLst>
          </p:cNvPr>
          <p:cNvSpPr txBox="1"/>
          <p:nvPr/>
        </p:nvSpPr>
        <p:spPr>
          <a:xfrm>
            <a:off x="1746014" y="4972851"/>
            <a:ext cx="8807116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HR" sz="2400" u="sng" dirty="0">
                <a:latin typeface="Arial" panose="020B0604020202020204" pitchFamily="34" charset="0"/>
                <a:cs typeface="Arial" panose="020B0604020202020204" pitchFamily="34" charset="0"/>
              </a:rPr>
              <a:t>Advisory </a:t>
            </a:r>
            <a:r>
              <a:rPr lang="en-HR" sz="2400" u="sng"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it-IT" sz="2400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HR" sz="2400" u="sng">
                <a:latin typeface="Arial" panose="020B0604020202020204" pitchFamily="34" charset="0"/>
                <a:cs typeface="Arial" panose="020B0604020202020204" pitchFamily="34" charset="0"/>
              </a:rPr>
              <a:t>eeting </a:t>
            </a:r>
            <a:r>
              <a:rPr lang="en-HR" sz="2000" u="sng" dirty="0">
                <a:latin typeface="Arial" panose="020B0604020202020204" pitchFamily="34" charset="0"/>
                <a:cs typeface="Arial" panose="020B0604020202020204" pitchFamily="34" charset="0"/>
              </a:rPr>
              <a:t>(Specialty Sections &amp; Boards, MJCs)</a:t>
            </a:r>
          </a:p>
          <a:p>
            <a:pPr lvl="1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ETR presentation and discussion – advisory capacity</a:t>
            </a:r>
          </a:p>
          <a:p>
            <a:pPr lvl="1" algn="ctr"/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HR" sz="2400" u="sng" dirty="0">
                <a:latin typeface="Arial" panose="020B0604020202020204" pitchFamily="34" charset="0"/>
                <a:cs typeface="Arial" panose="020B0604020202020204" pitchFamily="34" charset="0"/>
              </a:rPr>
              <a:t>UEMS Council meeting </a:t>
            </a:r>
            <a:r>
              <a:rPr lang="en-HR" sz="2000" u="sng" dirty="0">
                <a:latin typeface="Arial" panose="020B0604020202020204" pitchFamily="34" charset="0"/>
                <a:cs typeface="Arial" panose="020B0604020202020204" pitchFamily="34" charset="0"/>
              </a:rPr>
              <a:t>(National Medical Associations)</a:t>
            </a:r>
          </a:p>
          <a:p>
            <a:pPr lvl="1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ETR presentation and discussion - voting for adoption</a:t>
            </a:r>
          </a:p>
          <a:p>
            <a:pPr algn="ctr"/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12867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6" y="878890"/>
            <a:ext cx="10515600" cy="1334136"/>
          </a:xfrm>
        </p:spPr>
        <p:txBody>
          <a:bodyPr>
            <a:normAutofit/>
          </a:bodyPr>
          <a:lstStyle/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ETR Review and Approval Process Timeline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C7145775-68D4-8E1F-4D34-51E7F27E2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15701" b="14902"/>
          <a:stretch/>
        </p:blipFill>
        <p:spPr>
          <a:xfrm>
            <a:off x="681916" y="2632996"/>
            <a:ext cx="10267053" cy="2635192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019FEE-89E2-C135-306E-D1D86A668306}"/>
              </a:ext>
            </a:extLst>
          </p:cNvPr>
          <p:cNvSpPr txBox="1"/>
          <p:nvPr/>
        </p:nvSpPr>
        <p:spPr>
          <a:xfrm>
            <a:off x="11149445" y="3948545"/>
            <a:ext cx="60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...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258E1131-1557-2922-D9E8-02511247AC41}"/>
              </a:ext>
            </a:extLst>
          </p:cNvPr>
          <p:cNvSpPr txBox="1">
            <a:spLocks/>
          </p:cNvSpPr>
          <p:nvPr/>
        </p:nvSpPr>
        <p:spPr>
          <a:xfrm>
            <a:off x="1117052" y="5510112"/>
            <a:ext cx="10515600" cy="94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666666"/>
                </a:solidFill>
              </a:rPr>
              <a:t>Whole review </a:t>
            </a:r>
            <a:r>
              <a:rPr lang="de-DE" sz="2000" dirty="0" err="1">
                <a:solidFill>
                  <a:srgbClr val="666666"/>
                </a:solidFill>
              </a:rPr>
              <a:t>process</a:t>
            </a:r>
            <a:r>
              <a:rPr lang="de-DE" sz="2000" dirty="0">
                <a:solidFill>
                  <a:srgbClr val="666666"/>
                </a:solidFill>
              </a:rPr>
              <a:t>, i.e. </a:t>
            </a:r>
            <a:r>
              <a:rPr lang="de-DE" sz="2000" dirty="0" err="1">
                <a:solidFill>
                  <a:srgbClr val="666666"/>
                </a:solidFill>
              </a:rPr>
              <a:t>latest</a:t>
            </a:r>
            <a:r>
              <a:rPr lang="de-DE" sz="2000" dirty="0">
                <a:solidFill>
                  <a:srgbClr val="666666"/>
                </a:solidFill>
              </a:rPr>
              <a:t> date </a:t>
            </a:r>
            <a:r>
              <a:rPr lang="de-DE" sz="2000" dirty="0" err="1">
                <a:solidFill>
                  <a:srgbClr val="666666"/>
                </a:solidFill>
              </a:rPr>
              <a:t>submission</a:t>
            </a:r>
            <a:r>
              <a:rPr lang="de-DE" sz="2000" dirty="0">
                <a:solidFill>
                  <a:srgbClr val="666666"/>
                </a:solidFill>
              </a:rPr>
              <a:t> draft ETR to UEMS Council </a:t>
            </a:r>
            <a:r>
              <a:rPr lang="de-DE" sz="2000" b="1" dirty="0">
                <a:solidFill>
                  <a:srgbClr val="666666"/>
                </a:solidFill>
              </a:rPr>
              <a:t>4 </a:t>
            </a:r>
            <a:r>
              <a:rPr lang="de-DE" sz="2000" b="1" dirty="0" err="1">
                <a:solidFill>
                  <a:srgbClr val="666666"/>
                </a:solidFill>
              </a:rPr>
              <a:t>months</a:t>
            </a:r>
            <a:endParaRPr lang="de-DE" sz="2000" b="1" dirty="0">
              <a:solidFill>
                <a:srgbClr val="666666"/>
              </a:solidFill>
            </a:endParaRPr>
          </a:p>
          <a:p>
            <a:r>
              <a:rPr lang="de-DE" sz="2000" dirty="0">
                <a:solidFill>
                  <a:srgbClr val="666666"/>
                </a:solidFill>
              </a:rPr>
              <a:t>1</a:t>
            </a:r>
            <a:r>
              <a:rPr lang="de-DE" sz="2000" baseline="30000" dirty="0">
                <a:solidFill>
                  <a:srgbClr val="666666"/>
                </a:solidFill>
              </a:rPr>
              <a:t>st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obligatory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meeting</a:t>
            </a:r>
            <a:r>
              <a:rPr lang="de-DE" sz="2000" dirty="0">
                <a:solidFill>
                  <a:srgbClr val="666666"/>
                </a:solidFill>
              </a:rPr>
              <a:t> ETR Review Committee (RC) in </a:t>
            </a:r>
            <a:r>
              <a:rPr lang="de-DE" sz="2000" dirty="0" err="1">
                <a:solidFill>
                  <a:srgbClr val="666666"/>
                </a:solidFill>
              </a:rPr>
              <a:t>the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month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following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submission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of</a:t>
            </a:r>
            <a:r>
              <a:rPr lang="de-DE" sz="2000" dirty="0">
                <a:solidFill>
                  <a:srgbClr val="666666"/>
                </a:solidFill>
              </a:rPr>
              <a:t> ETRs</a:t>
            </a:r>
          </a:p>
        </p:txBody>
      </p:sp>
    </p:spTree>
    <p:extLst>
      <p:ext uri="{BB962C8B-B14F-4D97-AF65-F5344CB8AC3E}">
        <p14:creationId xmlns:p14="http://schemas.microsoft.com/office/powerpoint/2010/main" val="303968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6" y="1046293"/>
            <a:ext cx="10515600" cy="944663"/>
          </a:xfrm>
        </p:spPr>
        <p:txBody>
          <a:bodyPr>
            <a:normAutofit/>
          </a:bodyPr>
          <a:lstStyle/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ETR Review and Approval Process Timeline</a:t>
            </a:r>
            <a:endParaRPr lang="de-DE" sz="2800" b="1" dirty="0">
              <a:latin typeface="+mn-lt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77607D99-8114-47D9-48EC-24F432222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9222" b="14902"/>
          <a:stretch/>
        </p:blipFill>
        <p:spPr>
          <a:xfrm>
            <a:off x="1878680" y="2470044"/>
            <a:ext cx="7998217" cy="2881273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B8047D-DB92-D2E1-7607-0E83215DF323}"/>
              </a:ext>
            </a:extLst>
          </p:cNvPr>
          <p:cNvSpPr txBox="1"/>
          <p:nvPr/>
        </p:nvSpPr>
        <p:spPr>
          <a:xfrm>
            <a:off x="1127443" y="3892798"/>
            <a:ext cx="60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...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C71CF1CC-488D-41FC-2EEA-844D945E1F9E}"/>
              </a:ext>
            </a:extLst>
          </p:cNvPr>
          <p:cNvSpPr txBox="1">
            <a:spLocks/>
          </p:cNvSpPr>
          <p:nvPr/>
        </p:nvSpPr>
        <p:spPr>
          <a:xfrm>
            <a:off x="1117052" y="5510112"/>
            <a:ext cx="10515600" cy="94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666666"/>
                </a:solidFill>
              </a:rPr>
              <a:t>2</a:t>
            </a:r>
            <a:r>
              <a:rPr lang="de-DE" sz="2000" baseline="30000" dirty="0">
                <a:solidFill>
                  <a:srgbClr val="666666"/>
                </a:solidFill>
              </a:rPr>
              <a:t>nd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obligatory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meeting</a:t>
            </a:r>
            <a:r>
              <a:rPr lang="de-DE" sz="2000" dirty="0">
                <a:solidFill>
                  <a:srgbClr val="666666"/>
                </a:solidFill>
              </a:rPr>
              <a:t> ETR RC in </a:t>
            </a:r>
            <a:r>
              <a:rPr lang="de-DE" sz="2000" dirty="0" err="1">
                <a:solidFill>
                  <a:srgbClr val="666666"/>
                </a:solidFill>
              </a:rPr>
              <a:t>the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month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following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submission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of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amended</a:t>
            </a:r>
            <a:r>
              <a:rPr lang="de-DE" sz="2000" dirty="0">
                <a:solidFill>
                  <a:srgbClr val="666666"/>
                </a:solidFill>
              </a:rPr>
              <a:t> ETRs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666666"/>
                </a:solidFill>
              </a:rPr>
              <a:t>* </a:t>
            </a:r>
            <a:r>
              <a:rPr lang="en-US" sz="2000" dirty="0">
                <a:solidFill>
                  <a:srgbClr val="666666"/>
                </a:solidFill>
              </a:rPr>
              <a:t>not in scheme, but has to follow: decision by UEMS EEC on presentation at Council meeting</a:t>
            </a:r>
            <a:endParaRPr lang="de-DE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8C58-6190-48DC-5AAD-351ACB65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D6234E-0312-24A5-1F0A-845D94B5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42" y="270597"/>
            <a:ext cx="1206499" cy="1295400"/>
          </a:xfrm>
          <a:prstGeom prst="rect">
            <a:avLst/>
          </a:prstGeom>
        </p:spPr>
      </p:pic>
      <p:pic>
        <p:nvPicPr>
          <p:cNvPr id="7" name="Immagine 6" descr="Immagine che contiene testo, schermata, Sito Web, Pagina Web&#10;&#10;Il contenuto generato dall'IA potrebbe non essere corretto.">
            <a:extLst>
              <a:ext uri="{FF2B5EF4-FFF2-40B4-BE49-F238E27FC236}">
                <a16:creationId xmlns:a16="http://schemas.microsoft.com/office/drawing/2014/main" id="{E008FD37-729F-A214-3C2A-EDEDBBF5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214"/>
          <a:stretch>
            <a:fillRect/>
          </a:stretch>
        </p:blipFill>
        <p:spPr>
          <a:xfrm>
            <a:off x="2021980" y="556054"/>
            <a:ext cx="10046109" cy="54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9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A280-9EE4-48D1-CB07-53E5FB0F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R" b="1" dirty="0"/>
              <a:t>       </a:t>
            </a:r>
            <a:r>
              <a:rPr lang="en-HR" sz="3200" b="1" dirty="0"/>
              <a:t> ETR draft documents submitted for the</a:t>
            </a:r>
            <a:br>
              <a:rPr lang="en-HR" sz="3200" b="1" dirty="0"/>
            </a:br>
            <a:r>
              <a:rPr lang="en-HR" sz="3200" b="1" dirty="0"/>
              <a:t>          </a:t>
            </a:r>
            <a:r>
              <a:rPr lang="en-HR" sz="2800" b="1" dirty="0"/>
              <a:t>UEMS </a:t>
            </a:r>
            <a:r>
              <a:rPr lang="en-HR" sz="2800" b="1"/>
              <a:t>Council </a:t>
            </a:r>
            <a:r>
              <a:rPr lang="it-IT" sz="2800" b="1" dirty="0"/>
              <a:t>M</a:t>
            </a:r>
            <a:r>
              <a:rPr lang="en-HR" sz="2800" b="1"/>
              <a:t>eeting</a:t>
            </a:r>
            <a:r>
              <a:rPr lang="it-IT" sz="2800" b="1" dirty="0" err="1"/>
              <a:t>s</a:t>
            </a:r>
            <a:r>
              <a:rPr lang="en-HR" sz="2800" b="1"/>
              <a:t>, </a:t>
            </a:r>
            <a:r>
              <a:rPr lang="en-HR" sz="2800" b="1" dirty="0"/>
              <a:t>October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D670-DE51-3BD4-9B97-497DBCD1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4621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HR" sz="6400" dirty="0">
              <a:effectLst/>
              <a:latin typeface="Noto Serif" panose="02020600060500020200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PDM for the Competence in Obstetric </a:t>
            </a:r>
            <a:r>
              <a:rPr lang="en-US" sz="8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Anaesthesiology</a:t>
            </a:r>
            <a:r>
              <a:rPr lang="en-US" sz="8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HR" sz="8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Specialty of Geriatric Medicine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Specialty of Obstetrics &amp; </a:t>
            </a:r>
            <a:r>
              <a:rPr lang="en-US" sz="8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Gynaecology</a:t>
            </a:r>
            <a:r>
              <a:rPr lang="en-GB" sz="80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HR" sz="8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</a:t>
            </a:r>
            <a:r>
              <a:rPr lang="en-US" sz="8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Paediatric</a:t>
            </a: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Gastroenterology, Hepatology and Nutrition</a:t>
            </a:r>
            <a:endParaRPr lang="en-HR" sz="8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</a:t>
            </a:r>
            <a:r>
              <a:rPr lang="en-US" sz="8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Paediatric</a:t>
            </a: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Rheumatology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Phlebology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Reproductive Medicine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Transitional Care of Adolescents and Young Adults</a:t>
            </a:r>
            <a:endParaRPr lang="en-HR" sz="8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Upper Gastrointestinal Surgery </a:t>
            </a:r>
            <a:endParaRPr lang="en-HR" sz="8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ETR for the Specialty of Pathology</a:t>
            </a:r>
            <a:endParaRPr lang="en-GB" i="0" u="none" strike="noStrike" dirty="0">
              <a:solidFill>
                <a:srgbClr val="212121"/>
              </a:solidFill>
              <a:effectLst/>
              <a:latin typeface="wf_segoe-ui_normal"/>
            </a:endParaRPr>
          </a:p>
          <a:p>
            <a:pPr marL="0" indent="0">
              <a:buNone/>
            </a:pPr>
            <a:endParaRPr lang="en-GB" sz="640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64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Review  process ended </a:t>
            </a:r>
            <a:r>
              <a:rPr lang="en-GB" sz="6400" dirty="0">
                <a:solidFill>
                  <a:srgbClr val="212121"/>
                </a:solidFill>
                <a:latin typeface="Calibri" panose="020F0502020204030204" pitchFamily="34" charset="0"/>
              </a:rPr>
              <a:t>25</a:t>
            </a:r>
            <a:r>
              <a:rPr lang="en-GB" sz="640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sz="64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of August (date of the ETR Review Committee Meeting) </a:t>
            </a:r>
          </a:p>
          <a:p>
            <a:pPr marL="0" indent="0" algn="ctr">
              <a:buNone/>
            </a:pPr>
            <a:r>
              <a:rPr lang="en-GB" sz="64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after Authors’ responses and corrections of the proposed texts (deadline: 19</a:t>
            </a:r>
            <a:r>
              <a:rPr lang="en-GB" sz="640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GB" sz="64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of August)</a:t>
            </a:r>
          </a:p>
          <a:p>
            <a:pPr marL="0" indent="0">
              <a:buNone/>
            </a:pPr>
            <a:endParaRPr lang="en-GB" sz="180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68E3D-9D0A-744E-E893-6A7989C2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A280-9EE4-48D1-CB07-53E5FB0F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31" y="365125"/>
            <a:ext cx="10833767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en-HR" b="1" dirty="0"/>
              <a:t>       </a:t>
            </a:r>
            <a:r>
              <a:rPr lang="en-HR" sz="3200" b="1" dirty="0"/>
              <a:t> 	Amended </a:t>
            </a:r>
            <a:r>
              <a:rPr lang="en-HR" sz="3200" b="1"/>
              <a:t>ETRs  </a:t>
            </a:r>
            <a:r>
              <a:rPr lang="it-IT" sz="3200" b="1" dirty="0"/>
              <a:t>to be </a:t>
            </a:r>
            <a:r>
              <a:rPr lang="en-HR" sz="3200" b="1"/>
              <a:t>presented </a:t>
            </a:r>
            <a:r>
              <a:rPr lang="en-HR" sz="3200" b="1" dirty="0"/>
              <a:t>at the UEMS Advisory B</a:t>
            </a:r>
            <a:r>
              <a:rPr lang="en-GB" sz="3200" b="1" dirty="0"/>
              <a:t>o</a:t>
            </a:r>
            <a:r>
              <a:rPr lang="en-HR" sz="3200" b="1" dirty="0"/>
              <a:t>ard </a:t>
            </a:r>
            <a:br>
              <a:rPr lang="en-HR" sz="3200" b="1" dirty="0"/>
            </a:br>
            <a:r>
              <a:rPr lang="en-HR" sz="3200" b="1"/>
              <a:t>	</a:t>
            </a:r>
            <a:r>
              <a:rPr lang="it-IT" sz="3200" b="1" dirty="0"/>
              <a:t>and </a:t>
            </a:r>
            <a:r>
              <a:rPr lang="it-IT" sz="3200" b="1" dirty="0" err="1"/>
              <a:t>Council</a:t>
            </a:r>
            <a:r>
              <a:rPr lang="it-IT" sz="3200" b="1" dirty="0"/>
              <a:t> Meetings - </a:t>
            </a:r>
            <a:r>
              <a:rPr lang="it-IT" sz="2200" b="1" dirty="0"/>
              <a:t>Tbilisi (Georgia) 17-18 </a:t>
            </a:r>
            <a:r>
              <a:rPr lang="en-HR" sz="2200" b="1"/>
              <a:t>October </a:t>
            </a:r>
            <a:r>
              <a:rPr lang="en-HR" sz="2200" b="1" dirty="0"/>
              <a:t>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D670-DE51-3BD4-9B97-497DBCD1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32" y="1479884"/>
            <a:ext cx="10427368" cy="46970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Professional Development Module (PDM) for the Competence in Obstetric </a:t>
            </a:r>
            <a:r>
              <a:rPr lang="en-US" sz="7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Anaesthesiology</a:t>
            </a:r>
            <a:r>
              <a:rPr lang="en-US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submitted by UEMS Section </a:t>
            </a:r>
            <a:r>
              <a:rPr lang="en-US" sz="6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Board </a:t>
            </a: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6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Anaesthesiology</a:t>
            </a:r>
            <a:r>
              <a:rPr lang="en-US" sz="6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(EBA)</a:t>
            </a:r>
          </a:p>
          <a:p>
            <a:pPr marL="0" lvl="0" indent="0">
              <a:buNone/>
            </a:pPr>
            <a:endParaRPr lang="en-HR" sz="32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Specialty in Geriatric Medicine </a:t>
            </a:r>
          </a:p>
          <a:p>
            <a:pPr marL="0" lvl="0" indent="0">
              <a:buNone/>
            </a:pP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submitted by UEMS Geriatric Medicine Section</a:t>
            </a:r>
            <a:endParaRPr lang="en-HR" sz="64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HR" sz="32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Reproductive Medicine 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submitted by European Society for Human Reproduction and </a:t>
            </a:r>
            <a:r>
              <a:rPr lang="en-US" sz="6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Embriology</a:t>
            </a: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(ESHRE)/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European Board </a:t>
            </a:r>
            <a:r>
              <a:rPr lang="en-US" sz="6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College of Obstetrics and </a:t>
            </a:r>
            <a:r>
              <a:rPr lang="en-US" sz="64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Gynaecology</a:t>
            </a:r>
            <a:r>
              <a:rPr lang="en-US" sz="6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EBCOG)</a:t>
            </a:r>
            <a:endParaRPr lang="en-HR" sz="64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HR" sz="32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US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Transitional Care of Adolescents and Young Adults</a:t>
            </a:r>
          </a:p>
          <a:p>
            <a:pPr marL="0" lvl="0" indent="0" algn="just">
              <a:buNone/>
            </a:pPr>
            <a:r>
              <a:rPr lang="en-US" sz="6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submitted by UEMS Adolescent Medicine and Health MJC</a:t>
            </a:r>
            <a:endParaRPr lang="en-HR" sz="6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HR" sz="480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7200" b="1" dirty="0">
                <a:solidFill>
                  <a:srgbClr val="00000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ETR for the Specialty of Pathology 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000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submitted by UEMS Pathology Section</a:t>
            </a:r>
            <a:endParaRPr lang="en-HR" sz="640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72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7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ETR for the Competence in Upper Gastrointestinal Surgery </a:t>
            </a:r>
            <a:endParaRPr lang="en-US" sz="7200" b="1" i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64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6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ubmitted by UEMS MJC Upper GI Surgery </a:t>
            </a:r>
            <a:endParaRPr lang="en-HR" sz="6400" i="1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HR" sz="32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HR" sz="8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HR" sz="6400" dirty="0">
              <a:effectLst/>
              <a:latin typeface="Noto Serif" panose="02020600060500020200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68E3D-9D0A-744E-E893-6A7989C2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0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E505-5163-CC48-9D90-A7285A07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672" y="317082"/>
            <a:ext cx="9462655" cy="1325563"/>
          </a:xfrm>
        </p:spPr>
        <p:txBody>
          <a:bodyPr>
            <a:normAutofit/>
          </a:bodyPr>
          <a:lstStyle/>
          <a:p>
            <a:pPr algn="ctr"/>
            <a:r>
              <a:rPr lang="en-HR" sz="36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DAE3-636A-5541-BCCD-C555CF020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7379" y="2306857"/>
            <a:ext cx="4188135" cy="15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AD412-3586-CB46-9412-7DC85AA6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19381"/>
            <a:ext cx="1206499" cy="129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B9242-6E21-1244-9861-C90A1521F3DD}"/>
              </a:ext>
            </a:extLst>
          </p:cNvPr>
          <p:cNvSpPr txBox="1"/>
          <p:nvPr/>
        </p:nvSpPr>
        <p:spPr>
          <a:xfrm>
            <a:off x="1052426" y="1766497"/>
            <a:ext cx="40214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H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HR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CBME</a:t>
            </a:r>
            <a:endParaRPr lang="en-H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FDD03-EA49-027C-23D1-B9B5DC3EA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9" b="35291"/>
          <a:stretch/>
        </p:blipFill>
        <p:spPr>
          <a:xfrm>
            <a:off x="601579" y="2210606"/>
            <a:ext cx="5494422" cy="1966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6095D-611C-A07F-633E-442F34439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684" y="1514781"/>
            <a:ext cx="2442411" cy="225648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BEB9AA-D076-3AE8-7BD4-520DC9111439}"/>
              </a:ext>
            </a:extLst>
          </p:cNvPr>
          <p:cNvSpPr txBox="1"/>
          <p:nvPr/>
        </p:nvSpPr>
        <p:spPr>
          <a:xfrm>
            <a:off x="2920742" y="4801375"/>
            <a:ext cx="59470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R" sz="2400" b="1" dirty="0">
                <a:solidFill>
                  <a:srgbClr val="FF0000"/>
                </a:solidFill>
              </a:rPr>
              <a:t>Entrustable Professional Activities (EPA)</a:t>
            </a:r>
            <a:endParaRPr lang="en-HR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/>
              <a:t>M</a:t>
            </a:r>
            <a:r>
              <a:rPr lang="en-HR" sz="2000" dirty="0"/>
              <a:t>andatory in all ETRs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20FAF-2499-F37A-2F2C-70621443A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7" t="87029"/>
          <a:stretch/>
        </p:blipFill>
        <p:spPr>
          <a:xfrm>
            <a:off x="9151889" y="6000668"/>
            <a:ext cx="2901164" cy="677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F1179-81FB-473C-B9DC-7148FFEC6AF5}"/>
              </a:ext>
            </a:extLst>
          </p:cNvPr>
          <p:cNvSpPr txBox="1"/>
          <p:nvPr/>
        </p:nvSpPr>
        <p:spPr>
          <a:xfrm>
            <a:off x="7641928" y="3852434"/>
            <a:ext cx="3092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http//</a:t>
            </a:r>
            <a:r>
              <a:rPr lang="en-US" sz="1600" dirty="0" err="1"/>
              <a:t>canmeds.royalcollege.ca</a:t>
            </a:r>
            <a:r>
              <a:rPr lang="en-US" sz="1600" dirty="0"/>
              <a:t>/</a:t>
            </a:r>
            <a:endParaRPr lang="en-HR" sz="1600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09980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ta-IN" sz="3200" dirty="0">
                <a:latin typeface="Arial"/>
                <a:cs typeface="Arial"/>
              </a:rPr>
            </a:br>
            <a:r>
              <a:rPr lang="hr-HR" sz="3200" dirty="0">
                <a:latin typeface="Arial"/>
                <a:cs typeface="Arial"/>
              </a:rPr>
              <a:t>		</a:t>
            </a:r>
            <a:r>
              <a:rPr lang="hr-HR" sz="2800" b="1" dirty="0" err="1">
                <a:latin typeface="Arial"/>
                <a:cs typeface="Arial"/>
              </a:rPr>
              <a:t>Competency</a:t>
            </a:r>
            <a:r>
              <a:rPr lang="hr-HR" sz="2800" b="1" dirty="0">
                <a:latin typeface="Arial"/>
                <a:cs typeface="Arial"/>
              </a:rPr>
              <a:t> </a:t>
            </a:r>
            <a:r>
              <a:rPr lang="hr-HR" sz="2800" b="1" dirty="0" err="1">
                <a:latin typeface="Arial"/>
                <a:cs typeface="Arial"/>
              </a:rPr>
              <a:t>Based</a:t>
            </a:r>
            <a:r>
              <a:rPr lang="hr-HR" sz="2800" b="1" dirty="0">
                <a:latin typeface="Arial"/>
                <a:cs typeface="Arial"/>
              </a:rPr>
              <a:t> </a:t>
            </a:r>
            <a:r>
              <a:rPr lang="hr-HR" sz="2800" b="1" dirty="0" err="1">
                <a:latin typeface="Arial"/>
                <a:cs typeface="Arial"/>
              </a:rPr>
              <a:t>Medical</a:t>
            </a:r>
            <a:r>
              <a:rPr lang="hr-HR" sz="2800" b="1" dirty="0">
                <a:latin typeface="Arial"/>
                <a:cs typeface="Arial"/>
              </a:rPr>
              <a:t> </a:t>
            </a:r>
            <a:r>
              <a:rPr lang="hr-HR" sz="2800" b="1" dirty="0" err="1">
                <a:latin typeface="Arial"/>
                <a:cs typeface="Arial"/>
              </a:rPr>
              <a:t>Education</a:t>
            </a:r>
            <a:r>
              <a:rPr lang="hr-HR" sz="2800" b="1" dirty="0">
                <a:latin typeface="Arial"/>
                <a:cs typeface="Arial"/>
              </a:rPr>
              <a:t> (CBME)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3083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paradigm in professional education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entral principle in the 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ETR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shifts the focus of training from the traditional time-based model to a 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competency-based approach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question is not how long a doctor has trained, but what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he/she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actually able to do independently and safely in clinical practice.</a:t>
            </a:r>
            <a:endParaRPr lang="en-H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CBME 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values define the 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knowledge, skills, and professional behaviours/ attitudes</a:t>
            </a:r>
          </a:p>
          <a:p>
            <a:r>
              <a:rPr lang="en-US" sz="2000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-15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-5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iente</a:t>
            </a:r>
            <a:r>
              <a:rPr lang="en-US" sz="2000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spc="30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10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</a:t>
            </a:r>
            <a:r>
              <a:rPr lang="en-US" sz="2000" spc="-15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  <a:p>
            <a:r>
              <a:rPr lang="en-US" sz="2000" spc="25" dirty="0">
                <a:solidFill>
                  <a:srgbClr val="003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learners progress and performance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promotes greater learner-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centerness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a-IN"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3304" y="62064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964CB-189C-4F46-BE9B-3143972C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75" y="317658"/>
            <a:ext cx="1241556" cy="13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1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EMSTheme">
  <a:themeElements>
    <a:clrScheme name="UEMS">
      <a:dk1>
        <a:sysClr val="windowText" lastClr="000000"/>
      </a:dk1>
      <a:lt1>
        <a:srgbClr val="FFFFFF"/>
      </a:lt1>
      <a:dk2>
        <a:srgbClr val="0065AF"/>
      </a:dk2>
      <a:lt2>
        <a:srgbClr val="FFFFFF"/>
      </a:lt2>
      <a:accent1>
        <a:srgbClr val="0065B1"/>
      </a:accent1>
      <a:accent2>
        <a:srgbClr val="002060"/>
      </a:accent2>
      <a:accent3>
        <a:srgbClr val="FFED00"/>
      </a:accent3>
      <a:accent4>
        <a:srgbClr val="007C89"/>
      </a:accent4>
      <a:accent5>
        <a:srgbClr val="00A8A8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EMSTheme" id="{B8E42E43-E96F-4FD9-8373-87FE65851A2D}" vid="{D5316DE7-9287-4DFB-8A01-F251141D00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4C5E9D43-A316-4CE8-8D80-55F493F1E243}"/>
</file>

<file path=customXml/itemProps2.xml><?xml version="1.0" encoding="utf-8"?>
<ds:datastoreItem xmlns:ds="http://schemas.openxmlformats.org/officeDocument/2006/customXml" ds:itemID="{D27858E8-1F4F-45B1-BAE2-ABF504DA1298}"/>
</file>

<file path=customXml/itemProps3.xml><?xml version="1.0" encoding="utf-8"?>
<ds:datastoreItem xmlns:ds="http://schemas.openxmlformats.org/officeDocument/2006/customXml" ds:itemID="{F93D1D6E-2748-4A70-B7DB-6AC009898C40}"/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1120</Words>
  <Application>Microsoft Macintosh PowerPoint</Application>
  <PresentationFormat>Widescreen</PresentationFormat>
  <Paragraphs>159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MS Mincho</vt:lpstr>
      <vt:lpstr>Aeonik</vt:lpstr>
      <vt:lpstr>Aptos</vt:lpstr>
      <vt:lpstr>Aptos Display</vt:lpstr>
      <vt:lpstr>Arial</vt:lpstr>
      <vt:lpstr>Calibri</vt:lpstr>
      <vt:lpstr>Calibri Light</vt:lpstr>
      <vt:lpstr>Noto Serif</vt:lpstr>
      <vt:lpstr>Symbol</vt:lpstr>
      <vt:lpstr>Times New Roman</vt:lpstr>
      <vt:lpstr>wf_segoe-ui_normal</vt:lpstr>
      <vt:lpstr>Office Theme</vt:lpstr>
      <vt:lpstr>UEMSTheme</vt:lpstr>
      <vt:lpstr>Introduction of the submitted ETRs and feedback of the ETR Review Committee </vt:lpstr>
      <vt:lpstr>  ETR review and appraisal process</vt:lpstr>
      <vt:lpstr>ETR Review and Approval Process Timeline</vt:lpstr>
      <vt:lpstr>ETR Review and Approval Process Timeline</vt:lpstr>
      <vt:lpstr>Presentazione standard di PowerPoint</vt:lpstr>
      <vt:lpstr>        ETR draft documents submitted for the           UEMS Council Meetings, October 2025</vt:lpstr>
      <vt:lpstr>         Amended ETRs  to be presented at the UEMS Advisory Board   and Council Meetings - Tbilisi (Georgia) 17-18 October 2025</vt:lpstr>
      <vt:lpstr>Challenges</vt:lpstr>
      <vt:lpstr>   Competency Based Medical Education (CBME)</vt:lpstr>
      <vt:lpstr>Competency Based Medical Education CanMEDS</vt:lpstr>
      <vt:lpstr>    CanMEDS in UEMS ETRs</vt:lpstr>
      <vt:lpstr>Entrustable Professional Activity (EPA)</vt:lpstr>
      <vt:lpstr>Entrustable Professional Activity (EPA)</vt:lpstr>
      <vt:lpstr>  ETR – Flagship project of UEMS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ETR</dc:title>
  <dc:creator>Nada Čikeš</dc:creator>
  <cp:lastModifiedBy>Paolo Ricci</cp:lastModifiedBy>
  <cp:revision>23</cp:revision>
  <dcterms:created xsi:type="dcterms:W3CDTF">2024-10-16T17:28:17Z</dcterms:created>
  <dcterms:modified xsi:type="dcterms:W3CDTF">2025-10-18T07:06:13Z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