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6" r:id="rId2"/>
    <p:sldId id="309" r:id="rId3"/>
    <p:sldId id="308" r:id="rId4"/>
    <p:sldId id="310" r:id="rId5"/>
    <p:sldId id="311" r:id="rId6"/>
    <p:sldId id="265" r:id="rId7"/>
    <p:sldId id="312" r:id="rId8"/>
    <p:sldId id="307" r:id="rId9"/>
    <p:sldId id="298" r:id="rId10"/>
    <p:sldId id="313" r:id="rId11"/>
    <p:sldId id="315" r:id="rId12"/>
    <p:sldId id="263" r:id="rId13"/>
    <p:sldId id="264" r:id="rId14"/>
    <p:sldId id="316" r:id="rId15"/>
    <p:sldId id="258" r:id="rId16"/>
    <p:sldId id="261" r:id="rId17"/>
    <p:sldId id="260" r:id="rId18"/>
    <p:sldId id="256" r:id="rId19"/>
    <p:sldId id="269" r:id="rId20"/>
    <p:sldId id="29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3892D06C-3735-43AB-9D2A-5C2535AD8D24}">
          <p14:sldIdLst>
            <p14:sldId id="306"/>
            <p14:sldId id="309"/>
            <p14:sldId id="308"/>
            <p14:sldId id="310"/>
            <p14:sldId id="311"/>
            <p14:sldId id="265"/>
            <p14:sldId id="312"/>
            <p14:sldId id="307"/>
            <p14:sldId id="298"/>
            <p14:sldId id="313"/>
          </p14:sldIdLst>
        </p14:section>
        <p14:section name="Isabelle" id="{332BA4C4-CA8E-4A49-9177-66E14B37C3AB}">
          <p14:sldIdLst>
            <p14:sldId id="315"/>
            <p14:sldId id="263"/>
            <p14:sldId id="264"/>
            <p14:sldId id="316"/>
            <p14:sldId id="258"/>
            <p14:sldId id="261"/>
            <p14:sldId id="260"/>
            <p14:sldId id="256"/>
            <p14:sldId id="269"/>
          </p14:sldIdLst>
        </p14:section>
        <p14:section name="Naamloze sectie" id="{E71A57F4-B155-47F5-B0F5-32DE87BA4AB9}">
          <p14:sldIdLst>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6" autoAdjust="0"/>
    <p:restoredTop sz="94660"/>
  </p:normalViewPr>
  <p:slideViewPr>
    <p:cSldViewPr snapToGrid="0">
      <p:cViewPr varScale="1">
        <p:scale>
          <a:sx n="66" d="100"/>
          <a:sy n="66" d="100"/>
        </p:scale>
        <p:origin x="40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EDCF1-7BE9-4787-8310-8EB7D36F062B}" type="datetimeFigureOut">
              <a:rPr lang="en-GB" smtClean="0"/>
              <a:t>17/10/2025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8FB39-2794-494D-8966-B0AC4E99E0AD}" type="slidenum">
              <a:rPr lang="en-GB" smtClean="0"/>
              <a:t>‹nr.›</a:t>
            </a:fld>
            <a:endParaRPr lang="en-GB"/>
          </a:p>
        </p:txBody>
      </p:sp>
    </p:spTree>
    <p:extLst>
      <p:ext uri="{BB962C8B-B14F-4D97-AF65-F5344CB8AC3E}">
        <p14:creationId xmlns:p14="http://schemas.microsoft.com/office/powerpoint/2010/main" val="191559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6f73a0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20418A78-F8F1-0391-8FD0-0DE6DBBD6A25}"/>
            </a:ext>
          </a:extLst>
        </p:cNvPr>
        <p:cNvGrpSpPr/>
        <p:nvPr/>
      </p:nvGrpSpPr>
      <p:grpSpPr>
        <a:xfrm>
          <a:off x="0" y="0"/>
          <a:ext cx="0" cy="0"/>
          <a:chOff x="0" y="0"/>
          <a:chExt cx="0" cy="0"/>
        </a:xfrm>
      </p:grpSpPr>
      <p:sp>
        <p:nvSpPr>
          <p:cNvPr id="96" name="Google Shape;96;gc6f73a04f_0_20:notes">
            <a:extLst>
              <a:ext uri="{FF2B5EF4-FFF2-40B4-BE49-F238E27FC236}">
                <a16:creationId xmlns:a16="http://schemas.microsoft.com/office/drawing/2014/main" id="{4ECAB0D1-A791-1B87-AA97-4466ECA978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6f73a04f_0_20:notes">
            <a:extLst>
              <a:ext uri="{FF2B5EF4-FFF2-40B4-BE49-F238E27FC236}">
                <a16:creationId xmlns:a16="http://schemas.microsoft.com/office/drawing/2014/main" id="{C4D60837-55F6-980E-0288-BF0EF24F12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880412EA-0D6E-ADD3-A2F6-035203814DF3}"/>
            </a:ext>
          </a:extLst>
        </p:cNvPr>
        <p:cNvGrpSpPr/>
        <p:nvPr/>
      </p:nvGrpSpPr>
      <p:grpSpPr>
        <a:xfrm>
          <a:off x="0" y="0"/>
          <a:ext cx="0" cy="0"/>
          <a:chOff x="0" y="0"/>
          <a:chExt cx="0" cy="0"/>
        </a:xfrm>
      </p:grpSpPr>
      <p:sp>
        <p:nvSpPr>
          <p:cNvPr id="96" name="Google Shape;96;gc6f73a04f_0_20:notes">
            <a:extLst>
              <a:ext uri="{FF2B5EF4-FFF2-40B4-BE49-F238E27FC236}">
                <a16:creationId xmlns:a16="http://schemas.microsoft.com/office/drawing/2014/main" id="{95F7CC30-DDE0-AA73-6DD8-7E5AE048A1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6f73a04f_0_20:notes">
            <a:extLst>
              <a:ext uri="{FF2B5EF4-FFF2-40B4-BE49-F238E27FC236}">
                <a16:creationId xmlns:a16="http://schemas.microsoft.com/office/drawing/2014/main" id="{83BCB1CF-C3C0-4326-85C0-7FCEDE386F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06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C0B7-57DC-4546-934E-CAAC0CE3A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A94FF5-DA98-4E97-93B5-8A125D6D2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8604BE-B1A8-4B0D-ABE9-EDC17591352A}"/>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5" name="Footer Placeholder 4">
            <a:extLst>
              <a:ext uri="{FF2B5EF4-FFF2-40B4-BE49-F238E27FC236}">
                <a16:creationId xmlns:a16="http://schemas.microsoft.com/office/drawing/2014/main" id="{743E59C0-2798-4462-97D8-FE39319EF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078B4-A24F-42B6-9400-AD1C0E59F155}"/>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124755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9CB9-1380-48FA-9B12-C1A7D06BDA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DC0EC-581F-4E5A-9D1B-1D8D3DBB0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75BAB-3BD1-45DA-BC72-D7E11EE6504B}"/>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5" name="Footer Placeholder 4">
            <a:extLst>
              <a:ext uri="{FF2B5EF4-FFF2-40B4-BE49-F238E27FC236}">
                <a16:creationId xmlns:a16="http://schemas.microsoft.com/office/drawing/2014/main" id="{30BDB206-0E22-4510-B810-A0A3F91B5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B7481A-2F1E-4779-9A10-1C2A81593C61}"/>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221340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D328F-3B40-4C72-8EE9-3ABECC52FE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BD12B3-C6F3-4258-8B16-714B2CBF20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07BE6-E8DE-4753-B3BA-930CF5C1ECC1}"/>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5" name="Footer Placeholder 4">
            <a:extLst>
              <a:ext uri="{FF2B5EF4-FFF2-40B4-BE49-F238E27FC236}">
                <a16:creationId xmlns:a16="http://schemas.microsoft.com/office/drawing/2014/main" id="{B9500337-758A-4D36-83A0-1019E4CAE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08FD1-9816-42FE-850C-65DB3EE30E9A}"/>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300486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8" name="Google Shape;38;p7"/>
          <p:cNvSpPr txBox="1">
            <a:spLocks noGrp="1"/>
          </p:cNvSpPr>
          <p:nvPr>
            <p:ph type="body" idx="1"/>
          </p:nvPr>
        </p:nvSpPr>
        <p:spPr>
          <a:xfrm>
            <a:off x="415600" y="1852800"/>
            <a:ext cx="91476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9" name="Google Shape;39;p7"/>
          <p:cNvSpPr txBox="1">
            <a:spLocks noGrp="1"/>
          </p:cNvSpPr>
          <p:nvPr>
            <p:ph type="sldNum" idx="12"/>
          </p:nvPr>
        </p:nvSpPr>
        <p:spPr>
          <a:xfrm>
            <a:off x="11432265" y="63532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‹nr.›</a:t>
            </a:fld>
            <a:endParaRPr lang="en"/>
          </a:p>
        </p:txBody>
      </p:sp>
      <p:pic>
        <p:nvPicPr>
          <p:cNvPr id="40" name="Google Shape;40;p7"/>
          <p:cNvPicPr preferRelativeResize="0"/>
          <p:nvPr/>
        </p:nvPicPr>
        <p:blipFill>
          <a:blip r:embed="rId3">
            <a:alphaModFix/>
          </a:blip>
          <a:stretch>
            <a:fillRect/>
          </a:stretch>
        </p:blipFill>
        <p:spPr>
          <a:xfrm>
            <a:off x="9469231" y="6105061"/>
            <a:ext cx="2357152" cy="524800"/>
          </a:xfrm>
          <a:prstGeom prst="rect">
            <a:avLst/>
          </a:prstGeom>
          <a:noFill/>
          <a:ln>
            <a:noFill/>
          </a:ln>
        </p:spPr>
      </p:pic>
    </p:spTree>
    <p:extLst>
      <p:ext uri="{BB962C8B-B14F-4D97-AF65-F5344CB8AC3E}">
        <p14:creationId xmlns:p14="http://schemas.microsoft.com/office/powerpoint/2010/main" val="71967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A49A-A541-489F-943C-F992B80792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23BD46-9F78-4F04-B546-A5BC27A95F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9F8B48-B85F-4720-BEA7-3A7FE2502B84}"/>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5" name="Footer Placeholder 4">
            <a:extLst>
              <a:ext uri="{FF2B5EF4-FFF2-40B4-BE49-F238E27FC236}">
                <a16:creationId xmlns:a16="http://schemas.microsoft.com/office/drawing/2014/main" id="{924EC270-2D3A-4B51-8436-7D217FF11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77E07F-A719-47D6-B1A4-ED96DEE0D1D8}"/>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186399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FF24-4EEA-4CE1-BA9E-90ADA57347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2CFC92-21C0-47B6-ACBC-6C4B2C1E3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7E2029-E2B5-455F-BCCD-83162ACF47FC}"/>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5" name="Footer Placeholder 4">
            <a:extLst>
              <a:ext uri="{FF2B5EF4-FFF2-40B4-BE49-F238E27FC236}">
                <a16:creationId xmlns:a16="http://schemas.microsoft.com/office/drawing/2014/main" id="{DC163B80-2756-4DAF-8960-0D14C09C78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DF0875-F1AC-4469-8F30-5F028D52560A}"/>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246473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111E-642E-499B-85C0-297D18909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CE0C20-00BB-40E9-8F5E-B48FF394D1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8C2768-291E-4D38-AD7A-984163EF4B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7FBF75-CC33-4EAF-9188-8797561A5B6F}"/>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6" name="Footer Placeholder 5">
            <a:extLst>
              <a:ext uri="{FF2B5EF4-FFF2-40B4-BE49-F238E27FC236}">
                <a16:creationId xmlns:a16="http://schemas.microsoft.com/office/drawing/2014/main" id="{2D3D90D0-C5BE-4C8E-B726-0B23567FF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7D8AF5-3F9D-479E-8336-04466B639D5B}"/>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327452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144B-C7AE-4369-A4C6-4585687259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F0FDB4-74A8-46F2-BF75-936702E9E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68827B-2855-4F57-8E59-9EDD0A459A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3B7E22-023F-431A-AD33-6E32176E45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7DCE64-0C98-4013-B91D-F1CC72A674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014846-3554-4093-A075-B9FA8322C31B}"/>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8" name="Footer Placeholder 7">
            <a:extLst>
              <a:ext uri="{FF2B5EF4-FFF2-40B4-BE49-F238E27FC236}">
                <a16:creationId xmlns:a16="http://schemas.microsoft.com/office/drawing/2014/main" id="{EDB0E070-4FEB-47D7-AF02-32C0AE155F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E6E613-C18A-484F-99B9-63A5E08716E7}"/>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213227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05D1-3D7C-427E-9270-730B1DB529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B5FB1-4BE9-4405-AECF-8C2765F9AFE7}"/>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4" name="Footer Placeholder 3">
            <a:extLst>
              <a:ext uri="{FF2B5EF4-FFF2-40B4-BE49-F238E27FC236}">
                <a16:creationId xmlns:a16="http://schemas.microsoft.com/office/drawing/2014/main" id="{356439A7-AC59-4F43-BC67-F74E14359A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7D2B55-E56E-4C9B-B044-0E6C3CF27F6F}"/>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42211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0DA07-1FCA-4EDA-8C73-E9CB9C759BA8}"/>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3" name="Footer Placeholder 2">
            <a:extLst>
              <a:ext uri="{FF2B5EF4-FFF2-40B4-BE49-F238E27FC236}">
                <a16:creationId xmlns:a16="http://schemas.microsoft.com/office/drawing/2014/main" id="{FB9D41C0-3154-423C-86A6-EA8507CB6E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A4470E-F5AD-4554-9D41-2AED818DAD55}"/>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171240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EE5D-23E6-4252-817A-B8174BEF8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09070B-2F9D-4157-AB93-DF74B38CF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EC9063-D54F-4755-98E3-6EC85B16D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0D1EA6-40AF-4143-A53F-F21ABF4E7165}"/>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6" name="Footer Placeholder 5">
            <a:extLst>
              <a:ext uri="{FF2B5EF4-FFF2-40B4-BE49-F238E27FC236}">
                <a16:creationId xmlns:a16="http://schemas.microsoft.com/office/drawing/2014/main" id="{69AA81EF-CD6F-415E-B77C-A09C802FF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7B1C7-BD74-446C-8ACF-91374CD26157}"/>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375919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1202-EE64-4420-9117-4B508B1FD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0E6A57-B242-4160-AAB5-CC1D2D98B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BE9CCC0-CF5F-4063-A2E8-9A5BADF1D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69BE18-D3E4-4F04-9906-BA2EDBE32BEB}"/>
              </a:ext>
            </a:extLst>
          </p:cNvPr>
          <p:cNvSpPr>
            <a:spLocks noGrp="1"/>
          </p:cNvSpPr>
          <p:nvPr>
            <p:ph type="dt" sz="half" idx="10"/>
          </p:nvPr>
        </p:nvSpPr>
        <p:spPr/>
        <p:txBody>
          <a:bodyPr/>
          <a:lstStyle/>
          <a:p>
            <a:fld id="{33BA81D6-3E64-4659-9874-F0C6CC5A7EA0}" type="datetimeFigureOut">
              <a:rPr lang="en-GB" smtClean="0"/>
              <a:t>17/10/2025</a:t>
            </a:fld>
            <a:endParaRPr lang="en-GB"/>
          </a:p>
        </p:txBody>
      </p:sp>
      <p:sp>
        <p:nvSpPr>
          <p:cNvPr id="6" name="Footer Placeholder 5">
            <a:extLst>
              <a:ext uri="{FF2B5EF4-FFF2-40B4-BE49-F238E27FC236}">
                <a16:creationId xmlns:a16="http://schemas.microsoft.com/office/drawing/2014/main" id="{BAF98B3A-E304-465B-9A5B-B14A63DFA4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840E9A-E4F2-4DE8-A7D4-2259BD127023}"/>
              </a:ext>
            </a:extLst>
          </p:cNvPr>
          <p:cNvSpPr>
            <a:spLocks noGrp="1"/>
          </p:cNvSpPr>
          <p:nvPr>
            <p:ph type="sldNum" sz="quarter" idx="12"/>
          </p:nvPr>
        </p:nvSpPr>
        <p:spPr/>
        <p:txBody>
          <a:bodyPr/>
          <a:lstStyle/>
          <a:p>
            <a:fld id="{EBBAA2F4-3DBE-47D9-9436-CF78074E7502}" type="slidenum">
              <a:rPr lang="en-GB" smtClean="0"/>
              <a:t>‹nr.›</a:t>
            </a:fld>
            <a:endParaRPr lang="en-GB"/>
          </a:p>
        </p:txBody>
      </p:sp>
    </p:spTree>
    <p:extLst>
      <p:ext uri="{BB962C8B-B14F-4D97-AF65-F5344CB8AC3E}">
        <p14:creationId xmlns:p14="http://schemas.microsoft.com/office/powerpoint/2010/main" val="196875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53763-E843-41A6-B425-B822F681B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157B2C-66DD-4C71-8E1D-AEDDC1B46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469C3-F3BE-4BE3-9A67-CDAE46912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A81D6-3E64-4659-9874-F0C6CC5A7EA0}" type="datetimeFigureOut">
              <a:rPr lang="en-GB" smtClean="0"/>
              <a:t>17/10/2025</a:t>
            </a:fld>
            <a:endParaRPr lang="en-GB"/>
          </a:p>
        </p:txBody>
      </p:sp>
      <p:sp>
        <p:nvSpPr>
          <p:cNvPr id="5" name="Footer Placeholder 4">
            <a:extLst>
              <a:ext uri="{FF2B5EF4-FFF2-40B4-BE49-F238E27FC236}">
                <a16:creationId xmlns:a16="http://schemas.microsoft.com/office/drawing/2014/main" id="{964D7A6A-0AF6-414E-9E47-7F2416F9D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B4255C-18EA-43B6-8E8C-EEE044843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AA2F4-3DBE-47D9-9436-CF78074E7502}" type="slidenum">
              <a:rPr lang="en-GB" smtClean="0"/>
              <a:t>‹nr.›</a:t>
            </a:fld>
            <a:endParaRPr lang="en-GB"/>
          </a:p>
        </p:txBody>
      </p:sp>
    </p:spTree>
    <p:extLst>
      <p:ext uri="{BB962C8B-B14F-4D97-AF65-F5344CB8AC3E}">
        <p14:creationId xmlns:p14="http://schemas.microsoft.com/office/powerpoint/2010/main" val="995962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2.jpg"/><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49.sv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4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hyperlink" Target="https://eur06.safelinks.protection.outlook.com/?url=http%3A%2F%2Fwww.uemscongress.eu%2F&amp;data=05%7C02%7Cceo%40uems.eu%7Cce316798ae4f4c8f199308de0a60f177%7C3074a908220b466da1b6a5cc90ac28e0%7C0%7C0%7C638959608791907061%7CUnknown%7CTWFpbGZsb3d8eyJFbXB0eU1hcGkiOnRydWUsIlYiOiIwLjAuMDAwMCIsIlAiOiJXaW4zMiIsIkFOIjoiTWFpbCIsIldUIjoyfQ%3D%3D%7C0%7C%7C%7C&amp;sdata=mrvpYue1fFnQN4P5K1zUWJUX3rdFYopIWzyJqN%2FaP8k%3D&amp;reserved=0" TargetMode="External"/><Relationship Id="rId5" Type="http://schemas.openxmlformats.org/officeDocument/2006/relationships/image" Target="../media/image60.sv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iris.who.int/items/7324bf3d-479f-426c-bd5d-86112961685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7815-AB85-41B6-A51E-4AA8F159B044}"/>
              </a:ext>
            </a:extLst>
          </p:cNvPr>
          <p:cNvSpPr>
            <a:spLocks noGrp="1"/>
          </p:cNvSpPr>
          <p:nvPr>
            <p:ph type="ctrTitle"/>
          </p:nvPr>
        </p:nvSpPr>
        <p:spPr>
          <a:xfrm>
            <a:off x="3223224" y="4629305"/>
            <a:ext cx="8138459" cy="1226551"/>
          </a:xfrm>
        </p:spPr>
        <p:txBody>
          <a:bodyPr>
            <a:noAutofit/>
          </a:bodyPr>
          <a:lstStyle/>
          <a:p>
            <a:pPr algn="l"/>
            <a:br>
              <a:rPr lang="en-GB" sz="2400" dirty="0">
                <a:solidFill>
                  <a:schemeClr val="bg1"/>
                </a:solidFill>
                <a:latin typeface="Arial" panose="020B0604020202020204" pitchFamily="34" charset="0"/>
                <a:cs typeface="Arial" panose="020B0604020202020204" pitchFamily="34" charset="0"/>
              </a:rPr>
            </a:br>
            <a:endParaRPr lang="en-GB" sz="3800" dirty="0">
              <a:solidFill>
                <a:schemeClr val="bg1"/>
              </a:solidFill>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D68E44EB-5C5D-7F09-31D9-243CC0880D1C}"/>
              </a:ext>
            </a:extLst>
          </p:cNvPr>
          <p:cNvSpPr txBox="1"/>
          <p:nvPr/>
        </p:nvSpPr>
        <p:spPr>
          <a:xfrm>
            <a:off x="1787197" y="2638232"/>
            <a:ext cx="10206260" cy="646331"/>
          </a:xfrm>
          <a:prstGeom prst="rect">
            <a:avLst/>
          </a:prstGeom>
          <a:noFill/>
        </p:spPr>
        <p:txBody>
          <a:bodyPr wrap="square" rtlCol="0">
            <a:spAutoFit/>
          </a:bodyPr>
          <a:lstStyle/>
          <a:p>
            <a:r>
              <a:rPr lang="nl-BE" sz="3600" dirty="0">
                <a:solidFill>
                  <a:schemeClr val="bg2"/>
                </a:solidFill>
                <a:latin typeface="Arial" panose="020B0604020202020204" pitchFamily="34" charset="0"/>
                <a:cs typeface="Arial" panose="020B0604020202020204" pitchFamily="34" charset="0"/>
              </a:rPr>
              <a:t>The Office for EU &amp; International </a:t>
            </a:r>
            <a:r>
              <a:rPr lang="nl-BE" sz="3600" dirty="0" err="1">
                <a:solidFill>
                  <a:schemeClr val="bg2"/>
                </a:solidFill>
                <a:latin typeface="Arial" panose="020B0604020202020204" pitchFamily="34" charset="0"/>
                <a:cs typeface="Arial" panose="020B0604020202020204" pitchFamily="34" charset="0"/>
              </a:rPr>
              <a:t>Affairs</a:t>
            </a:r>
            <a:endParaRPr lang="nl-BE" sz="2400" dirty="0">
              <a:solidFill>
                <a:schemeClr val="bg2"/>
              </a:solidFill>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C2EC0C42-CD1C-0E8A-4CB9-6AC9C4C3E005}"/>
              </a:ext>
            </a:extLst>
          </p:cNvPr>
          <p:cNvSpPr txBox="1"/>
          <p:nvPr/>
        </p:nvSpPr>
        <p:spPr>
          <a:xfrm>
            <a:off x="1787197" y="5039380"/>
            <a:ext cx="10123055" cy="1446550"/>
          </a:xfrm>
          <a:prstGeom prst="rect">
            <a:avLst/>
          </a:prstGeom>
          <a:noFill/>
        </p:spPr>
        <p:txBody>
          <a:bodyPr wrap="square" rtlCol="0">
            <a:spAutoFit/>
          </a:bodyPr>
          <a:lstStyle/>
          <a:p>
            <a:pPr algn="ctr"/>
            <a:r>
              <a:rPr lang="nl-BE" sz="2800" dirty="0">
                <a:solidFill>
                  <a:schemeClr val="bg2"/>
                </a:solidFill>
                <a:latin typeface="Arial" panose="020B0604020202020204" pitchFamily="34" charset="0"/>
                <a:cs typeface="Arial" panose="020B0604020202020204" pitchFamily="34" charset="0"/>
              </a:rPr>
              <a:t>Tbilisi 18</a:t>
            </a:r>
            <a:r>
              <a:rPr lang="nl-BE" sz="2800" baseline="30000" dirty="0">
                <a:solidFill>
                  <a:schemeClr val="bg2"/>
                </a:solidFill>
                <a:latin typeface="Arial" panose="020B0604020202020204" pitchFamily="34" charset="0"/>
                <a:cs typeface="Arial" panose="020B0604020202020204" pitchFamily="34" charset="0"/>
              </a:rPr>
              <a:t>th</a:t>
            </a:r>
            <a:r>
              <a:rPr lang="nl-BE" sz="2800" dirty="0">
                <a:solidFill>
                  <a:schemeClr val="bg2"/>
                </a:solidFill>
                <a:latin typeface="Arial" panose="020B0604020202020204" pitchFamily="34" charset="0"/>
                <a:cs typeface="Arial" panose="020B0604020202020204" pitchFamily="34" charset="0"/>
              </a:rPr>
              <a:t> </a:t>
            </a:r>
            <a:r>
              <a:rPr lang="nl-BE" sz="2800" dirty="0" err="1">
                <a:solidFill>
                  <a:schemeClr val="bg2"/>
                </a:solidFill>
                <a:latin typeface="Arial" panose="020B0604020202020204" pitchFamily="34" charset="0"/>
                <a:cs typeface="Arial" panose="020B0604020202020204" pitchFamily="34" charset="0"/>
              </a:rPr>
              <a:t>October</a:t>
            </a:r>
            <a:r>
              <a:rPr lang="nl-BE" sz="2800" dirty="0">
                <a:solidFill>
                  <a:schemeClr val="bg2"/>
                </a:solidFill>
                <a:latin typeface="Arial" panose="020B0604020202020204" pitchFamily="34" charset="0"/>
                <a:cs typeface="Arial" panose="020B0604020202020204" pitchFamily="34" charset="0"/>
              </a:rPr>
              <a:t> 2025</a:t>
            </a:r>
            <a:endParaRPr lang="nl-BE" sz="1400" dirty="0">
              <a:solidFill>
                <a:schemeClr val="bg2"/>
              </a:solidFill>
              <a:latin typeface="Arial" panose="020B0604020202020204" pitchFamily="34" charset="0"/>
              <a:cs typeface="Arial" panose="020B0604020202020204" pitchFamily="34" charset="0"/>
            </a:endParaRPr>
          </a:p>
          <a:p>
            <a:endParaRPr lang="nl-BE" sz="1400" dirty="0">
              <a:solidFill>
                <a:schemeClr val="bg2"/>
              </a:solidFill>
              <a:latin typeface="Arial" panose="020B0604020202020204" pitchFamily="34" charset="0"/>
              <a:cs typeface="Arial" panose="020B0604020202020204" pitchFamily="34" charset="0"/>
            </a:endParaRPr>
          </a:p>
          <a:p>
            <a:endParaRPr lang="nl-BE" sz="1400" dirty="0">
              <a:solidFill>
                <a:schemeClr val="bg2"/>
              </a:solidFill>
              <a:latin typeface="Arial" panose="020B0604020202020204" pitchFamily="34" charset="0"/>
              <a:cs typeface="Arial" panose="020B0604020202020204" pitchFamily="34" charset="0"/>
            </a:endParaRPr>
          </a:p>
          <a:p>
            <a:endParaRPr lang="nl-BE" sz="1400" dirty="0">
              <a:solidFill>
                <a:schemeClr val="bg2"/>
              </a:solidFill>
              <a:latin typeface="Arial" panose="020B0604020202020204" pitchFamily="34" charset="0"/>
              <a:cs typeface="Arial" panose="020B0604020202020204" pitchFamily="34" charset="0"/>
            </a:endParaRPr>
          </a:p>
          <a:p>
            <a:pPr algn="r"/>
            <a:r>
              <a:rPr lang="nl-BE" dirty="0">
                <a:solidFill>
                  <a:schemeClr val="bg2"/>
                </a:solidFill>
                <a:latin typeface="Arial" panose="020B0604020202020204" pitchFamily="34" charset="0"/>
                <a:cs typeface="Arial" panose="020B0604020202020204" pitchFamily="34" charset="0"/>
              </a:rPr>
              <a:t>Grand Tbilisi </a:t>
            </a:r>
            <a:r>
              <a:rPr lang="nl-BE" dirty="0" err="1">
                <a:solidFill>
                  <a:schemeClr val="bg2"/>
                </a:solidFill>
                <a:latin typeface="Arial" panose="020B0604020202020204" pitchFamily="34" charset="0"/>
                <a:cs typeface="Arial" panose="020B0604020202020204" pitchFamily="34" charset="0"/>
              </a:rPr>
              <a:t>Metechi</a:t>
            </a:r>
            <a:r>
              <a:rPr lang="nl-BE" dirty="0">
                <a:solidFill>
                  <a:schemeClr val="bg2"/>
                </a:solidFill>
                <a:latin typeface="Arial" panose="020B0604020202020204" pitchFamily="34" charset="0"/>
                <a:cs typeface="Arial" panose="020B0604020202020204" pitchFamily="34" charset="0"/>
              </a:rPr>
              <a:t> </a:t>
            </a:r>
            <a:r>
              <a:rPr lang="nl-BE" dirty="0" err="1">
                <a:solidFill>
                  <a:schemeClr val="bg2"/>
                </a:solidFill>
                <a:latin typeface="Arial" panose="020B0604020202020204" pitchFamily="34" charset="0"/>
                <a:cs typeface="Arial" panose="020B0604020202020204" pitchFamily="34" charset="0"/>
              </a:rPr>
              <a:t>Palace</a:t>
            </a:r>
            <a:endParaRPr lang="nl-BE" dirty="0"/>
          </a:p>
        </p:txBody>
      </p:sp>
    </p:spTree>
    <p:extLst>
      <p:ext uri="{BB962C8B-B14F-4D97-AF65-F5344CB8AC3E}">
        <p14:creationId xmlns:p14="http://schemas.microsoft.com/office/powerpoint/2010/main" val="14792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668F-31C1-634A-3A16-05B3BFBE23A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9F0F3C0-ACC6-1E51-74AB-F8A6560E7DE8}"/>
              </a:ext>
            </a:extLst>
          </p:cNvPr>
          <p:cNvSpPr txBox="1"/>
          <p:nvPr/>
        </p:nvSpPr>
        <p:spPr>
          <a:xfrm>
            <a:off x="2228850" y="1401675"/>
            <a:ext cx="9389109" cy="646331"/>
          </a:xfrm>
          <a:prstGeom prst="rect">
            <a:avLst/>
          </a:prstGeom>
          <a:noFill/>
        </p:spPr>
        <p:txBody>
          <a:bodyPr wrap="none" rtlCol="0">
            <a:spAutoFit/>
          </a:bodyPr>
          <a:lstStyle/>
          <a:p>
            <a:r>
              <a:rPr lang="nl-BE" sz="3600" b="1" i="1" dirty="0">
                <a:solidFill>
                  <a:schemeClr val="bg1"/>
                </a:solidFill>
              </a:rPr>
              <a:t>Meeting </a:t>
            </a:r>
            <a:r>
              <a:rPr lang="nl-BE" sz="3600" b="1" i="1" dirty="0" err="1">
                <a:solidFill>
                  <a:schemeClr val="bg1"/>
                </a:solidFill>
              </a:rPr>
              <a:t>with</a:t>
            </a:r>
            <a:r>
              <a:rPr lang="nl-BE" sz="3600" b="1" i="1" dirty="0">
                <a:solidFill>
                  <a:schemeClr val="bg1"/>
                </a:solidFill>
              </a:rPr>
              <a:t> Prof. Dirk VAN RAEMDONCK</a:t>
            </a:r>
            <a:endParaRPr lang="nl-BE" sz="3600" dirty="0">
              <a:solidFill>
                <a:schemeClr val="bg1"/>
              </a:solidFill>
            </a:endParaRPr>
          </a:p>
        </p:txBody>
      </p:sp>
      <p:sp>
        <p:nvSpPr>
          <p:cNvPr id="3" name="Tekstvak 2">
            <a:extLst>
              <a:ext uri="{FF2B5EF4-FFF2-40B4-BE49-F238E27FC236}">
                <a16:creationId xmlns:a16="http://schemas.microsoft.com/office/drawing/2014/main" id="{79010431-5F9B-7F16-FBC7-B12905F5677C}"/>
              </a:ext>
            </a:extLst>
          </p:cNvPr>
          <p:cNvSpPr txBox="1"/>
          <p:nvPr/>
        </p:nvSpPr>
        <p:spPr>
          <a:xfrm>
            <a:off x="3126277" y="2245301"/>
            <a:ext cx="8650125" cy="523220"/>
          </a:xfrm>
          <a:prstGeom prst="rect">
            <a:avLst/>
          </a:prstGeom>
          <a:noFill/>
        </p:spPr>
        <p:txBody>
          <a:bodyPr wrap="none" rtlCol="0">
            <a:spAutoFit/>
          </a:bodyPr>
          <a:lstStyle/>
          <a:p>
            <a:r>
              <a:rPr lang="nl-BE" sz="2800" i="1" dirty="0">
                <a:solidFill>
                  <a:schemeClr val="bg1"/>
                </a:solidFill>
              </a:rPr>
              <a:t>Chair of the </a:t>
            </a:r>
            <a:r>
              <a:rPr lang="nl-BE" sz="2800" i="1" dirty="0" err="1">
                <a:solidFill>
                  <a:schemeClr val="bg1"/>
                </a:solidFill>
              </a:rPr>
              <a:t>Flemish</a:t>
            </a:r>
            <a:r>
              <a:rPr lang="nl-BE" sz="2800" i="1" dirty="0">
                <a:solidFill>
                  <a:schemeClr val="bg1"/>
                </a:solidFill>
              </a:rPr>
              <a:t> Royal Academy for Medicine</a:t>
            </a:r>
          </a:p>
        </p:txBody>
      </p:sp>
      <p:sp>
        <p:nvSpPr>
          <p:cNvPr id="4" name="Tekstvak 3">
            <a:extLst>
              <a:ext uri="{FF2B5EF4-FFF2-40B4-BE49-F238E27FC236}">
                <a16:creationId xmlns:a16="http://schemas.microsoft.com/office/drawing/2014/main" id="{39BD1FDB-E7E9-81A3-1C20-65F3BF4266E7}"/>
              </a:ext>
            </a:extLst>
          </p:cNvPr>
          <p:cNvSpPr txBox="1"/>
          <p:nvPr/>
        </p:nvSpPr>
        <p:spPr>
          <a:xfrm>
            <a:off x="3162300" y="2911529"/>
            <a:ext cx="8169224" cy="461665"/>
          </a:xfrm>
          <a:prstGeom prst="rect">
            <a:avLst/>
          </a:prstGeom>
          <a:noFill/>
        </p:spPr>
        <p:txBody>
          <a:bodyPr wrap="none" rtlCol="0">
            <a:spAutoFit/>
          </a:bodyPr>
          <a:lstStyle/>
          <a:p>
            <a:r>
              <a:rPr lang="nl-BE" sz="2400" dirty="0">
                <a:solidFill>
                  <a:schemeClr val="bg1"/>
                </a:solidFill>
              </a:rPr>
              <a:t>	setting up a pilot project </a:t>
            </a:r>
            <a:r>
              <a:rPr lang="nl-BE" sz="2400" dirty="0" err="1">
                <a:solidFill>
                  <a:schemeClr val="bg1"/>
                </a:solidFill>
              </a:rPr>
              <a:t>to</a:t>
            </a:r>
            <a:r>
              <a:rPr lang="nl-BE" sz="2400" dirty="0">
                <a:solidFill>
                  <a:schemeClr val="bg1"/>
                </a:solidFill>
              </a:rPr>
              <a:t> </a:t>
            </a:r>
            <a:r>
              <a:rPr lang="nl-BE" sz="2400" dirty="0" err="1">
                <a:solidFill>
                  <a:schemeClr val="bg1"/>
                </a:solidFill>
              </a:rPr>
              <a:t>send</a:t>
            </a:r>
            <a:r>
              <a:rPr lang="nl-BE" sz="2400" dirty="0">
                <a:solidFill>
                  <a:schemeClr val="bg1"/>
                </a:solidFill>
              </a:rPr>
              <a:t> trainees </a:t>
            </a:r>
            <a:r>
              <a:rPr lang="nl-BE" sz="2400" dirty="0" err="1">
                <a:solidFill>
                  <a:schemeClr val="bg1"/>
                </a:solidFill>
              </a:rPr>
              <a:t>to</a:t>
            </a:r>
            <a:r>
              <a:rPr lang="nl-BE" sz="2400" dirty="0">
                <a:solidFill>
                  <a:schemeClr val="bg1"/>
                </a:solidFill>
              </a:rPr>
              <a:t> Riga</a:t>
            </a:r>
          </a:p>
        </p:txBody>
      </p:sp>
      <p:sp>
        <p:nvSpPr>
          <p:cNvPr id="5" name="Tekstvak 4">
            <a:extLst>
              <a:ext uri="{FF2B5EF4-FFF2-40B4-BE49-F238E27FC236}">
                <a16:creationId xmlns:a16="http://schemas.microsoft.com/office/drawing/2014/main" id="{BF3EFB22-8937-516C-2184-53988808743A}"/>
              </a:ext>
            </a:extLst>
          </p:cNvPr>
          <p:cNvSpPr txBox="1"/>
          <p:nvPr/>
        </p:nvSpPr>
        <p:spPr>
          <a:xfrm>
            <a:off x="3162300" y="3640050"/>
            <a:ext cx="7888698" cy="461665"/>
          </a:xfrm>
          <a:prstGeom prst="rect">
            <a:avLst/>
          </a:prstGeom>
          <a:noFill/>
        </p:spPr>
        <p:txBody>
          <a:bodyPr wrap="none" rtlCol="0">
            <a:spAutoFit/>
          </a:bodyPr>
          <a:lstStyle/>
          <a:p>
            <a:pPr lvl="1"/>
            <a:r>
              <a:rPr lang="nl-BE" sz="2400" dirty="0">
                <a:solidFill>
                  <a:schemeClr val="bg1"/>
                </a:solidFill>
              </a:rPr>
              <a:t>	</a:t>
            </a:r>
            <a:r>
              <a:rPr lang="nl-BE" sz="2400" dirty="0" err="1">
                <a:solidFill>
                  <a:schemeClr val="bg1"/>
                </a:solidFill>
              </a:rPr>
              <a:t>proposal</a:t>
            </a:r>
            <a:r>
              <a:rPr lang="nl-BE" sz="2400" dirty="0">
                <a:solidFill>
                  <a:schemeClr val="bg1"/>
                </a:solidFill>
              </a:rPr>
              <a:t> spread </a:t>
            </a:r>
            <a:r>
              <a:rPr lang="nl-BE" sz="2400" dirty="0" err="1">
                <a:solidFill>
                  <a:schemeClr val="bg1"/>
                </a:solidFill>
              </a:rPr>
              <a:t>through</a:t>
            </a:r>
            <a:r>
              <a:rPr lang="nl-BE" sz="2400" dirty="0">
                <a:solidFill>
                  <a:schemeClr val="bg1"/>
                </a:solidFill>
              </a:rPr>
              <a:t> the </a:t>
            </a:r>
            <a:r>
              <a:rPr lang="nl-BE" sz="2400" dirty="0" err="1">
                <a:solidFill>
                  <a:schemeClr val="bg1"/>
                </a:solidFill>
              </a:rPr>
              <a:t>Belgian</a:t>
            </a:r>
            <a:r>
              <a:rPr lang="nl-BE" sz="2400" dirty="0">
                <a:solidFill>
                  <a:schemeClr val="bg1"/>
                </a:solidFill>
              </a:rPr>
              <a:t> VBS-GBS</a:t>
            </a:r>
          </a:p>
        </p:txBody>
      </p:sp>
      <p:sp>
        <p:nvSpPr>
          <p:cNvPr id="16" name="Tekstvak 15">
            <a:extLst>
              <a:ext uri="{FF2B5EF4-FFF2-40B4-BE49-F238E27FC236}">
                <a16:creationId xmlns:a16="http://schemas.microsoft.com/office/drawing/2014/main" id="{1089868D-6BEC-D345-BF36-875A1D3F8660}"/>
              </a:ext>
            </a:extLst>
          </p:cNvPr>
          <p:cNvSpPr txBox="1"/>
          <p:nvPr/>
        </p:nvSpPr>
        <p:spPr>
          <a:xfrm>
            <a:off x="3181350" y="4369376"/>
            <a:ext cx="5607625" cy="461665"/>
          </a:xfrm>
          <a:prstGeom prst="rect">
            <a:avLst/>
          </a:prstGeom>
          <a:noFill/>
        </p:spPr>
        <p:txBody>
          <a:bodyPr wrap="none" rtlCol="0">
            <a:spAutoFit/>
          </a:bodyPr>
          <a:lstStyle/>
          <a:p>
            <a:r>
              <a:rPr lang="nl-BE" sz="2400" dirty="0">
                <a:solidFill>
                  <a:schemeClr val="bg1"/>
                </a:solidFill>
              </a:rPr>
              <a:t>	financial </a:t>
            </a:r>
            <a:r>
              <a:rPr lang="nl-BE" sz="2400" dirty="0" err="1">
                <a:solidFill>
                  <a:schemeClr val="bg1"/>
                </a:solidFill>
              </a:rPr>
              <a:t>aspects</a:t>
            </a:r>
            <a:r>
              <a:rPr lang="nl-BE" sz="2400" dirty="0">
                <a:solidFill>
                  <a:schemeClr val="bg1"/>
                </a:solidFill>
              </a:rPr>
              <a:t> =&gt; </a:t>
            </a:r>
            <a:r>
              <a:rPr lang="nl-BE" sz="2400" dirty="0" err="1">
                <a:solidFill>
                  <a:schemeClr val="bg1"/>
                </a:solidFill>
              </a:rPr>
              <a:t>who</a:t>
            </a:r>
            <a:r>
              <a:rPr lang="nl-BE" sz="2400" dirty="0">
                <a:solidFill>
                  <a:schemeClr val="bg1"/>
                </a:solidFill>
              </a:rPr>
              <a:t> </a:t>
            </a:r>
            <a:r>
              <a:rPr lang="nl-BE" sz="2400" dirty="0" err="1">
                <a:solidFill>
                  <a:schemeClr val="bg1"/>
                </a:solidFill>
              </a:rPr>
              <a:t>pays</a:t>
            </a:r>
            <a:r>
              <a:rPr lang="nl-BE" sz="2400" dirty="0">
                <a:solidFill>
                  <a:schemeClr val="bg1"/>
                </a:solidFill>
              </a:rPr>
              <a:t>?</a:t>
            </a:r>
          </a:p>
        </p:txBody>
      </p:sp>
      <p:sp>
        <p:nvSpPr>
          <p:cNvPr id="17" name="Tekstvak 16">
            <a:extLst>
              <a:ext uri="{FF2B5EF4-FFF2-40B4-BE49-F238E27FC236}">
                <a16:creationId xmlns:a16="http://schemas.microsoft.com/office/drawing/2014/main" id="{BB8580D8-5BFB-B8BB-A7A6-F3CB39D88C8D}"/>
              </a:ext>
            </a:extLst>
          </p:cNvPr>
          <p:cNvSpPr txBox="1"/>
          <p:nvPr/>
        </p:nvSpPr>
        <p:spPr>
          <a:xfrm>
            <a:off x="3179257" y="5084117"/>
            <a:ext cx="8890575" cy="461665"/>
          </a:xfrm>
          <a:prstGeom prst="rect">
            <a:avLst/>
          </a:prstGeom>
          <a:noFill/>
        </p:spPr>
        <p:txBody>
          <a:bodyPr wrap="none" rtlCol="0">
            <a:spAutoFit/>
          </a:bodyPr>
          <a:lstStyle/>
          <a:p>
            <a:pPr lvl="3"/>
            <a:r>
              <a:rPr lang="nl-BE" sz="2400" dirty="0" err="1">
                <a:solidFill>
                  <a:schemeClr val="bg1"/>
                </a:solidFill>
              </a:rPr>
              <a:t>could</a:t>
            </a:r>
            <a:r>
              <a:rPr lang="nl-BE" sz="2400" dirty="0">
                <a:solidFill>
                  <a:schemeClr val="bg1"/>
                </a:solidFill>
              </a:rPr>
              <a:t> </a:t>
            </a:r>
            <a:r>
              <a:rPr lang="nl-BE" sz="2400" dirty="0" err="1">
                <a:solidFill>
                  <a:schemeClr val="bg1"/>
                </a:solidFill>
              </a:rPr>
              <a:t>it</a:t>
            </a:r>
            <a:r>
              <a:rPr lang="nl-BE" sz="2400" dirty="0">
                <a:solidFill>
                  <a:schemeClr val="bg1"/>
                </a:solidFill>
              </a:rPr>
              <a:t> </a:t>
            </a:r>
            <a:r>
              <a:rPr lang="nl-BE" sz="2400" dirty="0" err="1">
                <a:solidFill>
                  <a:schemeClr val="bg1"/>
                </a:solidFill>
              </a:rPr>
              <a:t>be</a:t>
            </a:r>
            <a:r>
              <a:rPr lang="nl-BE" sz="2400" dirty="0">
                <a:solidFill>
                  <a:schemeClr val="bg1"/>
                </a:solidFill>
              </a:rPr>
              <a:t> part of the </a:t>
            </a:r>
            <a:r>
              <a:rPr lang="nl-BE" sz="2400" dirty="0" err="1">
                <a:solidFill>
                  <a:schemeClr val="bg1"/>
                </a:solidFill>
              </a:rPr>
              <a:t>increased</a:t>
            </a:r>
            <a:r>
              <a:rPr lang="nl-BE" sz="2400" dirty="0">
                <a:solidFill>
                  <a:schemeClr val="bg1"/>
                </a:solidFill>
              </a:rPr>
              <a:t> </a:t>
            </a:r>
            <a:r>
              <a:rPr lang="nl-BE" sz="2400" dirty="0" err="1">
                <a:solidFill>
                  <a:schemeClr val="bg1"/>
                </a:solidFill>
              </a:rPr>
              <a:t>defence</a:t>
            </a:r>
            <a:r>
              <a:rPr lang="nl-BE" sz="2400" dirty="0">
                <a:solidFill>
                  <a:schemeClr val="bg1"/>
                </a:solidFill>
              </a:rPr>
              <a:t> budget?</a:t>
            </a:r>
            <a:endParaRPr lang="nl-BE" sz="2400" i="1" dirty="0">
              <a:solidFill>
                <a:schemeClr val="bg1"/>
              </a:solidFill>
            </a:endParaRPr>
          </a:p>
        </p:txBody>
      </p:sp>
      <p:sp>
        <p:nvSpPr>
          <p:cNvPr id="18" name="Tekstvak 17">
            <a:extLst>
              <a:ext uri="{FF2B5EF4-FFF2-40B4-BE49-F238E27FC236}">
                <a16:creationId xmlns:a16="http://schemas.microsoft.com/office/drawing/2014/main" id="{D36CC364-6C2E-8C14-696D-2F735C63DD61}"/>
              </a:ext>
            </a:extLst>
          </p:cNvPr>
          <p:cNvSpPr txBox="1"/>
          <p:nvPr/>
        </p:nvSpPr>
        <p:spPr>
          <a:xfrm>
            <a:off x="3179257" y="5827223"/>
            <a:ext cx="1107996" cy="461665"/>
          </a:xfrm>
          <a:prstGeom prst="rect">
            <a:avLst/>
          </a:prstGeom>
          <a:noFill/>
        </p:spPr>
        <p:txBody>
          <a:bodyPr wrap="none" rtlCol="0">
            <a:spAutoFit/>
          </a:bodyPr>
          <a:lstStyle/>
          <a:p>
            <a:pPr lvl="1"/>
            <a:r>
              <a:rPr lang="nl-BE" sz="2400" dirty="0">
                <a:solidFill>
                  <a:schemeClr val="bg1"/>
                </a:solidFill>
              </a:rPr>
              <a:t>	</a:t>
            </a:r>
          </a:p>
        </p:txBody>
      </p:sp>
      <p:sp>
        <p:nvSpPr>
          <p:cNvPr id="8" name="TextBox 5">
            <a:extLst>
              <a:ext uri="{FF2B5EF4-FFF2-40B4-BE49-F238E27FC236}">
                <a16:creationId xmlns:a16="http://schemas.microsoft.com/office/drawing/2014/main" id="{566AB9B5-C60E-83E3-6AE7-87C2623BB94C}"/>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External </a:t>
            </a:r>
            <a:r>
              <a:rPr lang="nl-BE" sz="3200" dirty="0" err="1">
                <a:solidFill>
                  <a:schemeClr val="bg1"/>
                </a:solidFill>
              </a:rPr>
              <a:t>contacts</a:t>
            </a:r>
            <a:endParaRPr lang="nl-BE" sz="3200" dirty="0">
              <a:solidFill>
                <a:schemeClr val="bg1"/>
              </a:solidFill>
            </a:endParaRPr>
          </a:p>
        </p:txBody>
      </p:sp>
    </p:spTree>
    <p:extLst>
      <p:ext uri="{BB962C8B-B14F-4D97-AF65-F5344CB8AC3E}">
        <p14:creationId xmlns:p14="http://schemas.microsoft.com/office/powerpoint/2010/main" val="343572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97E9A2-7281-1632-DCEB-9AC0110A3164}"/>
              </a:ext>
            </a:extLst>
          </p:cNvPr>
          <p:cNvSpPr>
            <a:spLocks noGrp="1"/>
          </p:cNvSpPr>
          <p:nvPr>
            <p:ph type="title" idx="4294967295"/>
          </p:nvPr>
        </p:nvSpPr>
        <p:spPr>
          <a:xfrm>
            <a:off x="1676400" y="76200"/>
            <a:ext cx="10515600" cy="1325563"/>
          </a:xfrm>
        </p:spPr>
        <p:txBody>
          <a:bodyPr>
            <a:normAutofit/>
          </a:bodyPr>
          <a:lstStyle/>
          <a:p>
            <a:r>
              <a:rPr lang="fr-FR" dirty="0">
                <a:solidFill>
                  <a:schemeClr val="bg1"/>
                </a:solidFill>
                <a:latin typeface="Alegreya Sans" panose="00000500000000000000" pitchFamily="2" charset="0"/>
              </a:rPr>
              <a:t>EU-</a:t>
            </a:r>
            <a:r>
              <a:rPr lang="fr-FR" dirty="0" err="1">
                <a:solidFill>
                  <a:schemeClr val="bg1"/>
                </a:solidFill>
                <a:latin typeface="Alegreya Sans" panose="00000500000000000000" pitchFamily="2" charset="0"/>
              </a:rPr>
              <a:t>funded</a:t>
            </a:r>
            <a:r>
              <a:rPr lang="fr-FR" dirty="0">
                <a:solidFill>
                  <a:schemeClr val="bg1"/>
                </a:solidFill>
                <a:latin typeface="Alegreya Sans" panose="00000500000000000000" pitchFamily="2" charset="0"/>
              </a:rPr>
              <a:t> projects</a:t>
            </a:r>
            <a:endParaRPr lang="en-GB" dirty="0">
              <a:solidFill>
                <a:schemeClr val="bg1"/>
              </a:solidFill>
              <a:latin typeface="Alegreya Sans" panose="00000500000000000000" pitchFamily="2" charset="0"/>
            </a:endParaRPr>
          </a:p>
        </p:txBody>
      </p:sp>
      <p:sp>
        <p:nvSpPr>
          <p:cNvPr id="7" name="Text Placeholder 6">
            <a:extLst>
              <a:ext uri="{FF2B5EF4-FFF2-40B4-BE49-F238E27FC236}">
                <a16:creationId xmlns:a16="http://schemas.microsoft.com/office/drawing/2014/main" id="{0E6A7E77-63A3-513A-10B7-4E4FDFBE1E0C}"/>
              </a:ext>
            </a:extLst>
          </p:cNvPr>
          <p:cNvSpPr>
            <a:spLocks noGrp="1"/>
          </p:cNvSpPr>
          <p:nvPr>
            <p:ph idx="4294967295"/>
          </p:nvPr>
        </p:nvSpPr>
        <p:spPr>
          <a:xfrm>
            <a:off x="1991457" y="1652327"/>
            <a:ext cx="9391650" cy="1997075"/>
          </a:xfrm>
        </p:spPr>
        <p:txBody>
          <a:bodyPr>
            <a:normAutofit/>
          </a:bodyPr>
          <a:lstStyle/>
          <a:p>
            <a:pPr marL="0" indent="0">
              <a:buNone/>
            </a:pPr>
            <a:r>
              <a:rPr lang="fr-FR" dirty="0">
                <a:solidFill>
                  <a:schemeClr val="bg1"/>
                </a:solidFill>
                <a:latin typeface="Asap" pitchFamily="2" charset="0"/>
              </a:rPr>
              <a:t>KEEPCARING</a:t>
            </a:r>
            <a:r>
              <a:rPr lang="fr-FR" sz="2400" dirty="0">
                <a:solidFill>
                  <a:schemeClr val="bg1"/>
                </a:solidFill>
                <a:latin typeface="Asap" pitchFamily="2" charset="0"/>
              </a:rPr>
              <a:t> • HORIZON EUROPE</a:t>
            </a:r>
          </a:p>
          <a:p>
            <a:pPr marL="0" indent="0">
              <a:lnSpc>
                <a:spcPct val="110000"/>
              </a:lnSpc>
              <a:buNone/>
            </a:pPr>
            <a:r>
              <a:rPr lang="en-GB" sz="1500" i="1" dirty="0">
                <a:solidFill>
                  <a:schemeClr val="bg1"/>
                </a:solidFill>
              </a:rPr>
              <a:t>The KEEPCARING project is funded by the European Union’s Horizon Europe research and innovation programme under grant agreement No.</a:t>
            </a:r>
            <a:r>
              <a:rPr lang="en-GB" sz="1500" dirty="0">
                <a:solidFill>
                  <a:schemeClr val="bg1"/>
                </a:solidFill>
              </a:rPr>
              <a:t> 101137244</a:t>
            </a:r>
            <a:r>
              <a:rPr lang="en-GB" sz="1500" i="1" dirty="0">
                <a:solidFill>
                  <a:schemeClr val="bg1"/>
                </a:solidFill>
              </a:rPr>
              <a:t>. </a:t>
            </a:r>
            <a:br>
              <a:rPr lang="en-GB" sz="1500" i="1" dirty="0">
                <a:solidFill>
                  <a:schemeClr val="bg1"/>
                </a:solidFill>
              </a:rPr>
            </a:br>
            <a:r>
              <a:rPr lang="en-GB" sz="1500" i="1" dirty="0">
                <a:solidFill>
                  <a:schemeClr val="bg1"/>
                </a:solidFill>
              </a:rPr>
              <a:t>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fr-FR" sz="1500" dirty="0">
              <a:solidFill>
                <a:schemeClr val="bg1"/>
              </a:solidFill>
            </a:endParaRPr>
          </a:p>
        </p:txBody>
      </p:sp>
      <p:sp>
        <p:nvSpPr>
          <p:cNvPr id="8" name="Text Placeholder 6">
            <a:extLst>
              <a:ext uri="{FF2B5EF4-FFF2-40B4-BE49-F238E27FC236}">
                <a16:creationId xmlns:a16="http://schemas.microsoft.com/office/drawing/2014/main" id="{9108A021-74FD-8B96-822E-94435B8E25D6}"/>
              </a:ext>
            </a:extLst>
          </p:cNvPr>
          <p:cNvSpPr txBox="1">
            <a:spLocks/>
          </p:cNvSpPr>
          <p:nvPr/>
        </p:nvSpPr>
        <p:spPr>
          <a:xfrm>
            <a:off x="1844572" y="3899967"/>
            <a:ext cx="9392388" cy="244486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dirty="0">
                <a:solidFill>
                  <a:schemeClr val="bg1"/>
                </a:solidFill>
                <a:latin typeface="Asap" pitchFamily="2" charset="0"/>
              </a:rPr>
              <a:t>DISCERN DSS </a:t>
            </a:r>
            <a:r>
              <a:rPr lang="fr-FR" sz="3400" dirty="0">
                <a:solidFill>
                  <a:schemeClr val="bg1"/>
                </a:solidFill>
                <a:latin typeface="Asap" pitchFamily="2" charset="0"/>
              </a:rPr>
              <a:t>• ERASMUS +</a:t>
            </a:r>
          </a:p>
          <a:p>
            <a:pPr marL="0" indent="0">
              <a:lnSpc>
                <a:spcPct val="130000"/>
              </a:lnSpc>
              <a:buNone/>
            </a:pPr>
            <a:r>
              <a:rPr lang="en-GB" sz="2100" i="1" dirty="0">
                <a:solidFill>
                  <a:schemeClr val="bg1"/>
                </a:solidFill>
              </a:rPr>
              <a:t>DISCERN-DSS: </a:t>
            </a:r>
            <a:r>
              <a:rPr lang="en-GB" sz="2100" i="1" dirty="0" err="1">
                <a:solidFill>
                  <a:schemeClr val="bg1"/>
                </a:solidFill>
              </a:rPr>
              <a:t>DIgitally</a:t>
            </a:r>
            <a:r>
              <a:rPr lang="en-GB" sz="2100" i="1" dirty="0">
                <a:solidFill>
                  <a:schemeClr val="bg1"/>
                </a:solidFill>
              </a:rPr>
              <a:t> enhanced </a:t>
            </a:r>
            <a:r>
              <a:rPr lang="en-GB" sz="2100" i="1" dirty="0" err="1">
                <a:solidFill>
                  <a:schemeClr val="bg1"/>
                </a:solidFill>
              </a:rPr>
              <a:t>SCenario</a:t>
            </a:r>
            <a:r>
              <a:rPr lang="en-GB" sz="2100" i="1" dirty="0">
                <a:solidFill>
                  <a:schemeClr val="bg1"/>
                </a:solidFill>
              </a:rPr>
              <a:t> </a:t>
            </a:r>
            <a:r>
              <a:rPr lang="en-GB" sz="2100" i="1" dirty="0" err="1">
                <a:solidFill>
                  <a:schemeClr val="bg1"/>
                </a:solidFill>
              </a:rPr>
              <a:t>basEd</a:t>
            </a:r>
            <a:r>
              <a:rPr lang="en-GB" sz="2100" i="1" dirty="0">
                <a:solidFill>
                  <a:schemeClr val="bg1"/>
                </a:solidFill>
              </a:rPr>
              <a:t> </a:t>
            </a:r>
            <a:r>
              <a:rPr lang="en-GB" sz="2100" i="1" dirty="0" err="1">
                <a:solidFill>
                  <a:schemeClr val="bg1"/>
                </a:solidFill>
              </a:rPr>
              <a:t>leaRNing</a:t>
            </a:r>
            <a:r>
              <a:rPr lang="en-GB" sz="2100" i="1" dirty="0">
                <a:solidFill>
                  <a:schemeClr val="bg1"/>
                </a:solidFill>
              </a:rPr>
              <a:t>  for Digital Soft Skills,  Project number: 101179391, is a project co-funded by the Erasmus+ programme of the European Union,  Key Action 2 – Cooperation for innovation and the exchange of good practices –  Capacity-Building projects in the field of Higher Education funded by the European Union. </a:t>
            </a:r>
            <a:br>
              <a:rPr lang="en-GB" sz="2100" i="1" dirty="0">
                <a:solidFill>
                  <a:schemeClr val="bg1"/>
                </a:solidFill>
              </a:rPr>
            </a:br>
            <a:r>
              <a:rPr lang="en-GB" sz="2100" i="1" dirty="0">
                <a:solidFill>
                  <a:schemeClr val="bg1"/>
                </a:solidFill>
              </a:rPr>
              <a:t>Views and opinions expressed are however those of the author(s) only and do not necessarily reflect those of the European Union or European Education and Culture Executive Agency (EACEA). Neither the European Union nor the granting authority can be held responsible for them.</a:t>
            </a:r>
          </a:p>
          <a:p>
            <a:pPr marL="0" indent="0">
              <a:buNone/>
            </a:pPr>
            <a:endParaRPr lang="en-GB" sz="1700" i="1" dirty="0">
              <a:solidFill>
                <a:schemeClr val="bg1"/>
              </a:solidFill>
            </a:endParaRPr>
          </a:p>
        </p:txBody>
      </p:sp>
    </p:spTree>
    <p:extLst>
      <p:ext uri="{BB962C8B-B14F-4D97-AF65-F5344CB8AC3E}">
        <p14:creationId xmlns:p14="http://schemas.microsoft.com/office/powerpoint/2010/main" val="113157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98248" y="100222"/>
            <a:ext cx="5578800" cy="1007600"/>
          </a:xfrm>
          <a:prstGeom prst="rect">
            <a:avLst/>
          </a:prstGeom>
        </p:spPr>
        <p:txBody>
          <a:bodyPr spcFirstLastPara="1" vert="horz" wrap="square" lIns="121900" tIns="121900" rIns="121900" bIns="121900" rtlCol="0" anchor="ctr" anchorCtr="0">
            <a:normAutofit/>
          </a:bodyPr>
          <a:lstStyle/>
          <a:p>
            <a:r>
              <a:rPr lang="en" sz="4400" dirty="0"/>
              <a:t>Project overview</a:t>
            </a:r>
            <a:endParaRPr sz="4400" dirty="0"/>
          </a:p>
        </p:txBody>
      </p:sp>
      <p:sp>
        <p:nvSpPr>
          <p:cNvPr id="4" name="TextBox 3">
            <a:extLst>
              <a:ext uri="{FF2B5EF4-FFF2-40B4-BE49-F238E27FC236}">
                <a16:creationId xmlns:a16="http://schemas.microsoft.com/office/drawing/2014/main" id="{E653744F-427B-620C-BF17-D5F00C99B93E}"/>
              </a:ext>
            </a:extLst>
          </p:cNvPr>
          <p:cNvSpPr txBox="1"/>
          <p:nvPr/>
        </p:nvSpPr>
        <p:spPr>
          <a:xfrm>
            <a:off x="8007706" y="1545515"/>
            <a:ext cx="2572378" cy="461665"/>
          </a:xfrm>
          <a:prstGeom prst="rect">
            <a:avLst/>
          </a:prstGeom>
          <a:noFill/>
        </p:spPr>
        <p:txBody>
          <a:bodyPr wrap="square" rtlCol="0">
            <a:spAutoFit/>
          </a:bodyPr>
          <a:lstStyle/>
          <a:p>
            <a:r>
              <a:rPr lang="fr-FR" sz="2400" b="1" dirty="0">
                <a:solidFill>
                  <a:srgbClr val="00ADEF"/>
                </a:solidFill>
                <a:latin typeface="Asap" pitchFamily="2" charset="0"/>
              </a:rPr>
              <a:t>PROJECT GOAL</a:t>
            </a:r>
            <a:endParaRPr lang="en-GB" sz="2400" b="1" dirty="0">
              <a:solidFill>
                <a:srgbClr val="00ADEF"/>
              </a:solidFill>
              <a:latin typeface="Asap" pitchFamily="2" charset="0"/>
            </a:endParaRPr>
          </a:p>
        </p:txBody>
      </p:sp>
      <p:sp>
        <p:nvSpPr>
          <p:cNvPr id="5" name="TextBox 4">
            <a:extLst>
              <a:ext uri="{FF2B5EF4-FFF2-40B4-BE49-F238E27FC236}">
                <a16:creationId xmlns:a16="http://schemas.microsoft.com/office/drawing/2014/main" id="{F15BF9FE-3109-F38E-937E-96E940AEFDCF}"/>
              </a:ext>
            </a:extLst>
          </p:cNvPr>
          <p:cNvSpPr txBox="1"/>
          <p:nvPr/>
        </p:nvSpPr>
        <p:spPr>
          <a:xfrm>
            <a:off x="8007706" y="4658438"/>
            <a:ext cx="3069382" cy="461665"/>
          </a:xfrm>
          <a:prstGeom prst="rect">
            <a:avLst/>
          </a:prstGeom>
          <a:noFill/>
        </p:spPr>
        <p:txBody>
          <a:bodyPr wrap="square" rtlCol="0">
            <a:spAutoFit/>
          </a:bodyPr>
          <a:lstStyle/>
          <a:p>
            <a:pPr>
              <a:spcAft>
                <a:spcPts val="600"/>
              </a:spcAft>
            </a:pPr>
            <a:r>
              <a:rPr lang="fr-FR" sz="2400" b="1" dirty="0">
                <a:solidFill>
                  <a:srgbClr val="048488"/>
                </a:solidFill>
                <a:latin typeface="Asap" pitchFamily="2" charset="0"/>
              </a:rPr>
              <a:t>TIMELINE</a:t>
            </a:r>
          </a:p>
        </p:txBody>
      </p:sp>
      <p:pic>
        <p:nvPicPr>
          <p:cNvPr id="6" name="Graphic 5" descr="Target with solid fill">
            <a:extLst>
              <a:ext uri="{FF2B5EF4-FFF2-40B4-BE49-F238E27FC236}">
                <a16:creationId xmlns:a16="http://schemas.microsoft.com/office/drawing/2014/main" id="{D5EB5620-5FC0-AD15-1710-0D9A71204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280" y="1319147"/>
            <a:ext cx="914400" cy="914400"/>
          </a:xfrm>
          <a:prstGeom prst="rect">
            <a:avLst/>
          </a:prstGeom>
        </p:spPr>
      </p:pic>
      <p:pic>
        <p:nvPicPr>
          <p:cNvPr id="7" name="Graphic 6" descr="Stopwatch 75% with solid fill">
            <a:extLst>
              <a:ext uri="{FF2B5EF4-FFF2-40B4-BE49-F238E27FC236}">
                <a16:creationId xmlns:a16="http://schemas.microsoft.com/office/drawing/2014/main" id="{EB51B5E3-B642-4469-A3C4-1F1E97C013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8280" y="4376731"/>
            <a:ext cx="914400" cy="914400"/>
          </a:xfrm>
          <a:prstGeom prst="rect">
            <a:avLst/>
          </a:prstGeom>
        </p:spPr>
      </p:pic>
      <p:sp>
        <p:nvSpPr>
          <p:cNvPr id="8" name="Content Placeholder 4">
            <a:extLst>
              <a:ext uri="{FF2B5EF4-FFF2-40B4-BE49-F238E27FC236}">
                <a16:creationId xmlns:a16="http://schemas.microsoft.com/office/drawing/2014/main" id="{2DD27482-28DA-B363-0FB8-CFE181FE1306}"/>
              </a:ext>
            </a:extLst>
          </p:cNvPr>
          <p:cNvSpPr txBox="1">
            <a:spLocks/>
          </p:cNvSpPr>
          <p:nvPr/>
        </p:nvSpPr>
        <p:spPr>
          <a:xfrm>
            <a:off x="293813" y="2846391"/>
            <a:ext cx="630950" cy="2034771"/>
          </a:xfrm>
          <a:prstGeom prst="rect">
            <a:avLst/>
          </a:prstGeom>
        </p:spPr>
        <p:txBody>
          <a:bodyPr vert="vert270"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GB" sz="2600" b="1" dirty="0">
                <a:solidFill>
                  <a:srgbClr val="0C2657"/>
                </a:solidFill>
                <a:latin typeface="Asap" pitchFamily="2" charset="0"/>
                <a:ea typeface="Noto Serif" panose="02020600060500020200" pitchFamily="18" charset="0"/>
                <a:cs typeface="Noto Serif" panose="02020600060500020200" pitchFamily="18" charset="0"/>
              </a:rPr>
              <a:t>19 PARTNERS</a:t>
            </a:r>
          </a:p>
        </p:txBody>
      </p:sp>
      <p:sp>
        <p:nvSpPr>
          <p:cNvPr id="9" name="Rectangle: Rounded Corners 8">
            <a:extLst>
              <a:ext uri="{FF2B5EF4-FFF2-40B4-BE49-F238E27FC236}">
                <a16:creationId xmlns:a16="http://schemas.microsoft.com/office/drawing/2014/main" id="{75A5ACD0-60F0-23A5-23C9-E8DE6E07BFBC}"/>
              </a:ext>
            </a:extLst>
          </p:cNvPr>
          <p:cNvSpPr/>
          <p:nvPr/>
        </p:nvSpPr>
        <p:spPr>
          <a:xfrm>
            <a:off x="884437" y="1091906"/>
            <a:ext cx="5953760" cy="5543741"/>
          </a:xfrm>
          <a:prstGeom prst="roundRect">
            <a:avLst>
              <a:gd name="adj" fmla="val 7896"/>
            </a:avLst>
          </a:prstGeom>
          <a:noFill/>
          <a:ln>
            <a:solidFill>
              <a:srgbClr val="0C26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68CFA07-C4C7-0129-1997-27C6B47E3E79}"/>
              </a:ext>
            </a:extLst>
          </p:cNvPr>
          <p:cNvSpPr txBox="1">
            <a:spLocks/>
          </p:cNvSpPr>
          <p:nvPr/>
        </p:nvSpPr>
        <p:spPr>
          <a:xfrm>
            <a:off x="7164964" y="2203737"/>
            <a:ext cx="4529196" cy="1990748"/>
          </a:xfrm>
          <a:prstGeom prst="rect">
            <a:avLst/>
          </a:prstGeom>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en-GB" sz="1800" u="sng" dirty="0">
                <a:latin typeface="Noto Serif" panose="02020600060500020200" pitchFamily="18" charset="0"/>
                <a:ea typeface="Noto Serif" panose="02020600060500020200" pitchFamily="18" charset="0"/>
                <a:cs typeface="Noto Serif" panose="02020600060500020200" pitchFamily="18" charset="0"/>
              </a:rPr>
              <a:t>Reducing stress </a:t>
            </a:r>
            <a:r>
              <a:rPr lang="en-GB" sz="1800" dirty="0">
                <a:latin typeface="Noto Serif" panose="02020600060500020200" pitchFamily="18" charset="0"/>
                <a:ea typeface="Noto Serif" panose="02020600060500020200" pitchFamily="18" charset="0"/>
                <a:cs typeface="Noto Serif" panose="02020600060500020200" pitchFamily="18" charset="0"/>
              </a:rPr>
              <a:t>and </a:t>
            </a:r>
            <a:r>
              <a:rPr lang="en-GB" sz="1800" u="sng" dirty="0">
                <a:latin typeface="Noto Serif" panose="02020600060500020200" pitchFamily="18" charset="0"/>
                <a:ea typeface="Noto Serif" panose="02020600060500020200" pitchFamily="18" charset="0"/>
                <a:cs typeface="Noto Serif" panose="02020600060500020200" pitchFamily="18" charset="0"/>
              </a:rPr>
              <a:t>preventing burnout</a:t>
            </a:r>
            <a:r>
              <a:rPr lang="en-GB" sz="1800" dirty="0">
                <a:latin typeface="Noto Serif" panose="02020600060500020200" pitchFamily="18" charset="0"/>
                <a:ea typeface="Noto Serif" panose="02020600060500020200" pitchFamily="18" charset="0"/>
                <a:cs typeface="Noto Serif" panose="02020600060500020200" pitchFamily="18" charset="0"/>
              </a:rPr>
              <a:t> among </a:t>
            </a:r>
            <a:r>
              <a:rPr lang="en-GB" sz="1800" u="sng" dirty="0">
                <a:latin typeface="Noto Serif" panose="02020600060500020200" pitchFamily="18" charset="0"/>
                <a:ea typeface="Noto Serif" panose="02020600060500020200" pitchFamily="18" charset="0"/>
                <a:cs typeface="Noto Serif" panose="02020600060500020200" pitchFamily="18" charset="0"/>
              </a:rPr>
              <a:t>healthcare workers </a:t>
            </a:r>
            <a:br>
              <a:rPr lang="en-GB" sz="1800" dirty="0">
                <a:latin typeface="Noto Serif" panose="02020600060500020200" pitchFamily="18" charset="0"/>
                <a:ea typeface="Noto Serif" panose="02020600060500020200" pitchFamily="18" charset="0"/>
                <a:cs typeface="Noto Serif" panose="02020600060500020200" pitchFamily="18" charset="0"/>
              </a:rPr>
            </a:br>
            <a:r>
              <a:rPr lang="en-GB" sz="1800" dirty="0">
                <a:latin typeface="Noto Serif" panose="02020600060500020200" pitchFamily="18" charset="0"/>
                <a:ea typeface="Noto Serif" panose="02020600060500020200" pitchFamily="18" charset="0"/>
                <a:cs typeface="Noto Serif" panose="02020600060500020200" pitchFamily="18" charset="0"/>
              </a:rPr>
              <a:t>by developing</a:t>
            </a:r>
            <a:r>
              <a:rPr lang="en-GB" sz="1800" u="sng" dirty="0">
                <a:latin typeface="Noto Serif" panose="02020600060500020200" pitchFamily="18" charset="0"/>
                <a:ea typeface="Noto Serif" panose="02020600060500020200" pitchFamily="18" charset="0"/>
                <a:cs typeface="Noto Serif" panose="02020600060500020200" pitchFamily="18" charset="0"/>
              </a:rPr>
              <a:t> </a:t>
            </a:r>
            <a:r>
              <a:rPr lang="en-GB" sz="1800" dirty="0">
                <a:latin typeface="Noto Serif" panose="02020600060500020200" pitchFamily="18" charset="0"/>
                <a:ea typeface="Noto Serif" panose="02020600060500020200" pitchFamily="18" charset="0"/>
                <a:cs typeface="Noto Serif" panose="02020600060500020200" pitchFamily="18" charset="0"/>
              </a:rPr>
              <a:t>innovative, co-created </a:t>
            </a:r>
            <a:r>
              <a:rPr lang="en-GB" sz="1800" u="sng" dirty="0">
                <a:latin typeface="Noto Serif" panose="02020600060500020200" pitchFamily="18" charset="0"/>
                <a:ea typeface="Noto Serif" panose="02020600060500020200" pitchFamily="18" charset="0"/>
                <a:cs typeface="Noto Serif" panose="02020600060500020200" pitchFamily="18" charset="0"/>
              </a:rPr>
              <a:t>solutions combining non-digital, digital, and AI-driven approaches </a:t>
            </a:r>
          </a:p>
        </p:txBody>
      </p:sp>
      <p:pic>
        <p:nvPicPr>
          <p:cNvPr id="12" name="Picture 11" descr="A blue and orange text on a black background&#10;&#10;AI-generated content may be incorrect.">
            <a:extLst>
              <a:ext uri="{FF2B5EF4-FFF2-40B4-BE49-F238E27FC236}">
                <a16:creationId xmlns:a16="http://schemas.microsoft.com/office/drawing/2014/main" id="{FA25C515-3EED-7B97-F898-00883FAAA5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352" y="1313662"/>
            <a:ext cx="2101247" cy="376567"/>
          </a:xfrm>
          <a:prstGeom prst="rect">
            <a:avLst/>
          </a:prstGeom>
        </p:spPr>
      </p:pic>
      <p:pic>
        <p:nvPicPr>
          <p:cNvPr id="14" name="Picture 13" descr="A logo with a triangle in the center&#10;&#10;AI-generated content may be incorrect.">
            <a:extLst>
              <a:ext uri="{FF2B5EF4-FFF2-40B4-BE49-F238E27FC236}">
                <a16:creationId xmlns:a16="http://schemas.microsoft.com/office/drawing/2014/main" id="{469CC71F-4A97-9518-7257-CB55281444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7845" y="1095464"/>
            <a:ext cx="812963" cy="812963"/>
          </a:xfrm>
          <a:prstGeom prst="rect">
            <a:avLst/>
          </a:prstGeom>
        </p:spPr>
      </p:pic>
      <p:pic>
        <p:nvPicPr>
          <p:cNvPr id="16" name="Picture 15" descr="A black background with blue text&#10;&#10;AI-generated content may be incorrect.">
            <a:extLst>
              <a:ext uri="{FF2B5EF4-FFF2-40B4-BE49-F238E27FC236}">
                <a16:creationId xmlns:a16="http://schemas.microsoft.com/office/drawing/2014/main" id="{B15075DC-D355-A7C5-7116-63B569B495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1505" y="1272172"/>
            <a:ext cx="1727893" cy="459546"/>
          </a:xfrm>
          <a:prstGeom prst="rect">
            <a:avLst/>
          </a:prstGeom>
        </p:spPr>
      </p:pic>
      <p:pic>
        <p:nvPicPr>
          <p:cNvPr id="20" name="Picture 19" descr="A logo with green and purple letters&#10;&#10;AI-generated content may be incorrect.">
            <a:extLst>
              <a:ext uri="{FF2B5EF4-FFF2-40B4-BE49-F238E27FC236}">
                <a16:creationId xmlns:a16="http://schemas.microsoft.com/office/drawing/2014/main" id="{32F698A1-4E42-135A-054E-2399335CC9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1447" y="1932181"/>
            <a:ext cx="907729" cy="760265"/>
          </a:xfrm>
          <a:prstGeom prst="rect">
            <a:avLst/>
          </a:prstGeom>
        </p:spPr>
      </p:pic>
      <p:pic>
        <p:nvPicPr>
          <p:cNvPr id="22" name="Picture 21" descr="A black background with blue text&#10;&#10;AI-generated content may be incorrect.">
            <a:extLst>
              <a:ext uri="{FF2B5EF4-FFF2-40B4-BE49-F238E27FC236}">
                <a16:creationId xmlns:a16="http://schemas.microsoft.com/office/drawing/2014/main" id="{0C73918C-D3A3-2014-9C8D-B91FF558C74F}"/>
              </a:ext>
            </a:extLst>
          </p:cNvPr>
          <p:cNvPicPr>
            <a:picLocks noChangeAspect="1"/>
          </p:cNvPicPr>
          <p:nvPr/>
        </p:nvPicPr>
        <p:blipFill>
          <a:blip r:embed="rId11">
            <a:extLst>
              <a:ext uri="{28A0092B-C50C-407E-A947-70E740481C1C}">
                <a14:useLocalDpi xmlns:a14="http://schemas.microsoft.com/office/drawing/2010/main" val="0"/>
              </a:ext>
            </a:extLst>
          </a:blip>
          <a:srcRect l="11143" t="37867" r="10672" b="9584"/>
          <a:stretch>
            <a:fillRect/>
          </a:stretch>
        </p:blipFill>
        <p:spPr>
          <a:xfrm>
            <a:off x="1939733" y="1971757"/>
            <a:ext cx="1688725" cy="681113"/>
          </a:xfrm>
          <a:prstGeom prst="rect">
            <a:avLst/>
          </a:prstGeom>
        </p:spPr>
      </p:pic>
      <p:pic>
        <p:nvPicPr>
          <p:cNvPr id="24" name="Picture 23" descr="A blue sign with white text&#10;&#10;AI-generated content may be incorrect.">
            <a:extLst>
              <a:ext uri="{FF2B5EF4-FFF2-40B4-BE49-F238E27FC236}">
                <a16:creationId xmlns:a16="http://schemas.microsoft.com/office/drawing/2014/main" id="{E7A7C70F-C0EA-3A6E-4261-1995A87C91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8513" y="2903163"/>
            <a:ext cx="907729" cy="907729"/>
          </a:xfrm>
          <a:prstGeom prst="rect">
            <a:avLst/>
          </a:prstGeom>
        </p:spPr>
      </p:pic>
      <p:pic>
        <p:nvPicPr>
          <p:cNvPr id="26" name="Picture 25" descr="A black and grey logo&#10;&#10;AI-generated content may be incorrect.">
            <a:extLst>
              <a:ext uri="{FF2B5EF4-FFF2-40B4-BE49-F238E27FC236}">
                <a16:creationId xmlns:a16="http://schemas.microsoft.com/office/drawing/2014/main" id="{3C53387B-3F30-F9F5-B991-F555B78B39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93300" y="2916270"/>
            <a:ext cx="1095411" cy="881514"/>
          </a:xfrm>
          <a:prstGeom prst="rect">
            <a:avLst/>
          </a:prstGeom>
        </p:spPr>
      </p:pic>
      <p:pic>
        <p:nvPicPr>
          <p:cNvPr id="30" name="Picture 29" descr="A green and black logo&#10;&#10;AI-generated content may be incorrect.">
            <a:extLst>
              <a:ext uri="{FF2B5EF4-FFF2-40B4-BE49-F238E27FC236}">
                <a16:creationId xmlns:a16="http://schemas.microsoft.com/office/drawing/2014/main" id="{E1C2E05D-6C44-7F63-A162-A9584DF576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56577" y="3959699"/>
            <a:ext cx="1562224" cy="783882"/>
          </a:xfrm>
          <a:prstGeom prst="rect">
            <a:avLst/>
          </a:prstGeom>
        </p:spPr>
      </p:pic>
      <p:pic>
        <p:nvPicPr>
          <p:cNvPr id="32" name="Picture 31" descr="A red text on a black background&#10;&#10;AI-generated content may be incorrect.">
            <a:extLst>
              <a:ext uri="{FF2B5EF4-FFF2-40B4-BE49-F238E27FC236}">
                <a16:creationId xmlns:a16="http://schemas.microsoft.com/office/drawing/2014/main" id="{2DE6EFE4-DBE1-F537-18B8-B533ED370CA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937" y="3943125"/>
            <a:ext cx="2083968" cy="694656"/>
          </a:xfrm>
          <a:prstGeom prst="rect">
            <a:avLst/>
          </a:prstGeom>
        </p:spPr>
      </p:pic>
      <p:pic>
        <p:nvPicPr>
          <p:cNvPr id="36" name="Picture 35" descr="A green logo with text&#10;&#10;AI-generated content may be incorrect.">
            <a:extLst>
              <a:ext uri="{FF2B5EF4-FFF2-40B4-BE49-F238E27FC236}">
                <a16:creationId xmlns:a16="http://schemas.microsoft.com/office/drawing/2014/main" id="{F90D1AA4-B22F-F8A5-3FB0-4AA1F9F5EF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2963" y="4881162"/>
            <a:ext cx="1407437" cy="643553"/>
          </a:xfrm>
          <a:prstGeom prst="rect">
            <a:avLst/>
          </a:prstGeom>
        </p:spPr>
      </p:pic>
      <p:pic>
        <p:nvPicPr>
          <p:cNvPr id="37" name="Picture 36" descr="A blue circle with yellow stars and a symbol on it&#10;&#10;AI-generated content may be incorrect.">
            <a:extLst>
              <a:ext uri="{FF2B5EF4-FFF2-40B4-BE49-F238E27FC236}">
                <a16:creationId xmlns:a16="http://schemas.microsoft.com/office/drawing/2014/main" id="{46260017-1B59-41CB-11E1-D094D4C0082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44603" y="3898512"/>
            <a:ext cx="783610" cy="783881"/>
          </a:xfrm>
          <a:prstGeom prst="rect">
            <a:avLst/>
          </a:prstGeom>
        </p:spPr>
      </p:pic>
      <p:pic>
        <p:nvPicPr>
          <p:cNvPr id="39" name="Picture 38" descr="A purple triangle with black background&#10;&#10;AI-generated content may be incorrect.">
            <a:extLst>
              <a:ext uri="{FF2B5EF4-FFF2-40B4-BE49-F238E27FC236}">
                <a16:creationId xmlns:a16="http://schemas.microsoft.com/office/drawing/2014/main" id="{869A3ADB-E3AF-DC44-55C3-020ABB8DD139}"/>
              </a:ext>
            </a:extLst>
          </p:cNvPr>
          <p:cNvPicPr>
            <a:picLocks noChangeAspect="1"/>
          </p:cNvPicPr>
          <p:nvPr/>
        </p:nvPicPr>
        <p:blipFill>
          <a:blip r:embed="rId18">
            <a:extLst>
              <a:ext uri="{28A0092B-C50C-407E-A947-70E740481C1C}">
                <a14:useLocalDpi xmlns:a14="http://schemas.microsoft.com/office/drawing/2010/main" val="0"/>
              </a:ext>
            </a:extLst>
          </a:blip>
          <a:srcRect l="13775" t="18590" r="12769" b="15777"/>
          <a:stretch>
            <a:fillRect/>
          </a:stretch>
        </p:blipFill>
        <p:spPr>
          <a:xfrm>
            <a:off x="3029996" y="5698857"/>
            <a:ext cx="1192815" cy="841176"/>
          </a:xfrm>
          <a:prstGeom prst="rect">
            <a:avLst/>
          </a:prstGeom>
        </p:spPr>
      </p:pic>
      <p:pic>
        <p:nvPicPr>
          <p:cNvPr id="43" name="Picture 42">
            <a:extLst>
              <a:ext uri="{FF2B5EF4-FFF2-40B4-BE49-F238E27FC236}">
                <a16:creationId xmlns:a16="http://schemas.microsoft.com/office/drawing/2014/main" id="{EB35CD9F-0087-D90B-6470-7B76ACAFE6C4}"/>
              </a:ext>
            </a:extLst>
          </p:cNvPr>
          <p:cNvPicPr>
            <a:picLocks noChangeAspect="1"/>
          </p:cNvPicPr>
          <p:nvPr/>
        </p:nvPicPr>
        <p:blipFill>
          <a:blip r:embed="rId19"/>
          <a:stretch>
            <a:fillRect/>
          </a:stretch>
        </p:blipFill>
        <p:spPr>
          <a:xfrm>
            <a:off x="1387425" y="5682101"/>
            <a:ext cx="839995" cy="836124"/>
          </a:xfrm>
          <a:prstGeom prst="rect">
            <a:avLst/>
          </a:prstGeom>
        </p:spPr>
      </p:pic>
      <p:pic>
        <p:nvPicPr>
          <p:cNvPr id="45" name="Picture 44">
            <a:extLst>
              <a:ext uri="{FF2B5EF4-FFF2-40B4-BE49-F238E27FC236}">
                <a16:creationId xmlns:a16="http://schemas.microsoft.com/office/drawing/2014/main" id="{34AFE4B7-053F-D3F8-7F2E-813A1A680D6C}"/>
              </a:ext>
            </a:extLst>
          </p:cNvPr>
          <p:cNvPicPr>
            <a:picLocks noChangeAspect="1"/>
          </p:cNvPicPr>
          <p:nvPr/>
        </p:nvPicPr>
        <p:blipFill>
          <a:blip r:embed="rId20"/>
          <a:stretch>
            <a:fillRect/>
          </a:stretch>
        </p:blipFill>
        <p:spPr>
          <a:xfrm>
            <a:off x="5234536" y="4852697"/>
            <a:ext cx="762374" cy="800116"/>
          </a:xfrm>
          <a:prstGeom prst="rect">
            <a:avLst/>
          </a:prstGeom>
        </p:spPr>
      </p:pic>
      <p:pic>
        <p:nvPicPr>
          <p:cNvPr id="47" name="Picture 46">
            <a:extLst>
              <a:ext uri="{FF2B5EF4-FFF2-40B4-BE49-F238E27FC236}">
                <a16:creationId xmlns:a16="http://schemas.microsoft.com/office/drawing/2014/main" id="{7DB68D6C-EF44-3FA8-AB77-0E5F4AD96631}"/>
              </a:ext>
            </a:extLst>
          </p:cNvPr>
          <p:cNvPicPr>
            <a:picLocks noChangeAspect="1"/>
          </p:cNvPicPr>
          <p:nvPr/>
        </p:nvPicPr>
        <p:blipFill>
          <a:blip r:embed="rId21"/>
          <a:stretch>
            <a:fillRect/>
          </a:stretch>
        </p:blipFill>
        <p:spPr>
          <a:xfrm>
            <a:off x="1316766" y="4620571"/>
            <a:ext cx="1042131" cy="971307"/>
          </a:xfrm>
          <a:prstGeom prst="rect">
            <a:avLst/>
          </a:prstGeom>
        </p:spPr>
      </p:pic>
      <p:pic>
        <p:nvPicPr>
          <p:cNvPr id="49" name="Picture 48">
            <a:extLst>
              <a:ext uri="{FF2B5EF4-FFF2-40B4-BE49-F238E27FC236}">
                <a16:creationId xmlns:a16="http://schemas.microsoft.com/office/drawing/2014/main" id="{EEE86D2D-5D97-6DFC-F2FF-0161160B3D7B}"/>
              </a:ext>
            </a:extLst>
          </p:cNvPr>
          <p:cNvPicPr>
            <a:picLocks noChangeAspect="1"/>
          </p:cNvPicPr>
          <p:nvPr/>
        </p:nvPicPr>
        <p:blipFill>
          <a:blip r:embed="rId22"/>
          <a:stretch>
            <a:fillRect/>
          </a:stretch>
        </p:blipFill>
        <p:spPr>
          <a:xfrm>
            <a:off x="4941432" y="5795149"/>
            <a:ext cx="1562224" cy="670988"/>
          </a:xfrm>
          <a:prstGeom prst="rect">
            <a:avLst/>
          </a:prstGeom>
        </p:spPr>
      </p:pic>
      <p:pic>
        <p:nvPicPr>
          <p:cNvPr id="51" name="Picture 50">
            <a:extLst>
              <a:ext uri="{FF2B5EF4-FFF2-40B4-BE49-F238E27FC236}">
                <a16:creationId xmlns:a16="http://schemas.microsoft.com/office/drawing/2014/main" id="{DC395810-1F44-E692-F804-E8C160496E8E}"/>
              </a:ext>
            </a:extLst>
          </p:cNvPr>
          <p:cNvPicPr>
            <a:picLocks noChangeAspect="1"/>
          </p:cNvPicPr>
          <p:nvPr/>
        </p:nvPicPr>
        <p:blipFill>
          <a:blip r:embed="rId23"/>
          <a:stretch>
            <a:fillRect/>
          </a:stretch>
        </p:blipFill>
        <p:spPr>
          <a:xfrm>
            <a:off x="5544603" y="1923072"/>
            <a:ext cx="1127127" cy="778482"/>
          </a:xfrm>
          <a:prstGeom prst="rect">
            <a:avLst/>
          </a:prstGeom>
        </p:spPr>
      </p:pic>
      <p:pic>
        <p:nvPicPr>
          <p:cNvPr id="53" name="Picture 52">
            <a:extLst>
              <a:ext uri="{FF2B5EF4-FFF2-40B4-BE49-F238E27FC236}">
                <a16:creationId xmlns:a16="http://schemas.microsoft.com/office/drawing/2014/main" id="{18C491C6-D0BE-71AA-FA07-92B6AE9C38E3}"/>
              </a:ext>
            </a:extLst>
          </p:cNvPr>
          <p:cNvPicPr>
            <a:picLocks noChangeAspect="1"/>
          </p:cNvPicPr>
          <p:nvPr/>
        </p:nvPicPr>
        <p:blipFill>
          <a:blip r:embed="rId24"/>
          <a:stretch>
            <a:fillRect/>
          </a:stretch>
        </p:blipFill>
        <p:spPr>
          <a:xfrm>
            <a:off x="3836721" y="2032662"/>
            <a:ext cx="1427186" cy="559302"/>
          </a:xfrm>
          <a:prstGeom prst="rect">
            <a:avLst/>
          </a:prstGeom>
        </p:spPr>
      </p:pic>
      <p:pic>
        <p:nvPicPr>
          <p:cNvPr id="55" name="Picture 54">
            <a:extLst>
              <a:ext uri="{FF2B5EF4-FFF2-40B4-BE49-F238E27FC236}">
                <a16:creationId xmlns:a16="http://schemas.microsoft.com/office/drawing/2014/main" id="{5767DF14-FA31-E49B-2DB5-D45F1F4E4B55}"/>
              </a:ext>
            </a:extLst>
          </p:cNvPr>
          <p:cNvPicPr>
            <a:picLocks noChangeAspect="1"/>
          </p:cNvPicPr>
          <p:nvPr/>
        </p:nvPicPr>
        <p:blipFill>
          <a:blip r:embed="rId25"/>
          <a:stretch>
            <a:fillRect/>
          </a:stretch>
        </p:blipFill>
        <p:spPr>
          <a:xfrm>
            <a:off x="4350808" y="2983614"/>
            <a:ext cx="2270957" cy="746825"/>
          </a:xfrm>
          <a:prstGeom prst="rect">
            <a:avLst/>
          </a:prstGeom>
        </p:spPr>
      </p:pic>
      <p:sp>
        <p:nvSpPr>
          <p:cNvPr id="2" name="TextBox 1">
            <a:extLst>
              <a:ext uri="{FF2B5EF4-FFF2-40B4-BE49-F238E27FC236}">
                <a16:creationId xmlns:a16="http://schemas.microsoft.com/office/drawing/2014/main" id="{0F3A44DA-36D6-1ABC-DBAB-C9BCE575305C}"/>
              </a:ext>
            </a:extLst>
          </p:cNvPr>
          <p:cNvSpPr txBox="1"/>
          <p:nvPr/>
        </p:nvSpPr>
        <p:spPr>
          <a:xfrm>
            <a:off x="7164964" y="5251549"/>
            <a:ext cx="3069382" cy="401264"/>
          </a:xfrm>
          <a:prstGeom prst="rect">
            <a:avLst/>
          </a:prstGeom>
          <a:noFill/>
        </p:spPr>
        <p:txBody>
          <a:bodyPr wrap="square" rtlCol="0">
            <a:spAutoFit/>
          </a:bodyPr>
          <a:lstStyle/>
          <a:p>
            <a:pPr>
              <a:lnSpc>
                <a:spcPct val="120000"/>
              </a:lnSpc>
            </a:pPr>
            <a:r>
              <a:rPr lang="fr-FR" dirty="0"/>
              <a:t>Ends on 31st July 2028</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FAA6F4A1-75A2-3F0E-5969-47ED1FB82A16}"/>
            </a:ext>
          </a:extLst>
        </p:cNvPr>
        <p:cNvGrpSpPr/>
        <p:nvPr/>
      </p:nvGrpSpPr>
      <p:grpSpPr>
        <a:xfrm>
          <a:off x="0" y="0"/>
          <a:ext cx="0" cy="0"/>
          <a:chOff x="0" y="0"/>
          <a:chExt cx="0" cy="0"/>
        </a:xfrm>
      </p:grpSpPr>
      <p:sp>
        <p:nvSpPr>
          <p:cNvPr id="99" name="Google Shape;99;p17">
            <a:extLst>
              <a:ext uri="{FF2B5EF4-FFF2-40B4-BE49-F238E27FC236}">
                <a16:creationId xmlns:a16="http://schemas.microsoft.com/office/drawing/2014/main" id="{108DD897-F17B-9737-6083-6B928C1D695B}"/>
              </a:ext>
            </a:extLst>
          </p:cNvPr>
          <p:cNvSpPr txBox="1">
            <a:spLocks noGrp="1"/>
          </p:cNvSpPr>
          <p:nvPr>
            <p:ph type="title"/>
          </p:nvPr>
        </p:nvSpPr>
        <p:spPr>
          <a:xfrm>
            <a:off x="466400" y="261944"/>
            <a:ext cx="6655760" cy="1007600"/>
          </a:xfrm>
          <a:prstGeom prst="rect">
            <a:avLst/>
          </a:prstGeom>
        </p:spPr>
        <p:txBody>
          <a:bodyPr spcFirstLastPara="1" vert="horz" wrap="square" lIns="121900" tIns="121900" rIns="121900" bIns="121900" rtlCol="0" anchor="ctr" anchorCtr="0">
            <a:noAutofit/>
          </a:bodyPr>
          <a:lstStyle/>
          <a:p>
            <a:r>
              <a:rPr lang="en" sz="4400" dirty="0"/>
              <a:t>Where we stand as of now</a:t>
            </a:r>
            <a:endParaRPr sz="4400" dirty="0"/>
          </a:p>
        </p:txBody>
      </p:sp>
      <p:sp>
        <p:nvSpPr>
          <p:cNvPr id="2" name="TextBox 1">
            <a:extLst>
              <a:ext uri="{FF2B5EF4-FFF2-40B4-BE49-F238E27FC236}">
                <a16:creationId xmlns:a16="http://schemas.microsoft.com/office/drawing/2014/main" id="{9944310A-ECE3-04B9-E59A-EC991FED03BC}"/>
              </a:ext>
            </a:extLst>
          </p:cNvPr>
          <p:cNvSpPr txBox="1"/>
          <p:nvPr/>
        </p:nvSpPr>
        <p:spPr>
          <a:xfrm>
            <a:off x="1175871" y="1706880"/>
            <a:ext cx="10068560" cy="1062214"/>
          </a:xfrm>
          <a:prstGeom prst="rect">
            <a:avLst/>
          </a:prstGeom>
          <a:noFill/>
        </p:spPr>
        <p:txBody>
          <a:bodyPr wrap="square" rtlCol="0">
            <a:spAutoFit/>
          </a:bodyPr>
          <a:lstStyle/>
          <a:p>
            <a:pPr>
              <a:lnSpc>
                <a:spcPct val="110000"/>
              </a:lnSpc>
              <a:spcAft>
                <a:spcPts val="300"/>
              </a:spcAft>
            </a:pPr>
            <a:r>
              <a:rPr lang="fr-FR" sz="2000" dirty="0">
                <a:solidFill>
                  <a:srgbClr val="00ADEF"/>
                </a:solidFill>
                <a:latin typeface="Asap" pitchFamily="2" charset="0"/>
              </a:rPr>
              <a:t>WP2 – Identification of factors </a:t>
            </a:r>
            <a:r>
              <a:rPr lang="fr-FR" sz="2000" dirty="0" err="1">
                <a:solidFill>
                  <a:srgbClr val="00ADEF"/>
                </a:solidFill>
                <a:latin typeface="Asap" pitchFamily="2" charset="0"/>
              </a:rPr>
              <a:t>relating</a:t>
            </a:r>
            <a:r>
              <a:rPr lang="fr-FR" sz="2000" dirty="0">
                <a:solidFill>
                  <a:srgbClr val="00ADEF"/>
                </a:solidFill>
                <a:latin typeface="Asap" pitchFamily="2" charset="0"/>
              </a:rPr>
              <a:t> to </a:t>
            </a:r>
            <a:r>
              <a:rPr lang="fr-FR" sz="2000" dirty="0" err="1">
                <a:solidFill>
                  <a:srgbClr val="00ADEF"/>
                </a:solidFill>
                <a:latin typeface="Asap" pitchFamily="2" charset="0"/>
              </a:rPr>
              <a:t>resilience</a:t>
            </a:r>
            <a:r>
              <a:rPr lang="fr-FR" sz="2000" dirty="0">
                <a:solidFill>
                  <a:srgbClr val="00ADEF"/>
                </a:solidFill>
                <a:latin typeface="Asap" pitchFamily="2" charset="0"/>
              </a:rPr>
              <a:t> among </a:t>
            </a:r>
            <a:r>
              <a:rPr lang="fr-FR" sz="2000" dirty="0" err="1">
                <a:solidFill>
                  <a:srgbClr val="00ADEF"/>
                </a:solidFill>
                <a:latin typeface="Asap" pitchFamily="2" charset="0"/>
              </a:rPr>
              <a:t>healthcare</a:t>
            </a:r>
            <a:r>
              <a:rPr lang="fr-FR" sz="2000" dirty="0">
                <a:solidFill>
                  <a:srgbClr val="00ADEF"/>
                </a:solidFill>
                <a:latin typeface="Asap" pitchFamily="2" charset="0"/>
              </a:rPr>
              <a:t> professionals</a:t>
            </a:r>
          </a:p>
          <a:p>
            <a:pPr>
              <a:lnSpc>
                <a:spcPct val="110000"/>
              </a:lnSpc>
            </a:pPr>
            <a:r>
              <a:rPr lang="fr-FR" dirty="0"/>
              <a:t>Survey on stress and burnout </a:t>
            </a:r>
            <a:r>
              <a:rPr lang="fr-FR" dirty="0" err="1"/>
              <a:t>translated</a:t>
            </a:r>
            <a:r>
              <a:rPr lang="fr-FR" dirty="0"/>
              <a:t> in 10 languages, still </a:t>
            </a:r>
            <a:r>
              <a:rPr lang="fr-FR" dirty="0" err="1"/>
              <a:t>on-going</a:t>
            </a:r>
            <a:br>
              <a:rPr lang="fr-FR" dirty="0"/>
            </a:br>
            <a:r>
              <a:rPr lang="fr-FR" dirty="0"/>
              <a:t>1098 </a:t>
            </a:r>
            <a:r>
              <a:rPr lang="fr-FR" dirty="0" err="1"/>
              <a:t>respondants</a:t>
            </a:r>
            <a:r>
              <a:rPr lang="fr-FR" dirty="0"/>
              <a:t>, including 729 from </a:t>
            </a:r>
            <a:r>
              <a:rPr lang="fr-FR" dirty="0" err="1"/>
              <a:t>surgery</a:t>
            </a:r>
            <a:r>
              <a:rPr lang="fr-FR" dirty="0"/>
              <a:t> setting</a:t>
            </a:r>
            <a:endParaRPr lang="en-GB" dirty="0"/>
          </a:p>
        </p:txBody>
      </p:sp>
      <p:sp>
        <p:nvSpPr>
          <p:cNvPr id="11" name="TextBox 10">
            <a:extLst>
              <a:ext uri="{FF2B5EF4-FFF2-40B4-BE49-F238E27FC236}">
                <a16:creationId xmlns:a16="http://schemas.microsoft.com/office/drawing/2014/main" id="{4D9570EE-A921-DD96-1515-4A96DE263884}"/>
              </a:ext>
            </a:extLst>
          </p:cNvPr>
          <p:cNvSpPr txBox="1"/>
          <p:nvPr/>
        </p:nvSpPr>
        <p:spPr>
          <a:xfrm>
            <a:off x="1175871" y="4513755"/>
            <a:ext cx="9265920" cy="1363450"/>
          </a:xfrm>
          <a:prstGeom prst="rect">
            <a:avLst/>
          </a:prstGeom>
          <a:noFill/>
        </p:spPr>
        <p:txBody>
          <a:bodyPr wrap="square" rtlCol="0">
            <a:spAutoFit/>
          </a:bodyPr>
          <a:lstStyle/>
          <a:p>
            <a:pPr>
              <a:spcAft>
                <a:spcPts val="300"/>
              </a:spcAft>
            </a:pPr>
            <a:r>
              <a:rPr lang="fr-FR" sz="2000" dirty="0">
                <a:solidFill>
                  <a:srgbClr val="0C2657"/>
                </a:solidFill>
                <a:latin typeface="Asap" pitchFamily="2" charset="0"/>
              </a:rPr>
              <a:t>WP4 – </a:t>
            </a:r>
            <a:r>
              <a:rPr lang="en-GB" sz="2000" dirty="0">
                <a:solidFill>
                  <a:srgbClr val="0C2657"/>
                </a:solidFill>
                <a:latin typeface="Asap" pitchFamily="2" charset="0"/>
              </a:rPr>
              <a:t>Using co-work design to reduce burnout and increase work engagement</a:t>
            </a:r>
            <a:endParaRPr lang="fr-FR" sz="2000" dirty="0">
              <a:solidFill>
                <a:srgbClr val="0C2657"/>
              </a:solidFill>
              <a:latin typeface="Asap" pitchFamily="2" charset="0"/>
            </a:endParaRPr>
          </a:p>
          <a:p>
            <a:pPr>
              <a:lnSpc>
                <a:spcPct val="110000"/>
              </a:lnSpc>
              <a:spcAft>
                <a:spcPts val="300"/>
              </a:spcAft>
            </a:pPr>
            <a:r>
              <a:rPr lang="fr-FR" dirty="0"/>
              <a:t>Study on </a:t>
            </a:r>
            <a:r>
              <a:rPr lang="en-GB" dirty="0"/>
              <a:t>prosocial job crafting to understand how adjustments on tasks, relationships and cognition can improve nurses’ wellbeing</a:t>
            </a:r>
          </a:p>
          <a:p>
            <a:endParaRPr lang="en-GB" dirty="0"/>
          </a:p>
        </p:txBody>
      </p:sp>
      <p:sp>
        <p:nvSpPr>
          <p:cNvPr id="13" name="TextBox 12">
            <a:extLst>
              <a:ext uri="{FF2B5EF4-FFF2-40B4-BE49-F238E27FC236}">
                <a16:creationId xmlns:a16="http://schemas.microsoft.com/office/drawing/2014/main" id="{4D25E187-EE2F-D3A8-99C6-032BB129D966}"/>
              </a:ext>
            </a:extLst>
          </p:cNvPr>
          <p:cNvSpPr txBox="1"/>
          <p:nvPr/>
        </p:nvSpPr>
        <p:spPr>
          <a:xfrm>
            <a:off x="1175871" y="3145135"/>
            <a:ext cx="9265920" cy="1031436"/>
          </a:xfrm>
          <a:prstGeom prst="rect">
            <a:avLst/>
          </a:prstGeom>
          <a:noFill/>
        </p:spPr>
        <p:txBody>
          <a:bodyPr wrap="square" rtlCol="0">
            <a:spAutoFit/>
          </a:bodyPr>
          <a:lstStyle/>
          <a:p>
            <a:pPr>
              <a:spcAft>
                <a:spcPts val="300"/>
              </a:spcAft>
            </a:pPr>
            <a:r>
              <a:rPr lang="fr-FR" sz="2000" dirty="0">
                <a:solidFill>
                  <a:srgbClr val="048488"/>
                </a:solidFill>
                <a:latin typeface="Asap" pitchFamily="2" charset="0"/>
              </a:rPr>
              <a:t>WP3 - </a:t>
            </a:r>
            <a:r>
              <a:rPr lang="en-GB" sz="2000" dirty="0">
                <a:solidFill>
                  <a:srgbClr val="048488"/>
                </a:solidFill>
                <a:latin typeface="Asap" pitchFamily="2" charset="0"/>
              </a:rPr>
              <a:t>Solutions and interventions to reduce job stress across clinical settings</a:t>
            </a:r>
          </a:p>
          <a:p>
            <a:pPr>
              <a:lnSpc>
                <a:spcPct val="110000"/>
              </a:lnSpc>
            </a:pPr>
            <a:r>
              <a:rPr lang="en-GB" dirty="0"/>
              <a:t>Observational study on stress using electronic tools: watch, tee-shirt with sensors, and VR goggles to help on reducing stress</a:t>
            </a:r>
          </a:p>
        </p:txBody>
      </p:sp>
      <p:pic>
        <p:nvPicPr>
          <p:cNvPr id="6" name="Graphic 5" descr="Inbox with solid fill">
            <a:extLst>
              <a:ext uri="{FF2B5EF4-FFF2-40B4-BE49-F238E27FC236}">
                <a16:creationId xmlns:a16="http://schemas.microsoft.com/office/drawing/2014/main" id="{71A8ABF2-9488-2FCF-99F2-62316BAAD5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778" y="1706880"/>
            <a:ext cx="563582" cy="563582"/>
          </a:xfrm>
          <a:prstGeom prst="rect">
            <a:avLst/>
          </a:prstGeom>
        </p:spPr>
      </p:pic>
      <p:pic>
        <p:nvPicPr>
          <p:cNvPr id="7" name="Graphic 6" descr="Inbox with solid fill">
            <a:extLst>
              <a:ext uri="{FF2B5EF4-FFF2-40B4-BE49-F238E27FC236}">
                <a16:creationId xmlns:a16="http://schemas.microsoft.com/office/drawing/2014/main" id="{D53460F1-E4E1-2783-9B11-B16CE9AB2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560" y="3145135"/>
            <a:ext cx="563582" cy="563582"/>
          </a:xfrm>
          <a:prstGeom prst="rect">
            <a:avLst/>
          </a:prstGeom>
        </p:spPr>
      </p:pic>
      <p:pic>
        <p:nvPicPr>
          <p:cNvPr id="8" name="Graphic 7" descr="Inbox with solid fill">
            <a:extLst>
              <a:ext uri="{FF2B5EF4-FFF2-40B4-BE49-F238E27FC236}">
                <a16:creationId xmlns:a16="http://schemas.microsoft.com/office/drawing/2014/main" id="{62EF54F1-B258-D7A8-790B-2677DC540A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778" y="4513755"/>
            <a:ext cx="563582" cy="563582"/>
          </a:xfrm>
          <a:prstGeom prst="rect">
            <a:avLst/>
          </a:prstGeom>
        </p:spPr>
      </p:pic>
    </p:spTree>
    <p:extLst>
      <p:ext uri="{BB962C8B-B14F-4D97-AF65-F5344CB8AC3E}">
        <p14:creationId xmlns:p14="http://schemas.microsoft.com/office/powerpoint/2010/main" val="174252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6F038E82-6DA8-0516-4E5A-5F9AFF049268}"/>
            </a:ext>
          </a:extLst>
        </p:cNvPr>
        <p:cNvGrpSpPr/>
        <p:nvPr/>
      </p:nvGrpSpPr>
      <p:grpSpPr>
        <a:xfrm>
          <a:off x="0" y="0"/>
          <a:ext cx="0" cy="0"/>
          <a:chOff x="0" y="0"/>
          <a:chExt cx="0" cy="0"/>
        </a:xfrm>
      </p:grpSpPr>
      <p:sp>
        <p:nvSpPr>
          <p:cNvPr id="99" name="Google Shape;99;p17">
            <a:extLst>
              <a:ext uri="{FF2B5EF4-FFF2-40B4-BE49-F238E27FC236}">
                <a16:creationId xmlns:a16="http://schemas.microsoft.com/office/drawing/2014/main" id="{8074090C-F7F3-BB93-7C19-7A06B09A2A7F}"/>
              </a:ext>
            </a:extLst>
          </p:cNvPr>
          <p:cNvSpPr txBox="1">
            <a:spLocks noGrp="1"/>
          </p:cNvSpPr>
          <p:nvPr>
            <p:ph type="title"/>
          </p:nvPr>
        </p:nvSpPr>
        <p:spPr>
          <a:xfrm>
            <a:off x="568000" y="405232"/>
            <a:ext cx="6655760" cy="1007600"/>
          </a:xfrm>
          <a:prstGeom prst="rect">
            <a:avLst/>
          </a:prstGeom>
        </p:spPr>
        <p:txBody>
          <a:bodyPr spcFirstLastPara="1" vert="horz" wrap="square" lIns="121900" tIns="121900" rIns="121900" bIns="121900" rtlCol="0" anchor="ctr" anchorCtr="0">
            <a:noAutofit/>
          </a:bodyPr>
          <a:lstStyle/>
          <a:p>
            <a:r>
              <a:rPr lang="en" sz="4000" dirty="0"/>
              <a:t>2</a:t>
            </a:r>
            <a:r>
              <a:rPr lang="en" sz="4000" baseline="30000" dirty="0"/>
              <a:t>nd</a:t>
            </a:r>
            <a:r>
              <a:rPr lang="en" sz="4000" dirty="0"/>
              <a:t> &amp; 3</a:t>
            </a:r>
            <a:r>
              <a:rPr lang="en" sz="4000" baseline="30000" dirty="0"/>
              <a:t>rd</a:t>
            </a:r>
            <a:r>
              <a:rPr lang="en" sz="4000" dirty="0"/>
              <a:t> October 2025</a:t>
            </a:r>
            <a:br>
              <a:rPr lang="en" sz="4400" dirty="0"/>
            </a:br>
            <a:r>
              <a:rPr lang="en" sz="4400" dirty="0"/>
              <a:t>Project’s General Assembly</a:t>
            </a:r>
            <a:endParaRPr sz="4400" dirty="0"/>
          </a:p>
        </p:txBody>
      </p:sp>
      <p:pic>
        <p:nvPicPr>
          <p:cNvPr id="5" name="Picture 4" descr="A group of people sitting at a table&#10;&#10;AI-generated content may be incorrect.">
            <a:extLst>
              <a:ext uri="{FF2B5EF4-FFF2-40B4-BE49-F238E27FC236}">
                <a16:creationId xmlns:a16="http://schemas.microsoft.com/office/drawing/2014/main" id="{D8A9B887-4236-AEB8-5249-476A918D8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640" y="3429000"/>
            <a:ext cx="4641991" cy="2611120"/>
          </a:xfrm>
          <a:prstGeom prst="rect">
            <a:avLst/>
          </a:prstGeom>
          <a:ln w="57150">
            <a:solidFill>
              <a:srgbClr val="00ADEF"/>
            </a:solidFill>
          </a:ln>
        </p:spPr>
      </p:pic>
      <p:pic>
        <p:nvPicPr>
          <p:cNvPr id="3" name="Picture 2" descr="A group of people standing in front of a building&#10;&#10;AI-generated content may be incorrect.">
            <a:extLst>
              <a:ext uri="{FF2B5EF4-FFF2-40B4-BE49-F238E27FC236}">
                <a16:creationId xmlns:a16="http://schemas.microsoft.com/office/drawing/2014/main" id="{6BF1C110-0DAD-4A7B-529E-8DD951B0E783}"/>
              </a:ext>
            </a:extLst>
          </p:cNvPr>
          <p:cNvPicPr>
            <a:picLocks noChangeAspect="1"/>
          </p:cNvPicPr>
          <p:nvPr/>
        </p:nvPicPr>
        <p:blipFill>
          <a:blip r:embed="rId4" cstate="print">
            <a:extLst>
              <a:ext uri="{28A0092B-C50C-407E-A947-70E740481C1C}">
                <a14:useLocalDpi xmlns:a14="http://schemas.microsoft.com/office/drawing/2010/main" val="0"/>
              </a:ext>
            </a:extLst>
          </a:blip>
          <a:srcRect b="33455"/>
          <a:stretch>
            <a:fillRect/>
          </a:stretch>
        </p:blipFill>
        <p:spPr bwMode="auto">
          <a:xfrm>
            <a:off x="826254" y="1899920"/>
            <a:ext cx="5462786" cy="3635236"/>
          </a:xfrm>
          <a:prstGeom prst="rect">
            <a:avLst/>
          </a:prstGeom>
          <a:ln w="57150">
            <a:solidFill>
              <a:srgbClr val="00ADEF"/>
            </a:solidFill>
          </a:ln>
        </p:spPr>
      </p:pic>
      <p:sp>
        <p:nvSpPr>
          <p:cNvPr id="6" name="TextBox 5">
            <a:extLst>
              <a:ext uri="{FF2B5EF4-FFF2-40B4-BE49-F238E27FC236}">
                <a16:creationId xmlns:a16="http://schemas.microsoft.com/office/drawing/2014/main" id="{2B804889-EB3A-EFBC-67C0-5E3AE235E14E}"/>
              </a:ext>
            </a:extLst>
          </p:cNvPr>
          <p:cNvSpPr txBox="1"/>
          <p:nvPr/>
        </p:nvSpPr>
        <p:spPr>
          <a:xfrm>
            <a:off x="710240" y="5670631"/>
            <a:ext cx="5080960" cy="422039"/>
          </a:xfrm>
          <a:prstGeom prst="rect">
            <a:avLst/>
          </a:prstGeom>
          <a:noFill/>
        </p:spPr>
        <p:txBody>
          <a:bodyPr wrap="square">
            <a:spAutoFit/>
          </a:bodyPr>
          <a:lstStyle/>
          <a:p>
            <a:pPr marL="0" indent="0">
              <a:lnSpc>
                <a:spcPct val="130000"/>
              </a:lnSpc>
              <a:spcBef>
                <a:spcPts val="0"/>
              </a:spcBef>
              <a:buNone/>
            </a:pPr>
            <a:r>
              <a:rPr lang="en-GB" sz="1800" dirty="0">
                <a:latin typeface="Noto Serif" panose="02020600060500020200" pitchFamily="18" charset="0"/>
                <a:ea typeface="Noto Serif" panose="02020600060500020200" pitchFamily="18" charset="0"/>
                <a:cs typeface="Noto Serif" panose="02020600060500020200" pitchFamily="18" charset="0"/>
              </a:rPr>
              <a:t>UEMS represented by Mr M. Sartori</a:t>
            </a:r>
          </a:p>
        </p:txBody>
      </p:sp>
      <p:sp>
        <p:nvSpPr>
          <p:cNvPr id="7" name="TextBox 6">
            <a:extLst>
              <a:ext uri="{FF2B5EF4-FFF2-40B4-BE49-F238E27FC236}">
                <a16:creationId xmlns:a16="http://schemas.microsoft.com/office/drawing/2014/main" id="{B4A07E24-E4B5-2C09-D94F-AA566040F385}"/>
              </a:ext>
            </a:extLst>
          </p:cNvPr>
          <p:cNvSpPr txBox="1"/>
          <p:nvPr/>
        </p:nvSpPr>
        <p:spPr>
          <a:xfrm>
            <a:off x="6445882" y="2119663"/>
            <a:ext cx="4332749" cy="1089594"/>
          </a:xfrm>
          <a:prstGeom prst="rect">
            <a:avLst/>
          </a:prstGeom>
          <a:noFill/>
        </p:spPr>
        <p:txBody>
          <a:bodyPr wrap="square" rtlCol="0">
            <a:spAutoFit/>
          </a:bodyPr>
          <a:lstStyle/>
          <a:p>
            <a:pPr>
              <a:lnSpc>
                <a:spcPct val="110000"/>
              </a:lnSpc>
            </a:pPr>
            <a:r>
              <a:rPr lang="fr-FR" sz="2000" dirty="0" err="1"/>
              <a:t>Annual</a:t>
            </a:r>
            <a:r>
              <a:rPr lang="fr-FR" sz="2000" dirty="0"/>
              <a:t> meeting to review the project </a:t>
            </a:r>
            <a:r>
              <a:rPr lang="fr-FR" sz="2000" dirty="0" err="1"/>
              <a:t>advancements</a:t>
            </a:r>
            <a:r>
              <a:rPr lang="fr-FR" sz="2000" dirty="0"/>
              <a:t>, </a:t>
            </a:r>
            <a:r>
              <a:rPr lang="fr-FR" sz="2000" dirty="0" err="1"/>
              <a:t>hosted</a:t>
            </a:r>
            <a:r>
              <a:rPr lang="fr-FR" sz="2000" dirty="0"/>
              <a:t> by UKE in </a:t>
            </a:r>
            <a:r>
              <a:rPr lang="fr-FR" sz="2000" dirty="0" err="1"/>
              <a:t>Hamburg</a:t>
            </a:r>
            <a:endParaRPr lang="en-GB" sz="2000" dirty="0"/>
          </a:p>
        </p:txBody>
      </p:sp>
    </p:spTree>
    <p:extLst>
      <p:ext uri="{BB962C8B-B14F-4D97-AF65-F5344CB8AC3E}">
        <p14:creationId xmlns:p14="http://schemas.microsoft.com/office/powerpoint/2010/main" val="42067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C9F77F72-CF35-7A24-3416-0FD7F5C96030}"/>
              </a:ext>
            </a:extLst>
          </p:cNvPr>
          <p:cNvSpPr>
            <a:spLocks noGrp="1"/>
          </p:cNvSpPr>
          <p:nvPr>
            <p:ph type="title"/>
          </p:nvPr>
        </p:nvSpPr>
        <p:spPr/>
        <p:txBody>
          <a:bodyPr>
            <a:normAutofit/>
          </a:bodyPr>
          <a:lstStyle/>
          <a:p>
            <a:r>
              <a:rPr lang="fr-FR" dirty="0">
                <a:latin typeface="Alegreya Sans" panose="00000500000000000000" pitchFamily="2" charset="0"/>
              </a:rPr>
              <a:t>Project </a:t>
            </a:r>
            <a:r>
              <a:rPr lang="fr-FR" dirty="0" err="1">
                <a:latin typeface="Alegreya Sans" panose="00000500000000000000" pitchFamily="2" charset="0"/>
              </a:rPr>
              <a:t>overview</a:t>
            </a:r>
            <a:endParaRPr lang="en-GB" dirty="0">
              <a:latin typeface="Alegreya Sans" panose="00000500000000000000" pitchFamily="2" charset="0"/>
            </a:endParaRPr>
          </a:p>
        </p:txBody>
      </p:sp>
      <p:sp>
        <p:nvSpPr>
          <p:cNvPr id="10" name="Content Placeholder 2">
            <a:extLst>
              <a:ext uri="{FF2B5EF4-FFF2-40B4-BE49-F238E27FC236}">
                <a16:creationId xmlns:a16="http://schemas.microsoft.com/office/drawing/2014/main" id="{DA5A6ECF-F4D8-C81A-8D87-1836EF3BEA4C}"/>
              </a:ext>
            </a:extLst>
          </p:cNvPr>
          <p:cNvSpPr>
            <a:spLocks noGrp="1"/>
          </p:cNvSpPr>
          <p:nvPr>
            <p:ph idx="4294967295"/>
          </p:nvPr>
        </p:nvSpPr>
        <p:spPr>
          <a:xfrm>
            <a:off x="7085013" y="2613025"/>
            <a:ext cx="5106987" cy="1838325"/>
          </a:xfrm>
          <a:prstGeom prst="rect">
            <a:avLst/>
          </a:prstGeom>
        </p:spPr>
        <p:txBody>
          <a:bodyPr lIns="36000" tIns="36000" rIns="36000" bIns="36000">
            <a:noAutofit/>
          </a:bodyPr>
          <a:lstStyle/>
          <a:p>
            <a:pPr marL="0" indent="0">
              <a:lnSpc>
                <a:spcPct val="130000"/>
              </a:lnSpc>
              <a:buNone/>
            </a:pPr>
            <a:r>
              <a:rPr lang="en-GB" sz="2000" dirty="0">
                <a:latin typeface="Noto Serif" panose="02020600060500020200" pitchFamily="18" charset="0"/>
                <a:ea typeface="Noto Serif" panose="02020600060500020200" pitchFamily="18" charset="0"/>
                <a:cs typeface="Noto Serif" panose="02020600060500020200" pitchFamily="18" charset="0"/>
              </a:rPr>
              <a:t>Developing </a:t>
            </a:r>
            <a:r>
              <a:rPr lang="en-GB" sz="2000" u="sng" dirty="0">
                <a:latin typeface="Noto Serif" panose="02020600060500020200" pitchFamily="18" charset="0"/>
                <a:ea typeface="Noto Serif" panose="02020600060500020200" pitchFamily="18" charset="0"/>
                <a:cs typeface="Noto Serif" panose="02020600060500020200" pitchFamily="18" charset="0"/>
              </a:rPr>
              <a:t>modules of training </a:t>
            </a:r>
            <a:br>
              <a:rPr lang="en-GB" sz="2000" u="sng" dirty="0">
                <a:latin typeface="Noto Serif" panose="02020600060500020200" pitchFamily="18" charset="0"/>
                <a:ea typeface="Noto Serif" panose="02020600060500020200" pitchFamily="18" charset="0"/>
                <a:cs typeface="Noto Serif" panose="02020600060500020200" pitchFamily="18" charset="0"/>
              </a:rPr>
            </a:br>
            <a:r>
              <a:rPr lang="en-GB" sz="2000" dirty="0">
                <a:latin typeface="Noto Serif" panose="02020600060500020200" pitchFamily="18" charset="0"/>
                <a:ea typeface="Noto Serif" panose="02020600060500020200" pitchFamily="18" charset="0"/>
                <a:cs typeface="Noto Serif" panose="02020600060500020200" pitchFamily="18" charset="0"/>
              </a:rPr>
              <a:t>on </a:t>
            </a:r>
            <a:r>
              <a:rPr lang="en-GB" sz="2000" u="sng" dirty="0">
                <a:latin typeface="Noto Serif" panose="02020600060500020200" pitchFamily="18" charset="0"/>
                <a:ea typeface="Noto Serif" panose="02020600060500020200" pitchFamily="18" charset="0"/>
                <a:cs typeface="Noto Serif" panose="02020600060500020200" pitchFamily="18" charset="0"/>
              </a:rPr>
              <a:t>telemedicine</a:t>
            </a:r>
            <a:r>
              <a:rPr lang="en-GB" sz="2000" dirty="0">
                <a:latin typeface="Noto Serif" panose="02020600060500020200" pitchFamily="18" charset="0"/>
                <a:ea typeface="Noto Serif" panose="02020600060500020200" pitchFamily="18" charset="0"/>
                <a:cs typeface="Noto Serif" panose="02020600060500020200" pitchFamily="18" charset="0"/>
              </a:rPr>
              <a:t>, &amp; </a:t>
            </a:r>
            <a:r>
              <a:rPr lang="en-GB" sz="2000" u="sng" dirty="0">
                <a:latin typeface="Noto Serif" panose="02020600060500020200" pitchFamily="18" charset="0"/>
                <a:ea typeface="Noto Serif" panose="02020600060500020200" pitchFamily="18" charset="0"/>
                <a:cs typeface="Noto Serif" panose="02020600060500020200" pitchFamily="18" charset="0"/>
              </a:rPr>
              <a:t>digital</a:t>
            </a:r>
            <a:r>
              <a:rPr lang="en-GB" sz="2000" dirty="0">
                <a:latin typeface="Noto Serif" panose="02020600060500020200" pitchFamily="18" charset="0"/>
                <a:ea typeface="Noto Serif" panose="02020600060500020200" pitchFamily="18" charset="0"/>
                <a:cs typeface="Noto Serif" panose="02020600060500020200" pitchFamily="18" charset="0"/>
              </a:rPr>
              <a:t> soft skills </a:t>
            </a:r>
            <a:br>
              <a:rPr lang="en-GB" sz="2000" dirty="0">
                <a:latin typeface="Noto Serif" panose="02020600060500020200" pitchFamily="18" charset="0"/>
                <a:ea typeface="Noto Serif" panose="02020600060500020200" pitchFamily="18" charset="0"/>
                <a:cs typeface="Noto Serif" panose="02020600060500020200" pitchFamily="18" charset="0"/>
              </a:rPr>
            </a:br>
            <a:r>
              <a:rPr lang="en-GB" sz="2000" dirty="0">
                <a:latin typeface="Noto Serif" panose="02020600060500020200" pitchFamily="18" charset="0"/>
                <a:ea typeface="Noto Serif" panose="02020600060500020200" pitchFamily="18" charset="0"/>
                <a:cs typeface="Noto Serif" panose="02020600060500020200" pitchFamily="18" charset="0"/>
              </a:rPr>
              <a:t>using </a:t>
            </a:r>
            <a:r>
              <a:rPr lang="en-GB" sz="2000" u="sng" dirty="0">
                <a:latin typeface="Noto Serif" panose="02020600060500020200" pitchFamily="18" charset="0"/>
                <a:ea typeface="Noto Serif" panose="02020600060500020200" pitchFamily="18" charset="0"/>
                <a:cs typeface="Noto Serif" panose="02020600060500020200" pitchFamily="18" charset="0"/>
              </a:rPr>
              <a:t>digital tools of teaching, </a:t>
            </a:r>
            <a:br>
              <a:rPr lang="en-GB" sz="2000" u="sng" dirty="0">
                <a:latin typeface="Noto Serif" panose="02020600060500020200" pitchFamily="18" charset="0"/>
                <a:ea typeface="Noto Serif" panose="02020600060500020200" pitchFamily="18" charset="0"/>
                <a:cs typeface="Noto Serif" panose="02020600060500020200" pitchFamily="18" charset="0"/>
              </a:rPr>
            </a:br>
            <a:r>
              <a:rPr lang="en-GB" sz="2000" dirty="0">
                <a:latin typeface="Noto Serif" panose="02020600060500020200" pitchFamily="18" charset="0"/>
                <a:ea typeface="Noto Serif" panose="02020600060500020200" pitchFamily="18" charset="0"/>
                <a:cs typeface="Noto Serif" panose="02020600060500020200" pitchFamily="18" charset="0"/>
              </a:rPr>
              <a:t>i.e. scenario-based learning</a:t>
            </a:r>
          </a:p>
        </p:txBody>
      </p:sp>
      <p:sp>
        <p:nvSpPr>
          <p:cNvPr id="8" name="Content Placeholder 4">
            <a:extLst>
              <a:ext uri="{FF2B5EF4-FFF2-40B4-BE49-F238E27FC236}">
                <a16:creationId xmlns:a16="http://schemas.microsoft.com/office/drawing/2014/main" id="{D1E0C3E7-B6BC-D3C0-CF9C-C421C4A1F72C}"/>
              </a:ext>
            </a:extLst>
          </p:cNvPr>
          <p:cNvSpPr txBox="1">
            <a:spLocks/>
          </p:cNvSpPr>
          <p:nvPr/>
        </p:nvSpPr>
        <p:spPr>
          <a:xfrm>
            <a:off x="574959" y="2714845"/>
            <a:ext cx="630950" cy="2034771"/>
          </a:xfrm>
          <a:prstGeom prst="rect">
            <a:avLst/>
          </a:prstGeom>
        </p:spPr>
        <p:txBody>
          <a:bodyPr vert="vert270"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GB" sz="2600" b="1" dirty="0">
                <a:solidFill>
                  <a:srgbClr val="9C5090"/>
                </a:solidFill>
                <a:latin typeface="Asap" pitchFamily="2" charset="0"/>
                <a:ea typeface="Noto Serif" panose="02020600060500020200" pitchFamily="18" charset="0"/>
                <a:cs typeface="Noto Serif" panose="02020600060500020200" pitchFamily="18" charset="0"/>
              </a:rPr>
              <a:t>6 PARTNERS</a:t>
            </a:r>
          </a:p>
        </p:txBody>
      </p:sp>
      <p:sp>
        <p:nvSpPr>
          <p:cNvPr id="11" name="TextBox 10">
            <a:extLst>
              <a:ext uri="{FF2B5EF4-FFF2-40B4-BE49-F238E27FC236}">
                <a16:creationId xmlns:a16="http://schemas.microsoft.com/office/drawing/2014/main" id="{D90F546A-5FD5-89D7-EB8A-FB2ECD9D0200}"/>
              </a:ext>
            </a:extLst>
          </p:cNvPr>
          <p:cNvSpPr txBox="1"/>
          <p:nvPr/>
        </p:nvSpPr>
        <p:spPr>
          <a:xfrm>
            <a:off x="7571642" y="1956416"/>
            <a:ext cx="2572378" cy="461665"/>
          </a:xfrm>
          <a:prstGeom prst="rect">
            <a:avLst/>
          </a:prstGeom>
          <a:noFill/>
        </p:spPr>
        <p:txBody>
          <a:bodyPr wrap="square" rtlCol="0">
            <a:spAutoFit/>
          </a:bodyPr>
          <a:lstStyle/>
          <a:p>
            <a:pPr algn="ctr"/>
            <a:r>
              <a:rPr lang="fr-FR" sz="2400" b="1" dirty="0">
                <a:solidFill>
                  <a:srgbClr val="9C5090"/>
                </a:solidFill>
                <a:latin typeface="Asap" pitchFamily="2" charset="0"/>
              </a:rPr>
              <a:t>PROJECT GOAL</a:t>
            </a:r>
            <a:endParaRPr lang="en-GB" sz="2400" b="1" dirty="0">
              <a:solidFill>
                <a:srgbClr val="9C5090"/>
              </a:solidFill>
              <a:latin typeface="Asap" pitchFamily="2" charset="0"/>
            </a:endParaRPr>
          </a:p>
        </p:txBody>
      </p:sp>
      <p:sp>
        <p:nvSpPr>
          <p:cNvPr id="14" name="TextBox 13">
            <a:extLst>
              <a:ext uri="{FF2B5EF4-FFF2-40B4-BE49-F238E27FC236}">
                <a16:creationId xmlns:a16="http://schemas.microsoft.com/office/drawing/2014/main" id="{F7BDA9A7-0E5F-FA32-8CB3-6CEDF2152353}"/>
              </a:ext>
            </a:extLst>
          </p:cNvPr>
          <p:cNvSpPr txBox="1"/>
          <p:nvPr/>
        </p:nvSpPr>
        <p:spPr>
          <a:xfrm>
            <a:off x="7755925" y="4495922"/>
            <a:ext cx="4104998" cy="872034"/>
          </a:xfrm>
          <a:prstGeom prst="rect">
            <a:avLst/>
          </a:prstGeom>
          <a:noFill/>
        </p:spPr>
        <p:txBody>
          <a:bodyPr wrap="square" rtlCol="0">
            <a:spAutoFit/>
          </a:bodyPr>
          <a:lstStyle/>
          <a:p>
            <a:pPr>
              <a:spcAft>
                <a:spcPts val="600"/>
              </a:spcAft>
            </a:pPr>
            <a:r>
              <a:rPr lang="fr-FR" sz="2400" b="1" dirty="0">
                <a:solidFill>
                  <a:srgbClr val="9F87D3"/>
                </a:solidFill>
                <a:latin typeface="Asap" pitchFamily="2" charset="0"/>
              </a:rPr>
              <a:t>TIMELINE</a:t>
            </a:r>
          </a:p>
          <a:p>
            <a:r>
              <a:rPr lang="fr-FR" sz="2000" dirty="0"/>
              <a:t>Ends on 31st December 2027</a:t>
            </a:r>
            <a:endParaRPr lang="en-GB" sz="2000" dirty="0"/>
          </a:p>
        </p:txBody>
      </p:sp>
      <p:pic>
        <p:nvPicPr>
          <p:cNvPr id="19" name="Picture 18">
            <a:extLst>
              <a:ext uri="{FF2B5EF4-FFF2-40B4-BE49-F238E27FC236}">
                <a16:creationId xmlns:a16="http://schemas.microsoft.com/office/drawing/2014/main" id="{56D78D98-40E8-8FEE-E86B-AA191F1AD472}"/>
              </a:ext>
            </a:extLst>
          </p:cNvPr>
          <p:cNvPicPr>
            <a:picLocks noChangeAspect="1"/>
          </p:cNvPicPr>
          <p:nvPr/>
        </p:nvPicPr>
        <p:blipFill>
          <a:blip r:embed="rId2"/>
          <a:stretch>
            <a:fillRect/>
          </a:stretch>
        </p:blipFill>
        <p:spPr>
          <a:xfrm>
            <a:off x="8857831" y="263346"/>
            <a:ext cx="3050855" cy="953392"/>
          </a:xfrm>
          <a:prstGeom prst="rect">
            <a:avLst/>
          </a:prstGeom>
        </p:spPr>
      </p:pic>
      <p:pic>
        <p:nvPicPr>
          <p:cNvPr id="27" name="Picture 26" descr="A blue rectangle with text&#10;&#10;Description automatically generated">
            <a:extLst>
              <a:ext uri="{FF2B5EF4-FFF2-40B4-BE49-F238E27FC236}">
                <a16:creationId xmlns:a16="http://schemas.microsoft.com/office/drawing/2014/main" id="{1955F1FB-3DF9-370A-7944-D3AA1E1CCEEC}"/>
              </a:ext>
            </a:extLst>
          </p:cNvPr>
          <p:cNvPicPr>
            <a:picLocks noChangeAspect="1"/>
          </p:cNvPicPr>
          <p:nvPr/>
        </p:nvPicPr>
        <p:blipFill>
          <a:blip r:embed="rId3"/>
          <a:stretch>
            <a:fillRect/>
          </a:stretch>
        </p:blipFill>
        <p:spPr>
          <a:xfrm>
            <a:off x="9772231" y="6087028"/>
            <a:ext cx="2088017" cy="696005"/>
          </a:xfrm>
          <a:prstGeom prst="rect">
            <a:avLst/>
          </a:prstGeom>
        </p:spPr>
      </p:pic>
      <p:pic>
        <p:nvPicPr>
          <p:cNvPr id="3" name="Picture 2" descr="A blue logo with text&#10;&#10;AI-generated content may be incorrect.">
            <a:extLst>
              <a:ext uri="{FF2B5EF4-FFF2-40B4-BE49-F238E27FC236}">
                <a16:creationId xmlns:a16="http://schemas.microsoft.com/office/drawing/2014/main" id="{ED5573E5-F702-47FD-3B96-55A56DBE8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861" y="3051709"/>
            <a:ext cx="2148916" cy="999956"/>
          </a:xfrm>
          <a:prstGeom prst="rect">
            <a:avLst/>
          </a:prstGeom>
        </p:spPr>
      </p:pic>
      <p:pic>
        <p:nvPicPr>
          <p:cNvPr id="5" name="Picture 4" descr="A logo with text on it&#10;&#10;AI-generated content may be incorrect.">
            <a:extLst>
              <a:ext uri="{FF2B5EF4-FFF2-40B4-BE49-F238E27FC236}">
                <a16:creationId xmlns:a16="http://schemas.microsoft.com/office/drawing/2014/main" id="{904FA6AB-9A8C-D5E3-6672-8A059B825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0984" y="1781877"/>
            <a:ext cx="2330670" cy="1172052"/>
          </a:xfrm>
          <a:prstGeom prst="rect">
            <a:avLst/>
          </a:prstGeom>
        </p:spPr>
      </p:pic>
      <p:pic>
        <p:nvPicPr>
          <p:cNvPr id="12" name="Picture 11" descr="A green and yellow logo with red text&#10;&#10;AI-generated content may be incorrect.">
            <a:extLst>
              <a:ext uri="{FF2B5EF4-FFF2-40B4-BE49-F238E27FC236}">
                <a16:creationId xmlns:a16="http://schemas.microsoft.com/office/drawing/2014/main" id="{AEAFD55A-5B25-1460-F01B-146671F39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133" y="4379450"/>
            <a:ext cx="898203" cy="1265717"/>
          </a:xfrm>
          <a:prstGeom prst="rect">
            <a:avLst/>
          </a:prstGeom>
        </p:spPr>
      </p:pic>
      <p:pic>
        <p:nvPicPr>
          <p:cNvPr id="17" name="Picture 16" descr="A blue circle with yellow stars and a symbol on it&#10;&#10;AI-generated content may be incorrect.">
            <a:extLst>
              <a:ext uri="{FF2B5EF4-FFF2-40B4-BE49-F238E27FC236}">
                <a16:creationId xmlns:a16="http://schemas.microsoft.com/office/drawing/2014/main" id="{5B0F0188-72DE-793A-9AD3-625C7440A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9429" y="3051709"/>
            <a:ext cx="999611" cy="999957"/>
          </a:xfrm>
          <a:prstGeom prst="rect">
            <a:avLst/>
          </a:prstGeom>
        </p:spPr>
      </p:pic>
      <p:pic>
        <p:nvPicPr>
          <p:cNvPr id="21" name="Picture 20" descr="A blue and white logo&#10;&#10;AI-generated content may be incorrect.">
            <a:extLst>
              <a:ext uri="{FF2B5EF4-FFF2-40B4-BE49-F238E27FC236}">
                <a16:creationId xmlns:a16="http://schemas.microsoft.com/office/drawing/2014/main" id="{972FDB49-BDD0-E2BF-7DAE-E16AF22456BA}"/>
              </a:ext>
            </a:extLst>
          </p:cNvPr>
          <p:cNvPicPr>
            <a:picLocks noChangeAspect="1"/>
          </p:cNvPicPr>
          <p:nvPr/>
        </p:nvPicPr>
        <p:blipFill>
          <a:blip r:embed="rId8">
            <a:extLst>
              <a:ext uri="{28A0092B-C50C-407E-A947-70E740481C1C}">
                <a14:useLocalDpi xmlns:a14="http://schemas.microsoft.com/office/drawing/2010/main" val="0"/>
              </a:ext>
            </a:extLst>
          </a:blip>
          <a:srcRect t="16703" b="17490"/>
          <a:stretch>
            <a:fillRect/>
          </a:stretch>
        </p:blipFill>
        <p:spPr>
          <a:xfrm>
            <a:off x="3852493" y="4512330"/>
            <a:ext cx="2147652" cy="999956"/>
          </a:xfrm>
          <a:prstGeom prst="rect">
            <a:avLst/>
          </a:prstGeom>
        </p:spPr>
      </p:pic>
      <p:pic>
        <p:nvPicPr>
          <p:cNvPr id="32" name="Graphic 31" descr="Target with solid fill">
            <a:extLst>
              <a:ext uri="{FF2B5EF4-FFF2-40B4-BE49-F238E27FC236}">
                <a16:creationId xmlns:a16="http://schemas.microsoft.com/office/drawing/2014/main" id="{AAFD328B-CBF1-38CD-E7DE-CF833B7E2F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62680" y="1781877"/>
            <a:ext cx="914400" cy="914400"/>
          </a:xfrm>
          <a:prstGeom prst="rect">
            <a:avLst/>
          </a:prstGeom>
        </p:spPr>
      </p:pic>
      <p:pic>
        <p:nvPicPr>
          <p:cNvPr id="34" name="Graphic 33" descr="Stopwatch 75% with solid fill">
            <a:extLst>
              <a:ext uri="{FF2B5EF4-FFF2-40B4-BE49-F238E27FC236}">
                <a16:creationId xmlns:a16="http://schemas.microsoft.com/office/drawing/2014/main" id="{96F40484-DA54-64E7-E05C-104AF3DAE7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2680" y="4474739"/>
            <a:ext cx="914400" cy="914400"/>
          </a:xfrm>
          <a:prstGeom prst="rect">
            <a:avLst/>
          </a:prstGeom>
        </p:spPr>
      </p:pic>
      <p:pic>
        <p:nvPicPr>
          <p:cNvPr id="36" name="Picture 35">
            <a:extLst>
              <a:ext uri="{FF2B5EF4-FFF2-40B4-BE49-F238E27FC236}">
                <a16:creationId xmlns:a16="http://schemas.microsoft.com/office/drawing/2014/main" id="{01A8C3E2-C522-7B9B-AB91-1E236F2CD84B}"/>
              </a:ext>
            </a:extLst>
          </p:cNvPr>
          <p:cNvPicPr>
            <a:picLocks noChangeAspect="1"/>
          </p:cNvPicPr>
          <p:nvPr/>
        </p:nvPicPr>
        <p:blipFill>
          <a:blip r:embed="rId13"/>
          <a:stretch>
            <a:fillRect/>
          </a:stretch>
        </p:blipFill>
        <p:spPr>
          <a:xfrm>
            <a:off x="1474286" y="2011881"/>
            <a:ext cx="2089897" cy="712045"/>
          </a:xfrm>
          <a:prstGeom prst="rect">
            <a:avLst/>
          </a:prstGeom>
        </p:spPr>
      </p:pic>
      <p:sp>
        <p:nvSpPr>
          <p:cNvPr id="2" name="Rectangle: Rounded Corners 1">
            <a:extLst>
              <a:ext uri="{FF2B5EF4-FFF2-40B4-BE49-F238E27FC236}">
                <a16:creationId xmlns:a16="http://schemas.microsoft.com/office/drawing/2014/main" id="{E120AD07-580A-3B45-84BA-CB56B11DA80D}"/>
              </a:ext>
            </a:extLst>
          </p:cNvPr>
          <p:cNvSpPr/>
          <p:nvPr/>
        </p:nvSpPr>
        <p:spPr>
          <a:xfrm>
            <a:off x="1239958" y="1656080"/>
            <a:ext cx="5196220" cy="4191288"/>
          </a:xfrm>
          <a:prstGeom prst="roundRect">
            <a:avLst>
              <a:gd name="adj" fmla="val 10849"/>
            </a:avLst>
          </a:prstGeom>
          <a:noFill/>
          <a:ln>
            <a:solidFill>
              <a:srgbClr val="9C50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657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38442-1054-1091-2344-4373ECA60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ED38B-711F-092E-CACF-8C618DBADAFA}"/>
              </a:ext>
            </a:extLst>
          </p:cNvPr>
          <p:cNvSpPr>
            <a:spLocks noGrp="1"/>
          </p:cNvSpPr>
          <p:nvPr>
            <p:ph type="title"/>
          </p:nvPr>
        </p:nvSpPr>
        <p:spPr/>
        <p:txBody>
          <a:bodyPr/>
          <a:lstStyle/>
          <a:p>
            <a:r>
              <a:rPr lang="fr-FR" dirty="0"/>
              <a:t>Where </a:t>
            </a:r>
            <a:r>
              <a:rPr lang="fr-FR" dirty="0" err="1"/>
              <a:t>we</a:t>
            </a:r>
            <a:r>
              <a:rPr lang="fr-FR" dirty="0"/>
              <a:t> stand as of now</a:t>
            </a:r>
            <a:endParaRPr lang="en-GB" dirty="0"/>
          </a:p>
        </p:txBody>
      </p:sp>
      <p:sp>
        <p:nvSpPr>
          <p:cNvPr id="3" name="Content Placeholder 2">
            <a:extLst>
              <a:ext uri="{FF2B5EF4-FFF2-40B4-BE49-F238E27FC236}">
                <a16:creationId xmlns:a16="http://schemas.microsoft.com/office/drawing/2014/main" id="{7CCED21C-F486-B633-9363-B620C9F2E32A}"/>
              </a:ext>
            </a:extLst>
          </p:cNvPr>
          <p:cNvSpPr txBox="1">
            <a:spLocks/>
          </p:cNvSpPr>
          <p:nvPr/>
        </p:nvSpPr>
        <p:spPr>
          <a:xfrm>
            <a:off x="1778000" y="1757040"/>
            <a:ext cx="10164635" cy="660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600"/>
              </a:spcBef>
              <a:spcAft>
                <a:spcPts val="600"/>
              </a:spcAft>
              <a:buNone/>
            </a:pPr>
            <a:r>
              <a:rPr lang="en-GB" sz="3200" b="1" dirty="0">
                <a:solidFill>
                  <a:srgbClr val="9C5090"/>
                </a:solidFill>
                <a:latin typeface="Asap" pitchFamily="2" charset="0"/>
                <a:ea typeface="Noto Serif" panose="02020600060500020200" pitchFamily="18" charset="0"/>
                <a:cs typeface="Noto Serif" panose="02020600060500020200" pitchFamily="18" charset="0"/>
              </a:rPr>
              <a:t>WP2</a:t>
            </a:r>
            <a:r>
              <a:rPr lang="en-GB" sz="3200" dirty="0">
                <a:solidFill>
                  <a:srgbClr val="9C5090"/>
                </a:solidFill>
                <a:latin typeface="Asap" pitchFamily="2" charset="0"/>
                <a:ea typeface="Noto Serif" panose="02020600060500020200" pitchFamily="18" charset="0"/>
                <a:cs typeface="Noto Serif" panose="02020600060500020200" pitchFamily="18" charset="0"/>
              </a:rPr>
              <a:t> Needs analysis &amp; preparatory activities</a:t>
            </a:r>
          </a:p>
        </p:txBody>
      </p:sp>
      <p:pic>
        <p:nvPicPr>
          <p:cNvPr id="4" name="Picture 3">
            <a:extLst>
              <a:ext uri="{FF2B5EF4-FFF2-40B4-BE49-F238E27FC236}">
                <a16:creationId xmlns:a16="http://schemas.microsoft.com/office/drawing/2014/main" id="{0343807C-16AB-A537-56F3-16517905A28B}"/>
              </a:ext>
            </a:extLst>
          </p:cNvPr>
          <p:cNvPicPr>
            <a:picLocks noChangeAspect="1"/>
          </p:cNvPicPr>
          <p:nvPr/>
        </p:nvPicPr>
        <p:blipFill>
          <a:blip r:embed="rId2"/>
          <a:stretch>
            <a:fillRect/>
          </a:stretch>
        </p:blipFill>
        <p:spPr>
          <a:xfrm>
            <a:off x="8855708" y="431477"/>
            <a:ext cx="2841786" cy="888058"/>
          </a:xfrm>
          <a:prstGeom prst="rect">
            <a:avLst/>
          </a:prstGeom>
        </p:spPr>
      </p:pic>
      <p:sp>
        <p:nvSpPr>
          <p:cNvPr id="6" name="TextBox 5">
            <a:extLst>
              <a:ext uri="{FF2B5EF4-FFF2-40B4-BE49-F238E27FC236}">
                <a16:creationId xmlns:a16="http://schemas.microsoft.com/office/drawing/2014/main" id="{CA629B48-14DB-CD89-D347-C5DA241C5CEA}"/>
              </a:ext>
            </a:extLst>
          </p:cNvPr>
          <p:cNvSpPr txBox="1"/>
          <p:nvPr/>
        </p:nvSpPr>
        <p:spPr>
          <a:xfrm>
            <a:off x="1169416" y="4151303"/>
            <a:ext cx="4724399" cy="2449901"/>
          </a:xfrm>
          <a:prstGeom prst="rect">
            <a:avLst/>
          </a:prstGeom>
          <a:noFill/>
        </p:spPr>
        <p:txBody>
          <a:bodyPr wrap="square" rtlCol="0">
            <a:spAutoFit/>
          </a:bodyPr>
          <a:lstStyle/>
          <a:p>
            <a:pPr>
              <a:lnSpc>
                <a:spcPct val="130000"/>
              </a:lnSpc>
            </a:pPr>
            <a:r>
              <a:rPr lang="en-GB" sz="2400" b="1" dirty="0">
                <a:latin typeface="Asap" pitchFamily="2" charset="0"/>
                <a:ea typeface="Noto Serif" panose="02020600060500020200" pitchFamily="18" charset="0"/>
                <a:cs typeface="Noto Serif" panose="02020600060500020200" pitchFamily="18" charset="0"/>
              </a:rPr>
              <a:t>International workshops</a:t>
            </a:r>
          </a:p>
          <a:p>
            <a:pPr>
              <a:lnSpc>
                <a:spcPct val="130000"/>
              </a:lnSpc>
            </a:pPr>
            <a:r>
              <a:rPr lang="en-GB" sz="2000" dirty="0">
                <a:latin typeface="Noto Serif" panose="02020600060500020200" pitchFamily="18" charset="0"/>
                <a:ea typeface="Noto Serif" panose="02020600060500020200" pitchFamily="18" charset="0"/>
                <a:cs typeface="Noto Serif" panose="02020600060500020200" pitchFamily="18" charset="0"/>
              </a:rPr>
              <a:t>• 30</a:t>
            </a:r>
            <a:r>
              <a:rPr lang="en-GB" sz="2000" baseline="30000" dirty="0">
                <a:latin typeface="Noto Serif" panose="02020600060500020200" pitchFamily="18" charset="0"/>
                <a:ea typeface="Noto Serif" panose="02020600060500020200" pitchFamily="18" charset="0"/>
                <a:cs typeface="Noto Serif" panose="02020600060500020200" pitchFamily="18" charset="0"/>
              </a:rPr>
              <a:t>th</a:t>
            </a:r>
            <a:r>
              <a:rPr lang="en-GB" sz="2000" dirty="0">
                <a:latin typeface="Noto Serif" panose="02020600060500020200" pitchFamily="18" charset="0"/>
                <a:ea typeface="Noto Serif" panose="02020600060500020200" pitchFamily="18" charset="0"/>
                <a:cs typeface="Noto Serif" panose="02020600060500020200" pitchFamily="18" charset="0"/>
              </a:rPr>
              <a:t> September to 3</a:t>
            </a:r>
            <a:r>
              <a:rPr lang="en-GB" sz="2000" baseline="30000" dirty="0">
                <a:latin typeface="Noto Serif" panose="02020600060500020200" pitchFamily="18" charset="0"/>
                <a:ea typeface="Noto Serif" panose="02020600060500020200" pitchFamily="18" charset="0"/>
                <a:cs typeface="Noto Serif" panose="02020600060500020200" pitchFamily="18" charset="0"/>
              </a:rPr>
              <a:t>rd</a:t>
            </a:r>
            <a:r>
              <a:rPr lang="en-GB" sz="2000" dirty="0">
                <a:latin typeface="Noto Serif" panose="02020600060500020200" pitchFamily="18" charset="0"/>
                <a:ea typeface="Noto Serif" panose="02020600060500020200" pitchFamily="18" charset="0"/>
                <a:cs typeface="Noto Serif" panose="02020600060500020200" pitchFamily="18" charset="0"/>
              </a:rPr>
              <a:t> October 2025, in Yogyakarta (Indonesia)</a:t>
            </a:r>
          </a:p>
          <a:p>
            <a:pPr>
              <a:lnSpc>
                <a:spcPct val="130000"/>
              </a:lnSpc>
            </a:pPr>
            <a:r>
              <a:rPr lang="en-GB" sz="2000" dirty="0">
                <a:latin typeface="Noto Serif" panose="02020600060500020200" pitchFamily="18" charset="0"/>
                <a:ea typeface="Noto Serif" panose="02020600060500020200" pitchFamily="18" charset="0"/>
                <a:cs typeface="Noto Serif" panose="02020600060500020200" pitchFamily="18" charset="0"/>
              </a:rPr>
              <a:t>• Last week January 2026, in Thessaloniki (Greece)</a:t>
            </a:r>
          </a:p>
          <a:p>
            <a:endParaRPr lang="en-GB" dirty="0"/>
          </a:p>
        </p:txBody>
      </p:sp>
      <p:sp>
        <p:nvSpPr>
          <p:cNvPr id="8" name="Content Placeholder 2">
            <a:extLst>
              <a:ext uri="{FF2B5EF4-FFF2-40B4-BE49-F238E27FC236}">
                <a16:creationId xmlns:a16="http://schemas.microsoft.com/office/drawing/2014/main" id="{D823FFCB-3645-A689-C123-FA1803C2AC0B}"/>
              </a:ext>
            </a:extLst>
          </p:cNvPr>
          <p:cNvSpPr txBox="1">
            <a:spLocks/>
          </p:cNvSpPr>
          <p:nvPr/>
        </p:nvSpPr>
        <p:spPr>
          <a:xfrm>
            <a:off x="1778000" y="3392927"/>
            <a:ext cx="8947469" cy="888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600"/>
              </a:spcBef>
              <a:spcAft>
                <a:spcPts val="600"/>
              </a:spcAft>
              <a:buNone/>
            </a:pPr>
            <a:r>
              <a:rPr lang="en-GB" sz="3200" b="1" dirty="0">
                <a:solidFill>
                  <a:srgbClr val="9F87D3"/>
                </a:solidFill>
                <a:latin typeface="Asap" pitchFamily="2" charset="0"/>
                <a:ea typeface="Noto Serif" panose="02020600060500020200" pitchFamily="18" charset="0"/>
                <a:cs typeface="Noto Serif" panose="02020600060500020200" pitchFamily="18" charset="0"/>
              </a:rPr>
              <a:t>WP3</a:t>
            </a:r>
            <a:r>
              <a:rPr lang="en-GB" sz="3200" dirty="0">
                <a:solidFill>
                  <a:srgbClr val="9F87D3"/>
                </a:solidFill>
                <a:latin typeface="Asap" pitchFamily="2" charset="0"/>
                <a:ea typeface="Noto Serif" panose="02020600060500020200" pitchFamily="18" charset="0"/>
                <a:cs typeface="Noto Serif" panose="02020600060500020200" pitchFamily="18" charset="0"/>
              </a:rPr>
              <a:t> Train the trainers</a:t>
            </a:r>
          </a:p>
        </p:txBody>
      </p:sp>
      <p:pic>
        <p:nvPicPr>
          <p:cNvPr id="11" name="Graphic 10" descr="Inbox with solid fill">
            <a:extLst>
              <a:ext uri="{FF2B5EF4-FFF2-40B4-BE49-F238E27FC236}">
                <a16:creationId xmlns:a16="http://schemas.microsoft.com/office/drawing/2014/main" id="{639D6799-A497-5418-2D29-F2818CBB79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165" y="3480743"/>
            <a:ext cx="670560" cy="670560"/>
          </a:xfrm>
          <a:prstGeom prst="rect">
            <a:avLst/>
          </a:prstGeom>
        </p:spPr>
      </p:pic>
      <p:sp>
        <p:nvSpPr>
          <p:cNvPr id="7" name="TextBox 6">
            <a:extLst>
              <a:ext uri="{FF2B5EF4-FFF2-40B4-BE49-F238E27FC236}">
                <a16:creationId xmlns:a16="http://schemas.microsoft.com/office/drawing/2014/main" id="{D07E195B-3753-877C-1391-D85830FC01CA}"/>
              </a:ext>
            </a:extLst>
          </p:cNvPr>
          <p:cNvSpPr txBox="1"/>
          <p:nvPr/>
        </p:nvSpPr>
        <p:spPr>
          <a:xfrm>
            <a:off x="6097746" y="4135150"/>
            <a:ext cx="4793774" cy="2023696"/>
          </a:xfrm>
          <a:prstGeom prst="rect">
            <a:avLst/>
          </a:prstGeom>
          <a:solidFill>
            <a:schemeClr val="bg1"/>
          </a:solidFill>
        </p:spPr>
        <p:txBody>
          <a:bodyPr wrap="square" rtlCol="0">
            <a:spAutoFit/>
          </a:bodyPr>
          <a:lstStyle/>
          <a:p>
            <a:pPr>
              <a:lnSpc>
                <a:spcPct val="130000"/>
              </a:lnSpc>
            </a:pPr>
            <a:r>
              <a:rPr lang="fr-FR" sz="2400" b="1" dirty="0">
                <a:latin typeface="Asap" pitchFamily="2" charset="0"/>
                <a:ea typeface="Noto Serif" panose="02020600060500020200" pitchFamily="18" charset="0"/>
                <a:cs typeface="Noto Serif" panose="02020600060500020200" pitchFamily="18" charset="0"/>
              </a:rPr>
              <a:t>Local workshops</a:t>
            </a:r>
          </a:p>
          <a:p>
            <a:pPr>
              <a:lnSpc>
                <a:spcPct val="120000"/>
              </a:lnSpc>
            </a:pPr>
            <a:r>
              <a:rPr lang="fr-FR" sz="2000" dirty="0"/>
              <a:t>organised </a:t>
            </a:r>
            <a:r>
              <a:rPr lang="fr-FR" sz="2000" dirty="0" err="1"/>
              <a:t>subsequently</a:t>
            </a:r>
            <a:br>
              <a:rPr lang="fr-FR" sz="2000" dirty="0"/>
            </a:br>
            <a:r>
              <a:rPr lang="fr-FR" sz="2000" dirty="0"/>
              <a:t>within each Indonesian </a:t>
            </a:r>
            <a:r>
              <a:rPr lang="fr-FR" sz="2000" dirty="0" err="1"/>
              <a:t>partner</a:t>
            </a:r>
            <a:r>
              <a:rPr lang="fr-FR" sz="2000" dirty="0"/>
              <a:t> to train more </a:t>
            </a:r>
            <a:r>
              <a:rPr lang="fr-FR" sz="2000" dirty="0" err="1"/>
              <a:t>faculty</a:t>
            </a:r>
            <a:r>
              <a:rPr lang="fr-FR" sz="2000" dirty="0"/>
              <a:t> members to scenario-based </a:t>
            </a:r>
            <a:r>
              <a:rPr lang="fr-FR" sz="2000" dirty="0" err="1"/>
              <a:t>learning</a:t>
            </a:r>
            <a:endParaRPr lang="en-GB" sz="2000" dirty="0"/>
          </a:p>
        </p:txBody>
      </p:sp>
      <p:pic>
        <p:nvPicPr>
          <p:cNvPr id="13" name="Graphic 12" descr="Inbox Check with solid fill">
            <a:extLst>
              <a:ext uri="{FF2B5EF4-FFF2-40B4-BE49-F238E27FC236}">
                <a16:creationId xmlns:a16="http://schemas.microsoft.com/office/drawing/2014/main" id="{1BD688C6-D013-E7A7-3566-2652A5575F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165" y="1670234"/>
            <a:ext cx="715835" cy="715835"/>
          </a:xfrm>
          <a:prstGeom prst="rect">
            <a:avLst/>
          </a:prstGeom>
        </p:spPr>
      </p:pic>
      <p:pic>
        <p:nvPicPr>
          <p:cNvPr id="15" name="Picture 14" descr="A blue rectangle with text&#10;&#10;Description automatically generated">
            <a:extLst>
              <a:ext uri="{FF2B5EF4-FFF2-40B4-BE49-F238E27FC236}">
                <a16:creationId xmlns:a16="http://schemas.microsoft.com/office/drawing/2014/main" id="{123A94D5-12E5-640C-9CEB-A5C557BB8243}"/>
              </a:ext>
            </a:extLst>
          </p:cNvPr>
          <p:cNvPicPr>
            <a:picLocks noChangeAspect="1"/>
          </p:cNvPicPr>
          <p:nvPr/>
        </p:nvPicPr>
        <p:blipFill>
          <a:blip r:embed="rId7"/>
          <a:stretch>
            <a:fillRect/>
          </a:stretch>
        </p:blipFill>
        <p:spPr>
          <a:xfrm>
            <a:off x="9772231" y="6087028"/>
            <a:ext cx="2088017" cy="696005"/>
          </a:xfrm>
          <a:prstGeom prst="rect">
            <a:avLst/>
          </a:prstGeom>
        </p:spPr>
      </p:pic>
      <p:sp>
        <p:nvSpPr>
          <p:cNvPr id="5" name="Content Placeholder 2">
            <a:extLst>
              <a:ext uri="{FF2B5EF4-FFF2-40B4-BE49-F238E27FC236}">
                <a16:creationId xmlns:a16="http://schemas.microsoft.com/office/drawing/2014/main" id="{FE355EFA-267C-B8B6-C694-D88BED9176A1}"/>
              </a:ext>
            </a:extLst>
          </p:cNvPr>
          <p:cNvSpPr txBox="1">
            <a:spLocks/>
          </p:cNvSpPr>
          <p:nvPr/>
        </p:nvSpPr>
        <p:spPr>
          <a:xfrm>
            <a:off x="1169416" y="2306192"/>
            <a:ext cx="10164635" cy="1034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725" indent="-720725">
              <a:lnSpc>
                <a:spcPct val="140000"/>
              </a:lnSpc>
              <a:spcBef>
                <a:spcPts val="0"/>
              </a:spcBef>
              <a:buNone/>
            </a:pPr>
            <a:r>
              <a:rPr lang="en-GB" sz="2000" dirty="0">
                <a:latin typeface="Noto Serif" panose="02020600060500020200" pitchFamily="18" charset="0"/>
                <a:ea typeface="Noto Serif" panose="02020600060500020200" pitchFamily="18" charset="0"/>
                <a:cs typeface="Noto Serif" panose="02020600060500020200" pitchFamily="18" charset="0"/>
              </a:rPr>
              <a:t>Needs assessments on digital soft skills </a:t>
            </a:r>
          </a:p>
          <a:p>
            <a:pPr marL="720725" indent="-720725">
              <a:lnSpc>
                <a:spcPct val="140000"/>
              </a:lnSpc>
              <a:spcBef>
                <a:spcPts val="0"/>
              </a:spcBef>
              <a:buNone/>
            </a:pPr>
            <a:r>
              <a:rPr lang="en-GB" sz="2000" dirty="0">
                <a:latin typeface="Noto Serif" panose="02020600060500020200" pitchFamily="18" charset="0"/>
                <a:ea typeface="Noto Serif" panose="02020600060500020200" pitchFamily="18" charset="0"/>
                <a:cs typeface="Noto Serif" panose="02020600060500020200" pitchFamily="18" charset="0"/>
              </a:rPr>
              <a:t>Curricular content for modules of training in digital soft skills</a:t>
            </a:r>
            <a:endParaRPr lang="en-GB" sz="2000" dirty="0">
              <a:solidFill>
                <a:srgbClr val="9F87D3"/>
              </a:solidFill>
              <a:latin typeface="Asap" pitchFamily="2"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79048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86AC-6B82-0CD7-3ACC-4B65609D5EF9}"/>
              </a:ext>
            </a:extLst>
          </p:cNvPr>
          <p:cNvSpPr>
            <a:spLocks noGrp="1"/>
          </p:cNvSpPr>
          <p:nvPr>
            <p:ph type="title"/>
          </p:nvPr>
        </p:nvSpPr>
        <p:spPr/>
        <p:txBody>
          <a:bodyPr>
            <a:normAutofit fontScale="90000"/>
          </a:bodyPr>
          <a:lstStyle/>
          <a:p>
            <a:pPr>
              <a:lnSpc>
                <a:spcPct val="100000"/>
              </a:lnSpc>
            </a:pPr>
            <a:r>
              <a:rPr lang="fr-FR" sz="4000" dirty="0"/>
              <a:t>30</a:t>
            </a:r>
            <a:r>
              <a:rPr lang="fr-FR" sz="4000" baseline="30000" dirty="0"/>
              <a:t>th</a:t>
            </a:r>
            <a:r>
              <a:rPr lang="fr-FR" sz="4000" dirty="0"/>
              <a:t> Sept. to 3</a:t>
            </a:r>
            <a:r>
              <a:rPr lang="fr-FR" sz="4000" baseline="30000" dirty="0"/>
              <a:t>rd</a:t>
            </a:r>
            <a:r>
              <a:rPr lang="fr-FR" sz="4000" dirty="0"/>
              <a:t> Oct. 2025</a:t>
            </a:r>
            <a:br>
              <a:rPr lang="fr-FR" sz="4000" dirty="0"/>
            </a:br>
            <a:r>
              <a:rPr lang="fr-FR" dirty="0"/>
              <a:t>Train the trainer workshop</a:t>
            </a:r>
            <a:endParaRPr lang="en-GB" dirty="0"/>
          </a:p>
        </p:txBody>
      </p:sp>
      <p:pic>
        <p:nvPicPr>
          <p:cNvPr id="4" name="Picture 3">
            <a:extLst>
              <a:ext uri="{FF2B5EF4-FFF2-40B4-BE49-F238E27FC236}">
                <a16:creationId xmlns:a16="http://schemas.microsoft.com/office/drawing/2014/main" id="{030F91C6-9829-115A-7A65-4D52A8205B83}"/>
              </a:ext>
            </a:extLst>
          </p:cNvPr>
          <p:cNvPicPr>
            <a:picLocks noChangeAspect="1"/>
          </p:cNvPicPr>
          <p:nvPr/>
        </p:nvPicPr>
        <p:blipFill>
          <a:blip r:embed="rId2"/>
          <a:stretch>
            <a:fillRect/>
          </a:stretch>
        </p:blipFill>
        <p:spPr>
          <a:xfrm>
            <a:off x="8984453" y="420601"/>
            <a:ext cx="2841786" cy="888058"/>
          </a:xfrm>
          <a:prstGeom prst="rect">
            <a:avLst/>
          </a:prstGeom>
        </p:spPr>
      </p:pic>
      <p:pic>
        <p:nvPicPr>
          <p:cNvPr id="13" name="Picture 12">
            <a:extLst>
              <a:ext uri="{FF2B5EF4-FFF2-40B4-BE49-F238E27FC236}">
                <a16:creationId xmlns:a16="http://schemas.microsoft.com/office/drawing/2014/main" id="{85D3EFA8-7670-5297-0751-82C6D332CCC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
                    </a14:imgEffect>
                    <a14:imgEffect>
                      <a14:colorTemperature colorTemp="6400"/>
                    </a14:imgEffect>
                    <a14:imgEffect>
                      <a14:brightnessContrast bright="20000"/>
                    </a14:imgEffect>
                  </a14:imgLayer>
                </a14:imgProps>
              </a:ext>
            </a:extLst>
          </a:blip>
          <a:srcRect l="140" r="1" b="4706"/>
          <a:stretch>
            <a:fillRect/>
          </a:stretch>
        </p:blipFill>
        <p:spPr>
          <a:xfrm>
            <a:off x="657256" y="1818639"/>
            <a:ext cx="6580911" cy="3175000"/>
          </a:xfrm>
          <a:prstGeom prst="rect">
            <a:avLst/>
          </a:prstGeom>
          <a:ln w="57150">
            <a:solidFill>
              <a:srgbClr val="9C5090"/>
            </a:solidFill>
          </a:ln>
        </p:spPr>
      </p:pic>
      <p:pic>
        <p:nvPicPr>
          <p:cNvPr id="5" name="Picture 4" descr="A blue rectangle with text&#10;&#10;Description automatically generated">
            <a:extLst>
              <a:ext uri="{FF2B5EF4-FFF2-40B4-BE49-F238E27FC236}">
                <a16:creationId xmlns:a16="http://schemas.microsoft.com/office/drawing/2014/main" id="{B5CD3694-ED4A-8721-A451-5A96DC9BEB74}"/>
              </a:ext>
            </a:extLst>
          </p:cNvPr>
          <p:cNvPicPr>
            <a:picLocks noChangeAspect="1"/>
          </p:cNvPicPr>
          <p:nvPr/>
        </p:nvPicPr>
        <p:blipFill>
          <a:blip r:embed="rId5"/>
          <a:stretch>
            <a:fillRect/>
          </a:stretch>
        </p:blipFill>
        <p:spPr>
          <a:xfrm>
            <a:off x="9772231" y="6087028"/>
            <a:ext cx="2088017" cy="696005"/>
          </a:xfrm>
          <a:prstGeom prst="rect">
            <a:avLst/>
          </a:prstGeom>
        </p:spPr>
      </p:pic>
      <p:pic>
        <p:nvPicPr>
          <p:cNvPr id="11" name="Picture 10" descr="A group of people sitting in chairs in a room&#10;&#10;AI-generated content may be incorrect.">
            <a:extLst>
              <a:ext uri="{FF2B5EF4-FFF2-40B4-BE49-F238E27FC236}">
                <a16:creationId xmlns:a16="http://schemas.microsoft.com/office/drawing/2014/main" id="{46A12219-CCC5-0CB0-D1E4-19607A079A25}"/>
              </a:ext>
            </a:extLst>
          </p:cNvPr>
          <p:cNvPicPr>
            <a:picLocks noChangeAspect="1"/>
          </p:cNvPicPr>
          <p:nvPr/>
        </p:nvPicPr>
        <p:blipFill>
          <a:blip r:embed="rId6">
            <a:extLst>
              <a:ext uri="{28A0092B-C50C-407E-A947-70E740481C1C}">
                <a14:useLocalDpi xmlns:a14="http://schemas.microsoft.com/office/drawing/2010/main" val="0"/>
              </a:ext>
            </a:extLst>
          </a:blip>
          <a:srcRect l="6126" t="31695" r="11041" b="287"/>
          <a:stretch>
            <a:fillRect/>
          </a:stretch>
        </p:blipFill>
        <p:spPr>
          <a:xfrm>
            <a:off x="7092535" y="3452787"/>
            <a:ext cx="4442209" cy="2735742"/>
          </a:xfrm>
          <a:prstGeom prst="rect">
            <a:avLst/>
          </a:prstGeom>
          <a:ln w="57150">
            <a:solidFill>
              <a:srgbClr val="9C5090"/>
            </a:solidFill>
          </a:ln>
        </p:spPr>
      </p:pic>
      <p:sp>
        <p:nvSpPr>
          <p:cNvPr id="15" name="TextBox 14">
            <a:extLst>
              <a:ext uri="{FF2B5EF4-FFF2-40B4-BE49-F238E27FC236}">
                <a16:creationId xmlns:a16="http://schemas.microsoft.com/office/drawing/2014/main" id="{14E42A87-44D1-9719-604A-FDB32DBC3607}"/>
              </a:ext>
            </a:extLst>
          </p:cNvPr>
          <p:cNvSpPr txBox="1"/>
          <p:nvPr/>
        </p:nvSpPr>
        <p:spPr>
          <a:xfrm>
            <a:off x="7431029" y="1978235"/>
            <a:ext cx="3106848" cy="1142236"/>
          </a:xfrm>
          <a:prstGeom prst="rect">
            <a:avLst/>
          </a:prstGeom>
          <a:noFill/>
        </p:spPr>
        <p:txBody>
          <a:bodyPr wrap="square">
            <a:spAutoFit/>
          </a:bodyPr>
          <a:lstStyle/>
          <a:p>
            <a:pPr marL="0" indent="0">
              <a:lnSpc>
                <a:spcPct val="130000"/>
              </a:lnSpc>
              <a:spcBef>
                <a:spcPts val="0"/>
              </a:spcBef>
              <a:buNone/>
            </a:pPr>
            <a:r>
              <a:rPr lang="en-GB" sz="1800" dirty="0">
                <a:latin typeface="Noto Serif" panose="02020600060500020200" pitchFamily="18" charset="0"/>
                <a:ea typeface="Noto Serif" panose="02020600060500020200" pitchFamily="18" charset="0"/>
                <a:cs typeface="Noto Serif" panose="02020600060500020200" pitchFamily="18" charset="0"/>
              </a:rPr>
              <a:t>UEMS represented by </a:t>
            </a:r>
            <a:br>
              <a:rPr lang="en-GB" sz="1800" dirty="0">
                <a:latin typeface="Noto Serif" panose="02020600060500020200" pitchFamily="18" charset="0"/>
                <a:ea typeface="Noto Serif" panose="02020600060500020200" pitchFamily="18" charset="0"/>
                <a:cs typeface="Noto Serif" panose="02020600060500020200" pitchFamily="18" charset="0"/>
              </a:rPr>
            </a:br>
            <a:r>
              <a:rPr lang="en-GB" sz="1800" dirty="0">
                <a:latin typeface="Noto Serif" panose="02020600060500020200" pitchFamily="18" charset="0"/>
                <a:ea typeface="Noto Serif" panose="02020600060500020200" pitchFamily="18" charset="0"/>
                <a:cs typeface="Noto Serif" panose="02020600060500020200" pitchFamily="18" charset="0"/>
              </a:rPr>
              <a:t>Ms I. Dumaine and </a:t>
            </a:r>
            <a:br>
              <a:rPr lang="en-GB" sz="1800" dirty="0">
                <a:latin typeface="Noto Serif" panose="02020600060500020200" pitchFamily="18" charset="0"/>
                <a:ea typeface="Noto Serif" panose="02020600060500020200" pitchFamily="18" charset="0"/>
                <a:cs typeface="Noto Serif" panose="02020600060500020200" pitchFamily="18" charset="0"/>
              </a:rPr>
            </a:br>
            <a:r>
              <a:rPr lang="en-GB" sz="1800" dirty="0">
                <a:latin typeface="Noto Serif" panose="02020600060500020200" pitchFamily="18" charset="0"/>
                <a:ea typeface="Noto Serif" panose="02020600060500020200" pitchFamily="18" charset="0"/>
                <a:cs typeface="Noto Serif" panose="02020600060500020200" pitchFamily="18" charset="0"/>
              </a:rPr>
              <a:t>Dr A. Brittlebank</a:t>
            </a:r>
          </a:p>
        </p:txBody>
      </p:sp>
      <p:sp>
        <p:nvSpPr>
          <p:cNvPr id="16" name="TextBox 15">
            <a:extLst>
              <a:ext uri="{FF2B5EF4-FFF2-40B4-BE49-F238E27FC236}">
                <a16:creationId xmlns:a16="http://schemas.microsoft.com/office/drawing/2014/main" id="{1888798F-75D2-93B2-2966-67C8436782FE}"/>
              </a:ext>
            </a:extLst>
          </p:cNvPr>
          <p:cNvSpPr txBox="1"/>
          <p:nvPr/>
        </p:nvSpPr>
        <p:spPr>
          <a:xfrm>
            <a:off x="533576" y="5166359"/>
            <a:ext cx="5499704" cy="751039"/>
          </a:xfrm>
          <a:prstGeom prst="rect">
            <a:avLst/>
          </a:prstGeom>
          <a:noFill/>
        </p:spPr>
        <p:txBody>
          <a:bodyPr wrap="square" rtlCol="0">
            <a:spAutoFit/>
          </a:bodyPr>
          <a:lstStyle/>
          <a:p>
            <a:pPr>
              <a:lnSpc>
                <a:spcPct val="110000"/>
              </a:lnSpc>
            </a:pPr>
            <a:r>
              <a:rPr lang="fr-FR" sz="2000" dirty="0"/>
              <a:t>4 </a:t>
            </a:r>
            <a:r>
              <a:rPr lang="fr-FR" sz="2000" dirty="0" err="1"/>
              <a:t>days</a:t>
            </a:r>
            <a:r>
              <a:rPr lang="fr-FR" sz="2000" dirty="0"/>
              <a:t> of training, </a:t>
            </a:r>
            <a:r>
              <a:rPr lang="fr-FR" sz="2000" dirty="0" err="1"/>
              <a:t>hosted</a:t>
            </a:r>
            <a:r>
              <a:rPr lang="fr-FR" sz="2000" dirty="0"/>
              <a:t> by </a:t>
            </a:r>
            <a:r>
              <a:rPr lang="fr-FR" sz="2000" dirty="0" err="1"/>
              <a:t>Universitas</a:t>
            </a:r>
            <a:r>
              <a:rPr lang="fr-FR" sz="2000" dirty="0"/>
              <a:t> </a:t>
            </a:r>
            <a:r>
              <a:rPr lang="fr-FR" sz="2000" dirty="0" err="1"/>
              <a:t>Muhammadiyah</a:t>
            </a:r>
            <a:r>
              <a:rPr lang="fr-FR" sz="2000" dirty="0"/>
              <a:t> Yogyakarta</a:t>
            </a:r>
            <a:endParaRPr lang="en-GB" sz="2000" dirty="0"/>
          </a:p>
        </p:txBody>
      </p:sp>
    </p:spTree>
    <p:extLst>
      <p:ext uri="{BB962C8B-B14F-4D97-AF65-F5344CB8AC3E}">
        <p14:creationId xmlns:p14="http://schemas.microsoft.com/office/powerpoint/2010/main" val="247360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FF78EA-2C20-C5D6-E253-57CE8A52D212}"/>
              </a:ext>
            </a:extLst>
          </p:cNvPr>
          <p:cNvSpPr>
            <a:spLocks noGrp="1"/>
          </p:cNvSpPr>
          <p:nvPr>
            <p:ph type="ctrTitle"/>
          </p:nvPr>
        </p:nvSpPr>
        <p:spPr>
          <a:xfrm>
            <a:off x="1886840" y="1751547"/>
            <a:ext cx="9144000" cy="1031781"/>
          </a:xfrm>
        </p:spPr>
        <p:txBody>
          <a:bodyPr anchor="b"/>
          <a:lstStyle/>
          <a:p>
            <a:r>
              <a:rPr lang="en-GB" dirty="0">
                <a:solidFill>
                  <a:schemeClr val="bg1"/>
                </a:solidFill>
                <a:latin typeface="Asap" pitchFamily="2" charset="0"/>
              </a:rPr>
              <a:t>1</a:t>
            </a:r>
            <a:r>
              <a:rPr lang="en-GB" baseline="30000" dirty="0">
                <a:solidFill>
                  <a:schemeClr val="bg1"/>
                </a:solidFill>
                <a:latin typeface="Asap" pitchFamily="2" charset="0"/>
              </a:rPr>
              <a:t>st</a:t>
            </a:r>
            <a:r>
              <a:rPr lang="en-GB" dirty="0">
                <a:solidFill>
                  <a:schemeClr val="bg1"/>
                </a:solidFill>
                <a:latin typeface="Asap" pitchFamily="2" charset="0"/>
              </a:rPr>
              <a:t> UEMS Congress</a:t>
            </a:r>
          </a:p>
        </p:txBody>
      </p:sp>
      <p:sp>
        <p:nvSpPr>
          <p:cNvPr id="9" name="Subtitle 2">
            <a:extLst>
              <a:ext uri="{FF2B5EF4-FFF2-40B4-BE49-F238E27FC236}">
                <a16:creationId xmlns:a16="http://schemas.microsoft.com/office/drawing/2014/main" id="{619DF60C-C260-AB29-6D20-B5376A68C621}"/>
              </a:ext>
            </a:extLst>
          </p:cNvPr>
          <p:cNvSpPr>
            <a:spLocks noGrp="1"/>
          </p:cNvSpPr>
          <p:nvPr>
            <p:ph type="subTitle" idx="1"/>
          </p:nvPr>
        </p:nvSpPr>
        <p:spPr>
          <a:xfrm>
            <a:off x="1886840" y="3079248"/>
            <a:ext cx="9144000" cy="461442"/>
          </a:xfrm>
        </p:spPr>
        <p:txBody>
          <a:bodyPr>
            <a:normAutofit lnSpcReduction="10000"/>
          </a:bodyPr>
          <a:lstStyle/>
          <a:p>
            <a:r>
              <a:rPr lang="fr-FR" sz="2800" i="1" dirty="0">
                <a:solidFill>
                  <a:schemeClr val="bg1"/>
                </a:solidFill>
                <a:latin typeface="Asap" pitchFamily="2" charset="0"/>
              </a:rPr>
              <a:t>Learning • Networking • </a:t>
            </a:r>
            <a:r>
              <a:rPr lang="fr-FR" sz="2800" i="1" dirty="0" err="1">
                <a:solidFill>
                  <a:schemeClr val="bg1"/>
                </a:solidFill>
                <a:latin typeface="Asap" pitchFamily="2" charset="0"/>
              </a:rPr>
              <a:t>Impacting</a:t>
            </a:r>
            <a:endParaRPr lang="en-GB" sz="2800" i="1" dirty="0">
              <a:solidFill>
                <a:schemeClr val="bg1"/>
              </a:solidFill>
              <a:latin typeface="Asap" pitchFamily="2" charset="0"/>
            </a:endParaRPr>
          </a:p>
        </p:txBody>
      </p:sp>
      <p:sp>
        <p:nvSpPr>
          <p:cNvPr id="10" name="Subtitle 2">
            <a:extLst>
              <a:ext uri="{FF2B5EF4-FFF2-40B4-BE49-F238E27FC236}">
                <a16:creationId xmlns:a16="http://schemas.microsoft.com/office/drawing/2014/main" id="{97D77B54-DCD0-9C14-B966-3E6DA0AAF2C2}"/>
              </a:ext>
            </a:extLst>
          </p:cNvPr>
          <p:cNvSpPr txBox="1">
            <a:spLocks/>
          </p:cNvSpPr>
          <p:nvPr/>
        </p:nvSpPr>
        <p:spPr>
          <a:xfrm>
            <a:off x="6096002" y="4132530"/>
            <a:ext cx="3667648" cy="541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000" dirty="0">
                <a:solidFill>
                  <a:schemeClr val="bg1"/>
                </a:solidFill>
                <a:latin typeface="Asap" pitchFamily="2" charset="0"/>
              </a:rPr>
              <a:t>27-30 May 2026</a:t>
            </a:r>
            <a:endParaRPr lang="en-GB" sz="3000" dirty="0">
              <a:solidFill>
                <a:schemeClr val="bg1"/>
              </a:solidFill>
              <a:latin typeface="Asap" pitchFamily="2" charset="0"/>
            </a:endParaRPr>
          </a:p>
        </p:txBody>
      </p:sp>
      <p:sp>
        <p:nvSpPr>
          <p:cNvPr id="11" name="Subtitle 2">
            <a:extLst>
              <a:ext uri="{FF2B5EF4-FFF2-40B4-BE49-F238E27FC236}">
                <a16:creationId xmlns:a16="http://schemas.microsoft.com/office/drawing/2014/main" id="{D91AD3B0-2DA1-3815-E0E1-F7F15570F522}"/>
              </a:ext>
            </a:extLst>
          </p:cNvPr>
          <p:cNvSpPr txBox="1">
            <a:spLocks/>
          </p:cNvSpPr>
          <p:nvPr/>
        </p:nvSpPr>
        <p:spPr>
          <a:xfrm>
            <a:off x="6096000" y="4837588"/>
            <a:ext cx="6189786" cy="541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000" dirty="0">
                <a:solidFill>
                  <a:schemeClr val="bg1"/>
                </a:solidFill>
                <a:latin typeface="Asap" pitchFamily="2" charset="0"/>
              </a:rPr>
              <a:t>UZ Leuven, Campus </a:t>
            </a:r>
            <a:r>
              <a:rPr lang="fr-FR" sz="3000" dirty="0" err="1">
                <a:solidFill>
                  <a:schemeClr val="bg1"/>
                </a:solidFill>
                <a:latin typeface="Asap" pitchFamily="2" charset="0"/>
              </a:rPr>
              <a:t>Gasthuisberg</a:t>
            </a:r>
            <a:r>
              <a:rPr lang="fr-FR" sz="3000" dirty="0">
                <a:solidFill>
                  <a:schemeClr val="bg1"/>
                </a:solidFill>
                <a:latin typeface="Asap" pitchFamily="2" charset="0"/>
              </a:rPr>
              <a:t>, Leuven (BE)</a:t>
            </a:r>
            <a:endParaRPr lang="en-GB" sz="3000" dirty="0">
              <a:solidFill>
                <a:schemeClr val="bg1"/>
              </a:solidFill>
              <a:latin typeface="Asap" pitchFamily="2" charset="0"/>
            </a:endParaRPr>
          </a:p>
        </p:txBody>
      </p:sp>
      <p:pic>
        <p:nvPicPr>
          <p:cNvPr id="12" name="Graphic 11" descr="Marker with solid fill">
            <a:extLst>
              <a:ext uri="{FF2B5EF4-FFF2-40B4-BE49-F238E27FC236}">
                <a16:creationId xmlns:a16="http://schemas.microsoft.com/office/drawing/2014/main" id="{8F6A43BC-2DF1-5664-E475-533C606D0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2896" y="4842406"/>
            <a:ext cx="804345" cy="804345"/>
          </a:xfrm>
          <a:prstGeom prst="rect">
            <a:avLst/>
          </a:prstGeom>
        </p:spPr>
      </p:pic>
      <p:pic>
        <p:nvPicPr>
          <p:cNvPr id="13" name="Graphic 12" descr="Daily calendar with solid fill">
            <a:extLst>
              <a:ext uri="{FF2B5EF4-FFF2-40B4-BE49-F238E27FC236}">
                <a16:creationId xmlns:a16="http://schemas.microsoft.com/office/drawing/2014/main" id="{450351FB-CCB9-F040-F43B-02C5F3E01E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9581" y="4069928"/>
            <a:ext cx="767660" cy="767660"/>
          </a:xfrm>
          <a:prstGeom prst="rect">
            <a:avLst/>
          </a:prstGeom>
        </p:spPr>
      </p:pic>
      <p:sp>
        <p:nvSpPr>
          <p:cNvPr id="3" name="TextBox 2">
            <a:extLst>
              <a:ext uri="{FF2B5EF4-FFF2-40B4-BE49-F238E27FC236}">
                <a16:creationId xmlns:a16="http://schemas.microsoft.com/office/drawing/2014/main" id="{3232C460-0483-0827-0069-D91C0361817F}"/>
              </a:ext>
            </a:extLst>
          </p:cNvPr>
          <p:cNvSpPr txBox="1"/>
          <p:nvPr/>
        </p:nvSpPr>
        <p:spPr>
          <a:xfrm>
            <a:off x="1685223" y="6103048"/>
            <a:ext cx="9376012" cy="584775"/>
          </a:xfrm>
          <a:prstGeom prst="rect">
            <a:avLst/>
          </a:prstGeom>
          <a:noFill/>
        </p:spPr>
        <p:txBody>
          <a:bodyPr wrap="square">
            <a:spAutoFit/>
          </a:bodyPr>
          <a:lstStyle/>
          <a:p>
            <a:r>
              <a:rPr lang="fr-BE" sz="3200" b="1" u="sng" dirty="0">
                <a:solidFill>
                  <a:schemeClr val="bg1"/>
                </a:solidFill>
                <a:hlinkClick r:id="rId6">
                  <a:extLst>
                    <a:ext uri="{A12FA001-AC4F-418D-AE19-62706E023703}">
                      <ahyp:hlinkClr xmlns:ahyp="http://schemas.microsoft.com/office/drawing/2018/hyperlinkcolor" val="tx"/>
                    </a:ext>
                  </a:extLst>
                </a:hlinkClick>
              </a:rPr>
              <a:t>www.uemscongress.eu</a:t>
            </a:r>
            <a:endParaRPr lang="fr-BE" sz="4800" b="1" dirty="0">
              <a:solidFill>
                <a:schemeClr val="bg1"/>
              </a:solidFill>
            </a:endParaRPr>
          </a:p>
        </p:txBody>
      </p:sp>
    </p:spTree>
    <p:extLst>
      <p:ext uri="{BB962C8B-B14F-4D97-AF65-F5344CB8AC3E}">
        <p14:creationId xmlns:p14="http://schemas.microsoft.com/office/powerpoint/2010/main" val="352300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AE691-DEDA-FB70-7AE9-011A36A1E3BD}"/>
              </a:ext>
            </a:extLst>
          </p:cNvPr>
          <p:cNvSpPr>
            <a:spLocks noGrp="1"/>
          </p:cNvSpPr>
          <p:nvPr>
            <p:ph type="title"/>
          </p:nvPr>
        </p:nvSpPr>
        <p:spPr>
          <a:xfrm>
            <a:off x="1576438" y="70293"/>
            <a:ext cx="10515600" cy="1325563"/>
          </a:xfrm>
        </p:spPr>
        <p:txBody>
          <a:bodyPr/>
          <a:lstStyle/>
          <a:p>
            <a:r>
              <a:rPr lang="fr-FR" dirty="0">
                <a:solidFill>
                  <a:schemeClr val="bg1"/>
                </a:solidFill>
              </a:rPr>
              <a:t>1st UEMS Congress</a:t>
            </a:r>
            <a:endParaRPr lang="en-GB" dirty="0">
              <a:solidFill>
                <a:schemeClr val="bg1"/>
              </a:solidFill>
            </a:endParaRPr>
          </a:p>
        </p:txBody>
      </p:sp>
      <p:sp>
        <p:nvSpPr>
          <p:cNvPr id="3" name="Content Placeholder 2">
            <a:extLst>
              <a:ext uri="{FF2B5EF4-FFF2-40B4-BE49-F238E27FC236}">
                <a16:creationId xmlns:a16="http://schemas.microsoft.com/office/drawing/2014/main" id="{57D3C1BE-FA3D-649E-904E-7E76ACE8DE79}"/>
              </a:ext>
            </a:extLst>
          </p:cNvPr>
          <p:cNvSpPr>
            <a:spLocks noGrp="1"/>
          </p:cNvSpPr>
          <p:nvPr>
            <p:ph idx="1"/>
          </p:nvPr>
        </p:nvSpPr>
        <p:spPr/>
        <p:txBody>
          <a:bodyPr/>
          <a:lstStyle/>
          <a:p>
            <a:endParaRPr lang="en-GB"/>
          </a:p>
        </p:txBody>
      </p:sp>
      <p:sp>
        <p:nvSpPr>
          <p:cNvPr id="2" name="Content Placeholder 2">
            <a:extLst>
              <a:ext uri="{FF2B5EF4-FFF2-40B4-BE49-F238E27FC236}">
                <a16:creationId xmlns:a16="http://schemas.microsoft.com/office/drawing/2014/main" id="{D34C2B9C-8CC6-FDFC-479E-1B880F59455A}"/>
              </a:ext>
            </a:extLst>
          </p:cNvPr>
          <p:cNvSpPr txBox="1">
            <a:spLocks/>
          </p:cNvSpPr>
          <p:nvPr/>
        </p:nvSpPr>
        <p:spPr>
          <a:xfrm>
            <a:off x="466661" y="2685163"/>
            <a:ext cx="5561246" cy="37657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European health</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AI/ Machine learning: training perspectives</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European medical workforce</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European health/ healthcare systems in crisis (new pandemics, naturals disasters, terror attacks, war)</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Mental health in the medical profession</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Green &amp; sustainable practice</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Work-life balance</a:t>
            </a:r>
          </a:p>
          <a:p>
            <a:pPr marL="360363" indent="-360363">
              <a:lnSpc>
                <a:spcPct val="125000"/>
              </a:lnSpc>
              <a:spcBef>
                <a:spcPts val="600"/>
              </a:spcBef>
              <a:buClr>
                <a:srgbClr val="0065B0"/>
              </a:buClr>
              <a:buSzPct val="120000"/>
              <a:buFont typeface="Noto Serif" panose="02020600060500020200" pitchFamily="18" charset="0"/>
              <a:buChar char="►"/>
            </a:pPr>
            <a:r>
              <a:rPr lang="en-GB" sz="2000" dirty="0">
                <a:latin typeface="Noto Serif" panose="02020600060500020200" pitchFamily="18" charset="0"/>
                <a:ea typeface="Noto Serif" panose="02020600060500020200" pitchFamily="18" charset="0"/>
                <a:cs typeface="Noto Serif" panose="02020600060500020200" pitchFamily="18" charset="0"/>
              </a:rPr>
              <a:t>Response to disasters</a:t>
            </a:r>
          </a:p>
          <a:p>
            <a:pPr marL="360363" indent="-360363">
              <a:lnSpc>
                <a:spcPct val="125000"/>
              </a:lnSpc>
              <a:spcBef>
                <a:spcPts val="600"/>
              </a:spcBef>
              <a:buClr>
                <a:srgbClr val="0065B0"/>
              </a:buClr>
              <a:buSzPct val="120000"/>
              <a:buFont typeface="Noto Serif" panose="02020600060500020200" pitchFamily="18" charset="0"/>
              <a:buChar char="►"/>
            </a:pPr>
            <a:endParaRPr lang="en-GB" sz="2000" b="1" dirty="0">
              <a:latin typeface="Noto Serif" panose="02020600060500020200" pitchFamily="18" charset="0"/>
              <a:ea typeface="Noto Serif" panose="02020600060500020200" pitchFamily="18" charset="0"/>
              <a:cs typeface="Noto Serif" panose="02020600060500020200" pitchFamily="18" charset="0"/>
            </a:endParaRPr>
          </a:p>
          <a:p>
            <a:pPr marL="360363" indent="-360363">
              <a:lnSpc>
                <a:spcPct val="125000"/>
              </a:lnSpc>
              <a:spcBef>
                <a:spcPts val="600"/>
              </a:spcBef>
              <a:buClr>
                <a:srgbClr val="0065B0"/>
              </a:buClr>
              <a:buSzPct val="120000"/>
              <a:buFont typeface="Noto Serif" panose="02020600060500020200" pitchFamily="18" charset="0"/>
              <a:buChar char="►"/>
            </a:pPr>
            <a:endParaRPr lang="en-GB" sz="2000" b="1" dirty="0">
              <a:latin typeface="Noto Serif" panose="02020600060500020200" pitchFamily="18" charset="0"/>
              <a:ea typeface="Noto Serif" panose="02020600060500020200" pitchFamily="18" charset="0"/>
              <a:cs typeface="Noto Serif" panose="02020600060500020200" pitchFamily="18" charset="0"/>
            </a:endParaRPr>
          </a:p>
          <a:p>
            <a:pPr marL="360363" indent="-360363">
              <a:lnSpc>
                <a:spcPct val="125000"/>
              </a:lnSpc>
              <a:spcBef>
                <a:spcPts val="600"/>
              </a:spcBef>
              <a:buClr>
                <a:srgbClr val="0065B0"/>
              </a:buClr>
              <a:buSzPct val="120000"/>
              <a:buFont typeface="Noto Serif" panose="02020600060500020200" pitchFamily="18" charset="0"/>
              <a:buChar char="►"/>
            </a:pPr>
            <a:endParaRPr lang="en-GB" sz="2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Box 3">
            <a:extLst>
              <a:ext uri="{FF2B5EF4-FFF2-40B4-BE49-F238E27FC236}">
                <a16:creationId xmlns:a16="http://schemas.microsoft.com/office/drawing/2014/main" id="{82290EC2-3576-52B2-CDBD-50E32E89840D}"/>
              </a:ext>
            </a:extLst>
          </p:cNvPr>
          <p:cNvSpPr txBox="1"/>
          <p:nvPr/>
        </p:nvSpPr>
        <p:spPr>
          <a:xfrm>
            <a:off x="466661" y="1664182"/>
            <a:ext cx="4650089" cy="769441"/>
          </a:xfrm>
          <a:prstGeom prst="rect">
            <a:avLst/>
          </a:prstGeom>
          <a:noFill/>
        </p:spPr>
        <p:txBody>
          <a:bodyPr wrap="square">
            <a:spAutoFit/>
          </a:bodyPr>
          <a:lstStyle/>
          <a:p>
            <a:pPr algn="l" rtl="0">
              <a:buNone/>
            </a:pPr>
            <a:r>
              <a:rPr lang="en-GB" sz="2200" b="0" i="0" dirty="0">
                <a:solidFill>
                  <a:srgbClr val="053470"/>
                </a:solidFill>
                <a:effectLst/>
                <a:latin typeface="Asap" pitchFamily="2" charset="0"/>
              </a:rPr>
              <a:t>Learning &amp; impacting sessions, among which:</a:t>
            </a:r>
            <a:endParaRPr lang="en-GB" sz="2200" dirty="0">
              <a:effectLst/>
              <a:latin typeface="Asap" pitchFamily="2" charset="0"/>
            </a:endParaRPr>
          </a:p>
        </p:txBody>
      </p:sp>
      <p:sp>
        <p:nvSpPr>
          <p:cNvPr id="7" name="TextBox 6">
            <a:extLst>
              <a:ext uri="{FF2B5EF4-FFF2-40B4-BE49-F238E27FC236}">
                <a16:creationId xmlns:a16="http://schemas.microsoft.com/office/drawing/2014/main" id="{8C4A1992-D162-B2A2-94D4-FA6AAB1F3096}"/>
              </a:ext>
            </a:extLst>
          </p:cNvPr>
          <p:cNvSpPr txBox="1"/>
          <p:nvPr/>
        </p:nvSpPr>
        <p:spPr>
          <a:xfrm>
            <a:off x="6678038" y="1668431"/>
            <a:ext cx="6094378" cy="430887"/>
          </a:xfrm>
          <a:prstGeom prst="rect">
            <a:avLst/>
          </a:prstGeom>
          <a:noFill/>
        </p:spPr>
        <p:txBody>
          <a:bodyPr wrap="square">
            <a:spAutoFit/>
          </a:bodyPr>
          <a:lstStyle/>
          <a:p>
            <a:pPr rtl="0">
              <a:buNone/>
            </a:pPr>
            <a:r>
              <a:rPr lang="en-GB" sz="2200" b="0" i="0" dirty="0">
                <a:solidFill>
                  <a:srgbClr val="053470"/>
                </a:solidFill>
                <a:effectLst/>
                <a:latin typeface="Asap" pitchFamily="2" charset="0"/>
              </a:rPr>
              <a:t>Networking &amp; connecting opportunities</a:t>
            </a:r>
            <a:endParaRPr lang="en-GB" sz="2200" dirty="0">
              <a:effectLst/>
              <a:latin typeface="Asap" pitchFamily="2" charset="0"/>
            </a:endParaRPr>
          </a:p>
        </p:txBody>
      </p:sp>
      <p:sp>
        <p:nvSpPr>
          <p:cNvPr id="9" name="TextBox 8">
            <a:extLst>
              <a:ext uri="{FF2B5EF4-FFF2-40B4-BE49-F238E27FC236}">
                <a16:creationId xmlns:a16="http://schemas.microsoft.com/office/drawing/2014/main" id="{2AE2B1EB-A087-ADF5-2118-50CF90992B6D}"/>
              </a:ext>
            </a:extLst>
          </p:cNvPr>
          <p:cNvSpPr txBox="1"/>
          <p:nvPr/>
        </p:nvSpPr>
        <p:spPr>
          <a:xfrm>
            <a:off x="6678038" y="2433623"/>
            <a:ext cx="5047301" cy="685188"/>
          </a:xfrm>
          <a:prstGeom prst="rect">
            <a:avLst/>
          </a:prstGeom>
          <a:noFill/>
        </p:spPr>
        <p:txBody>
          <a:bodyPr wrap="square">
            <a:spAutoFit/>
          </a:bodyPr>
          <a:lstStyle/>
          <a:p>
            <a:pPr marL="285750" indent="-285750" rtl="0">
              <a:lnSpc>
                <a:spcPct val="110000"/>
              </a:lnSpc>
              <a:spcBef>
                <a:spcPts val="600"/>
              </a:spcBef>
              <a:buClr>
                <a:schemeClr val="accent1"/>
              </a:buClr>
              <a:buSzPct val="140000"/>
              <a:buFont typeface="Arial" panose="020B0604020202020204" pitchFamily="34" charset="0"/>
              <a:buChar char="•"/>
            </a:pPr>
            <a:r>
              <a:rPr lang="en-GB" b="0" i="0" dirty="0">
                <a:solidFill>
                  <a:srgbClr val="000000"/>
                </a:solidFill>
                <a:effectLst/>
              </a:rPr>
              <a:t>Participation of key European health stakeholders &amp; experts</a:t>
            </a:r>
            <a:endParaRPr lang="en-GB" dirty="0">
              <a:effectLst/>
            </a:endParaRPr>
          </a:p>
        </p:txBody>
      </p:sp>
      <p:cxnSp>
        <p:nvCxnSpPr>
          <p:cNvPr id="11" name="Straight Connector 10">
            <a:extLst>
              <a:ext uri="{FF2B5EF4-FFF2-40B4-BE49-F238E27FC236}">
                <a16:creationId xmlns:a16="http://schemas.microsoft.com/office/drawing/2014/main" id="{B34DDFF3-842B-A1C0-3623-558523730776}"/>
              </a:ext>
            </a:extLst>
          </p:cNvPr>
          <p:cNvCxnSpPr/>
          <p:nvPr/>
        </p:nvCxnSpPr>
        <p:spPr>
          <a:xfrm>
            <a:off x="6235430" y="1829597"/>
            <a:ext cx="0" cy="453229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124C8FCD-6D38-392A-07C4-E0531087928C}"/>
              </a:ext>
            </a:extLst>
          </p:cNvPr>
          <p:cNvSpPr txBox="1">
            <a:spLocks/>
          </p:cNvSpPr>
          <p:nvPr/>
        </p:nvSpPr>
        <p:spPr>
          <a:xfrm>
            <a:off x="8276594" y="3429000"/>
            <a:ext cx="4299126" cy="3146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Oral Presentations</a:t>
            </a:r>
          </a:p>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Workshops</a:t>
            </a:r>
          </a:p>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Symposium</a:t>
            </a:r>
          </a:p>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Debates</a:t>
            </a:r>
          </a:p>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Panel </a:t>
            </a:r>
            <a:r>
              <a:rPr lang="en-GB" sz="2000" dirty="0">
                <a:solidFill>
                  <a:srgbClr val="0070C0"/>
                </a:solidFill>
                <a:latin typeface="Calibri" panose="020F0502020204030204"/>
                <a:ea typeface="Noto Serif" panose="02020600060500020200" pitchFamily="18" charset="0"/>
                <a:cs typeface="Noto Serif" panose="02020600060500020200" pitchFamily="18" charset="0"/>
              </a:rPr>
              <a:t>D</a:t>
            </a:r>
            <a:r>
              <a:rPr kumimoji="0" lang="en-GB" sz="2000" i="0" u="none" strike="noStrike" kern="1200" cap="none" spc="0" normalizeH="0" baseline="0" noProof="0" dirty="0" err="1">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iscussions</a:t>
            </a:r>
            <a:endPar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endParaRPr>
          </a:p>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lang="en-GB" sz="2000" dirty="0">
                <a:solidFill>
                  <a:srgbClr val="0070C0"/>
                </a:solidFill>
                <a:latin typeface="Calibri" panose="020F0502020204030204"/>
                <a:ea typeface="Noto Serif" panose="02020600060500020200" pitchFamily="18" charset="0"/>
                <a:cs typeface="Noto Serif" panose="02020600060500020200" pitchFamily="18" charset="0"/>
              </a:rPr>
              <a:t>Networking Reception</a:t>
            </a:r>
          </a:p>
          <a:p>
            <a:pPr marL="360363" marR="0" lvl="0" indent="-360363" algn="l" defTabSz="914400" rtl="0" eaLnBrk="1" fontAlgn="auto" latinLnBrk="0" hangingPunct="1">
              <a:lnSpc>
                <a:spcPts val="3000"/>
              </a:lnSpc>
              <a:spcBef>
                <a:spcPts val="400"/>
              </a:spcBef>
              <a:spcAft>
                <a:spcPts val="0"/>
              </a:spcAft>
              <a:buClr>
                <a:srgbClr val="FFED00"/>
              </a:buClr>
              <a:buSzPct val="110000"/>
              <a:buFont typeface="Wingdings" panose="05000000000000000000" pitchFamily="2" charset="2"/>
              <a:buChar char="Ø"/>
              <a:tabLst/>
              <a:defRPr/>
            </a:pPr>
            <a:r>
              <a:rPr kumimoji="0" lang="en-GB" sz="2000" i="0" u="none" strike="noStrike" kern="1200" cap="none" spc="0" normalizeH="0" baseline="0" noProof="0" dirty="0">
                <a:ln>
                  <a:noFill/>
                </a:ln>
                <a:solidFill>
                  <a:srgbClr val="0070C0"/>
                </a:solidFill>
                <a:effectLst/>
                <a:uLnTx/>
                <a:uFillTx/>
                <a:latin typeface="Calibri" panose="020F0502020204030204"/>
                <a:ea typeface="Noto Serif" panose="02020600060500020200" pitchFamily="18" charset="0"/>
                <a:cs typeface="Noto Serif" panose="02020600060500020200" pitchFamily="18" charset="0"/>
              </a:rPr>
              <a:t>Congress Dinner</a:t>
            </a:r>
          </a:p>
        </p:txBody>
      </p:sp>
      <p:sp>
        <p:nvSpPr>
          <p:cNvPr id="12" name="Arrow: Right 11">
            <a:extLst>
              <a:ext uri="{FF2B5EF4-FFF2-40B4-BE49-F238E27FC236}">
                <a16:creationId xmlns:a16="http://schemas.microsoft.com/office/drawing/2014/main" id="{50884110-A401-A394-E70A-6AE6D1C3FA0B}"/>
              </a:ext>
            </a:extLst>
          </p:cNvPr>
          <p:cNvSpPr/>
          <p:nvPr/>
        </p:nvSpPr>
        <p:spPr>
          <a:xfrm>
            <a:off x="6834238" y="4725748"/>
            <a:ext cx="664629" cy="55309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12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8FF0-9DC1-F4BD-ADE5-8E103D165B0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B306BEB-1D48-5096-BC76-802AB99CC818}"/>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The </a:t>
            </a:r>
            <a:r>
              <a:rPr lang="nl-BE" sz="3200" dirty="0" err="1">
                <a:solidFill>
                  <a:schemeClr val="bg1"/>
                </a:solidFill>
              </a:rPr>
              <a:t>task</a:t>
            </a:r>
            <a:r>
              <a:rPr lang="nl-BE" sz="3200" dirty="0">
                <a:solidFill>
                  <a:schemeClr val="bg1"/>
                </a:solidFill>
              </a:rPr>
              <a:t> force on EU &amp; International </a:t>
            </a:r>
            <a:r>
              <a:rPr lang="nl-BE" sz="3200" dirty="0" err="1">
                <a:solidFill>
                  <a:schemeClr val="bg1"/>
                </a:solidFill>
              </a:rPr>
              <a:t>Affairs</a:t>
            </a:r>
            <a:endParaRPr lang="nl-BE" sz="3200" dirty="0">
              <a:solidFill>
                <a:schemeClr val="bg1"/>
              </a:solidFill>
            </a:endParaRPr>
          </a:p>
        </p:txBody>
      </p:sp>
      <p:sp>
        <p:nvSpPr>
          <p:cNvPr id="2" name="Tekstvak 1">
            <a:extLst>
              <a:ext uri="{FF2B5EF4-FFF2-40B4-BE49-F238E27FC236}">
                <a16:creationId xmlns:a16="http://schemas.microsoft.com/office/drawing/2014/main" id="{5A9EF5F9-F8E3-3138-68F2-16C32901F6FC}"/>
              </a:ext>
            </a:extLst>
          </p:cNvPr>
          <p:cNvSpPr txBox="1"/>
          <p:nvPr/>
        </p:nvSpPr>
        <p:spPr>
          <a:xfrm>
            <a:off x="2228850" y="1401675"/>
            <a:ext cx="9655207" cy="584775"/>
          </a:xfrm>
          <a:prstGeom prst="rect">
            <a:avLst/>
          </a:prstGeom>
          <a:noFill/>
        </p:spPr>
        <p:txBody>
          <a:bodyPr wrap="none" rtlCol="0">
            <a:spAutoFit/>
          </a:bodyPr>
          <a:lstStyle/>
          <a:p>
            <a:r>
              <a:rPr lang="en-GB" sz="3200" i="1" dirty="0">
                <a:solidFill>
                  <a:schemeClr val="bg1"/>
                </a:solidFill>
              </a:rPr>
              <a:t>Suggestions proposed at the last council meeting</a:t>
            </a:r>
          </a:p>
        </p:txBody>
      </p:sp>
      <p:sp>
        <p:nvSpPr>
          <p:cNvPr id="11" name="Tekstvak 10">
            <a:extLst>
              <a:ext uri="{FF2B5EF4-FFF2-40B4-BE49-F238E27FC236}">
                <a16:creationId xmlns:a16="http://schemas.microsoft.com/office/drawing/2014/main" id="{FEDE9AED-E9F5-FEB2-EA0E-F7390FE3AC1C}"/>
              </a:ext>
            </a:extLst>
          </p:cNvPr>
          <p:cNvSpPr txBox="1"/>
          <p:nvPr/>
        </p:nvSpPr>
        <p:spPr>
          <a:xfrm>
            <a:off x="2644430" y="2208339"/>
            <a:ext cx="9547570" cy="4154984"/>
          </a:xfrm>
          <a:prstGeom prst="rect">
            <a:avLst/>
          </a:prstGeom>
          <a:noFill/>
        </p:spPr>
        <p:txBody>
          <a:bodyPr wrap="square" rtlCol="0">
            <a:spAutoFit/>
          </a:bodyPr>
          <a:lstStyle/>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spreading ETRs externally =&gt; internationally represented</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=&gt; sharing information to EU parliamentarians</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a dedicated page on the UEMS website</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=&gt; not yet realized</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a newsletter</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=&gt; EU Insight – next issue November 2025</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non-EU colleagues who passed the exams: UEMS ambassadors</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=&gt; the European Academy for Clinical Leadership</a:t>
            </a:r>
          </a:p>
        </p:txBody>
      </p:sp>
    </p:spTree>
    <p:extLst>
      <p:ext uri="{BB962C8B-B14F-4D97-AF65-F5344CB8AC3E}">
        <p14:creationId xmlns:p14="http://schemas.microsoft.com/office/powerpoint/2010/main" val="2079721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ECB3-B630-0930-7671-41599CF43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67946-4735-FC39-8AF4-ED92D2AEB087}"/>
              </a:ext>
            </a:extLst>
          </p:cNvPr>
          <p:cNvSpPr>
            <a:spLocks noGrp="1"/>
          </p:cNvSpPr>
          <p:nvPr>
            <p:ph type="ctrTitle"/>
          </p:nvPr>
        </p:nvSpPr>
        <p:spPr>
          <a:xfrm>
            <a:off x="1893454" y="2251359"/>
            <a:ext cx="9633527" cy="1655762"/>
          </a:xfrm>
        </p:spPr>
        <p:txBody>
          <a:bodyPr>
            <a:normAutofit/>
          </a:bodyPr>
          <a:lstStyle/>
          <a:p>
            <a:pPr algn="l"/>
            <a:r>
              <a:rPr lang="en-GB" dirty="0">
                <a:solidFill>
                  <a:schemeClr val="bg1"/>
                </a:solidFill>
                <a:latin typeface="Alegreya Sans" panose="00000500000000000000" pitchFamily="2" charset="0"/>
              </a:rPr>
              <a:t>Thanks for your attention</a:t>
            </a:r>
          </a:p>
        </p:txBody>
      </p:sp>
      <p:sp>
        <p:nvSpPr>
          <p:cNvPr id="3" name="Subtitle 2">
            <a:extLst>
              <a:ext uri="{FF2B5EF4-FFF2-40B4-BE49-F238E27FC236}">
                <a16:creationId xmlns:a16="http://schemas.microsoft.com/office/drawing/2014/main" id="{EE4DE5C9-CB53-B93B-241D-10E57AB63403}"/>
              </a:ext>
            </a:extLst>
          </p:cNvPr>
          <p:cNvSpPr>
            <a:spLocks noGrp="1"/>
          </p:cNvSpPr>
          <p:nvPr>
            <p:ph type="subTitle" idx="1"/>
          </p:nvPr>
        </p:nvSpPr>
        <p:spPr>
          <a:xfrm>
            <a:off x="1893455" y="4230110"/>
            <a:ext cx="9144000" cy="1256289"/>
          </a:xfrm>
        </p:spPr>
        <p:txBody>
          <a:bodyPr>
            <a:normAutofit/>
          </a:bodyPr>
          <a:lstStyle/>
          <a:p>
            <a:pPr lvl="1" algn="l"/>
            <a:r>
              <a:rPr lang="en-GB" dirty="0">
                <a:solidFill>
                  <a:schemeClr val="bg1"/>
                </a:solidFill>
                <a:latin typeface="Asap" pitchFamily="2" charset="0"/>
              </a:rPr>
              <a:t>	Marc H.M. Hermans</a:t>
            </a:r>
          </a:p>
          <a:p>
            <a:pPr lvl="1" algn="l"/>
            <a:r>
              <a:rPr lang="en-GB" dirty="0">
                <a:solidFill>
                  <a:schemeClr val="bg1"/>
                </a:solidFill>
                <a:latin typeface="Asap" pitchFamily="2" charset="0"/>
              </a:rPr>
              <a:t>	Officer for European &amp; International Affairs</a:t>
            </a:r>
          </a:p>
          <a:p>
            <a:pPr lvl="1" algn="l"/>
            <a:r>
              <a:rPr lang="en-GB" dirty="0">
                <a:solidFill>
                  <a:schemeClr val="bg1"/>
                </a:solidFill>
                <a:latin typeface="Asap" pitchFamily="2" charset="0"/>
              </a:rPr>
              <a:t>	marc.uems@telenet.be</a:t>
            </a:r>
          </a:p>
        </p:txBody>
      </p:sp>
    </p:spTree>
    <p:extLst>
      <p:ext uri="{BB962C8B-B14F-4D97-AF65-F5344CB8AC3E}">
        <p14:creationId xmlns:p14="http://schemas.microsoft.com/office/powerpoint/2010/main" val="209553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2ACB7-F62E-97BC-0CC3-0F0CDACB761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E2851BE-DA06-4043-B2AE-1CBBABFEB595}"/>
              </a:ext>
            </a:extLst>
          </p:cNvPr>
          <p:cNvSpPr txBox="1"/>
          <p:nvPr/>
        </p:nvSpPr>
        <p:spPr>
          <a:xfrm>
            <a:off x="2397292" y="1810749"/>
            <a:ext cx="4766048" cy="584775"/>
          </a:xfrm>
          <a:prstGeom prst="rect">
            <a:avLst/>
          </a:prstGeom>
          <a:noFill/>
        </p:spPr>
        <p:txBody>
          <a:bodyPr wrap="none" rtlCol="0">
            <a:spAutoFit/>
          </a:bodyPr>
          <a:lstStyle/>
          <a:p>
            <a:r>
              <a:rPr lang="en-GB" sz="3200" i="1" dirty="0">
                <a:solidFill>
                  <a:schemeClr val="bg1"/>
                </a:solidFill>
              </a:rPr>
              <a:t>Mrs. Isabelle DUMAINE</a:t>
            </a:r>
          </a:p>
        </p:txBody>
      </p:sp>
      <p:sp>
        <p:nvSpPr>
          <p:cNvPr id="11" name="Tekstvak 10">
            <a:extLst>
              <a:ext uri="{FF2B5EF4-FFF2-40B4-BE49-F238E27FC236}">
                <a16:creationId xmlns:a16="http://schemas.microsoft.com/office/drawing/2014/main" id="{8AE5E76D-11B7-A342-3440-5583FA6D3FA5}"/>
              </a:ext>
            </a:extLst>
          </p:cNvPr>
          <p:cNvSpPr txBox="1"/>
          <p:nvPr/>
        </p:nvSpPr>
        <p:spPr>
          <a:xfrm>
            <a:off x="3118992" y="2891245"/>
            <a:ext cx="9547570" cy="3416320"/>
          </a:xfrm>
          <a:prstGeom prst="rect">
            <a:avLst/>
          </a:prstGeom>
          <a:noFill/>
        </p:spPr>
        <p:txBody>
          <a:bodyPr wrap="square" rtlCol="0">
            <a:spAutoFit/>
          </a:bodyPr>
          <a:lstStyle/>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EU Policy &amp; Public Affairs Manager</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takes care of the follow-up in EU legislation</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getting UEMS involved in EU projects</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sends around the newsletter EU Insight</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p:txBody>
      </p:sp>
      <p:sp>
        <p:nvSpPr>
          <p:cNvPr id="3" name="TextBox 5">
            <a:extLst>
              <a:ext uri="{FF2B5EF4-FFF2-40B4-BE49-F238E27FC236}">
                <a16:creationId xmlns:a16="http://schemas.microsoft.com/office/drawing/2014/main" id="{82EE3929-7B07-CDEB-3A36-96F638F826F1}"/>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The </a:t>
            </a:r>
            <a:r>
              <a:rPr lang="nl-BE" sz="3200" dirty="0" err="1">
                <a:solidFill>
                  <a:schemeClr val="bg1"/>
                </a:solidFill>
              </a:rPr>
              <a:t>task</a:t>
            </a:r>
            <a:r>
              <a:rPr lang="nl-BE" sz="3200" dirty="0">
                <a:solidFill>
                  <a:schemeClr val="bg1"/>
                </a:solidFill>
              </a:rPr>
              <a:t> force on EU &amp; International </a:t>
            </a:r>
            <a:r>
              <a:rPr lang="nl-BE" sz="3200" dirty="0" err="1">
                <a:solidFill>
                  <a:schemeClr val="bg1"/>
                </a:solidFill>
              </a:rPr>
              <a:t>Affairs</a:t>
            </a:r>
            <a:endParaRPr lang="nl-BE" sz="3200" dirty="0">
              <a:solidFill>
                <a:schemeClr val="bg1"/>
              </a:solidFill>
            </a:endParaRPr>
          </a:p>
        </p:txBody>
      </p:sp>
    </p:spTree>
    <p:extLst>
      <p:ext uri="{BB962C8B-B14F-4D97-AF65-F5344CB8AC3E}">
        <p14:creationId xmlns:p14="http://schemas.microsoft.com/office/powerpoint/2010/main" val="124401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6243-0070-79B1-E7B9-FCD7FACF6EE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2549619-48F2-159A-1BCF-038D2071E8B6}"/>
              </a:ext>
            </a:extLst>
          </p:cNvPr>
          <p:cNvSpPr txBox="1"/>
          <p:nvPr/>
        </p:nvSpPr>
        <p:spPr>
          <a:xfrm>
            <a:off x="2397292" y="1810749"/>
            <a:ext cx="4836580" cy="584775"/>
          </a:xfrm>
          <a:prstGeom prst="rect">
            <a:avLst/>
          </a:prstGeom>
          <a:noFill/>
        </p:spPr>
        <p:txBody>
          <a:bodyPr wrap="none" rtlCol="0">
            <a:spAutoFit/>
          </a:bodyPr>
          <a:lstStyle/>
          <a:p>
            <a:r>
              <a:rPr lang="en-GB" sz="3200" i="1" dirty="0">
                <a:solidFill>
                  <a:schemeClr val="bg1"/>
                </a:solidFill>
              </a:rPr>
              <a:t>Dr. Marc H.M. Hermans</a:t>
            </a:r>
          </a:p>
        </p:txBody>
      </p:sp>
      <p:sp>
        <p:nvSpPr>
          <p:cNvPr id="11" name="Tekstvak 10">
            <a:extLst>
              <a:ext uri="{FF2B5EF4-FFF2-40B4-BE49-F238E27FC236}">
                <a16:creationId xmlns:a16="http://schemas.microsoft.com/office/drawing/2014/main" id="{F93C3FB6-63FB-AD15-5E28-C0EF0F7297F9}"/>
              </a:ext>
            </a:extLst>
          </p:cNvPr>
          <p:cNvSpPr txBox="1"/>
          <p:nvPr/>
        </p:nvSpPr>
        <p:spPr>
          <a:xfrm>
            <a:off x="3118992" y="2891245"/>
            <a:ext cx="9547570" cy="3785652"/>
          </a:xfrm>
          <a:prstGeom prst="rect">
            <a:avLst/>
          </a:prstGeom>
          <a:noFill/>
        </p:spPr>
        <p:txBody>
          <a:bodyPr wrap="square" rtlCol="0">
            <a:spAutoFit/>
          </a:bodyPr>
          <a:lstStyle/>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ambassador for the UEMS</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Contacts with the EMOs</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AEMH, CEOM, CPME, FEMS, EJDs, UEMO, EAHP</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on line events e.g. European Observatory </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WHO </a:t>
            </a:r>
            <a:r>
              <a:rPr lang="en-GB" sz="2400" dirty="0" err="1">
                <a:solidFill>
                  <a:schemeClr val="bg2"/>
                </a:solidFill>
                <a:latin typeface="Noto Serif" panose="02020600060500020200" pitchFamily="18" charset="0"/>
                <a:ea typeface="MS Mincho" panose="02020609040205080304" pitchFamily="49" charset="-128"/>
                <a:cs typeface="Times New Roman" panose="02020603050405020304" pitchFamily="18" charset="0"/>
              </a:rPr>
              <a:t>MeND</a:t>
            </a:r>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survey</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p:txBody>
      </p:sp>
      <p:sp>
        <p:nvSpPr>
          <p:cNvPr id="3" name="TextBox 5">
            <a:extLst>
              <a:ext uri="{FF2B5EF4-FFF2-40B4-BE49-F238E27FC236}">
                <a16:creationId xmlns:a16="http://schemas.microsoft.com/office/drawing/2014/main" id="{AE167F6E-18AC-E339-CEF2-63C3FC10C0A0}"/>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The </a:t>
            </a:r>
            <a:r>
              <a:rPr lang="nl-BE" sz="3200" dirty="0" err="1">
                <a:solidFill>
                  <a:schemeClr val="bg1"/>
                </a:solidFill>
              </a:rPr>
              <a:t>task</a:t>
            </a:r>
            <a:r>
              <a:rPr lang="nl-BE" sz="3200" dirty="0">
                <a:solidFill>
                  <a:schemeClr val="bg1"/>
                </a:solidFill>
              </a:rPr>
              <a:t> force on EU &amp; International </a:t>
            </a:r>
            <a:r>
              <a:rPr lang="nl-BE" sz="3200" dirty="0" err="1">
                <a:solidFill>
                  <a:schemeClr val="bg1"/>
                </a:solidFill>
              </a:rPr>
              <a:t>Affairs</a:t>
            </a:r>
            <a:endParaRPr lang="nl-BE" sz="3200" dirty="0">
              <a:solidFill>
                <a:schemeClr val="bg1"/>
              </a:solidFill>
            </a:endParaRPr>
          </a:p>
        </p:txBody>
      </p:sp>
    </p:spTree>
    <p:extLst>
      <p:ext uri="{BB962C8B-B14F-4D97-AF65-F5344CB8AC3E}">
        <p14:creationId xmlns:p14="http://schemas.microsoft.com/office/powerpoint/2010/main" val="233984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94B23-3467-FF7B-CC3F-AD87EBB679B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2259687-2059-7352-61E9-1B475FB92413}"/>
              </a:ext>
            </a:extLst>
          </p:cNvPr>
          <p:cNvSpPr txBox="1"/>
          <p:nvPr/>
        </p:nvSpPr>
        <p:spPr>
          <a:xfrm>
            <a:off x="2397292" y="1810749"/>
            <a:ext cx="4004622" cy="584775"/>
          </a:xfrm>
          <a:prstGeom prst="rect">
            <a:avLst/>
          </a:prstGeom>
          <a:noFill/>
        </p:spPr>
        <p:txBody>
          <a:bodyPr wrap="none" rtlCol="0">
            <a:spAutoFit/>
          </a:bodyPr>
          <a:lstStyle/>
          <a:p>
            <a:r>
              <a:rPr lang="en-GB" sz="32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WHO </a:t>
            </a:r>
            <a:r>
              <a:rPr lang="en-GB" sz="3200" dirty="0" err="1">
                <a:solidFill>
                  <a:schemeClr val="bg2"/>
                </a:solidFill>
                <a:latin typeface="Noto Serif" panose="02020600060500020200" pitchFamily="18" charset="0"/>
                <a:ea typeface="MS Mincho" panose="02020609040205080304" pitchFamily="49" charset="-128"/>
                <a:cs typeface="Times New Roman" panose="02020603050405020304" pitchFamily="18" charset="0"/>
              </a:rPr>
              <a:t>MeND</a:t>
            </a:r>
            <a:r>
              <a:rPr lang="en-GB" sz="32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survey</a:t>
            </a:r>
          </a:p>
        </p:txBody>
      </p:sp>
      <p:sp>
        <p:nvSpPr>
          <p:cNvPr id="11" name="Tekstvak 10">
            <a:extLst>
              <a:ext uri="{FF2B5EF4-FFF2-40B4-BE49-F238E27FC236}">
                <a16:creationId xmlns:a16="http://schemas.microsoft.com/office/drawing/2014/main" id="{F23F2476-3DD8-B184-F219-9373A0278CE3}"/>
              </a:ext>
            </a:extLst>
          </p:cNvPr>
          <p:cNvSpPr txBox="1"/>
          <p:nvPr/>
        </p:nvSpPr>
        <p:spPr>
          <a:xfrm>
            <a:off x="2974612" y="2525717"/>
            <a:ext cx="9547570" cy="4154984"/>
          </a:xfrm>
          <a:prstGeom prst="rect">
            <a:avLst/>
          </a:prstGeom>
          <a:noFill/>
        </p:spPr>
        <p:txBody>
          <a:bodyPr wrap="square" rtlCol="0">
            <a:spAutoFit/>
          </a:bodyPr>
          <a:lstStyle/>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several EU associations of nurses and doctors</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logistics: WHO Europe + finances: the EU</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working during &gt;2 years with doctors and nurses</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pPr lvl="1"/>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all EU countries plus Norway and Iceland</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shocking figures on mental health </a:t>
            </a:r>
          </a:p>
          <a:p>
            <a:endPar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endParaRPr>
          </a:p>
          <a:p>
            <a:r>
              <a:rPr lang="en-GB" sz="24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r>
              <a:rPr lang="en-US" sz="2000" u="sng" dirty="0">
                <a:solidFill>
                  <a:schemeClr val="bg2"/>
                </a:solidFill>
                <a:hlinkClick r:id="rId2">
                  <a:extLst>
                    <a:ext uri="{A12FA001-AC4F-418D-AE19-62706E023703}">
                      <ahyp:hlinkClr xmlns:ahyp="http://schemas.microsoft.com/office/drawing/2018/hyperlinkcolor" val="tx"/>
                    </a:ext>
                  </a:extLst>
                </a:hlinkClick>
              </a:rPr>
              <a:t>https://iris.who.int/items/7324bf3d-479f-426c-bd5d-861129616859</a:t>
            </a:r>
            <a:r>
              <a:rPr lang="en-GB" sz="2000" dirty="0">
                <a:solidFill>
                  <a:schemeClr val="bg2"/>
                </a:solidFill>
                <a:latin typeface="Noto Serif" panose="02020600060500020200" pitchFamily="18" charset="0"/>
                <a:ea typeface="MS Mincho" panose="02020609040205080304" pitchFamily="49" charset="-128"/>
                <a:cs typeface="Times New Roman" panose="02020603050405020304" pitchFamily="18" charset="0"/>
              </a:rPr>
              <a:t>	</a:t>
            </a:r>
          </a:p>
        </p:txBody>
      </p:sp>
      <p:pic>
        <p:nvPicPr>
          <p:cNvPr id="4" name="Afbeelding 3">
            <a:extLst>
              <a:ext uri="{FF2B5EF4-FFF2-40B4-BE49-F238E27FC236}">
                <a16:creationId xmlns:a16="http://schemas.microsoft.com/office/drawing/2014/main" id="{C3F88C37-D39A-2C56-EB5E-DBACDC072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34" y="3216165"/>
            <a:ext cx="2774087" cy="2774087"/>
          </a:xfrm>
          <a:prstGeom prst="rect">
            <a:avLst/>
          </a:prstGeom>
        </p:spPr>
      </p:pic>
      <p:sp>
        <p:nvSpPr>
          <p:cNvPr id="5" name="TextBox 5">
            <a:extLst>
              <a:ext uri="{FF2B5EF4-FFF2-40B4-BE49-F238E27FC236}">
                <a16:creationId xmlns:a16="http://schemas.microsoft.com/office/drawing/2014/main" id="{BF431CD3-4110-75C2-D662-BF035ED0636D}"/>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External </a:t>
            </a:r>
            <a:r>
              <a:rPr lang="nl-BE" sz="3200" dirty="0" err="1">
                <a:solidFill>
                  <a:schemeClr val="bg1"/>
                </a:solidFill>
              </a:rPr>
              <a:t>contacts</a:t>
            </a:r>
            <a:endParaRPr lang="nl-BE" sz="3200" dirty="0">
              <a:solidFill>
                <a:schemeClr val="bg1"/>
              </a:solidFill>
            </a:endParaRPr>
          </a:p>
        </p:txBody>
      </p:sp>
    </p:spTree>
    <p:extLst>
      <p:ext uri="{BB962C8B-B14F-4D97-AF65-F5344CB8AC3E}">
        <p14:creationId xmlns:p14="http://schemas.microsoft.com/office/powerpoint/2010/main" val="421481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2ACB7-F62E-97BC-0CC3-0F0CDACB761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E2851BE-DA06-4043-B2AE-1CBBABFEB595}"/>
              </a:ext>
            </a:extLst>
          </p:cNvPr>
          <p:cNvSpPr txBox="1"/>
          <p:nvPr/>
        </p:nvSpPr>
        <p:spPr>
          <a:xfrm>
            <a:off x="2228850" y="1401675"/>
            <a:ext cx="7369325" cy="646331"/>
          </a:xfrm>
          <a:prstGeom prst="rect">
            <a:avLst/>
          </a:prstGeom>
          <a:noFill/>
        </p:spPr>
        <p:txBody>
          <a:bodyPr wrap="none" rtlCol="0">
            <a:spAutoFit/>
          </a:bodyPr>
          <a:lstStyle/>
          <a:p>
            <a:r>
              <a:rPr lang="nl-BE" sz="3600" b="1" i="1" dirty="0">
                <a:solidFill>
                  <a:schemeClr val="bg1"/>
                </a:solidFill>
              </a:rPr>
              <a:t>Meetings </a:t>
            </a:r>
            <a:r>
              <a:rPr lang="nl-BE" sz="3600" b="1" i="1" dirty="0" err="1">
                <a:solidFill>
                  <a:schemeClr val="bg1"/>
                </a:solidFill>
              </a:rPr>
              <a:t>with</a:t>
            </a:r>
            <a:r>
              <a:rPr lang="nl-BE" sz="3600" b="1" i="1" dirty="0">
                <a:solidFill>
                  <a:schemeClr val="bg1"/>
                </a:solidFill>
              </a:rPr>
              <a:t> </a:t>
            </a:r>
            <a:r>
              <a:rPr lang="nl-BE" sz="3600" b="1" i="1" dirty="0" err="1">
                <a:solidFill>
                  <a:schemeClr val="bg1"/>
                </a:solidFill>
              </a:rPr>
              <a:t>Latvian</a:t>
            </a:r>
            <a:r>
              <a:rPr lang="nl-BE" sz="3600" b="1" i="1" dirty="0">
                <a:solidFill>
                  <a:schemeClr val="bg1"/>
                </a:solidFill>
              </a:rPr>
              <a:t> </a:t>
            </a:r>
            <a:r>
              <a:rPr lang="nl-BE" sz="3600" b="1" i="1" dirty="0" err="1">
                <a:solidFill>
                  <a:schemeClr val="bg1"/>
                </a:solidFill>
              </a:rPr>
              <a:t>colleagues</a:t>
            </a:r>
            <a:endParaRPr lang="nl-BE" sz="3600" dirty="0">
              <a:solidFill>
                <a:schemeClr val="bg1"/>
              </a:solidFill>
            </a:endParaRPr>
          </a:p>
        </p:txBody>
      </p:sp>
      <p:sp>
        <p:nvSpPr>
          <p:cNvPr id="3" name="Tekstvak 2">
            <a:extLst>
              <a:ext uri="{FF2B5EF4-FFF2-40B4-BE49-F238E27FC236}">
                <a16:creationId xmlns:a16="http://schemas.microsoft.com/office/drawing/2014/main" id="{EAAEDD2A-6BA0-44A0-8FA5-88BA2007C433}"/>
              </a:ext>
            </a:extLst>
          </p:cNvPr>
          <p:cNvSpPr txBox="1"/>
          <p:nvPr/>
        </p:nvSpPr>
        <p:spPr>
          <a:xfrm>
            <a:off x="3126277" y="2245301"/>
            <a:ext cx="5541902" cy="523220"/>
          </a:xfrm>
          <a:prstGeom prst="rect">
            <a:avLst/>
          </a:prstGeom>
          <a:noFill/>
        </p:spPr>
        <p:txBody>
          <a:bodyPr wrap="none" rtlCol="0">
            <a:spAutoFit/>
          </a:bodyPr>
          <a:lstStyle/>
          <a:p>
            <a:r>
              <a:rPr lang="nl-BE" sz="2800" i="1" dirty="0" err="1">
                <a:solidFill>
                  <a:schemeClr val="bg1"/>
                </a:solidFill>
              </a:rPr>
              <a:t>Initiated</a:t>
            </a:r>
            <a:r>
              <a:rPr lang="nl-BE" sz="2800" i="1" dirty="0">
                <a:solidFill>
                  <a:schemeClr val="bg1"/>
                </a:solidFill>
              </a:rPr>
              <a:t> </a:t>
            </a:r>
            <a:r>
              <a:rPr lang="nl-BE" sz="2800" i="1" dirty="0" err="1">
                <a:solidFill>
                  <a:schemeClr val="bg1"/>
                </a:solidFill>
              </a:rPr>
              <a:t>by</a:t>
            </a:r>
            <a:r>
              <a:rPr lang="nl-BE" sz="2800" i="1" dirty="0">
                <a:solidFill>
                  <a:schemeClr val="bg1"/>
                </a:solidFill>
              </a:rPr>
              <a:t> Prof. Aivars VETRA</a:t>
            </a:r>
          </a:p>
        </p:txBody>
      </p:sp>
      <p:sp>
        <p:nvSpPr>
          <p:cNvPr id="4" name="Tekstvak 3">
            <a:extLst>
              <a:ext uri="{FF2B5EF4-FFF2-40B4-BE49-F238E27FC236}">
                <a16:creationId xmlns:a16="http://schemas.microsoft.com/office/drawing/2014/main" id="{22F657AE-630A-756F-FEAD-4C26E7142E1D}"/>
              </a:ext>
            </a:extLst>
          </p:cNvPr>
          <p:cNvSpPr txBox="1"/>
          <p:nvPr/>
        </p:nvSpPr>
        <p:spPr>
          <a:xfrm>
            <a:off x="3162300" y="2911529"/>
            <a:ext cx="7061549" cy="461665"/>
          </a:xfrm>
          <a:prstGeom prst="rect">
            <a:avLst/>
          </a:prstGeom>
          <a:noFill/>
        </p:spPr>
        <p:txBody>
          <a:bodyPr wrap="none" rtlCol="0">
            <a:spAutoFit/>
          </a:bodyPr>
          <a:lstStyle/>
          <a:p>
            <a:r>
              <a:rPr lang="nl-BE" sz="2400" dirty="0">
                <a:solidFill>
                  <a:schemeClr val="bg1"/>
                </a:solidFill>
              </a:rPr>
              <a:t>	</a:t>
            </a:r>
            <a:r>
              <a:rPr lang="nl-BE" sz="2400" dirty="0" err="1">
                <a:solidFill>
                  <a:schemeClr val="bg1"/>
                </a:solidFill>
              </a:rPr>
              <a:t>further</a:t>
            </a:r>
            <a:r>
              <a:rPr lang="nl-BE" sz="2400" dirty="0">
                <a:solidFill>
                  <a:schemeClr val="bg1"/>
                </a:solidFill>
              </a:rPr>
              <a:t> building on the </a:t>
            </a:r>
            <a:r>
              <a:rPr lang="nl-BE" sz="2400" dirty="0" err="1">
                <a:solidFill>
                  <a:schemeClr val="bg1"/>
                </a:solidFill>
              </a:rPr>
              <a:t>Latvian</a:t>
            </a:r>
            <a:r>
              <a:rPr lang="nl-BE" sz="2400" dirty="0">
                <a:solidFill>
                  <a:schemeClr val="bg1"/>
                </a:solidFill>
              </a:rPr>
              <a:t> </a:t>
            </a:r>
            <a:r>
              <a:rPr lang="nl-BE" sz="2400" dirty="0" err="1">
                <a:solidFill>
                  <a:schemeClr val="bg1"/>
                </a:solidFill>
              </a:rPr>
              <a:t>proposal</a:t>
            </a:r>
            <a:endParaRPr lang="nl-BE" sz="2400" dirty="0">
              <a:solidFill>
                <a:schemeClr val="bg1"/>
              </a:solidFill>
            </a:endParaRPr>
          </a:p>
        </p:txBody>
      </p:sp>
      <p:sp>
        <p:nvSpPr>
          <p:cNvPr id="5" name="Tekstvak 4">
            <a:extLst>
              <a:ext uri="{FF2B5EF4-FFF2-40B4-BE49-F238E27FC236}">
                <a16:creationId xmlns:a16="http://schemas.microsoft.com/office/drawing/2014/main" id="{E4FC0C9E-E3D4-4CEB-DFCC-357F38DF8CC0}"/>
              </a:ext>
            </a:extLst>
          </p:cNvPr>
          <p:cNvSpPr txBox="1"/>
          <p:nvPr/>
        </p:nvSpPr>
        <p:spPr>
          <a:xfrm>
            <a:off x="3162300" y="3640050"/>
            <a:ext cx="3603872" cy="461665"/>
          </a:xfrm>
          <a:prstGeom prst="rect">
            <a:avLst/>
          </a:prstGeom>
          <a:noFill/>
        </p:spPr>
        <p:txBody>
          <a:bodyPr wrap="none" rtlCol="0">
            <a:spAutoFit/>
          </a:bodyPr>
          <a:lstStyle/>
          <a:p>
            <a:r>
              <a:rPr lang="nl-BE" sz="2400" b="1" i="1" dirty="0">
                <a:solidFill>
                  <a:schemeClr val="bg1"/>
                </a:solidFill>
              </a:rPr>
              <a:t>Prof. Haralds PLAUDIS </a:t>
            </a:r>
          </a:p>
        </p:txBody>
      </p:sp>
      <p:sp>
        <p:nvSpPr>
          <p:cNvPr id="16" name="Tekstvak 15">
            <a:extLst>
              <a:ext uri="{FF2B5EF4-FFF2-40B4-BE49-F238E27FC236}">
                <a16:creationId xmlns:a16="http://schemas.microsoft.com/office/drawing/2014/main" id="{9366919D-D748-4C4E-F751-0C5260126AE8}"/>
              </a:ext>
            </a:extLst>
          </p:cNvPr>
          <p:cNvSpPr txBox="1"/>
          <p:nvPr/>
        </p:nvSpPr>
        <p:spPr>
          <a:xfrm>
            <a:off x="3181350" y="4369376"/>
            <a:ext cx="6457217" cy="461665"/>
          </a:xfrm>
          <a:prstGeom prst="rect">
            <a:avLst/>
          </a:prstGeom>
          <a:noFill/>
        </p:spPr>
        <p:txBody>
          <a:bodyPr wrap="none" rtlCol="0">
            <a:spAutoFit/>
          </a:bodyPr>
          <a:lstStyle/>
          <a:p>
            <a:r>
              <a:rPr lang="nl-BE" sz="2400" dirty="0">
                <a:solidFill>
                  <a:schemeClr val="bg1"/>
                </a:solidFill>
              </a:rPr>
              <a:t>	</a:t>
            </a:r>
            <a:r>
              <a:rPr lang="nl-BE" sz="2400" dirty="0" err="1">
                <a:solidFill>
                  <a:schemeClr val="bg1"/>
                </a:solidFill>
              </a:rPr>
              <a:t>wounded</a:t>
            </a:r>
            <a:r>
              <a:rPr lang="nl-BE" sz="2400" dirty="0">
                <a:solidFill>
                  <a:schemeClr val="bg1"/>
                </a:solidFill>
              </a:rPr>
              <a:t> </a:t>
            </a:r>
            <a:r>
              <a:rPr lang="nl-BE" sz="2400" dirty="0" err="1">
                <a:solidFill>
                  <a:schemeClr val="bg1"/>
                </a:solidFill>
              </a:rPr>
              <a:t>Ukrainian</a:t>
            </a:r>
            <a:r>
              <a:rPr lang="nl-BE" sz="2400" dirty="0">
                <a:solidFill>
                  <a:schemeClr val="bg1"/>
                </a:solidFill>
              </a:rPr>
              <a:t> </a:t>
            </a:r>
            <a:r>
              <a:rPr lang="nl-BE" sz="2400" dirty="0" err="1">
                <a:solidFill>
                  <a:schemeClr val="bg1"/>
                </a:solidFill>
              </a:rPr>
              <a:t>soldiers</a:t>
            </a:r>
            <a:r>
              <a:rPr lang="nl-BE" sz="2400" dirty="0">
                <a:solidFill>
                  <a:schemeClr val="bg1"/>
                </a:solidFill>
              </a:rPr>
              <a:t> in Riga</a:t>
            </a:r>
          </a:p>
        </p:txBody>
      </p:sp>
      <p:sp>
        <p:nvSpPr>
          <p:cNvPr id="17" name="Tekstvak 16">
            <a:extLst>
              <a:ext uri="{FF2B5EF4-FFF2-40B4-BE49-F238E27FC236}">
                <a16:creationId xmlns:a16="http://schemas.microsoft.com/office/drawing/2014/main" id="{7E90A785-BD7E-9192-94E6-F5BC78E0D005}"/>
              </a:ext>
            </a:extLst>
          </p:cNvPr>
          <p:cNvSpPr txBox="1"/>
          <p:nvPr/>
        </p:nvSpPr>
        <p:spPr>
          <a:xfrm>
            <a:off x="3179257" y="5084117"/>
            <a:ext cx="6555000" cy="461665"/>
          </a:xfrm>
          <a:prstGeom prst="rect">
            <a:avLst/>
          </a:prstGeom>
          <a:noFill/>
        </p:spPr>
        <p:txBody>
          <a:bodyPr wrap="none" rtlCol="0">
            <a:spAutoFit/>
          </a:bodyPr>
          <a:lstStyle/>
          <a:p>
            <a:r>
              <a:rPr lang="nl-BE" sz="2400" dirty="0">
                <a:solidFill>
                  <a:schemeClr val="bg1"/>
                </a:solidFill>
              </a:rPr>
              <a:t>	</a:t>
            </a:r>
            <a:r>
              <a:rPr lang="nl-BE" sz="2400" dirty="0" err="1">
                <a:solidFill>
                  <a:schemeClr val="bg1"/>
                </a:solidFill>
              </a:rPr>
              <a:t>waiting</a:t>
            </a:r>
            <a:r>
              <a:rPr lang="nl-BE" sz="2400" dirty="0">
                <a:solidFill>
                  <a:schemeClr val="bg1"/>
                </a:solidFill>
              </a:rPr>
              <a:t> for </a:t>
            </a:r>
            <a:r>
              <a:rPr lang="nl-BE" sz="2400" dirty="0" err="1">
                <a:solidFill>
                  <a:schemeClr val="bg1"/>
                </a:solidFill>
              </a:rPr>
              <a:t>surgical</a:t>
            </a:r>
            <a:r>
              <a:rPr lang="nl-BE" sz="2400" dirty="0">
                <a:solidFill>
                  <a:schemeClr val="bg1"/>
                </a:solidFill>
              </a:rPr>
              <a:t> (re)</a:t>
            </a:r>
            <a:r>
              <a:rPr lang="nl-BE" sz="2400" dirty="0" err="1">
                <a:solidFill>
                  <a:schemeClr val="bg1"/>
                </a:solidFill>
              </a:rPr>
              <a:t>interventions</a:t>
            </a:r>
            <a:endParaRPr lang="nl-BE" sz="2400" i="1" dirty="0">
              <a:solidFill>
                <a:schemeClr val="bg1"/>
              </a:solidFill>
            </a:endParaRPr>
          </a:p>
        </p:txBody>
      </p:sp>
      <p:sp>
        <p:nvSpPr>
          <p:cNvPr id="18" name="Tekstvak 17">
            <a:extLst>
              <a:ext uri="{FF2B5EF4-FFF2-40B4-BE49-F238E27FC236}">
                <a16:creationId xmlns:a16="http://schemas.microsoft.com/office/drawing/2014/main" id="{B69F32F3-EA23-FCD5-8B6B-52D46B5B110F}"/>
              </a:ext>
            </a:extLst>
          </p:cNvPr>
          <p:cNvSpPr txBox="1"/>
          <p:nvPr/>
        </p:nvSpPr>
        <p:spPr>
          <a:xfrm>
            <a:off x="3179257" y="5827223"/>
            <a:ext cx="7890302" cy="461665"/>
          </a:xfrm>
          <a:prstGeom prst="rect">
            <a:avLst/>
          </a:prstGeom>
          <a:noFill/>
        </p:spPr>
        <p:txBody>
          <a:bodyPr wrap="none" rtlCol="0">
            <a:spAutoFit/>
          </a:bodyPr>
          <a:lstStyle/>
          <a:p>
            <a:pPr lvl="1"/>
            <a:r>
              <a:rPr lang="nl-BE" sz="2400" dirty="0">
                <a:solidFill>
                  <a:schemeClr val="bg1"/>
                </a:solidFill>
              </a:rPr>
              <a:t>	</a:t>
            </a:r>
            <a:r>
              <a:rPr lang="nl-BE" sz="2400" dirty="0" err="1">
                <a:solidFill>
                  <a:schemeClr val="bg1"/>
                </a:solidFill>
              </a:rPr>
              <a:t>surgeans</a:t>
            </a:r>
            <a:r>
              <a:rPr lang="nl-BE" sz="2400" dirty="0">
                <a:solidFill>
                  <a:schemeClr val="bg1"/>
                </a:solidFill>
              </a:rPr>
              <a:t> </a:t>
            </a:r>
            <a:r>
              <a:rPr lang="nl-BE" sz="2400" dirty="0" err="1">
                <a:solidFill>
                  <a:schemeClr val="bg1"/>
                </a:solidFill>
              </a:rPr>
              <a:t>confronted</a:t>
            </a:r>
            <a:r>
              <a:rPr lang="nl-BE" sz="2400" dirty="0">
                <a:solidFill>
                  <a:schemeClr val="bg1"/>
                </a:solidFill>
              </a:rPr>
              <a:t> </a:t>
            </a:r>
            <a:r>
              <a:rPr lang="nl-BE" sz="2400" dirty="0" err="1">
                <a:solidFill>
                  <a:schemeClr val="bg1"/>
                </a:solidFill>
              </a:rPr>
              <a:t>with</a:t>
            </a:r>
            <a:r>
              <a:rPr lang="nl-BE" sz="2400" dirty="0">
                <a:solidFill>
                  <a:schemeClr val="bg1"/>
                </a:solidFill>
              </a:rPr>
              <a:t> a </a:t>
            </a:r>
            <a:r>
              <a:rPr lang="nl-BE" sz="2400" dirty="0" err="1">
                <a:solidFill>
                  <a:schemeClr val="bg1"/>
                </a:solidFill>
              </a:rPr>
              <a:t>lack</a:t>
            </a:r>
            <a:r>
              <a:rPr lang="nl-BE" sz="2400" dirty="0">
                <a:solidFill>
                  <a:schemeClr val="bg1"/>
                </a:solidFill>
              </a:rPr>
              <a:t> of </a:t>
            </a:r>
            <a:r>
              <a:rPr lang="nl-BE" sz="2400" dirty="0" err="1">
                <a:solidFill>
                  <a:schemeClr val="bg1"/>
                </a:solidFill>
              </a:rPr>
              <a:t>experience</a:t>
            </a:r>
            <a:endParaRPr lang="nl-BE" sz="2400" dirty="0">
              <a:solidFill>
                <a:schemeClr val="bg1"/>
              </a:solidFill>
            </a:endParaRPr>
          </a:p>
        </p:txBody>
      </p:sp>
      <p:sp>
        <p:nvSpPr>
          <p:cNvPr id="8" name="TextBox 5">
            <a:extLst>
              <a:ext uri="{FF2B5EF4-FFF2-40B4-BE49-F238E27FC236}">
                <a16:creationId xmlns:a16="http://schemas.microsoft.com/office/drawing/2014/main" id="{7F3B3983-E755-186B-4451-E88FAC80E8EF}"/>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External </a:t>
            </a:r>
            <a:r>
              <a:rPr lang="nl-BE" sz="3200" dirty="0" err="1">
                <a:solidFill>
                  <a:schemeClr val="bg1"/>
                </a:solidFill>
              </a:rPr>
              <a:t>contacts</a:t>
            </a:r>
            <a:endParaRPr lang="nl-BE" sz="3200" dirty="0">
              <a:solidFill>
                <a:schemeClr val="bg1"/>
              </a:solidFill>
            </a:endParaRPr>
          </a:p>
        </p:txBody>
      </p:sp>
    </p:spTree>
    <p:extLst>
      <p:ext uri="{BB962C8B-B14F-4D97-AF65-F5344CB8AC3E}">
        <p14:creationId xmlns:p14="http://schemas.microsoft.com/office/powerpoint/2010/main" val="115041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1388D-B575-FAB2-E22D-F49D2788971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D7CE9AB-2C55-C8CB-2631-8B9C83EC9173}"/>
              </a:ext>
            </a:extLst>
          </p:cNvPr>
          <p:cNvSpPr txBox="1"/>
          <p:nvPr/>
        </p:nvSpPr>
        <p:spPr>
          <a:xfrm>
            <a:off x="2228850" y="1401675"/>
            <a:ext cx="7369325" cy="646331"/>
          </a:xfrm>
          <a:prstGeom prst="rect">
            <a:avLst/>
          </a:prstGeom>
          <a:noFill/>
        </p:spPr>
        <p:txBody>
          <a:bodyPr wrap="none" rtlCol="0">
            <a:spAutoFit/>
          </a:bodyPr>
          <a:lstStyle/>
          <a:p>
            <a:r>
              <a:rPr lang="nl-BE" sz="3600" b="1" i="1" dirty="0">
                <a:solidFill>
                  <a:schemeClr val="bg1"/>
                </a:solidFill>
              </a:rPr>
              <a:t>Meetings </a:t>
            </a:r>
            <a:r>
              <a:rPr lang="nl-BE" sz="3600" b="1" i="1" dirty="0" err="1">
                <a:solidFill>
                  <a:schemeClr val="bg1"/>
                </a:solidFill>
              </a:rPr>
              <a:t>with</a:t>
            </a:r>
            <a:r>
              <a:rPr lang="nl-BE" sz="3600" b="1" i="1" dirty="0">
                <a:solidFill>
                  <a:schemeClr val="bg1"/>
                </a:solidFill>
              </a:rPr>
              <a:t> </a:t>
            </a:r>
            <a:r>
              <a:rPr lang="nl-BE" sz="3600" b="1" i="1" dirty="0" err="1">
                <a:solidFill>
                  <a:schemeClr val="bg1"/>
                </a:solidFill>
              </a:rPr>
              <a:t>Latvian</a:t>
            </a:r>
            <a:r>
              <a:rPr lang="nl-BE" sz="3600" b="1" i="1" dirty="0">
                <a:solidFill>
                  <a:schemeClr val="bg1"/>
                </a:solidFill>
              </a:rPr>
              <a:t> </a:t>
            </a:r>
            <a:r>
              <a:rPr lang="nl-BE" sz="3600" b="1" i="1" dirty="0" err="1">
                <a:solidFill>
                  <a:schemeClr val="bg1"/>
                </a:solidFill>
              </a:rPr>
              <a:t>colleagues</a:t>
            </a:r>
            <a:endParaRPr lang="nl-BE" sz="3600" dirty="0">
              <a:solidFill>
                <a:schemeClr val="bg1"/>
              </a:solidFill>
            </a:endParaRPr>
          </a:p>
        </p:txBody>
      </p:sp>
      <p:sp>
        <p:nvSpPr>
          <p:cNvPr id="3" name="Tekstvak 2">
            <a:extLst>
              <a:ext uri="{FF2B5EF4-FFF2-40B4-BE49-F238E27FC236}">
                <a16:creationId xmlns:a16="http://schemas.microsoft.com/office/drawing/2014/main" id="{142F2B6C-3DBC-7E90-0FEB-5EB0248D5AD3}"/>
              </a:ext>
            </a:extLst>
          </p:cNvPr>
          <p:cNvSpPr txBox="1"/>
          <p:nvPr/>
        </p:nvSpPr>
        <p:spPr>
          <a:xfrm>
            <a:off x="3126277" y="2245301"/>
            <a:ext cx="5541902" cy="523220"/>
          </a:xfrm>
          <a:prstGeom prst="rect">
            <a:avLst/>
          </a:prstGeom>
          <a:noFill/>
        </p:spPr>
        <p:txBody>
          <a:bodyPr wrap="none" rtlCol="0">
            <a:spAutoFit/>
          </a:bodyPr>
          <a:lstStyle/>
          <a:p>
            <a:r>
              <a:rPr lang="nl-BE" sz="2800" i="1" dirty="0" err="1">
                <a:solidFill>
                  <a:schemeClr val="bg1"/>
                </a:solidFill>
              </a:rPr>
              <a:t>Initiated</a:t>
            </a:r>
            <a:r>
              <a:rPr lang="nl-BE" sz="2800" i="1" dirty="0">
                <a:solidFill>
                  <a:schemeClr val="bg1"/>
                </a:solidFill>
              </a:rPr>
              <a:t> </a:t>
            </a:r>
            <a:r>
              <a:rPr lang="nl-BE" sz="2800" i="1" dirty="0" err="1">
                <a:solidFill>
                  <a:schemeClr val="bg1"/>
                </a:solidFill>
              </a:rPr>
              <a:t>by</a:t>
            </a:r>
            <a:r>
              <a:rPr lang="nl-BE" sz="2800" i="1" dirty="0">
                <a:solidFill>
                  <a:schemeClr val="bg1"/>
                </a:solidFill>
              </a:rPr>
              <a:t> Prof. Aivars VETRA</a:t>
            </a:r>
          </a:p>
        </p:txBody>
      </p:sp>
      <p:sp>
        <p:nvSpPr>
          <p:cNvPr id="4" name="Tekstvak 3">
            <a:extLst>
              <a:ext uri="{FF2B5EF4-FFF2-40B4-BE49-F238E27FC236}">
                <a16:creationId xmlns:a16="http://schemas.microsoft.com/office/drawing/2014/main" id="{619774E9-B5F2-DEFB-7997-ECDD068E5C71}"/>
              </a:ext>
            </a:extLst>
          </p:cNvPr>
          <p:cNvSpPr txBox="1"/>
          <p:nvPr/>
        </p:nvSpPr>
        <p:spPr>
          <a:xfrm>
            <a:off x="3162300" y="2911529"/>
            <a:ext cx="7061549" cy="461665"/>
          </a:xfrm>
          <a:prstGeom prst="rect">
            <a:avLst/>
          </a:prstGeom>
          <a:noFill/>
        </p:spPr>
        <p:txBody>
          <a:bodyPr wrap="none" rtlCol="0">
            <a:spAutoFit/>
          </a:bodyPr>
          <a:lstStyle/>
          <a:p>
            <a:r>
              <a:rPr lang="nl-BE" sz="2400" dirty="0">
                <a:solidFill>
                  <a:schemeClr val="bg1"/>
                </a:solidFill>
              </a:rPr>
              <a:t>	</a:t>
            </a:r>
            <a:r>
              <a:rPr lang="nl-BE" sz="2400" dirty="0" err="1">
                <a:solidFill>
                  <a:schemeClr val="bg1"/>
                </a:solidFill>
              </a:rPr>
              <a:t>further</a:t>
            </a:r>
            <a:r>
              <a:rPr lang="nl-BE" sz="2400" dirty="0">
                <a:solidFill>
                  <a:schemeClr val="bg1"/>
                </a:solidFill>
              </a:rPr>
              <a:t> building on the </a:t>
            </a:r>
            <a:r>
              <a:rPr lang="nl-BE" sz="2400" dirty="0" err="1">
                <a:solidFill>
                  <a:schemeClr val="bg1"/>
                </a:solidFill>
              </a:rPr>
              <a:t>Latvian</a:t>
            </a:r>
            <a:r>
              <a:rPr lang="nl-BE" sz="2400" dirty="0">
                <a:solidFill>
                  <a:schemeClr val="bg1"/>
                </a:solidFill>
              </a:rPr>
              <a:t> </a:t>
            </a:r>
            <a:r>
              <a:rPr lang="nl-BE" sz="2400" dirty="0" err="1">
                <a:solidFill>
                  <a:schemeClr val="bg1"/>
                </a:solidFill>
              </a:rPr>
              <a:t>proposal</a:t>
            </a:r>
            <a:endParaRPr lang="nl-BE" sz="2400" dirty="0">
              <a:solidFill>
                <a:schemeClr val="bg1"/>
              </a:solidFill>
            </a:endParaRPr>
          </a:p>
        </p:txBody>
      </p:sp>
      <p:sp>
        <p:nvSpPr>
          <p:cNvPr id="5" name="Tekstvak 4">
            <a:extLst>
              <a:ext uri="{FF2B5EF4-FFF2-40B4-BE49-F238E27FC236}">
                <a16:creationId xmlns:a16="http://schemas.microsoft.com/office/drawing/2014/main" id="{3B8BB7DF-89BC-18B2-CE0B-06B5FB456229}"/>
              </a:ext>
            </a:extLst>
          </p:cNvPr>
          <p:cNvSpPr txBox="1"/>
          <p:nvPr/>
        </p:nvSpPr>
        <p:spPr>
          <a:xfrm>
            <a:off x="3162300" y="3640050"/>
            <a:ext cx="3744936" cy="461665"/>
          </a:xfrm>
          <a:prstGeom prst="rect">
            <a:avLst/>
          </a:prstGeom>
          <a:noFill/>
        </p:spPr>
        <p:txBody>
          <a:bodyPr wrap="none" rtlCol="0">
            <a:spAutoFit/>
          </a:bodyPr>
          <a:lstStyle/>
          <a:p>
            <a:r>
              <a:rPr lang="nl-BE" sz="2400" b="1" i="1" dirty="0">
                <a:solidFill>
                  <a:schemeClr val="bg1"/>
                </a:solidFill>
              </a:rPr>
              <a:t>Dr. </a:t>
            </a:r>
            <a:r>
              <a:rPr lang="nl-BE" sz="2400" b="1" i="1" dirty="0" err="1">
                <a:solidFill>
                  <a:schemeClr val="bg1"/>
                </a:solidFill>
              </a:rPr>
              <a:t>Aleksejs</a:t>
            </a:r>
            <a:r>
              <a:rPr lang="nl-BE" sz="2400" b="1" i="1" dirty="0">
                <a:solidFill>
                  <a:schemeClr val="bg1"/>
                </a:solidFill>
              </a:rPr>
              <a:t> VISNAKOVS</a:t>
            </a:r>
          </a:p>
        </p:txBody>
      </p:sp>
      <p:sp>
        <p:nvSpPr>
          <p:cNvPr id="16" name="Tekstvak 15">
            <a:extLst>
              <a:ext uri="{FF2B5EF4-FFF2-40B4-BE49-F238E27FC236}">
                <a16:creationId xmlns:a16="http://schemas.microsoft.com/office/drawing/2014/main" id="{FC06D002-71A2-AAEB-78DD-3CB508630321}"/>
              </a:ext>
            </a:extLst>
          </p:cNvPr>
          <p:cNvSpPr txBox="1"/>
          <p:nvPr/>
        </p:nvSpPr>
        <p:spPr>
          <a:xfrm>
            <a:off x="3181350" y="4369376"/>
            <a:ext cx="7585731" cy="461665"/>
          </a:xfrm>
          <a:prstGeom prst="rect">
            <a:avLst/>
          </a:prstGeom>
          <a:noFill/>
        </p:spPr>
        <p:txBody>
          <a:bodyPr wrap="none" rtlCol="0">
            <a:spAutoFit/>
          </a:bodyPr>
          <a:lstStyle/>
          <a:p>
            <a:r>
              <a:rPr lang="nl-BE" sz="2400" dirty="0">
                <a:solidFill>
                  <a:schemeClr val="bg1"/>
                </a:solidFill>
              </a:rPr>
              <a:t>	a </a:t>
            </a:r>
            <a:r>
              <a:rPr lang="nl-BE" sz="2400" dirty="0" err="1">
                <a:solidFill>
                  <a:schemeClr val="bg1"/>
                </a:solidFill>
              </a:rPr>
              <a:t>guided</a:t>
            </a:r>
            <a:r>
              <a:rPr lang="nl-BE" sz="2400" dirty="0">
                <a:solidFill>
                  <a:schemeClr val="bg1"/>
                </a:solidFill>
              </a:rPr>
              <a:t> tour on the new </a:t>
            </a:r>
            <a:r>
              <a:rPr lang="nl-BE" sz="2400" dirty="0" err="1">
                <a:solidFill>
                  <a:schemeClr val="bg1"/>
                </a:solidFill>
              </a:rPr>
              <a:t>Emeergency</a:t>
            </a:r>
            <a:r>
              <a:rPr lang="nl-BE" sz="2400" dirty="0">
                <a:solidFill>
                  <a:schemeClr val="bg1"/>
                </a:solidFill>
              </a:rPr>
              <a:t> Ward</a:t>
            </a:r>
          </a:p>
        </p:txBody>
      </p:sp>
      <p:sp>
        <p:nvSpPr>
          <p:cNvPr id="17" name="Tekstvak 16">
            <a:extLst>
              <a:ext uri="{FF2B5EF4-FFF2-40B4-BE49-F238E27FC236}">
                <a16:creationId xmlns:a16="http://schemas.microsoft.com/office/drawing/2014/main" id="{B2DF542A-E8EC-ADAC-BBD2-BAEB1AB282B7}"/>
              </a:ext>
            </a:extLst>
          </p:cNvPr>
          <p:cNvSpPr txBox="1"/>
          <p:nvPr/>
        </p:nvSpPr>
        <p:spPr>
          <a:xfrm>
            <a:off x="3179257" y="5084117"/>
            <a:ext cx="3849131" cy="461665"/>
          </a:xfrm>
          <a:prstGeom prst="rect">
            <a:avLst/>
          </a:prstGeom>
          <a:noFill/>
        </p:spPr>
        <p:txBody>
          <a:bodyPr wrap="none" rtlCol="0">
            <a:spAutoFit/>
          </a:bodyPr>
          <a:lstStyle/>
          <a:p>
            <a:r>
              <a:rPr lang="nl-BE" sz="2400" b="1" i="1" dirty="0">
                <a:solidFill>
                  <a:schemeClr val="bg1"/>
                </a:solidFill>
              </a:rPr>
              <a:t>Dr. Jurgis STRAUTMANIS</a:t>
            </a:r>
          </a:p>
        </p:txBody>
      </p:sp>
      <p:sp>
        <p:nvSpPr>
          <p:cNvPr id="18" name="Tekstvak 17">
            <a:extLst>
              <a:ext uri="{FF2B5EF4-FFF2-40B4-BE49-F238E27FC236}">
                <a16:creationId xmlns:a16="http://schemas.microsoft.com/office/drawing/2014/main" id="{8413147A-00EE-34A4-2B94-84A388518232}"/>
              </a:ext>
            </a:extLst>
          </p:cNvPr>
          <p:cNvSpPr txBox="1"/>
          <p:nvPr/>
        </p:nvSpPr>
        <p:spPr>
          <a:xfrm>
            <a:off x="3179257" y="5827223"/>
            <a:ext cx="8820043" cy="461665"/>
          </a:xfrm>
          <a:prstGeom prst="rect">
            <a:avLst/>
          </a:prstGeom>
          <a:noFill/>
        </p:spPr>
        <p:txBody>
          <a:bodyPr wrap="none" rtlCol="0">
            <a:spAutoFit/>
          </a:bodyPr>
          <a:lstStyle/>
          <a:p>
            <a:pPr lvl="1"/>
            <a:r>
              <a:rPr lang="nl-BE" sz="2400" dirty="0">
                <a:solidFill>
                  <a:schemeClr val="bg1"/>
                </a:solidFill>
              </a:rPr>
              <a:t>	</a:t>
            </a:r>
            <a:r>
              <a:rPr lang="nl-BE" sz="2400" dirty="0" err="1">
                <a:solidFill>
                  <a:schemeClr val="bg1"/>
                </a:solidFill>
              </a:rPr>
              <a:t>paediatric</a:t>
            </a:r>
            <a:r>
              <a:rPr lang="nl-BE" sz="2400" dirty="0">
                <a:solidFill>
                  <a:schemeClr val="bg1"/>
                </a:solidFill>
              </a:rPr>
              <a:t> </a:t>
            </a:r>
            <a:r>
              <a:rPr lang="nl-BE" sz="2400" dirty="0" err="1">
                <a:solidFill>
                  <a:schemeClr val="bg1"/>
                </a:solidFill>
              </a:rPr>
              <a:t>ophtalmologist</a:t>
            </a:r>
            <a:r>
              <a:rPr lang="nl-BE" sz="2400" dirty="0">
                <a:solidFill>
                  <a:schemeClr val="bg1"/>
                </a:solidFill>
              </a:rPr>
              <a:t> and war trauma =&gt; course</a:t>
            </a:r>
          </a:p>
        </p:txBody>
      </p:sp>
      <p:sp>
        <p:nvSpPr>
          <p:cNvPr id="8" name="TextBox 5">
            <a:extLst>
              <a:ext uri="{FF2B5EF4-FFF2-40B4-BE49-F238E27FC236}">
                <a16:creationId xmlns:a16="http://schemas.microsoft.com/office/drawing/2014/main" id="{098B39C2-C6B8-91EE-5A42-6BAB656A2F4F}"/>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External </a:t>
            </a:r>
            <a:r>
              <a:rPr lang="nl-BE" sz="3200" dirty="0" err="1">
                <a:solidFill>
                  <a:schemeClr val="bg1"/>
                </a:solidFill>
              </a:rPr>
              <a:t>contacts</a:t>
            </a:r>
            <a:endParaRPr lang="nl-BE" sz="3200" dirty="0">
              <a:solidFill>
                <a:schemeClr val="bg1"/>
              </a:solidFill>
            </a:endParaRPr>
          </a:p>
        </p:txBody>
      </p:sp>
    </p:spTree>
    <p:extLst>
      <p:ext uri="{BB962C8B-B14F-4D97-AF65-F5344CB8AC3E}">
        <p14:creationId xmlns:p14="http://schemas.microsoft.com/office/powerpoint/2010/main" val="307201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84314-85B0-B020-228E-384367D8B65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6437855-CAD7-3EED-0979-2381C8B799A5}"/>
              </a:ext>
            </a:extLst>
          </p:cNvPr>
          <p:cNvSpPr txBox="1"/>
          <p:nvPr/>
        </p:nvSpPr>
        <p:spPr>
          <a:xfrm>
            <a:off x="2228850" y="2652682"/>
            <a:ext cx="8906605" cy="1754326"/>
          </a:xfrm>
          <a:prstGeom prst="rect">
            <a:avLst/>
          </a:prstGeom>
          <a:noFill/>
        </p:spPr>
        <p:txBody>
          <a:bodyPr wrap="none" rtlCol="0">
            <a:spAutoFit/>
          </a:bodyPr>
          <a:lstStyle/>
          <a:p>
            <a:r>
              <a:rPr lang="nl-BE" sz="3600" b="1" i="1" dirty="0">
                <a:solidFill>
                  <a:schemeClr val="bg1"/>
                </a:solidFill>
              </a:rPr>
              <a:t>International Conference on</a:t>
            </a:r>
          </a:p>
          <a:p>
            <a:r>
              <a:rPr lang="nl-BE" sz="3600" i="1" dirty="0">
                <a:solidFill>
                  <a:schemeClr val="bg1"/>
                </a:solidFill>
              </a:rPr>
              <a:t>	</a:t>
            </a:r>
            <a:r>
              <a:rPr lang="nl-BE" sz="3600" i="1" dirty="0" err="1">
                <a:solidFill>
                  <a:schemeClr val="bg1"/>
                </a:solidFill>
              </a:rPr>
              <a:t>Facuty</a:t>
            </a:r>
            <a:r>
              <a:rPr lang="nl-BE" sz="3600" i="1" dirty="0">
                <a:solidFill>
                  <a:schemeClr val="bg1"/>
                </a:solidFill>
              </a:rPr>
              <a:t> Development in </a:t>
            </a:r>
          </a:p>
          <a:p>
            <a:r>
              <a:rPr lang="nl-BE" sz="3600" i="1" dirty="0">
                <a:solidFill>
                  <a:schemeClr val="bg1"/>
                </a:solidFill>
              </a:rPr>
              <a:t>		the Health </a:t>
            </a:r>
            <a:r>
              <a:rPr lang="nl-BE" sz="3600" i="1" dirty="0" err="1">
                <a:solidFill>
                  <a:schemeClr val="bg1"/>
                </a:solidFill>
              </a:rPr>
              <a:t>Professions</a:t>
            </a:r>
            <a:r>
              <a:rPr lang="nl-BE" sz="3600" i="1" dirty="0">
                <a:solidFill>
                  <a:schemeClr val="bg1"/>
                </a:solidFill>
              </a:rPr>
              <a:t>  ICFDHP</a:t>
            </a:r>
          </a:p>
        </p:txBody>
      </p:sp>
      <p:sp>
        <p:nvSpPr>
          <p:cNvPr id="4" name="Tekstvak 3">
            <a:extLst>
              <a:ext uri="{FF2B5EF4-FFF2-40B4-BE49-F238E27FC236}">
                <a16:creationId xmlns:a16="http://schemas.microsoft.com/office/drawing/2014/main" id="{1BE70A96-6CB9-D9B8-07E0-2DD01C37EC70}"/>
              </a:ext>
            </a:extLst>
          </p:cNvPr>
          <p:cNvSpPr txBox="1"/>
          <p:nvPr/>
        </p:nvSpPr>
        <p:spPr>
          <a:xfrm>
            <a:off x="3162300" y="2911529"/>
            <a:ext cx="1107996" cy="461665"/>
          </a:xfrm>
          <a:prstGeom prst="rect">
            <a:avLst/>
          </a:prstGeom>
          <a:noFill/>
        </p:spPr>
        <p:txBody>
          <a:bodyPr wrap="none" rtlCol="0">
            <a:spAutoFit/>
          </a:bodyPr>
          <a:lstStyle/>
          <a:p>
            <a:r>
              <a:rPr lang="nl-BE" sz="2400" dirty="0">
                <a:solidFill>
                  <a:schemeClr val="bg1"/>
                </a:solidFill>
              </a:rPr>
              <a:t>	</a:t>
            </a:r>
          </a:p>
        </p:txBody>
      </p:sp>
      <p:sp>
        <p:nvSpPr>
          <p:cNvPr id="5" name="Tekstvak 4">
            <a:extLst>
              <a:ext uri="{FF2B5EF4-FFF2-40B4-BE49-F238E27FC236}">
                <a16:creationId xmlns:a16="http://schemas.microsoft.com/office/drawing/2014/main" id="{7F2C230A-F0F3-01AC-6B26-F33E023D4CD7}"/>
              </a:ext>
            </a:extLst>
          </p:cNvPr>
          <p:cNvSpPr txBox="1"/>
          <p:nvPr/>
        </p:nvSpPr>
        <p:spPr>
          <a:xfrm>
            <a:off x="3162300" y="3640050"/>
            <a:ext cx="1107996" cy="461665"/>
          </a:xfrm>
          <a:prstGeom prst="rect">
            <a:avLst/>
          </a:prstGeom>
          <a:noFill/>
        </p:spPr>
        <p:txBody>
          <a:bodyPr wrap="none" rtlCol="0">
            <a:spAutoFit/>
          </a:bodyPr>
          <a:lstStyle/>
          <a:p>
            <a:r>
              <a:rPr lang="nl-BE" sz="2400" dirty="0">
                <a:solidFill>
                  <a:schemeClr val="bg1"/>
                </a:solidFill>
              </a:rPr>
              <a:t>	</a:t>
            </a:r>
          </a:p>
        </p:txBody>
      </p:sp>
      <p:sp>
        <p:nvSpPr>
          <p:cNvPr id="16" name="Tekstvak 15">
            <a:extLst>
              <a:ext uri="{FF2B5EF4-FFF2-40B4-BE49-F238E27FC236}">
                <a16:creationId xmlns:a16="http://schemas.microsoft.com/office/drawing/2014/main" id="{24B3CF8E-6BBE-FDCC-1F30-F1A8FD232B71}"/>
              </a:ext>
            </a:extLst>
          </p:cNvPr>
          <p:cNvSpPr txBox="1"/>
          <p:nvPr/>
        </p:nvSpPr>
        <p:spPr>
          <a:xfrm>
            <a:off x="3181350" y="4369376"/>
            <a:ext cx="1107996" cy="461665"/>
          </a:xfrm>
          <a:prstGeom prst="rect">
            <a:avLst/>
          </a:prstGeom>
          <a:noFill/>
        </p:spPr>
        <p:txBody>
          <a:bodyPr wrap="none" rtlCol="0">
            <a:spAutoFit/>
          </a:bodyPr>
          <a:lstStyle/>
          <a:p>
            <a:r>
              <a:rPr lang="nl-BE" sz="2400" dirty="0">
                <a:solidFill>
                  <a:schemeClr val="bg1"/>
                </a:solidFill>
              </a:rPr>
              <a:t>	</a:t>
            </a:r>
          </a:p>
        </p:txBody>
      </p:sp>
      <p:sp>
        <p:nvSpPr>
          <p:cNvPr id="17" name="Tekstvak 16">
            <a:extLst>
              <a:ext uri="{FF2B5EF4-FFF2-40B4-BE49-F238E27FC236}">
                <a16:creationId xmlns:a16="http://schemas.microsoft.com/office/drawing/2014/main" id="{1DCC9D46-4E3A-B97A-25EB-3B3D1912032E}"/>
              </a:ext>
            </a:extLst>
          </p:cNvPr>
          <p:cNvSpPr txBox="1"/>
          <p:nvPr/>
        </p:nvSpPr>
        <p:spPr>
          <a:xfrm>
            <a:off x="3179257" y="5084117"/>
            <a:ext cx="1107996" cy="523220"/>
          </a:xfrm>
          <a:prstGeom prst="rect">
            <a:avLst/>
          </a:prstGeom>
          <a:noFill/>
        </p:spPr>
        <p:txBody>
          <a:bodyPr wrap="none" rtlCol="0">
            <a:spAutoFit/>
          </a:bodyPr>
          <a:lstStyle/>
          <a:p>
            <a:r>
              <a:rPr lang="nl-BE" sz="2800" i="1" dirty="0">
                <a:solidFill>
                  <a:schemeClr val="bg1"/>
                </a:solidFill>
              </a:rPr>
              <a:t>	</a:t>
            </a:r>
          </a:p>
        </p:txBody>
      </p:sp>
      <p:sp>
        <p:nvSpPr>
          <p:cNvPr id="18" name="Tekstvak 17">
            <a:extLst>
              <a:ext uri="{FF2B5EF4-FFF2-40B4-BE49-F238E27FC236}">
                <a16:creationId xmlns:a16="http://schemas.microsoft.com/office/drawing/2014/main" id="{C33425E6-C525-0C12-ADB2-2B31DF6629B3}"/>
              </a:ext>
            </a:extLst>
          </p:cNvPr>
          <p:cNvSpPr txBox="1"/>
          <p:nvPr/>
        </p:nvSpPr>
        <p:spPr>
          <a:xfrm>
            <a:off x="3183427" y="5924550"/>
            <a:ext cx="1107996" cy="461665"/>
          </a:xfrm>
          <a:prstGeom prst="rect">
            <a:avLst/>
          </a:prstGeom>
          <a:noFill/>
        </p:spPr>
        <p:txBody>
          <a:bodyPr wrap="none" rtlCol="0">
            <a:spAutoFit/>
          </a:bodyPr>
          <a:lstStyle/>
          <a:p>
            <a:pPr lvl="1"/>
            <a:r>
              <a:rPr lang="nl-BE" sz="2400" dirty="0">
                <a:solidFill>
                  <a:schemeClr val="bg1"/>
                </a:solidFill>
              </a:rPr>
              <a:t>	</a:t>
            </a:r>
          </a:p>
        </p:txBody>
      </p:sp>
      <p:sp>
        <p:nvSpPr>
          <p:cNvPr id="7" name="TextBox 5">
            <a:extLst>
              <a:ext uri="{FF2B5EF4-FFF2-40B4-BE49-F238E27FC236}">
                <a16:creationId xmlns:a16="http://schemas.microsoft.com/office/drawing/2014/main" id="{66A755A8-7D86-214B-9DDB-05955EEDDD27}"/>
              </a:ext>
            </a:extLst>
          </p:cNvPr>
          <p:cNvSpPr txBox="1"/>
          <p:nvPr/>
        </p:nvSpPr>
        <p:spPr>
          <a:xfrm>
            <a:off x="2228850" y="595011"/>
            <a:ext cx="8785654" cy="584775"/>
          </a:xfrm>
          <a:prstGeom prst="rect">
            <a:avLst/>
          </a:prstGeom>
          <a:noFill/>
        </p:spPr>
        <p:txBody>
          <a:bodyPr wrap="square" rtlCol="0">
            <a:spAutoFit/>
          </a:bodyPr>
          <a:lstStyle/>
          <a:p>
            <a:r>
              <a:rPr lang="nl-BE" sz="3200" dirty="0">
                <a:solidFill>
                  <a:schemeClr val="bg1"/>
                </a:solidFill>
              </a:rPr>
              <a:t>External </a:t>
            </a:r>
            <a:r>
              <a:rPr lang="nl-BE" sz="3200" dirty="0" err="1">
                <a:solidFill>
                  <a:schemeClr val="bg1"/>
                </a:solidFill>
              </a:rPr>
              <a:t>contacts</a:t>
            </a:r>
            <a:endParaRPr lang="nl-BE" sz="3200" dirty="0">
              <a:solidFill>
                <a:schemeClr val="bg1"/>
              </a:solidFill>
            </a:endParaRPr>
          </a:p>
        </p:txBody>
      </p:sp>
      <p:sp>
        <p:nvSpPr>
          <p:cNvPr id="8" name="Tekstvak 7">
            <a:extLst>
              <a:ext uri="{FF2B5EF4-FFF2-40B4-BE49-F238E27FC236}">
                <a16:creationId xmlns:a16="http://schemas.microsoft.com/office/drawing/2014/main" id="{A2040C2D-A804-AC41-5536-9CB02BF74B13}"/>
              </a:ext>
            </a:extLst>
          </p:cNvPr>
          <p:cNvSpPr txBox="1"/>
          <p:nvPr/>
        </p:nvSpPr>
        <p:spPr>
          <a:xfrm>
            <a:off x="2228850" y="4595059"/>
            <a:ext cx="9047670" cy="1200329"/>
          </a:xfrm>
          <a:prstGeom prst="rect">
            <a:avLst/>
          </a:prstGeom>
          <a:noFill/>
        </p:spPr>
        <p:txBody>
          <a:bodyPr wrap="none" rtlCol="0">
            <a:spAutoFit/>
          </a:bodyPr>
          <a:lstStyle/>
          <a:p>
            <a:r>
              <a:rPr lang="nl-BE" sz="3600" i="1" dirty="0">
                <a:solidFill>
                  <a:schemeClr val="bg1"/>
                </a:solidFill>
              </a:rPr>
              <a:t>Association for </a:t>
            </a:r>
          </a:p>
          <a:p>
            <a:r>
              <a:rPr lang="nl-BE" sz="3600" i="1" dirty="0">
                <a:solidFill>
                  <a:schemeClr val="bg1"/>
                </a:solidFill>
              </a:rPr>
              <a:t>	Medical Education in Europe  AMEE</a:t>
            </a:r>
          </a:p>
        </p:txBody>
      </p:sp>
      <p:sp>
        <p:nvSpPr>
          <p:cNvPr id="9" name="Tekstvak 8">
            <a:extLst>
              <a:ext uri="{FF2B5EF4-FFF2-40B4-BE49-F238E27FC236}">
                <a16:creationId xmlns:a16="http://schemas.microsoft.com/office/drawing/2014/main" id="{64F7F64C-DCB3-6A80-278F-A827844D9823}"/>
              </a:ext>
            </a:extLst>
          </p:cNvPr>
          <p:cNvSpPr txBox="1"/>
          <p:nvPr/>
        </p:nvSpPr>
        <p:spPr>
          <a:xfrm>
            <a:off x="2228850" y="1401675"/>
            <a:ext cx="5375189" cy="646331"/>
          </a:xfrm>
          <a:prstGeom prst="rect">
            <a:avLst/>
          </a:prstGeom>
          <a:noFill/>
        </p:spPr>
        <p:txBody>
          <a:bodyPr wrap="none" rtlCol="0">
            <a:spAutoFit/>
          </a:bodyPr>
          <a:lstStyle/>
          <a:p>
            <a:r>
              <a:rPr lang="nl-BE" sz="3600" b="1" i="1" dirty="0">
                <a:solidFill>
                  <a:schemeClr val="bg1"/>
                </a:solidFill>
              </a:rPr>
              <a:t>Barcelona - August 2025</a:t>
            </a:r>
            <a:endParaRPr lang="nl-BE" sz="3600" dirty="0">
              <a:solidFill>
                <a:schemeClr val="bg1"/>
              </a:solidFill>
            </a:endParaRPr>
          </a:p>
        </p:txBody>
      </p:sp>
    </p:spTree>
    <p:extLst>
      <p:ext uri="{BB962C8B-B14F-4D97-AF65-F5344CB8AC3E}">
        <p14:creationId xmlns:p14="http://schemas.microsoft.com/office/powerpoint/2010/main" val="50364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23254-0BAE-16EA-02A1-454547D2D03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2C79A85-61F4-DEC0-4439-F69FF24F9EFB}"/>
              </a:ext>
            </a:extLst>
          </p:cNvPr>
          <p:cNvSpPr txBox="1"/>
          <p:nvPr/>
        </p:nvSpPr>
        <p:spPr>
          <a:xfrm>
            <a:off x="1629032" y="405493"/>
            <a:ext cx="10344665" cy="461665"/>
          </a:xfrm>
          <a:prstGeom prst="rect">
            <a:avLst/>
          </a:prstGeom>
          <a:noFill/>
        </p:spPr>
        <p:txBody>
          <a:bodyPr wrap="square" rtlCol="0">
            <a:spAutoFit/>
          </a:bodyPr>
          <a:lstStyle/>
          <a:p>
            <a:r>
              <a:rPr lang="nl-BE" sz="2400" dirty="0">
                <a:solidFill>
                  <a:schemeClr val="bg1"/>
                </a:solidFill>
              </a:rPr>
              <a:t>	</a:t>
            </a:r>
            <a:r>
              <a:rPr lang="nl-BE" sz="2400" dirty="0" err="1">
                <a:solidFill>
                  <a:schemeClr val="bg1"/>
                </a:solidFill>
              </a:rPr>
              <a:t>Some</a:t>
            </a:r>
            <a:r>
              <a:rPr lang="nl-BE" sz="2400" dirty="0">
                <a:solidFill>
                  <a:schemeClr val="bg1"/>
                </a:solidFill>
              </a:rPr>
              <a:t> relevant </a:t>
            </a:r>
            <a:r>
              <a:rPr lang="nl-BE" sz="2400" dirty="0" err="1">
                <a:solidFill>
                  <a:schemeClr val="bg1"/>
                </a:solidFill>
              </a:rPr>
              <a:t>aspects</a:t>
            </a:r>
            <a:r>
              <a:rPr lang="nl-BE" sz="2400" dirty="0">
                <a:solidFill>
                  <a:schemeClr val="bg1"/>
                </a:solidFill>
              </a:rPr>
              <a:t> of </a:t>
            </a:r>
            <a:r>
              <a:rPr lang="nl-BE" sz="2400" dirty="0" err="1">
                <a:solidFill>
                  <a:schemeClr val="bg1"/>
                </a:solidFill>
              </a:rPr>
              <a:t>actual</a:t>
            </a:r>
            <a:r>
              <a:rPr lang="nl-BE" sz="2400" dirty="0">
                <a:solidFill>
                  <a:schemeClr val="bg1"/>
                </a:solidFill>
              </a:rPr>
              <a:t> UEMS </a:t>
            </a:r>
            <a:r>
              <a:rPr lang="nl-BE" sz="2400" dirty="0" err="1">
                <a:solidFill>
                  <a:schemeClr val="bg1"/>
                </a:solidFill>
              </a:rPr>
              <a:t>activities</a:t>
            </a:r>
            <a:endParaRPr lang="nl-BE" sz="2400" dirty="0">
              <a:solidFill>
                <a:schemeClr val="bg1"/>
              </a:solidFill>
            </a:endParaRPr>
          </a:p>
        </p:txBody>
      </p:sp>
      <p:sp>
        <p:nvSpPr>
          <p:cNvPr id="2" name="Tekstvak 1">
            <a:extLst>
              <a:ext uri="{FF2B5EF4-FFF2-40B4-BE49-F238E27FC236}">
                <a16:creationId xmlns:a16="http://schemas.microsoft.com/office/drawing/2014/main" id="{7662A470-5F49-9517-BABB-FD7320345094}"/>
              </a:ext>
            </a:extLst>
          </p:cNvPr>
          <p:cNvSpPr txBox="1"/>
          <p:nvPr/>
        </p:nvSpPr>
        <p:spPr>
          <a:xfrm>
            <a:off x="2228850" y="1401675"/>
            <a:ext cx="5631670" cy="646331"/>
          </a:xfrm>
          <a:prstGeom prst="rect">
            <a:avLst/>
          </a:prstGeom>
          <a:noFill/>
        </p:spPr>
        <p:txBody>
          <a:bodyPr wrap="none" rtlCol="0">
            <a:spAutoFit/>
          </a:bodyPr>
          <a:lstStyle/>
          <a:p>
            <a:r>
              <a:rPr lang="nl-BE" sz="3600" b="1" i="1" dirty="0">
                <a:solidFill>
                  <a:schemeClr val="bg1"/>
                </a:solidFill>
              </a:rPr>
              <a:t>The </a:t>
            </a:r>
            <a:r>
              <a:rPr lang="nl-BE" sz="3600" b="1" i="1" dirty="0" err="1">
                <a:solidFill>
                  <a:schemeClr val="bg1"/>
                </a:solidFill>
              </a:rPr>
              <a:t>geopolitical</a:t>
            </a:r>
            <a:r>
              <a:rPr lang="nl-BE" sz="3600" b="1" i="1" dirty="0">
                <a:solidFill>
                  <a:schemeClr val="bg1"/>
                </a:solidFill>
              </a:rPr>
              <a:t> </a:t>
            </a:r>
            <a:r>
              <a:rPr lang="nl-BE" sz="3600" b="1" i="1" dirty="0" err="1">
                <a:solidFill>
                  <a:schemeClr val="bg1"/>
                </a:solidFill>
              </a:rPr>
              <a:t>situation</a:t>
            </a:r>
            <a:endParaRPr lang="nl-BE" sz="3600" dirty="0">
              <a:solidFill>
                <a:schemeClr val="bg1"/>
              </a:solidFill>
            </a:endParaRPr>
          </a:p>
        </p:txBody>
      </p:sp>
      <p:sp>
        <p:nvSpPr>
          <p:cNvPr id="3" name="Tekstvak 2">
            <a:extLst>
              <a:ext uri="{FF2B5EF4-FFF2-40B4-BE49-F238E27FC236}">
                <a16:creationId xmlns:a16="http://schemas.microsoft.com/office/drawing/2014/main" id="{B8FDEA70-79AF-5E44-0113-285938F1850B}"/>
              </a:ext>
            </a:extLst>
          </p:cNvPr>
          <p:cNvSpPr txBox="1"/>
          <p:nvPr/>
        </p:nvSpPr>
        <p:spPr>
          <a:xfrm>
            <a:off x="3126277" y="2245301"/>
            <a:ext cx="6652783" cy="954107"/>
          </a:xfrm>
          <a:prstGeom prst="rect">
            <a:avLst/>
          </a:prstGeom>
          <a:noFill/>
        </p:spPr>
        <p:txBody>
          <a:bodyPr wrap="none" rtlCol="0">
            <a:spAutoFit/>
          </a:bodyPr>
          <a:lstStyle/>
          <a:p>
            <a:r>
              <a:rPr lang="nl-BE" sz="2800" i="1" dirty="0">
                <a:solidFill>
                  <a:schemeClr val="bg1"/>
                </a:solidFill>
              </a:rPr>
              <a:t>A Military Medicine curriculum </a:t>
            </a:r>
          </a:p>
          <a:p>
            <a:r>
              <a:rPr lang="nl-BE" sz="2800" i="1" dirty="0">
                <a:solidFill>
                  <a:schemeClr val="bg1"/>
                </a:solidFill>
              </a:rPr>
              <a:t>		in </a:t>
            </a:r>
            <a:r>
              <a:rPr lang="nl-BE" sz="2800" i="1" dirty="0" err="1">
                <a:solidFill>
                  <a:schemeClr val="bg1"/>
                </a:solidFill>
              </a:rPr>
              <a:t>undergraduate</a:t>
            </a:r>
            <a:r>
              <a:rPr lang="nl-BE" sz="2800" i="1" dirty="0">
                <a:solidFill>
                  <a:schemeClr val="bg1"/>
                </a:solidFill>
              </a:rPr>
              <a:t>  training</a:t>
            </a:r>
          </a:p>
        </p:txBody>
      </p:sp>
      <p:sp>
        <p:nvSpPr>
          <p:cNvPr id="4" name="Tekstvak 3">
            <a:extLst>
              <a:ext uri="{FF2B5EF4-FFF2-40B4-BE49-F238E27FC236}">
                <a16:creationId xmlns:a16="http://schemas.microsoft.com/office/drawing/2014/main" id="{7C52E733-43CC-8043-1234-E1A566A11EBF}"/>
              </a:ext>
            </a:extLst>
          </p:cNvPr>
          <p:cNvSpPr txBox="1"/>
          <p:nvPr/>
        </p:nvSpPr>
        <p:spPr>
          <a:xfrm>
            <a:off x="3162300" y="2911529"/>
            <a:ext cx="1107996" cy="461665"/>
          </a:xfrm>
          <a:prstGeom prst="rect">
            <a:avLst/>
          </a:prstGeom>
          <a:noFill/>
        </p:spPr>
        <p:txBody>
          <a:bodyPr wrap="none" rtlCol="0">
            <a:spAutoFit/>
          </a:bodyPr>
          <a:lstStyle/>
          <a:p>
            <a:r>
              <a:rPr lang="nl-BE" sz="2400" dirty="0">
                <a:solidFill>
                  <a:schemeClr val="bg1"/>
                </a:solidFill>
              </a:rPr>
              <a:t>	</a:t>
            </a:r>
          </a:p>
        </p:txBody>
      </p:sp>
      <p:sp>
        <p:nvSpPr>
          <p:cNvPr id="5" name="Tekstvak 4">
            <a:extLst>
              <a:ext uri="{FF2B5EF4-FFF2-40B4-BE49-F238E27FC236}">
                <a16:creationId xmlns:a16="http://schemas.microsoft.com/office/drawing/2014/main" id="{BA4EFB23-1389-DE65-3D3F-6D973CFDB11B}"/>
              </a:ext>
            </a:extLst>
          </p:cNvPr>
          <p:cNvSpPr txBox="1"/>
          <p:nvPr/>
        </p:nvSpPr>
        <p:spPr>
          <a:xfrm>
            <a:off x="3162300" y="3640050"/>
            <a:ext cx="5295039" cy="523220"/>
          </a:xfrm>
          <a:prstGeom prst="rect">
            <a:avLst/>
          </a:prstGeom>
          <a:noFill/>
        </p:spPr>
        <p:txBody>
          <a:bodyPr wrap="none" rtlCol="0">
            <a:spAutoFit/>
          </a:bodyPr>
          <a:lstStyle/>
          <a:p>
            <a:r>
              <a:rPr lang="nl-BE" sz="2800" i="1" dirty="0">
                <a:solidFill>
                  <a:schemeClr val="bg1"/>
                </a:solidFill>
              </a:rPr>
              <a:t>An MJC on Disasters Medicine</a:t>
            </a:r>
          </a:p>
        </p:txBody>
      </p:sp>
      <p:sp>
        <p:nvSpPr>
          <p:cNvPr id="16" name="Tekstvak 15">
            <a:extLst>
              <a:ext uri="{FF2B5EF4-FFF2-40B4-BE49-F238E27FC236}">
                <a16:creationId xmlns:a16="http://schemas.microsoft.com/office/drawing/2014/main" id="{60091EE7-E204-C06B-E47A-D50458A3BF55}"/>
              </a:ext>
            </a:extLst>
          </p:cNvPr>
          <p:cNvSpPr txBox="1"/>
          <p:nvPr/>
        </p:nvSpPr>
        <p:spPr>
          <a:xfrm>
            <a:off x="3181350" y="4521776"/>
            <a:ext cx="7116051" cy="523220"/>
          </a:xfrm>
          <a:prstGeom prst="rect">
            <a:avLst/>
          </a:prstGeom>
          <a:noFill/>
        </p:spPr>
        <p:txBody>
          <a:bodyPr wrap="none" rtlCol="0">
            <a:spAutoFit/>
          </a:bodyPr>
          <a:lstStyle/>
          <a:p>
            <a:r>
              <a:rPr lang="nl-BE" sz="2800" dirty="0">
                <a:solidFill>
                  <a:schemeClr val="bg1"/>
                </a:solidFill>
              </a:rPr>
              <a:t>For </a:t>
            </a:r>
            <a:r>
              <a:rPr lang="nl-BE" sz="2800" dirty="0" err="1">
                <a:solidFill>
                  <a:schemeClr val="bg1"/>
                </a:solidFill>
              </a:rPr>
              <a:t>approval</a:t>
            </a:r>
            <a:r>
              <a:rPr lang="nl-BE" sz="2800" dirty="0">
                <a:solidFill>
                  <a:schemeClr val="bg1"/>
                </a:solidFill>
              </a:rPr>
              <a:t> </a:t>
            </a:r>
            <a:r>
              <a:rPr lang="nl-BE" sz="2800" dirty="0" err="1">
                <a:solidFill>
                  <a:schemeClr val="bg1"/>
                </a:solidFill>
              </a:rPr>
              <a:t>during</a:t>
            </a:r>
            <a:r>
              <a:rPr lang="nl-BE" sz="2800" dirty="0">
                <a:solidFill>
                  <a:schemeClr val="bg1"/>
                </a:solidFill>
              </a:rPr>
              <a:t> the council meeting</a:t>
            </a:r>
          </a:p>
        </p:txBody>
      </p:sp>
      <p:sp>
        <p:nvSpPr>
          <p:cNvPr id="17" name="Tekstvak 16">
            <a:extLst>
              <a:ext uri="{FF2B5EF4-FFF2-40B4-BE49-F238E27FC236}">
                <a16:creationId xmlns:a16="http://schemas.microsoft.com/office/drawing/2014/main" id="{DE7FE1C6-DF2B-722A-361B-B336695725C1}"/>
              </a:ext>
            </a:extLst>
          </p:cNvPr>
          <p:cNvSpPr txBox="1"/>
          <p:nvPr/>
        </p:nvSpPr>
        <p:spPr>
          <a:xfrm>
            <a:off x="3179257" y="5358437"/>
            <a:ext cx="8871339" cy="954107"/>
          </a:xfrm>
          <a:prstGeom prst="rect">
            <a:avLst/>
          </a:prstGeom>
          <a:noFill/>
        </p:spPr>
        <p:txBody>
          <a:bodyPr wrap="none" rtlCol="0">
            <a:spAutoFit/>
          </a:bodyPr>
          <a:lstStyle/>
          <a:p>
            <a:r>
              <a:rPr lang="nl-BE" sz="2800" dirty="0">
                <a:solidFill>
                  <a:schemeClr val="bg1"/>
                </a:solidFill>
              </a:rPr>
              <a:t>How </a:t>
            </a:r>
            <a:r>
              <a:rPr lang="nl-BE" sz="2800" dirty="0" err="1">
                <a:solidFill>
                  <a:schemeClr val="bg1"/>
                </a:solidFill>
              </a:rPr>
              <a:t>to</a:t>
            </a:r>
            <a:r>
              <a:rPr lang="nl-BE" sz="2800" dirty="0">
                <a:solidFill>
                  <a:schemeClr val="bg1"/>
                </a:solidFill>
              </a:rPr>
              <a:t> </a:t>
            </a:r>
            <a:r>
              <a:rPr lang="nl-BE" sz="2800" dirty="0" err="1">
                <a:solidFill>
                  <a:schemeClr val="bg1"/>
                </a:solidFill>
              </a:rPr>
              <a:t>install</a:t>
            </a:r>
            <a:r>
              <a:rPr lang="nl-BE" sz="2800" dirty="0">
                <a:solidFill>
                  <a:schemeClr val="bg1"/>
                </a:solidFill>
              </a:rPr>
              <a:t>, streamline and </a:t>
            </a:r>
            <a:r>
              <a:rPr lang="nl-BE" sz="2800" dirty="0" err="1">
                <a:solidFill>
                  <a:schemeClr val="bg1"/>
                </a:solidFill>
              </a:rPr>
              <a:t>coordinate</a:t>
            </a:r>
            <a:endParaRPr lang="nl-BE" sz="2800" dirty="0">
              <a:solidFill>
                <a:schemeClr val="bg1"/>
              </a:solidFill>
            </a:endParaRPr>
          </a:p>
          <a:p>
            <a:r>
              <a:rPr lang="nl-BE" sz="2800" dirty="0">
                <a:solidFill>
                  <a:schemeClr val="bg1"/>
                </a:solidFill>
              </a:rPr>
              <a:t>      training </a:t>
            </a:r>
            <a:r>
              <a:rPr lang="nl-BE" sz="2800" dirty="0" err="1">
                <a:solidFill>
                  <a:schemeClr val="bg1"/>
                </a:solidFill>
              </a:rPr>
              <a:t>initiatives</a:t>
            </a:r>
            <a:r>
              <a:rPr lang="nl-BE" sz="2800" dirty="0">
                <a:solidFill>
                  <a:schemeClr val="bg1"/>
                </a:solidFill>
              </a:rPr>
              <a:t> </a:t>
            </a:r>
            <a:r>
              <a:rPr lang="nl-BE" sz="2800" dirty="0" err="1">
                <a:solidFill>
                  <a:schemeClr val="bg1"/>
                </a:solidFill>
              </a:rPr>
              <a:t>allover</a:t>
            </a:r>
            <a:r>
              <a:rPr lang="nl-BE" sz="2800" dirty="0">
                <a:solidFill>
                  <a:schemeClr val="bg1"/>
                </a:solidFill>
              </a:rPr>
              <a:t> European </a:t>
            </a:r>
            <a:r>
              <a:rPr lang="nl-BE" sz="2800" dirty="0" err="1">
                <a:solidFill>
                  <a:schemeClr val="bg1"/>
                </a:solidFill>
              </a:rPr>
              <a:t>countries</a:t>
            </a:r>
            <a:r>
              <a:rPr lang="nl-BE" sz="2800" dirty="0">
                <a:solidFill>
                  <a:schemeClr val="bg1"/>
                </a:solidFill>
              </a:rPr>
              <a:t>?</a:t>
            </a:r>
          </a:p>
        </p:txBody>
      </p:sp>
    </p:spTree>
    <p:extLst>
      <p:ext uri="{BB962C8B-B14F-4D97-AF65-F5344CB8AC3E}">
        <p14:creationId xmlns:p14="http://schemas.microsoft.com/office/powerpoint/2010/main" val="1410686061"/>
      </p:ext>
    </p:extLst>
  </p:cSld>
  <p:clrMapOvr>
    <a:masterClrMapping/>
  </p:clrMapOvr>
</p:sld>
</file>

<file path=ppt/theme/theme1.xml><?xml version="1.0" encoding="utf-8"?>
<a:theme xmlns:a="http://schemas.openxmlformats.org/drawingml/2006/main" name="UEMSTheme">
  <a:themeElements>
    <a:clrScheme name="UEMS">
      <a:dk1>
        <a:sysClr val="windowText" lastClr="000000"/>
      </a:dk1>
      <a:lt1>
        <a:srgbClr val="FFFFFF"/>
      </a:lt1>
      <a:dk2>
        <a:srgbClr val="0065AF"/>
      </a:dk2>
      <a:lt2>
        <a:srgbClr val="FFFFFF"/>
      </a:lt2>
      <a:accent1>
        <a:srgbClr val="0065B1"/>
      </a:accent1>
      <a:accent2>
        <a:srgbClr val="002060"/>
      </a:accent2>
      <a:accent3>
        <a:srgbClr val="FFED00"/>
      </a:accent3>
      <a:accent4>
        <a:srgbClr val="007C89"/>
      </a:accent4>
      <a:accent5>
        <a:srgbClr val="00A8A8"/>
      </a:accent5>
      <a:accent6>
        <a:srgbClr val="FFFFFF"/>
      </a:accent6>
      <a:hlink>
        <a:srgbClr val="000000"/>
      </a:hlink>
      <a:folHlink>
        <a:srgbClr val="000000"/>
      </a:folHlink>
    </a:clrScheme>
    <a:fontScheme name="UEMS">
      <a:majorFont>
        <a:latin typeface="Alegreya Sans"/>
        <a:ea typeface=""/>
        <a:cs typeface=""/>
      </a:majorFont>
      <a:minorFont>
        <a:latin typeface="Noto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EMSTheme" id="{B8E42E43-E96F-4FD9-8373-87FE65851A2D}" vid="{D5316DE7-9287-4DFB-8A01-F251141D00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86dcd4e7effc3605f55d7ad34ce035c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c29cbb54add60317ae49322ad6ac3129"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ABADCD34-F936-4B35-B828-04788033263A}"/>
</file>

<file path=customXml/itemProps2.xml><?xml version="1.0" encoding="utf-8"?>
<ds:datastoreItem xmlns:ds="http://schemas.openxmlformats.org/officeDocument/2006/customXml" ds:itemID="{E130B67C-974B-4C4E-98B9-DF02B12D6580}"/>
</file>

<file path=customXml/itemProps3.xml><?xml version="1.0" encoding="utf-8"?>
<ds:datastoreItem xmlns:ds="http://schemas.openxmlformats.org/officeDocument/2006/customXml" ds:itemID="{12453416-8A66-4E78-806E-F115E7801C7F}"/>
</file>

<file path=docProps/app.xml><?xml version="1.0" encoding="utf-8"?>
<Properties xmlns="http://schemas.openxmlformats.org/officeDocument/2006/extended-properties" xmlns:vt="http://schemas.openxmlformats.org/officeDocument/2006/docPropsVTypes">
  <Template>UEMSTheme</Template>
  <TotalTime>5526</TotalTime>
  <Words>1101</Words>
  <Application>Microsoft Office PowerPoint</Application>
  <PresentationFormat>Breedbeeld</PresentationFormat>
  <Paragraphs>170</Paragraphs>
  <Slides>20</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Alegreya Sans</vt:lpstr>
      <vt:lpstr>Aptos</vt:lpstr>
      <vt:lpstr>Arial</vt:lpstr>
      <vt:lpstr>Asap</vt:lpstr>
      <vt:lpstr>Calibri</vt:lpstr>
      <vt:lpstr>Noto Serif</vt:lpstr>
      <vt:lpstr>Wingdings</vt:lpstr>
      <vt:lpstr>UEMSTheme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EU-funded projects</vt:lpstr>
      <vt:lpstr>Project overview</vt:lpstr>
      <vt:lpstr>Where we stand as of now</vt:lpstr>
      <vt:lpstr>2nd &amp; 3rd October 2025 Project’s General Assembly</vt:lpstr>
      <vt:lpstr>Project overview</vt:lpstr>
      <vt:lpstr>Where we stand as of now</vt:lpstr>
      <vt:lpstr>30th Sept. to 3rd Oct. 2025 Train the trainer workshop</vt:lpstr>
      <vt:lpstr>1st UEMS Congress</vt:lpstr>
      <vt:lpstr>1st UEMS Congress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for European &amp;  international affairs</dc:title>
  <dc:creator>Isabelle Dumaine</dc:creator>
  <cp:lastModifiedBy>Marc Hermans</cp:lastModifiedBy>
  <cp:revision>52</cp:revision>
  <dcterms:created xsi:type="dcterms:W3CDTF">2024-02-12T10:21:50Z</dcterms:created>
  <dcterms:modified xsi:type="dcterms:W3CDTF">2025-10-17T05:56:10Z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