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0" r:id="rId7"/>
    <p:sldId id="262" r:id="rId8"/>
    <p:sldId id="263" r:id="rId9"/>
    <p:sldId id="272" r:id="rId10"/>
    <p:sldId id="273" r:id="rId11"/>
    <p:sldId id="274" r:id="rId12"/>
    <p:sldId id="275" r:id="rId13"/>
    <p:sldId id="276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8" r:id="rId23"/>
    <p:sldId id="279" r:id="rId24"/>
    <p:sldId id="280" r:id="rId25"/>
    <p:sldId id="281" r:id="rId26"/>
    <p:sldId id="286" r:id="rId27"/>
    <p:sldId id="282" r:id="rId28"/>
    <p:sldId id="284" r:id="rId29"/>
    <p:sldId id="283" r:id="rId3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3C0B7-57DC-4546-934E-CAAC0CE3A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A94FF5-DA98-4E97-93B5-8A125D6D2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8604BE-B1A8-4B0D-ABE9-EDC175913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3E59C0-2798-4462-97D8-FE39319EF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078B4-A24F-42B6-9400-AD1C0E59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D9CB9-1380-48FA-9B12-C1A7D06BD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DC0EC-581F-4E5A-9D1B-1D8D3DBB0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75BAB-3BD1-45DA-BC72-D7E11EE65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DB206-0E22-4510-B810-A0A3F91B5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7481A-2F1E-4779-9A10-1C2A8159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57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7D328F-3B40-4C72-8EE9-3ABECC52FE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BD12B3-C6F3-4258-8B16-714B2CBF20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07BE6-E8DE-4753-B3BA-930CF5C1E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00337-758A-4D36-83A0-1019E4CA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608FD1-9816-42FE-850C-65DB3EE3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363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0A49A-A541-489F-943C-F992B8079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3BD46-9F78-4F04-B546-A5BC27A95F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9F8B48-B85F-4720-BEA7-3A7FE2502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EC270-2D3A-4B51-8436-7D217FF11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77E07F-A719-47D6-B1A4-ED96DEE0D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964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6FF24-4EEA-4CE1-BA9E-90ADA5734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CFC92-21C0-47B6-ACBC-6C4B2C1E3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E2029-E2B5-455F-BCCD-83162ACF4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63B80-2756-4DAF-8960-0D14C09C7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DF0875-F1AC-4469-8F30-5F028D525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58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5111E-642E-499B-85C0-297D18909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E0C20-00BB-40E9-8F5E-B48FF394D1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C2768-291E-4D38-AD7A-984163EF4B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7FBF75-CC33-4EAF-9188-8797561A5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D90D0-C5BE-4C8E-B726-0B23567F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D8AF5-3F9D-479E-8336-04466B639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47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6144B-C7AE-4369-A4C6-458568725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0FDB4-74A8-46F2-BF75-936702E9E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68827B-2855-4F57-8E59-9EDD0A459A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3B7E22-023F-431A-AD33-6E32176E45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7DCE64-0C98-4013-B91D-F1CC72A67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014846-3554-4093-A075-B9FA8322C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B0E070-4FEB-47D7-AF02-32C0AE15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E6E613-C18A-484F-99B9-63A5E0871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224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105D1-3D7C-427E-9270-730B1DB52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8B5FB1-4BE9-4405-AECF-8C2765F9A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6439A7-AC59-4F43-BC67-F74E14359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7D2B55-E56E-4C9B-B044-0E6C3CF27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57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B0DA07-1FCA-4EDA-8C73-E9CB9C75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9D41C0-3154-423C-86A6-EA8507CB6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4470E-F5AD-4554-9D41-2AED818DA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581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8EE5D-23E6-4252-817A-B8174BEF8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9070B-2F9D-4157-AB93-DF74B38CF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EC9063-D54F-4755-98E3-6EC85B16D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0D1EA6-40AF-4143-A53F-F21ABF4E7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A81EF-CD6F-415E-B77C-A09C802FF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47B1C7-BD74-446C-8ACF-91374CD26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28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61202-EE64-4420-9117-4B508B1FD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0E6A57-B242-4160-AAB5-CC1D2D98B7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9CCC0-CF5F-4063-A2E8-9A5BADF1DB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9BE18-D3E4-4F04-9906-BA2EDBE32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7322-84AE-48A5-B695-2AFB9337F00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F98B3A-E304-465B-9A5B-B14A63DFA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40E9A-E4F2-4DE8-A7D4-2259BD127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683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253763-E843-41A6-B425-B822F681B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57B2C-66DD-4C71-8E1D-AEDDC1B46F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469C3-F3BE-4BE3-9A67-CDAE469128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87322-84AE-48A5-B695-2AFB9337F00A}" type="datetimeFigureOut">
              <a:rPr lang="en-GB" smtClean="0"/>
              <a:t>17/10/2025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D7A6A-0AF6-414E-9E47-7F2416F9DC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B4255C-18EA-43B6-8E8C-EEE044843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7E5C8-3C6D-4266-945F-50018B82A1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89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22F69-17DD-4465-8B31-8F3CFB0C9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8569" y="1477816"/>
            <a:ext cx="9144000" cy="2387600"/>
          </a:xfrm>
        </p:spPr>
        <p:txBody>
          <a:bodyPr anchor="b"/>
          <a:lstStyle/>
          <a:p>
            <a:pPr algn="l"/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FINANCIAL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6D7176-5180-4426-9954-BA1D1B325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8569" y="4211042"/>
            <a:ext cx="9144000" cy="1655762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  <a:latin typeface="Asap" pitchFamily="2" charset="0"/>
              </a:rPr>
              <a:t>UEMS Council – 18.10.2025 – Tbilisi, Georgia</a:t>
            </a:r>
          </a:p>
        </p:txBody>
      </p:sp>
    </p:spTree>
    <p:extLst>
      <p:ext uri="{BB962C8B-B14F-4D97-AF65-F5344CB8AC3E}">
        <p14:creationId xmlns:p14="http://schemas.microsoft.com/office/powerpoint/2010/main" val="3523007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5013C-E8E3-3548-A40D-1BBB4DFAA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F906-1B18-F591-3262-641628E88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471" y="237306"/>
            <a:ext cx="9564329" cy="11293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5B0"/>
                </a:solidFill>
                <a:latin typeface="Alegreya Sans" panose="00000500000000000000" pitchFamily="2" charset="0"/>
              </a:rPr>
              <a:t>Proposal vs Consolidated results 2024</a:t>
            </a:r>
            <a:r>
              <a:rPr lang="en-US" dirty="0">
                <a:solidFill>
                  <a:srgbClr val="FFFFFF"/>
                </a:solidFill>
              </a:rPr>
              <a:t>!</a:t>
            </a:r>
            <a:endParaRPr lang="en-GB" dirty="0">
              <a:solidFill>
                <a:srgbClr val="0065B0"/>
              </a:solidFill>
              <a:latin typeface="Alegreya Sans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37509C-EADA-6131-6F23-B76B428E4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308" y="1249490"/>
            <a:ext cx="4852831" cy="484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36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CA20B7-CFA7-8D3B-0B14-4D8A2D237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32CE9-B32F-2A9F-A47F-87B46E04E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897" y="1210853"/>
            <a:ext cx="9144000" cy="2387600"/>
          </a:xfrm>
        </p:spPr>
        <p:txBody>
          <a:bodyPr>
            <a:normAutofit/>
          </a:bodyPr>
          <a:lstStyle/>
          <a:p>
            <a:r>
              <a:rPr lang="en-GB" sz="5400" cap="all" dirty="0">
                <a:solidFill>
                  <a:schemeClr val="bg1"/>
                </a:solidFill>
                <a:latin typeface="Asap" pitchFamily="2" charset="0"/>
              </a:rPr>
              <a:t>UEMS COMMON INVESTMENT</a:t>
            </a:r>
          </a:p>
        </p:txBody>
      </p:sp>
    </p:spTree>
    <p:extLst>
      <p:ext uri="{BB962C8B-B14F-4D97-AF65-F5344CB8AC3E}">
        <p14:creationId xmlns:p14="http://schemas.microsoft.com/office/powerpoint/2010/main" val="3734700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C1AD40-E36C-5327-909C-9B700522C0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A7C11-CB9B-C7E7-AC93-7F00B73EE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471" y="237306"/>
            <a:ext cx="9564329" cy="112937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65B0"/>
                </a:solidFill>
                <a:latin typeface="Alegreya Sans" panose="00000500000000000000" pitchFamily="2" charset="0"/>
              </a:rPr>
              <a:t>3-Month Fixed-Term Deposit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B997BC-8077-9CCD-7ABE-D2C4E632EDF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36" t="10088" r="1831" b="-1316"/>
          <a:stretch>
            <a:fillRect/>
          </a:stretch>
        </p:blipFill>
        <p:spPr>
          <a:xfrm>
            <a:off x="1612541" y="2005263"/>
            <a:ext cx="10435080" cy="3529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290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A31C0E-5C29-9394-B059-DD3397041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4767C-4C36-1BC1-9D7D-6046E9A558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897" y="1210853"/>
            <a:ext cx="9144000" cy="2387600"/>
          </a:xfrm>
        </p:spPr>
        <p:txBody>
          <a:bodyPr>
            <a:normAutofit/>
          </a:bodyPr>
          <a:lstStyle/>
          <a:p>
            <a:r>
              <a:rPr lang="en-GB" sz="5400" cap="all" dirty="0">
                <a:solidFill>
                  <a:schemeClr val="bg1"/>
                </a:solidFill>
                <a:latin typeface="Asap" pitchFamily="2" charset="0"/>
              </a:rPr>
              <a:t>UEMS LOAN</a:t>
            </a:r>
          </a:p>
        </p:txBody>
      </p:sp>
    </p:spTree>
    <p:extLst>
      <p:ext uri="{BB962C8B-B14F-4D97-AF65-F5344CB8AC3E}">
        <p14:creationId xmlns:p14="http://schemas.microsoft.com/office/powerpoint/2010/main" val="1827727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C58D5B-01EA-1B7B-A87E-B5C585C9A5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03B72-2E61-92E9-9946-E9DD67BDC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471" y="237306"/>
            <a:ext cx="9564329" cy="11293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5B0"/>
                </a:solidFill>
                <a:latin typeface="Alegreya Sans" panose="00000500000000000000" pitchFamily="2" charset="0"/>
              </a:rPr>
              <a:t>UEMS will be debt-free by mid-2026</a:t>
            </a:r>
            <a:r>
              <a:rPr lang="en-US" dirty="0">
                <a:solidFill>
                  <a:srgbClr val="FFFFFF"/>
                </a:solidFill>
              </a:rPr>
              <a:t>!</a:t>
            </a:r>
            <a:endParaRPr lang="en-GB" dirty="0">
              <a:solidFill>
                <a:srgbClr val="0065B0"/>
              </a:solidFill>
              <a:latin typeface="Alegreya Sans" panose="00000500000000000000" pitchFamily="2" charset="0"/>
            </a:endParaRPr>
          </a:p>
        </p:txBody>
      </p:sp>
      <p:pic>
        <p:nvPicPr>
          <p:cNvPr id="7" name="Content Placeholder 10" descr="A table of numbers and a number of numbers&#10;&#10;AI-generated content may be incorrect.">
            <a:extLst>
              <a:ext uri="{FF2B5EF4-FFF2-40B4-BE49-F238E27FC236}">
                <a16:creationId xmlns:a16="http://schemas.microsoft.com/office/drawing/2014/main" id="{4093FC7F-2844-49A6-BEC0-98ACFCFC8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3"/>
          <a:stretch>
            <a:fillRect/>
          </a:stretch>
        </p:blipFill>
        <p:spPr>
          <a:xfrm>
            <a:off x="3497179" y="1187547"/>
            <a:ext cx="6529137" cy="567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172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58AB57-1CAE-B8F2-45D9-4B111DD0DF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47A14-F919-F8B9-8E32-6298FBCC0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897" y="1210853"/>
            <a:ext cx="9144000" cy="2387600"/>
          </a:xfrm>
        </p:spPr>
        <p:txBody>
          <a:bodyPr>
            <a:normAutofit/>
          </a:bodyPr>
          <a:lstStyle/>
          <a:p>
            <a:r>
              <a:rPr lang="en-GB" sz="5400" cap="all" dirty="0">
                <a:solidFill>
                  <a:schemeClr val="bg1"/>
                </a:solidFill>
                <a:latin typeface="Asap" pitchFamily="2" charset="0"/>
              </a:rPr>
              <a:t>Management fee 2025</a:t>
            </a:r>
          </a:p>
        </p:txBody>
      </p:sp>
    </p:spTree>
    <p:extLst>
      <p:ext uri="{BB962C8B-B14F-4D97-AF65-F5344CB8AC3E}">
        <p14:creationId xmlns:p14="http://schemas.microsoft.com/office/powerpoint/2010/main" val="3311658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114AFB-1FAB-63AF-6A08-726015538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FA5B5-D82D-345D-53BB-52E721893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471" y="237306"/>
            <a:ext cx="9564329" cy="11293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5B0"/>
                </a:solidFill>
                <a:latin typeface="Alegreya Sans" panose="00000500000000000000" pitchFamily="2" charset="0"/>
              </a:rPr>
              <a:t>Proposal</a:t>
            </a:r>
            <a:r>
              <a:rPr lang="en-US" dirty="0">
                <a:solidFill>
                  <a:srgbClr val="FFFFFF"/>
                </a:solidFill>
              </a:rPr>
              <a:t>!</a:t>
            </a:r>
            <a:endParaRPr lang="en-GB" dirty="0">
              <a:solidFill>
                <a:srgbClr val="0065B0"/>
              </a:solidFill>
              <a:latin typeface="Alegreya Sans" panose="00000500000000000000" pitchFamily="2" charset="0"/>
            </a:endParaRP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55351669-DA06-7A03-515F-E641E086EE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9"/>
          <a:stretch>
            <a:fillRect/>
          </a:stretch>
        </p:blipFill>
        <p:spPr>
          <a:xfrm>
            <a:off x="1652908" y="1366684"/>
            <a:ext cx="10454603" cy="5034116"/>
          </a:xfrm>
        </p:spPr>
      </p:pic>
    </p:spTree>
    <p:extLst>
      <p:ext uri="{BB962C8B-B14F-4D97-AF65-F5344CB8AC3E}">
        <p14:creationId xmlns:p14="http://schemas.microsoft.com/office/powerpoint/2010/main" val="1958940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612128-75E8-E9F5-0864-EE630D5F3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FF1D9-1B25-8FF6-95FE-4A8F954D9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471" y="237306"/>
            <a:ext cx="9564329" cy="11293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5B0"/>
                </a:solidFill>
                <a:latin typeface="Alegreya Sans" panose="00000500000000000000" pitchFamily="2" charset="0"/>
              </a:rPr>
              <a:t>Proposal</a:t>
            </a:r>
            <a:r>
              <a:rPr lang="en-US" dirty="0">
                <a:solidFill>
                  <a:srgbClr val="FFFFFF"/>
                </a:solidFill>
              </a:rPr>
              <a:t>!</a:t>
            </a:r>
            <a:endParaRPr lang="en-GB" dirty="0">
              <a:solidFill>
                <a:srgbClr val="0065B0"/>
              </a:solidFill>
              <a:latin typeface="Alegreya Sans" panose="00000500000000000000" pitchFamily="2" charset="0"/>
            </a:endParaRPr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EEAD5973-7630-AB83-5450-C315AB4B5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470" y="1366683"/>
            <a:ext cx="10193983" cy="5139486"/>
          </a:xfrm>
        </p:spPr>
      </p:pic>
    </p:spTree>
    <p:extLst>
      <p:ext uri="{BB962C8B-B14F-4D97-AF65-F5344CB8AC3E}">
        <p14:creationId xmlns:p14="http://schemas.microsoft.com/office/powerpoint/2010/main" val="3741215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2011DE-2156-5506-C719-21AAE6BC5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5F62F-D564-5B43-0305-D343EE31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471" y="237306"/>
            <a:ext cx="9564329" cy="11293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5B0"/>
                </a:solidFill>
                <a:latin typeface="Alegreya Sans" panose="00000500000000000000" pitchFamily="2" charset="0"/>
              </a:rPr>
              <a:t>Proposal</a:t>
            </a:r>
            <a:r>
              <a:rPr lang="en-US" dirty="0">
                <a:solidFill>
                  <a:srgbClr val="FFFFFF"/>
                </a:solidFill>
              </a:rPr>
              <a:t>!</a:t>
            </a:r>
            <a:endParaRPr lang="en-GB" dirty="0">
              <a:solidFill>
                <a:srgbClr val="0065B0"/>
              </a:solidFill>
              <a:latin typeface="Alegreya Sans" panose="00000500000000000000" pitchFamily="2" charset="0"/>
            </a:endParaRPr>
          </a:p>
        </p:txBody>
      </p:sp>
      <p:pic>
        <p:nvPicPr>
          <p:cNvPr id="6" name="Content Placeholder 10">
            <a:extLst>
              <a:ext uri="{FF2B5EF4-FFF2-40B4-BE49-F238E27FC236}">
                <a16:creationId xmlns:a16="http://schemas.microsoft.com/office/drawing/2014/main" id="{4334A53F-E2DA-670A-E786-CD6B88813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395" y="1366682"/>
            <a:ext cx="10338057" cy="350732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7091D8-8233-7E69-67C2-688720DC797A}"/>
              </a:ext>
            </a:extLst>
          </p:cNvPr>
          <p:cNvSpPr txBox="1"/>
          <p:nvPr/>
        </p:nvSpPr>
        <p:spPr>
          <a:xfrm>
            <a:off x="1789471" y="5229725"/>
            <a:ext cx="101939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>
                <a:solidFill>
                  <a:srgbClr val="0065B0"/>
                </a:solidFill>
                <a:latin typeface="Alegreya Sans" panose="00000500000000000000"/>
              </a:rPr>
              <a:t>Subject to approval, the total amount will be transferred on 31 October 2025.</a:t>
            </a:r>
            <a:endParaRPr lang="en-BE" sz="2000" b="1" u="sng" dirty="0">
              <a:solidFill>
                <a:srgbClr val="0065B0"/>
              </a:solidFill>
              <a:latin typeface="Alegreya Sans" panose="000005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479837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7D9E7E-8F5E-9007-74D3-E49C160F5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62085-71FC-09ED-117A-A2D4C5A11C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897" y="1210853"/>
            <a:ext cx="9144000" cy="2387600"/>
          </a:xfrm>
        </p:spPr>
        <p:txBody>
          <a:bodyPr>
            <a:normAutofit/>
          </a:bodyPr>
          <a:lstStyle/>
          <a:p>
            <a:r>
              <a:rPr lang="en-GB" sz="5400" cap="all" dirty="0">
                <a:solidFill>
                  <a:schemeClr val="bg1"/>
                </a:solidFill>
                <a:latin typeface="Asap" pitchFamily="2" charset="0"/>
              </a:rPr>
              <a:t>UEMS – EACCME Reviews</a:t>
            </a:r>
          </a:p>
        </p:txBody>
      </p:sp>
    </p:spTree>
    <p:extLst>
      <p:ext uri="{BB962C8B-B14F-4D97-AF65-F5344CB8AC3E}">
        <p14:creationId xmlns:p14="http://schemas.microsoft.com/office/powerpoint/2010/main" val="2018471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F79E4-FED9-449A-88F9-1168F7809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897" y="1210853"/>
            <a:ext cx="9144000" cy="2387600"/>
          </a:xfrm>
        </p:spPr>
        <p:txBody>
          <a:bodyPr>
            <a:normAutofit/>
          </a:bodyPr>
          <a:lstStyle/>
          <a:p>
            <a:r>
              <a:rPr lang="en-GB" sz="5400" cap="all" dirty="0">
                <a:solidFill>
                  <a:schemeClr val="bg1"/>
                </a:solidFill>
                <a:latin typeface="Asap" pitchFamily="2" charset="0"/>
              </a:rPr>
              <a:t>Profit and loss account</a:t>
            </a:r>
            <a:br>
              <a:rPr lang="en-GB" sz="5400" cap="all" dirty="0">
                <a:solidFill>
                  <a:schemeClr val="bg1"/>
                </a:solidFill>
                <a:latin typeface="Asap" pitchFamily="2" charset="0"/>
              </a:rPr>
            </a:br>
            <a:r>
              <a:rPr lang="en-GB" sz="5400" cap="all" dirty="0">
                <a:solidFill>
                  <a:schemeClr val="bg1"/>
                </a:solidFill>
                <a:latin typeface="Asap" pitchFamily="2" charset="0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5896729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CF097E-5F8B-EBFD-98B0-292CC57457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20ECF-21E9-0556-11CA-8A4F59DB0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471" y="237306"/>
            <a:ext cx="9564329" cy="11293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5B0"/>
                </a:solidFill>
                <a:latin typeface="Alegreya Sans" panose="00000500000000000000" pitchFamily="2" charset="0"/>
              </a:rPr>
              <a:t>Reimbursements made in 2025</a:t>
            </a:r>
            <a:r>
              <a:rPr lang="en-US" dirty="0">
                <a:solidFill>
                  <a:srgbClr val="FFFFFF"/>
                </a:solidFill>
              </a:rPr>
              <a:t>!</a:t>
            </a:r>
            <a:endParaRPr lang="en-GB" dirty="0">
              <a:solidFill>
                <a:srgbClr val="0065B0"/>
              </a:solidFill>
              <a:latin typeface="Alegreya Sans" panose="00000500000000000000" pitchFamily="2" charset="0"/>
            </a:endParaRPr>
          </a:p>
        </p:txBody>
      </p:sp>
      <p:pic>
        <p:nvPicPr>
          <p:cNvPr id="6" name="Content Placeholder 6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15CD067E-C5F1-A5DA-3C52-F722E4F650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" t="7298"/>
          <a:stretch>
            <a:fillRect/>
          </a:stretch>
        </p:blipFill>
        <p:spPr>
          <a:xfrm>
            <a:off x="3160294" y="1161462"/>
            <a:ext cx="7145983" cy="564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17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9BA447-B0C4-B5DD-81ED-B4D076D15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4DDD7-9F62-8000-C554-68955380B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471" y="237306"/>
            <a:ext cx="9564329" cy="11293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5B0"/>
                </a:solidFill>
                <a:latin typeface="Alegreya Sans" panose="00000500000000000000" pitchFamily="2" charset="0"/>
              </a:rPr>
              <a:t>Upcoming Reimbursements in 2025 </a:t>
            </a:r>
            <a:endParaRPr lang="en-GB" dirty="0">
              <a:solidFill>
                <a:srgbClr val="0065B0"/>
              </a:solidFill>
              <a:latin typeface="Alegreya Sans" panose="00000500000000000000" pitchFamily="2" charset="0"/>
            </a:endParaRPr>
          </a:p>
        </p:txBody>
      </p:sp>
      <p:pic>
        <p:nvPicPr>
          <p:cNvPr id="5" name="Content Placeholder 8" descr="A table of medical reports&#10;&#10;AI-generated content may be incorrect.">
            <a:extLst>
              <a:ext uri="{FF2B5EF4-FFF2-40B4-BE49-F238E27FC236}">
                <a16:creationId xmlns:a16="http://schemas.microsoft.com/office/drawing/2014/main" id="{E2504F03-CA3A-FB48-3DDB-497FF7A3E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1"/>
          <a:stretch>
            <a:fillRect/>
          </a:stretch>
        </p:blipFill>
        <p:spPr>
          <a:xfrm>
            <a:off x="2326347" y="1366684"/>
            <a:ext cx="8822916" cy="524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5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231053-B801-C9D4-D6FB-A4E1F8C7D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6AA53-82BD-7A2E-154E-D8CA10349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897" y="1210853"/>
            <a:ext cx="9144000" cy="2387600"/>
          </a:xfrm>
        </p:spPr>
        <p:txBody>
          <a:bodyPr>
            <a:normAutofit/>
          </a:bodyPr>
          <a:lstStyle/>
          <a:p>
            <a:r>
              <a:rPr lang="en-GB" sz="5400" cap="all" dirty="0">
                <a:solidFill>
                  <a:schemeClr val="bg1"/>
                </a:solidFill>
                <a:latin typeface="Asap" pitchFamily="2" charset="0"/>
              </a:rPr>
              <a:t>Strategic goals for 2026</a:t>
            </a:r>
          </a:p>
        </p:txBody>
      </p:sp>
    </p:spTree>
    <p:extLst>
      <p:ext uri="{BB962C8B-B14F-4D97-AF65-F5344CB8AC3E}">
        <p14:creationId xmlns:p14="http://schemas.microsoft.com/office/powerpoint/2010/main" val="1566434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D09917-6480-4FC7-0F35-908140FC9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C6C4A-87F7-66E9-C172-EA7778764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471" y="237306"/>
            <a:ext cx="9564329" cy="11293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5B0"/>
                </a:solidFill>
                <a:latin typeface="Alegreya Sans" panose="00000500000000000000" pitchFamily="2" charset="0"/>
              </a:rPr>
              <a:t>UEMS: Built on Financial Strength… </a:t>
            </a:r>
            <a:endParaRPr lang="en-GB" dirty="0">
              <a:solidFill>
                <a:srgbClr val="0065B0"/>
              </a:solidFill>
              <a:latin typeface="Alegreya Sans" panose="000005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BE083-6720-B70B-C811-88E862C5E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092" y="1620252"/>
            <a:ext cx="10402529" cy="5000442"/>
          </a:xfrm>
        </p:spPr>
        <p:txBody>
          <a:bodyPr>
            <a:normAutofit/>
          </a:bodyPr>
          <a:lstStyle/>
          <a:p>
            <a:pPr lvl="1"/>
            <a:r>
              <a:rPr lang="en-GB" sz="2000" b="1" u="sng" dirty="0">
                <a:latin typeface="Alegreya Sans" panose="00000500000000000000"/>
              </a:rPr>
              <a:t>Assets directly available</a:t>
            </a:r>
            <a:r>
              <a:rPr lang="en-GB" sz="2000" b="1" dirty="0">
                <a:latin typeface="Alegreya Sans" panose="00000500000000000000"/>
              </a:rPr>
              <a:t>:</a:t>
            </a:r>
            <a:r>
              <a:rPr lang="en-GB" sz="2000" dirty="0">
                <a:latin typeface="Alegreya Sans" panose="00000500000000000000"/>
              </a:rPr>
              <a:t> 3,260,270.98 €. (as of 16/10/2025)</a:t>
            </a:r>
          </a:p>
          <a:p>
            <a:pPr lvl="0"/>
            <a:endParaRPr lang="en-GB" sz="2000" b="1" dirty="0">
              <a:latin typeface="Alegreya Sans" panose="00000500000000000000"/>
            </a:endParaRPr>
          </a:p>
          <a:p>
            <a:pPr lvl="1"/>
            <a:r>
              <a:rPr lang="en-GB" sz="2000" b="1" u="sng" dirty="0">
                <a:latin typeface="Alegreya Sans" panose="00000500000000000000"/>
              </a:rPr>
              <a:t>Assets invested</a:t>
            </a:r>
            <a:r>
              <a:rPr lang="en-GB" sz="2000" b="1" dirty="0">
                <a:latin typeface="Alegreya Sans" panose="00000500000000000000"/>
              </a:rPr>
              <a:t>: </a:t>
            </a:r>
            <a:r>
              <a:rPr lang="en-GB" sz="2000" dirty="0">
                <a:latin typeface="Alegreya Sans" panose="00000500000000000000"/>
              </a:rPr>
              <a:t>1,915,000.00 €.</a:t>
            </a:r>
          </a:p>
          <a:p>
            <a:pPr marL="457200" lvl="1" indent="0">
              <a:buNone/>
            </a:pPr>
            <a:endParaRPr lang="en-GB" sz="2000" b="1" dirty="0">
              <a:latin typeface="Alegreya Sans" panose="00000500000000000000"/>
            </a:endParaRPr>
          </a:p>
          <a:p>
            <a:pPr lvl="1"/>
            <a:r>
              <a:rPr lang="en-GB" sz="2000" b="1" u="sng" dirty="0">
                <a:latin typeface="Alegreya Sans" panose="00000500000000000000"/>
              </a:rPr>
              <a:t>Remaining loan repayment</a:t>
            </a:r>
            <a:r>
              <a:rPr lang="en-GB" sz="2000" b="1" dirty="0">
                <a:latin typeface="Alegreya Sans" panose="00000500000000000000"/>
              </a:rPr>
              <a:t>: </a:t>
            </a:r>
            <a:r>
              <a:rPr lang="en-US" sz="2000" dirty="0"/>
              <a:t>71,333.84 € remaining on a total investment of 4,972,525.24 € (3,800,000 in capital and 1,172,525.24 in interest).</a:t>
            </a:r>
            <a:endParaRPr lang="en-GB" sz="2000" dirty="0">
              <a:latin typeface="Alegreya Sans" panose="00000500000000000000"/>
            </a:endParaRPr>
          </a:p>
          <a:p>
            <a:pPr lvl="0"/>
            <a:endParaRPr lang="en-GB" sz="2000" dirty="0">
              <a:latin typeface="Alegreya Sans" panose="00000500000000000000"/>
            </a:endParaRPr>
          </a:p>
          <a:p>
            <a:pPr marL="0" indent="0">
              <a:buNone/>
            </a:pPr>
            <a:r>
              <a:rPr lang="en-GB" sz="2000" b="1" dirty="0">
                <a:latin typeface="Alegreya Sans" panose="00000500000000000000"/>
                <a:sym typeface="Wingdings" panose="05000000000000000000" pitchFamily="2" charset="2"/>
              </a:rPr>
              <a:t> </a:t>
            </a:r>
            <a:r>
              <a:rPr lang="en-GB" sz="2000" dirty="0"/>
              <a:t>In 2026 UEMS and its bodies will be free of debt and owner of the Domus Medica in the heart of Brussels.</a:t>
            </a:r>
          </a:p>
          <a:p>
            <a:pPr lvl="0"/>
            <a:endParaRPr lang="en-GB" sz="2000" b="1" dirty="0">
              <a:latin typeface="Alegreya Sans" panose="00000500000000000000"/>
            </a:endParaRPr>
          </a:p>
          <a:p>
            <a:pPr marL="0" lvl="0" indent="0">
              <a:buNone/>
            </a:pPr>
            <a:r>
              <a:rPr lang="en-GB" sz="2000" b="1" dirty="0">
                <a:latin typeface="Alegreya Sans" panose="00000500000000000000"/>
                <a:sym typeface="Wingdings" panose="05000000000000000000" pitchFamily="2" charset="2"/>
              </a:rPr>
              <a:t> </a:t>
            </a:r>
            <a:r>
              <a:rPr lang="en-US" sz="2000" dirty="0"/>
              <a:t>A strong asset based and disciplined investment approach ensure the UEMS remains financially resilient.</a:t>
            </a:r>
            <a:endParaRPr lang="en-GB" sz="2000" b="1" dirty="0">
              <a:latin typeface="Alegreya Sans" panose="00000500000000000000"/>
            </a:endParaRPr>
          </a:p>
          <a:p>
            <a:endParaRPr lang="en-US" dirty="0"/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573187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E9415E-A6B3-7050-3234-CCC901E682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C3E36-ACFF-A9A0-8350-0625269A3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471" y="237306"/>
            <a:ext cx="9564329" cy="11293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5B0"/>
                </a:solidFill>
                <a:latin typeface="Alegreya Sans" panose="00000500000000000000" pitchFamily="2" charset="0"/>
              </a:rPr>
              <a:t>Together for a Better Future…</a:t>
            </a:r>
            <a:endParaRPr lang="en-GB" dirty="0">
              <a:solidFill>
                <a:srgbClr val="0065B0"/>
              </a:solidFill>
              <a:latin typeface="Alegreya Sans" panose="000005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83108C-BFAB-E052-6CA3-8B9FADB21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5092" y="1620252"/>
            <a:ext cx="10402529" cy="500044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b="1" u="sng" dirty="0">
                <a:latin typeface="Alegreya Sans" panose="00000500000000000000"/>
              </a:rPr>
              <a:t>Common Investment</a:t>
            </a:r>
          </a:p>
          <a:p>
            <a:pPr marL="0" lvl="0" indent="0">
              <a:buNone/>
            </a:pPr>
            <a:endParaRPr lang="en-US" dirty="0">
              <a:latin typeface="Alegreya Sans" panose="00000500000000000000"/>
            </a:endParaRPr>
          </a:p>
          <a:p>
            <a:pPr lvl="1" algn="just"/>
            <a:r>
              <a:rPr lang="en-US" dirty="0">
                <a:latin typeface="Alegreya Sans" panose="00000500000000000000"/>
              </a:rPr>
              <a:t>Despite the drop-in interest rates, we will continue to invest in our joint investment. </a:t>
            </a:r>
          </a:p>
          <a:p>
            <a:pPr lvl="1" algn="just"/>
            <a:r>
              <a:rPr lang="en-US" dirty="0">
                <a:latin typeface="Alegreya Sans" panose="00000500000000000000"/>
              </a:rPr>
              <a:t>Each UEMS body is free to stop this investment or withdraw a partial amount.</a:t>
            </a:r>
          </a:p>
          <a:p>
            <a:pPr lvl="1" algn="just"/>
            <a:r>
              <a:rPr lang="en-US" dirty="0">
                <a:latin typeface="Alegreya Sans" panose="00000500000000000000"/>
              </a:rPr>
              <a:t>The Interest generated will be retroactively allocated to all UEMS bodies upon request.</a:t>
            </a:r>
          </a:p>
          <a:p>
            <a:pPr marL="457200" lvl="1" indent="0" algn="just">
              <a:buNone/>
            </a:pPr>
            <a:endParaRPr lang="en-US" dirty="0">
              <a:latin typeface="Alegreya Sans" panose="00000500000000000000"/>
            </a:endParaRPr>
          </a:p>
          <a:p>
            <a:pPr lvl="0" algn="just"/>
            <a:r>
              <a:rPr lang="en-GB" b="1" u="sng" dirty="0">
                <a:latin typeface="Alegreya Sans" panose="00000500000000000000"/>
              </a:rPr>
              <a:t>Brussels Office Reserve</a:t>
            </a:r>
          </a:p>
          <a:p>
            <a:pPr marL="0" lvl="0" indent="0" algn="just">
              <a:buNone/>
            </a:pPr>
            <a:endParaRPr lang="en-US" dirty="0">
              <a:latin typeface="Alegreya Sans" panose="00000500000000000000"/>
            </a:endParaRPr>
          </a:p>
          <a:p>
            <a:pPr lvl="1" algn="just"/>
            <a:r>
              <a:rPr lang="en-US" dirty="0">
                <a:latin typeface="Alegreya Sans" panose="00000500000000000000"/>
              </a:rPr>
              <a:t>The Brussels Office will continue to set aside €100,000 annually to reimburse the 6-Year Bond by mid-2028.</a:t>
            </a:r>
          </a:p>
          <a:p>
            <a:pPr marL="457200" lvl="1" indent="0" algn="just">
              <a:buNone/>
            </a:pPr>
            <a:endParaRPr lang="en-US" dirty="0">
              <a:latin typeface="Alegreya Sans" panose="00000500000000000000"/>
            </a:endParaRPr>
          </a:p>
          <a:p>
            <a:pPr lvl="0" algn="just"/>
            <a:r>
              <a:rPr lang="en-GB" b="1" u="sng" dirty="0">
                <a:latin typeface="Alegreya Sans" panose="00000500000000000000"/>
              </a:rPr>
              <a:t>Loan Repayment</a:t>
            </a:r>
          </a:p>
          <a:p>
            <a:pPr lvl="0" algn="just"/>
            <a:endParaRPr lang="en-US" dirty="0">
              <a:latin typeface="Alegreya Sans" panose="00000500000000000000"/>
            </a:endParaRPr>
          </a:p>
          <a:p>
            <a:pPr lvl="1" algn="just"/>
            <a:r>
              <a:rPr lang="en-GB" dirty="0">
                <a:latin typeface="Alegreya Sans" panose="00000500000000000000"/>
              </a:rPr>
              <a:t> </a:t>
            </a:r>
            <a:r>
              <a:rPr lang="en-US" dirty="0">
                <a:latin typeface="Alegreya Sans" panose="00000500000000000000"/>
              </a:rPr>
              <a:t>Brussels Office loan nearly settled means higher capacity to repay EACCME dues. First reimbursements made in 2025, continuing in 2026; timing subject to operating needs and commitments.</a:t>
            </a: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626554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EEFDCC-6DDA-3880-AA99-03E9A3DA9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C44C0-6D3F-6E40-B345-D8D52F7ED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471" y="237306"/>
            <a:ext cx="9564329" cy="11293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5B0"/>
                </a:solidFill>
                <a:latin typeface="Alegreya Sans" panose="00000500000000000000" pitchFamily="2" charset="0"/>
              </a:rPr>
              <a:t>Together for a Better Future…</a:t>
            </a:r>
            <a:endParaRPr lang="en-GB" dirty="0">
              <a:solidFill>
                <a:srgbClr val="0065B0"/>
              </a:solidFill>
              <a:latin typeface="Alegreya Sans" panose="00000500000000000000" pitchFamily="2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72AAAE-2A23-1B94-BAA7-CD9EC3F28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6295" y="1575231"/>
            <a:ext cx="10427367" cy="5237748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b="1" u="sng" dirty="0">
                <a:latin typeface="Alegreya Sans" panose="00000500000000000000"/>
              </a:rPr>
              <a:t>Financial Report</a:t>
            </a:r>
          </a:p>
          <a:p>
            <a:pPr marL="0" lvl="0" indent="0">
              <a:buNone/>
            </a:pPr>
            <a:endParaRPr lang="en-US" dirty="0">
              <a:latin typeface="Alegreya Sans" panose="00000500000000000000"/>
            </a:endParaRPr>
          </a:p>
          <a:p>
            <a:pPr lvl="1" algn="just"/>
            <a:r>
              <a:rPr lang="en-US" dirty="0">
                <a:latin typeface="Alegreya Sans" panose="00000500000000000000"/>
              </a:rPr>
              <a:t>A financial report will be sent twice a year to all UEMS bodies as of 2026.</a:t>
            </a:r>
          </a:p>
          <a:p>
            <a:pPr lvl="1" algn="just"/>
            <a:r>
              <a:rPr lang="en-US" dirty="0">
                <a:latin typeface="Alegreya Sans" panose="00000500000000000000"/>
              </a:rPr>
              <a:t>All UEMS bodies should send their 2026 budget plan to the Brussels Office.</a:t>
            </a:r>
          </a:p>
          <a:p>
            <a:pPr marL="457200" lvl="1" indent="0" algn="just">
              <a:buNone/>
            </a:pPr>
            <a:endParaRPr lang="en-US" dirty="0">
              <a:latin typeface="Alegreya Sans" panose="00000500000000000000"/>
            </a:endParaRPr>
          </a:p>
          <a:p>
            <a:pPr lvl="0" algn="just"/>
            <a:r>
              <a:rPr lang="en-GB" b="1" u="sng" dirty="0">
                <a:latin typeface="Alegreya Sans" panose="00000500000000000000"/>
              </a:rPr>
              <a:t>Examination activities</a:t>
            </a:r>
          </a:p>
          <a:p>
            <a:pPr marL="0" lvl="0" indent="0" algn="just">
              <a:buNone/>
            </a:pPr>
            <a:endParaRPr lang="en-US" dirty="0">
              <a:latin typeface="Alegreya Sans" panose="00000500000000000000"/>
            </a:endParaRPr>
          </a:p>
          <a:p>
            <a:pPr lvl="1" algn="just"/>
            <a:r>
              <a:rPr lang="en-US" dirty="0">
                <a:latin typeface="Alegreya Sans" panose="00000500000000000000"/>
              </a:rPr>
              <a:t>As discussed, and approved last year, all UEMS bodies with examination activity must have a dedicated bank account for this.</a:t>
            </a:r>
          </a:p>
          <a:p>
            <a:pPr marL="457200" lvl="1" indent="0" algn="just">
              <a:buNone/>
            </a:pPr>
            <a:endParaRPr lang="en-US" dirty="0">
              <a:latin typeface="Alegreya Sans" panose="00000500000000000000"/>
            </a:endParaRPr>
          </a:p>
          <a:p>
            <a:pPr lvl="0" algn="just"/>
            <a:r>
              <a:rPr lang="en-GB" b="1" u="sng" dirty="0">
                <a:latin typeface="Alegreya Sans" panose="00000500000000000000"/>
              </a:rPr>
              <a:t>Other objectives</a:t>
            </a:r>
          </a:p>
          <a:p>
            <a:pPr lvl="0" algn="just"/>
            <a:endParaRPr lang="en-US" dirty="0">
              <a:latin typeface="Alegreya Sans" panose="00000500000000000000"/>
            </a:endParaRPr>
          </a:p>
          <a:p>
            <a:pPr lvl="1" algn="just"/>
            <a:r>
              <a:rPr lang="en-US" dirty="0">
                <a:latin typeface="Alegreya Sans" panose="00000500000000000000"/>
              </a:rPr>
              <a:t>The Brussels Office will study the possibly of moving the accounts to an online banking institution in order to reduce the costs.</a:t>
            </a:r>
          </a:p>
          <a:p>
            <a:pPr lvl="1" algn="just"/>
            <a:r>
              <a:rPr lang="en-US" dirty="0">
                <a:latin typeface="Alegreya Sans" panose="00000500000000000000"/>
              </a:rPr>
              <a:t>The Brussels Office will also propose some possibilities for green investments (iShares MSCI World SRI UCITS ETF, Invesco Global Water ETF, iShares Global Clean Energy UCITS ETF,…).</a:t>
            </a: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5150064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CDB94F7-3C0A-72A1-79D3-534E0090D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C93C4-FC11-CAA4-14B6-3D07A2E9F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897" y="1210853"/>
            <a:ext cx="9144000" cy="2387600"/>
          </a:xfrm>
        </p:spPr>
        <p:txBody>
          <a:bodyPr>
            <a:normAutofit/>
          </a:bodyPr>
          <a:lstStyle/>
          <a:p>
            <a:r>
              <a:rPr lang="en-GB" sz="5400" cap="all" dirty="0">
                <a:solidFill>
                  <a:schemeClr val="bg1"/>
                </a:solidFill>
                <a:latin typeface="Asap" pitchFamily="2" charset="0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358670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4D6B-0175-43A0-BB5F-A481570B1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471" y="237306"/>
            <a:ext cx="9564329" cy="112937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65B0"/>
                </a:solidFill>
                <a:latin typeface="Alegreya Sans" panose="00000500000000000000" pitchFamily="2" charset="0"/>
              </a:rPr>
              <a:t>Consolidated Profit and Loss account</a:t>
            </a:r>
            <a:br>
              <a:rPr lang="en-GB" dirty="0">
                <a:solidFill>
                  <a:srgbClr val="0065B0"/>
                </a:solidFill>
                <a:latin typeface="Alegreya Sans" panose="00000500000000000000" pitchFamily="2" charset="0"/>
              </a:rPr>
            </a:br>
            <a:endParaRPr lang="en-GB" dirty="0">
              <a:solidFill>
                <a:srgbClr val="0065B0"/>
              </a:solidFill>
              <a:latin typeface="Alegreya Sans" panose="00000500000000000000" pitchFamily="2" charset="0"/>
            </a:endParaRPr>
          </a:p>
        </p:txBody>
      </p:sp>
      <p:pic>
        <p:nvPicPr>
          <p:cNvPr id="6" name="Content Placeholder 6" descr="A close-up of a financial statement&#10;&#10;AI-generated content may be incorrect.">
            <a:extLst>
              <a:ext uri="{FF2B5EF4-FFF2-40B4-BE49-F238E27FC236}">
                <a16:creationId xmlns:a16="http://schemas.microsoft.com/office/drawing/2014/main" id="{AD7DB3B2-4C4F-4884-D950-FB8744D73D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2"/>
          <a:stretch>
            <a:fillRect/>
          </a:stretch>
        </p:blipFill>
        <p:spPr>
          <a:xfrm>
            <a:off x="2848696" y="1058779"/>
            <a:ext cx="7553833" cy="5561915"/>
          </a:xfrm>
          <a:prstGeom prst="rect">
            <a:avLst/>
          </a:prstGeom>
        </p:spPr>
      </p:pic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E72D2E59-2F58-6EF7-A05D-EB02FB9C37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6359682"/>
              </p:ext>
            </p:extLst>
          </p:nvPr>
        </p:nvGraphicFramePr>
        <p:xfrm>
          <a:off x="10787015" y="5828531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4" imgW="914400" imgH="792685" progId="Acrobat.Document.DC">
                  <p:embed/>
                </p:oleObj>
              </mc:Choice>
              <mc:Fallback>
                <p:oleObj name="Acrobat Document" showAsIcon="1" r:id="rId4" imgW="914400" imgH="792685" progId="Acrobat.Document.DC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E72D2E59-2F58-6EF7-A05D-EB02FB9C37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787015" y="5828531"/>
                        <a:ext cx="914400" cy="792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187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0457C5-1590-2905-052D-442F108B9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70A38-154D-36A9-5A4A-5243AC96A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897" y="1210853"/>
            <a:ext cx="9144000" cy="2387600"/>
          </a:xfrm>
        </p:spPr>
        <p:txBody>
          <a:bodyPr>
            <a:normAutofit/>
          </a:bodyPr>
          <a:lstStyle/>
          <a:p>
            <a:r>
              <a:rPr lang="en-GB" sz="5400" cap="all" dirty="0">
                <a:solidFill>
                  <a:schemeClr val="bg1"/>
                </a:solidFill>
                <a:latin typeface="Asap" pitchFamily="2" charset="0"/>
              </a:rPr>
              <a:t>Profit and loss account</a:t>
            </a:r>
            <a:br>
              <a:rPr lang="en-GB" sz="5400" cap="all" dirty="0">
                <a:solidFill>
                  <a:schemeClr val="bg1"/>
                </a:solidFill>
                <a:latin typeface="Asap" pitchFamily="2" charset="0"/>
              </a:rPr>
            </a:br>
            <a:r>
              <a:rPr lang="en-GB" sz="5400" cap="all" dirty="0">
                <a:solidFill>
                  <a:schemeClr val="bg1"/>
                </a:solidFill>
                <a:latin typeface="Asap" pitchFamily="2" charset="0"/>
              </a:rPr>
              <a:t>1</a:t>
            </a:r>
            <a:r>
              <a:rPr lang="en-GB" sz="5400" cap="all" baseline="30000" dirty="0">
                <a:solidFill>
                  <a:schemeClr val="bg1"/>
                </a:solidFill>
                <a:latin typeface="Asap" pitchFamily="2" charset="0"/>
              </a:rPr>
              <a:t>st</a:t>
            </a:r>
            <a:r>
              <a:rPr lang="en-GB" sz="5400" cap="all" dirty="0">
                <a:solidFill>
                  <a:schemeClr val="bg1"/>
                </a:solidFill>
                <a:latin typeface="Asap" pitchFamily="2" charset="0"/>
              </a:rPr>
              <a:t> semester 2025</a:t>
            </a:r>
          </a:p>
        </p:txBody>
      </p:sp>
    </p:spTree>
    <p:extLst>
      <p:ext uri="{BB962C8B-B14F-4D97-AF65-F5344CB8AC3E}">
        <p14:creationId xmlns:p14="http://schemas.microsoft.com/office/powerpoint/2010/main" val="1510682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9D30B0-D86C-AC07-4F1D-904256AF0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63064-C67F-304B-1FBA-9C48917E5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471" y="237306"/>
            <a:ext cx="9564329" cy="1129378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65B0"/>
                </a:solidFill>
                <a:latin typeface="Alegreya Sans" panose="00000500000000000000" pitchFamily="2" charset="0"/>
              </a:rPr>
              <a:t>Profit and Loss account</a:t>
            </a:r>
            <a:br>
              <a:rPr lang="en-GB" dirty="0">
                <a:solidFill>
                  <a:srgbClr val="0065B0"/>
                </a:solidFill>
                <a:latin typeface="Alegreya Sans" panose="00000500000000000000" pitchFamily="2" charset="0"/>
              </a:rPr>
            </a:br>
            <a:endParaRPr lang="en-GB" dirty="0">
              <a:solidFill>
                <a:srgbClr val="0065B0"/>
              </a:solidFill>
              <a:latin typeface="Alegreya Sans" panose="00000500000000000000" pitchFamily="2" charset="0"/>
            </a:endParaRPr>
          </a:p>
        </p:txBody>
      </p:sp>
      <p:pic>
        <p:nvPicPr>
          <p:cNvPr id="3" name="Content Placeholder 6" descr="A spreadsheet with numbers and a list of income&#10;&#10;AI-generated content may be incorrect.">
            <a:extLst>
              <a:ext uri="{FF2B5EF4-FFF2-40B4-BE49-F238E27FC236}">
                <a16:creationId xmlns:a16="http://schemas.microsoft.com/office/drawing/2014/main" id="{DA2305DE-5CEF-4DFD-301B-E82E2EC3BD47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8"/>
          <a:stretch>
            <a:fillRect/>
          </a:stretch>
        </p:blipFill>
        <p:spPr>
          <a:xfrm>
            <a:off x="2823410" y="962526"/>
            <a:ext cx="7828547" cy="5477069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1B038F5-D83B-DFC2-21D5-96BC447117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697399"/>
              </p:ext>
            </p:extLst>
          </p:nvPr>
        </p:nvGraphicFramePr>
        <p:xfrm>
          <a:off x="10896600" y="5647432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4" imgW="914400" imgH="792685" progId="Acrobat.Document.DC">
                  <p:embed/>
                </p:oleObj>
              </mc:Choice>
              <mc:Fallback>
                <p:oleObj name="Acrobat Document" showAsIcon="1" r:id="rId4" imgW="914400" imgH="792685" progId="Acrobat.Document.DC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1B038F5-D83B-DFC2-21D5-96BC447117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96600" y="5647432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6236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26BCF9-9582-CBB0-25B6-EF37AF07B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073F-82EF-7BB7-FED2-E1D1C492E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7897" y="1210853"/>
            <a:ext cx="9144000" cy="2387600"/>
          </a:xfrm>
        </p:spPr>
        <p:txBody>
          <a:bodyPr>
            <a:normAutofit/>
          </a:bodyPr>
          <a:lstStyle/>
          <a:p>
            <a:r>
              <a:rPr lang="en-GB" sz="5400" cap="all" dirty="0">
                <a:solidFill>
                  <a:schemeClr val="bg1"/>
                </a:solidFill>
                <a:latin typeface="Asap" pitchFamily="2" charset="0"/>
              </a:rPr>
              <a:t>Budget plan 2026</a:t>
            </a:r>
          </a:p>
        </p:txBody>
      </p:sp>
    </p:spTree>
    <p:extLst>
      <p:ext uri="{BB962C8B-B14F-4D97-AF65-F5344CB8AC3E}">
        <p14:creationId xmlns:p14="http://schemas.microsoft.com/office/powerpoint/2010/main" val="1059081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624776-C59B-28EA-6150-94AC34FCE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16F47-BF6C-29B9-D3F8-8CF6C0702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471" y="237306"/>
            <a:ext cx="9564329" cy="11293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5B0"/>
                </a:solidFill>
                <a:latin typeface="Alegreya Sans" panose="00000500000000000000" pitchFamily="2" charset="0"/>
              </a:rPr>
              <a:t>Proposal vs Consolidated results 2024</a:t>
            </a:r>
            <a:r>
              <a:rPr lang="en-US" dirty="0">
                <a:solidFill>
                  <a:srgbClr val="FFFFFF"/>
                </a:solidFill>
              </a:rPr>
              <a:t>!</a:t>
            </a:r>
            <a:endParaRPr lang="en-GB" dirty="0">
              <a:solidFill>
                <a:srgbClr val="0065B0"/>
              </a:solidFill>
              <a:latin typeface="Alegreya Sans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A7D8FB-B51D-E500-FBEC-B2C33609B6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777" y="1119729"/>
            <a:ext cx="4803111" cy="559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33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6D7875-8CD8-7153-E9F2-6EB3080C0E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BE3CF-7577-9B25-8148-E9828EA73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471" y="237306"/>
            <a:ext cx="9564329" cy="11293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5B0"/>
                </a:solidFill>
                <a:latin typeface="Alegreya Sans" panose="00000500000000000000" pitchFamily="2" charset="0"/>
              </a:rPr>
              <a:t>Proposal vs Consolidated results 2024</a:t>
            </a:r>
            <a:r>
              <a:rPr lang="en-US" dirty="0">
                <a:solidFill>
                  <a:srgbClr val="FFFFFF"/>
                </a:solidFill>
              </a:rPr>
              <a:t>!</a:t>
            </a:r>
            <a:endParaRPr lang="en-GB" dirty="0">
              <a:solidFill>
                <a:srgbClr val="0065B0"/>
              </a:solidFill>
              <a:latin typeface="Alegreya Sans" panose="000005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0BBCFA-7E6A-0A63-91E3-7CFB006EED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1323" y="1068572"/>
            <a:ext cx="4449853" cy="578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30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60BC64-26E2-7604-9833-9538D12512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0CA9A-EC79-1B68-A215-FB06C0D4FC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471" y="237306"/>
            <a:ext cx="9564329" cy="112937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65B0"/>
                </a:solidFill>
                <a:latin typeface="Alegreya Sans" panose="00000500000000000000" pitchFamily="2" charset="0"/>
              </a:rPr>
              <a:t>Proposal vs Consolidated results 2024</a:t>
            </a:r>
            <a:r>
              <a:rPr lang="en-US" dirty="0">
                <a:solidFill>
                  <a:srgbClr val="FFFFFF"/>
                </a:solidFill>
              </a:rPr>
              <a:t>!</a:t>
            </a:r>
            <a:endParaRPr lang="en-GB" dirty="0">
              <a:solidFill>
                <a:srgbClr val="0065B0"/>
              </a:solidFill>
              <a:latin typeface="Alegreya Sans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3E51E2-F47F-23E9-D42C-37DB6B8BC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0550" y="1008785"/>
            <a:ext cx="4397890" cy="576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1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D771CF8-FDBB-4A4A-89DD-DDF8DE5965A1}" vid="{9B9E90D2-4C2B-4908-9CBB-2CC1454A911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bd27bf-f23a-4764-ba48-893866d47e01">
      <Terms xmlns="http://schemas.microsoft.com/office/infopath/2007/PartnerControls"/>
    </lcf76f155ced4ddcb4097134ff3c332f>
    <TaxCatchAll xmlns="cd7455a3-4a59-4a73-9e70-409757b3c8a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94900BABD61B4BAC2F245EDF4ED39E" ma:contentTypeVersion="13" ma:contentTypeDescription="Crée un document." ma:contentTypeScope="" ma:versionID="86dcd4e7effc3605f55d7ad34ce035cb">
  <xsd:schema xmlns:xsd="http://www.w3.org/2001/XMLSchema" xmlns:xs="http://www.w3.org/2001/XMLSchema" xmlns:p="http://schemas.microsoft.com/office/2006/metadata/properties" xmlns:ns2="83bd27bf-f23a-4764-ba48-893866d47e01" xmlns:ns3="cd7455a3-4a59-4a73-9e70-409757b3c8a1" targetNamespace="http://schemas.microsoft.com/office/2006/metadata/properties" ma:root="true" ma:fieldsID="c29cbb54add60317ae49322ad6ac3129" ns2:_="" ns3:_="">
    <xsd:import namespace="83bd27bf-f23a-4764-ba48-893866d47e01"/>
    <xsd:import namespace="cd7455a3-4a59-4a73-9e70-409757b3c8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bd27bf-f23a-4764-ba48-893866d47e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de6d2fa-23a7-45f3-a64a-563df53bb5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7455a3-4a59-4a73-9e70-409757b3c8a1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ae12d60-d5a8-41ec-bed3-3136d3e9e081}" ma:internalName="TaxCatchAll" ma:showField="CatchAllData" ma:web="cd7455a3-4a59-4a73-9e70-409757b3c8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23A2C3-1603-40E2-A913-F6D47FF067CB}">
  <ds:schemaRefs>
    <ds:schemaRef ds:uri="http://schemas.microsoft.com/office/2006/metadata/properties"/>
    <ds:schemaRef ds:uri="http://schemas.microsoft.com/office/infopath/2007/PartnerControls"/>
    <ds:schemaRef ds:uri="83bd27bf-f23a-4764-ba48-893866d47e01"/>
    <ds:schemaRef ds:uri="cd7455a3-4a59-4a73-9e70-409757b3c8a1"/>
  </ds:schemaRefs>
</ds:datastoreItem>
</file>

<file path=customXml/itemProps2.xml><?xml version="1.0" encoding="utf-8"?>
<ds:datastoreItem xmlns:ds="http://schemas.openxmlformats.org/officeDocument/2006/customXml" ds:itemID="{18B98974-B187-4753-99EE-489CFA438A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102A38-0276-4EB3-82F0-C23242DE0C3C}"/>
</file>

<file path=docProps/app.xml><?xml version="1.0" encoding="utf-8"?>
<Properties xmlns="http://schemas.openxmlformats.org/officeDocument/2006/extended-properties" xmlns:vt="http://schemas.openxmlformats.org/officeDocument/2006/docPropsVTypes">
  <Template>UEMS Prez template 2025</Template>
  <TotalTime>322</TotalTime>
  <Words>436</Words>
  <Application>Microsoft Office PowerPoint</Application>
  <PresentationFormat>Widescreen</PresentationFormat>
  <Paragraphs>63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Alegreya Sans</vt:lpstr>
      <vt:lpstr>Arial</vt:lpstr>
      <vt:lpstr>Asap</vt:lpstr>
      <vt:lpstr>Calibri</vt:lpstr>
      <vt:lpstr>Calibri Light</vt:lpstr>
      <vt:lpstr>Office Theme</vt:lpstr>
      <vt:lpstr>Acrobat Document</vt:lpstr>
      <vt:lpstr>FINANCIAL REPORT</vt:lpstr>
      <vt:lpstr>Profit and loss account 2024</vt:lpstr>
      <vt:lpstr>Consolidated Profit and Loss account </vt:lpstr>
      <vt:lpstr>Profit and loss account 1st semester 2025</vt:lpstr>
      <vt:lpstr>Profit and Loss account </vt:lpstr>
      <vt:lpstr>Budget plan 2026</vt:lpstr>
      <vt:lpstr>Proposal vs Consolidated results 2024!</vt:lpstr>
      <vt:lpstr>Proposal vs Consolidated results 2024!</vt:lpstr>
      <vt:lpstr>Proposal vs Consolidated results 2024!</vt:lpstr>
      <vt:lpstr>Proposal vs Consolidated results 2024!</vt:lpstr>
      <vt:lpstr>UEMS COMMON INVESTMENT</vt:lpstr>
      <vt:lpstr>3-Month Fixed-Term Deposit</vt:lpstr>
      <vt:lpstr>UEMS LOAN</vt:lpstr>
      <vt:lpstr>UEMS will be debt-free by mid-2026!</vt:lpstr>
      <vt:lpstr>Management fee 2025</vt:lpstr>
      <vt:lpstr>Proposal!</vt:lpstr>
      <vt:lpstr>Proposal!</vt:lpstr>
      <vt:lpstr>Proposal!</vt:lpstr>
      <vt:lpstr>UEMS – EACCME Reviews</vt:lpstr>
      <vt:lpstr>Reimbursements made in 2025!</vt:lpstr>
      <vt:lpstr>Upcoming Reimbursements in 2025 </vt:lpstr>
      <vt:lpstr>Strategic goals for 2026</vt:lpstr>
      <vt:lpstr>UEMS: Built on Financial Strength… </vt:lpstr>
      <vt:lpstr>Together for a Better Future…</vt:lpstr>
      <vt:lpstr>Together for a Better Future…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Marco Sartori</dc:creator>
  <cp:lastModifiedBy>Marco Sartori</cp:lastModifiedBy>
  <cp:revision>3</cp:revision>
  <dcterms:created xsi:type="dcterms:W3CDTF">2025-10-14T17:24:49Z</dcterms:created>
  <dcterms:modified xsi:type="dcterms:W3CDTF">2025-10-17T05:43:32Z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0x0101004194900BABD61B4BAC2F245EDF4ED39E</vt:lpwstr>
  </property>
  <property fmtid="{D5CDD505-2E9C-101B-9397-08002B2CF9AE}" pid="3" name="Order">
    <vt:r8>2800</vt:r8>
  </property>
</Properties>
</file>