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9">
  <p:sldMasterIdLst>
    <p:sldMasterId id="2147483762" r:id="rId1"/>
  </p:sldMasterIdLst>
  <p:notesMasterIdLst>
    <p:notesMasterId r:id="rId10"/>
  </p:notesMasterIdLst>
  <p:sldIdLst>
    <p:sldId id="256" r:id="rId2"/>
    <p:sldId id="345" r:id="rId3"/>
    <p:sldId id="261" r:id="rId4"/>
    <p:sldId id="346" r:id="rId5"/>
    <p:sldId id="347" r:id="rId6"/>
    <p:sldId id="339" r:id="rId7"/>
    <p:sldId id="281" r:id="rId8"/>
    <p:sldId id="307" r:id="rId9"/>
  </p:sldIdLst>
  <p:sldSz cx="12192000" cy="685800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0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335" autoAdjust="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outlineViewPr>
    <p:cViewPr>
      <p:scale>
        <a:sx n="33" d="100"/>
        <a:sy n="33" d="100"/>
      </p:scale>
      <p:origin x="0" y="-898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A88CE-5767-493D-A5D0-8A2D748ED37E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A9E0D-75E8-4CAB-84AD-E6C12054C8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543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>
            <a:normAutofit/>
          </a:bodyPr>
          <a:lstStyle>
            <a:lvl1pPr marL="0" indent="0" algn="l">
              <a:buNone/>
              <a:defRPr sz="200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24C6359-9BB8-4148-8114-537E698DA205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52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1B01909-73B8-4486-A749-C643B1D7E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5E279D86-4533-45F1-B0AA-D237399A5ED5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764FD722-CB31-4326-ADD8-CBA52FD1FF5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24E4BCEC-8B0A-444E-8509-1B3BB0449E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9DB36622-1DC7-4B17-8984-588BA8999FF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51B97AF0-1974-42B9-B5FC-A332C52E827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5A298AD-BE5D-4BE1-8CDF-DBFB42D63FE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73322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12EF7969-DB38-4989-A65C-9D190A245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33456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2145BE25-C437-45FE-A3D3-BBAAF108CC9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4A9D0FA0-682C-4076-B779-D865AEEFC66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B60163C-1A2D-4F00-BC61-8A3C11E2D2BE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3FF8D873-9CF9-4A0A-A7B8-875C0B8233D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2B645470-F624-4417-A8A4-FC242E43C9DB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ECC7EFEF-6B2A-4210-9275-0077ACF2827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3242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74374" y="787067"/>
            <a:ext cx="2628900" cy="53898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5719" y="787067"/>
            <a:ext cx="7039402" cy="53898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88F505F-2957-41FC-9AAA-962853A6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7283627" y="125032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091A36EB-8545-4EFE-B619-165D36D644D1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8D075D29-6706-486B-A55A-13866882BA88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FAE751A-10F0-48F2-BBC3-D2FE499B34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52289CAF-683C-4BCC-8AA5-95A3BF799B0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BC8403A-C46F-4DA1-A015-00A80215F289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A797D957-3A2C-42DF-B73E-CBB47BE036B7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53002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/>
          <a:p>
            <a:fld id="{9376191F-481E-48E9-BB9A-369A67A7362D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AC552FEA-472E-4E74-B31D-531852C19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059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41DF3078-C636-4776-A616-D5BF3BC280C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0D1A27FA-1310-4BC3-A071-1566746B2FB1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99ACB9EB-84FE-4B33-9EF9-4EC7DAC25DD5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826E5EFB-0EF9-4DB8-99CB-5DD72009DB2C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86238E12-0689-4123-8B2E-E1CCFCC4C88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8538CF67-A00E-4955-A447-001BE02E771A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62421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10072922" cy="231364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3509963"/>
            <a:ext cx="10072922" cy="25796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37B4CDD2-E09A-418A-9131-FBDEE440A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8852E5FB-B268-4CCA-8E55-803038F7A00D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A1C9CBB3-97C0-4A35-9088-C69233F5CEE7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1610871-AEE9-46EB-9D27-BA1D9D688124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27478059-2A11-484D-A2D7-199F74778E50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0EC0886-DDB9-47F1-9414-C121C1D3F954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66A10427-DF20-4284-B215-EABA4D366E20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60590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717" y="2521885"/>
            <a:ext cx="4645152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2136" y="2521885"/>
            <a:ext cx="4611138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0CB61A83-9419-49FC-8074-2AB3D34FA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963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BCD12E57-97FB-48D8-81CC-7C37E8947CB4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E487641C-E83B-4134-88C9-1D23D5FA1836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B99AB7A6-A88C-44E1-A9DE-4126B957F88A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FF0D518-1D17-44C7-BF73-7C980481DB5B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A7A3E12-61E8-41A0-A459-15BF375FA945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9E5E4A56-9100-4D60-8A34-0FE116F41FF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43647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7"/>
            <a:ext cx="100729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521884"/>
            <a:ext cx="4845387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352" y="3366390"/>
            <a:ext cx="4845387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34025" y="2521884"/>
            <a:ext cx="4869249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34025" y="3366390"/>
            <a:ext cx="4869249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717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87068"/>
            <a:ext cx="100775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aphic 78">
            <a:extLst>
              <a:ext uri="{FF2B5EF4-FFF2-40B4-BE49-F238E27FC236}">
                <a16:creationId xmlns:a16="http://schemas.microsoft.com/office/drawing/2014/main" id="{AC45ECC6-E29C-40EF-A7C9-5A17DAFD4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5233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7" name="Graphic 78">
              <a:extLst>
                <a:ext uri="{FF2B5EF4-FFF2-40B4-BE49-F238E27FC236}">
                  <a16:creationId xmlns:a16="http://schemas.microsoft.com/office/drawing/2014/main" id="{8DA0D497-8E8F-426A-8172-894BE03F70F6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aphic 78">
              <a:extLst>
                <a:ext uri="{FF2B5EF4-FFF2-40B4-BE49-F238E27FC236}">
                  <a16:creationId xmlns:a16="http://schemas.microsoft.com/office/drawing/2014/main" id="{8C0459EF-3B70-4083-8845-3A9AF847E805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" name="Graphic 78">
                <a:extLst>
                  <a:ext uri="{FF2B5EF4-FFF2-40B4-BE49-F238E27FC236}">
                    <a16:creationId xmlns:a16="http://schemas.microsoft.com/office/drawing/2014/main" id="{53BF2B58-70F8-4288-85AB-CBDA723CDFCC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569E551-A5A0-4A8F-B999-3A6D104814A2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0FB69EB5-D9AC-46E7-934E-32999C39B2E6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6EABC49A-B4ED-44E4-ADB7-E432734A7C9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7369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452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4315386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20086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4315386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839DB371-B90D-44CB-A4AF-C7BDBFD0A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0C845011-2FC2-40F7-B0C6-49CBBA72B9C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2BC78B8-5139-436F-AD47-3CC03903FDD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F9DC17BA-1278-45C9-B1BF-B9F1518E1F29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9637B9F-CC26-4669-81F0-A942B4F72D61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2BB8F115-0030-47B4-BAF4-C15D1EA27B11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662F9949-4F1A-4708-824B-E876E9BEDA1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23170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3932237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4200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7627CBC2-9DC2-4EE8-A2D5-849E30F22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9FB4AEFC-63AB-4831-8EC1-E8145604D8D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11E1337-D5DA-408D-91F3-A6A35FCDD0B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1E473FA4-FD80-4D04-AAC5-63B9A4D80778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FCB457B9-48DE-4921-8C3F-996598075B1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53C9DB95-9A61-4553-8D82-D2BE26FCBC6E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0EAE371F-24C9-4738-834F-FAF5A5C9ACE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66593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5959F4-53DA-47FF-BC24-1E5B75C69876}"/>
              </a:ext>
            </a:extLst>
          </p:cNvPr>
          <p:cNvSpPr/>
          <p:nvPr/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CF83E8-F6F0-41E3-B580-7412A04DDFB5}"/>
              </a:ext>
            </a:extLst>
          </p:cNvPr>
          <p:cNvGrpSpPr/>
          <p:nvPr/>
        </p:nvGrpSpPr>
        <p:grpSpPr>
          <a:xfrm>
            <a:off x="10776050" y="5204030"/>
            <a:ext cx="886141" cy="802497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</a:extLst>
            </p:cNvPr>
            <p:cNvSpPr/>
            <p:nvPr/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</a:extLst>
            </p:cNvPr>
            <p:cNvSpPr/>
            <p:nvPr/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</a:extLst>
            </p:cNvPr>
            <p:cNvSpPr/>
            <p:nvPr/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</a:extLst>
            </p:cNvPr>
            <p:cNvSpPr/>
            <p:nvPr/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</a:extLst>
            </p:cNvPr>
            <p:cNvSpPr/>
            <p:nvPr/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</a:extLst>
            </p:cNvPr>
            <p:cNvSpPr/>
            <p:nvPr/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</a:extLst>
            </p:cNvPr>
            <p:cNvSpPr/>
            <p:nvPr/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9226104-0061-4319-8237-9C001BF85D49}"/>
              </a:ext>
            </a:extLst>
          </p:cNvPr>
          <p:cNvSpPr/>
          <p:nvPr/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17" y="2521885"/>
            <a:ext cx="10077557" cy="354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718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18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5367" y="6356350"/>
            <a:ext cx="5298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545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55" r:id="rId6"/>
    <p:sldLayoutId id="2147483751" r:id="rId7"/>
    <p:sldLayoutId id="2147483752" r:id="rId8"/>
    <p:sldLayoutId id="2147483753" r:id="rId9"/>
    <p:sldLayoutId id="2147483754" r:id="rId10"/>
    <p:sldLayoutId id="2147483756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5F8C1-B2E9-40DE-C446-11660D456D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1769" y="762734"/>
            <a:ext cx="11575766" cy="2181663"/>
          </a:xfrm>
        </p:spPr>
        <p:txBody>
          <a:bodyPr>
            <a:normAutofit/>
          </a:bodyPr>
          <a:lstStyle/>
          <a:p>
            <a:r>
              <a:rPr lang="en-GB" sz="3200" dirty="0"/>
              <a:t>Glossary and List of Acronyms: 2</a:t>
            </a:r>
            <a:r>
              <a:rPr lang="en-GB" sz="3200" baseline="30000" dirty="0"/>
              <a:t>nd</a:t>
            </a:r>
            <a:r>
              <a:rPr lang="en-GB" sz="3200" dirty="0"/>
              <a:t> draft EVOLUTION</a:t>
            </a:r>
            <a:br>
              <a:rPr lang="en-GB" dirty="0"/>
            </a:br>
            <a:r>
              <a:rPr lang="en-GB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9D6262-EAC7-6C00-53AD-594BAECD84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394" y="3509963"/>
            <a:ext cx="6324005" cy="2722836"/>
          </a:xfrm>
        </p:spPr>
        <p:txBody>
          <a:bodyPr>
            <a:normAutofit/>
          </a:bodyPr>
          <a:lstStyle/>
          <a:p>
            <a:pPr algn="ctr"/>
            <a:r>
              <a:rPr lang="en-GB" sz="2000" dirty="0"/>
              <a:t>Arthur Felice, MD, MSc, FEBS, FRCS Ed.</a:t>
            </a:r>
          </a:p>
          <a:p>
            <a:pPr algn="ctr"/>
            <a:r>
              <a:rPr lang="en-GB" sz="2000" dirty="0"/>
              <a:t>     President of the European Board of Surgery</a:t>
            </a:r>
          </a:p>
          <a:p>
            <a:pPr algn="ctr"/>
            <a:r>
              <a:rPr lang="en-GB" sz="2000" dirty="0"/>
              <a:t>     Vice - President UEMS Division of General Surgery</a:t>
            </a:r>
          </a:p>
          <a:p>
            <a:pPr algn="ctr"/>
            <a:r>
              <a:rPr lang="en-GB" sz="2000" dirty="0"/>
              <a:t>   University of Malta</a:t>
            </a:r>
          </a:p>
          <a:p>
            <a:endParaRPr lang="en-GB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8972B65B-8AFA-4B5C-BFC6-E443F3777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0"/>
            <a:ext cx="1839951" cy="1423657"/>
          </a:xfrm>
          <a:custGeom>
            <a:avLst/>
            <a:gdLst>
              <a:gd name="connsiteX0" fmla="*/ 0 w 2331138"/>
              <a:gd name="connsiteY0" fmla="*/ 0 h 3352676"/>
              <a:gd name="connsiteX1" fmla="*/ 2331138 w 2331138"/>
              <a:gd name="connsiteY1" fmla="*/ 0 h 3352676"/>
              <a:gd name="connsiteX2" fmla="*/ 2331138 w 2331138"/>
              <a:gd name="connsiteY2" fmla="*/ 3352676 h 3352676"/>
              <a:gd name="connsiteX3" fmla="*/ 2097210 w 2331138"/>
              <a:gd name="connsiteY3" fmla="*/ 3226228 h 3352676"/>
              <a:gd name="connsiteX4" fmla="*/ 214881 w 2331138"/>
              <a:gd name="connsiteY4" fmla="*/ 1176738 h 3352676"/>
              <a:gd name="connsiteX5" fmla="*/ 1129 w 2331138"/>
              <a:gd name="connsiteY5" fmla="*/ 67475 h 3352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31138" h="3352676">
                <a:moveTo>
                  <a:pt x="0" y="0"/>
                </a:moveTo>
                <a:lnTo>
                  <a:pt x="2331138" y="0"/>
                </a:lnTo>
                <a:lnTo>
                  <a:pt x="2331138" y="3352676"/>
                </a:lnTo>
                <a:lnTo>
                  <a:pt x="2097210" y="3226228"/>
                </a:lnTo>
                <a:cubicBezTo>
                  <a:pt x="1273150" y="2744079"/>
                  <a:pt x="560886" y="2027200"/>
                  <a:pt x="214881" y="1176738"/>
                </a:cubicBezTo>
                <a:cubicBezTo>
                  <a:pt x="72781" y="827511"/>
                  <a:pt x="14297" y="430630"/>
                  <a:pt x="1129" y="67475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37" name="Graphic 78">
            <a:extLst>
              <a:ext uri="{FF2B5EF4-FFF2-40B4-BE49-F238E27FC236}">
                <a16:creationId xmlns:a16="http://schemas.microsoft.com/office/drawing/2014/main" id="{8B32F32D-2578-47BA-A8C8-B9CC3F8A0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225" y="326766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38" name="Graphic 78">
              <a:extLst>
                <a:ext uri="{FF2B5EF4-FFF2-40B4-BE49-F238E27FC236}">
                  <a16:creationId xmlns:a16="http://schemas.microsoft.com/office/drawing/2014/main" id="{FE39C5A6-D000-4F68-8942-DD0D6D6F83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aphic 78">
              <a:extLst>
                <a:ext uri="{FF2B5EF4-FFF2-40B4-BE49-F238E27FC236}">
                  <a16:creationId xmlns:a16="http://schemas.microsoft.com/office/drawing/2014/main" id="{E89890B6-1232-480B-A1E4-4EE4897F6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40" name="Graphic 78">
                <a:extLst>
                  <a:ext uri="{FF2B5EF4-FFF2-40B4-BE49-F238E27FC236}">
                    <a16:creationId xmlns:a16="http://schemas.microsoft.com/office/drawing/2014/main" id="{AA2A92B4-DD5E-4659-876C-CEF27D8A338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Graphic 78">
                <a:extLst>
                  <a:ext uri="{FF2B5EF4-FFF2-40B4-BE49-F238E27FC236}">
                    <a16:creationId xmlns:a16="http://schemas.microsoft.com/office/drawing/2014/main" id="{CB3716F9-57FA-4E55-B926-D141DFDE70C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Graphic 78">
                <a:extLst>
                  <a:ext uri="{FF2B5EF4-FFF2-40B4-BE49-F238E27FC236}">
                    <a16:creationId xmlns:a16="http://schemas.microsoft.com/office/drawing/2014/main" id="{6E65CA48-F624-4AAA-B08C-4D030E798B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Graphic 78">
                <a:extLst>
                  <a:ext uri="{FF2B5EF4-FFF2-40B4-BE49-F238E27FC236}">
                    <a16:creationId xmlns:a16="http://schemas.microsoft.com/office/drawing/2014/main" id="{5AB96607-3A57-4F71-87E5-C0D546FEBFB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E3F21EAF-F98F-F457-7705-E362C54518F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973"/>
          <a:stretch/>
        </p:blipFill>
        <p:spPr>
          <a:xfrm>
            <a:off x="7790138" y="2944398"/>
            <a:ext cx="3861917" cy="3665408"/>
          </a:xfrm>
          <a:prstGeom prst="rect">
            <a:avLst/>
          </a:prstGeom>
        </p:spPr>
      </p:pic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286E5E1D-FD49-448F-83C8-E06466BE54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899042" y="5608708"/>
            <a:ext cx="4292956" cy="1249292"/>
          </a:xfrm>
          <a:custGeom>
            <a:avLst/>
            <a:gdLst>
              <a:gd name="connsiteX0" fmla="*/ 0 w 4238069"/>
              <a:gd name="connsiteY0" fmla="*/ 0 h 1903025"/>
              <a:gd name="connsiteX1" fmla="*/ 113310 w 4238069"/>
              <a:gd name="connsiteY1" fmla="*/ 8960 h 1903025"/>
              <a:gd name="connsiteX2" fmla="*/ 291503 w 4238069"/>
              <a:gd name="connsiteY2" fmla="*/ 37000 h 1903025"/>
              <a:gd name="connsiteX3" fmla="*/ 3082930 w 4238069"/>
              <a:gd name="connsiteY3" fmla="*/ 1104916 h 1903025"/>
              <a:gd name="connsiteX4" fmla="*/ 3881548 w 4238069"/>
              <a:gd name="connsiteY4" fmla="*/ 1668276 h 1903025"/>
              <a:gd name="connsiteX5" fmla="*/ 4238069 w 4238069"/>
              <a:gd name="connsiteY5" fmla="*/ 1903025 h 1903025"/>
              <a:gd name="connsiteX6" fmla="*/ 0 w 4238069"/>
              <a:gd name="connsiteY6" fmla="*/ 1903025 h 1903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8069" h="1903025">
                <a:moveTo>
                  <a:pt x="0" y="0"/>
                </a:moveTo>
                <a:lnTo>
                  <a:pt x="113310" y="8960"/>
                </a:lnTo>
                <a:cubicBezTo>
                  <a:pt x="173365" y="16155"/>
                  <a:pt x="232870" y="25632"/>
                  <a:pt x="291503" y="37000"/>
                </a:cubicBezTo>
                <a:cubicBezTo>
                  <a:pt x="1250780" y="222537"/>
                  <a:pt x="2264787" y="499636"/>
                  <a:pt x="3082930" y="1104916"/>
                </a:cubicBezTo>
                <a:cubicBezTo>
                  <a:pt x="3348371" y="1301283"/>
                  <a:pt x="3614239" y="1488349"/>
                  <a:pt x="3881548" y="1668276"/>
                </a:cubicBezTo>
                <a:lnTo>
                  <a:pt x="4238069" y="1903025"/>
                </a:lnTo>
                <a:lnTo>
                  <a:pt x="0" y="1903025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D82E7BA0-A7BA-4C61-9D6F-5345A5405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447993" y="5742897"/>
            <a:ext cx="886141" cy="802496"/>
            <a:chOff x="10948005" y="3272152"/>
            <a:chExt cx="868640" cy="786648"/>
          </a:xfrm>
          <a:solidFill>
            <a:schemeClr val="accent6"/>
          </a:solidFill>
        </p:grpSpPr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B5369E81-3115-4284-995E-F753EB421C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44729589-1C6A-4995-83DB-3C8AC2B8DE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7A966D0D-0B99-4534-8150-ECA25F804A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51" name="Graphic 12">
              <a:extLst>
                <a:ext uri="{FF2B5EF4-FFF2-40B4-BE49-F238E27FC236}">
                  <a16:creationId xmlns:a16="http://schemas.microsoft.com/office/drawing/2014/main" id="{7DC8EDF8-9492-4A6B-8050-A6B44F11B5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Graphic 15">
              <a:extLst>
                <a:ext uri="{FF2B5EF4-FFF2-40B4-BE49-F238E27FC236}">
                  <a16:creationId xmlns:a16="http://schemas.microsoft.com/office/drawing/2014/main" id="{13B4EDF3-5414-4F6E-8824-4FDC7BFD5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Graphic 15">
              <a:extLst>
                <a:ext uri="{FF2B5EF4-FFF2-40B4-BE49-F238E27FC236}">
                  <a16:creationId xmlns:a16="http://schemas.microsoft.com/office/drawing/2014/main" id="{6CE204CE-5738-4712-8E02-CF746C010F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D2369023-4235-4E1E-A424-EA0EA83DEB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98606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94E46-2C4A-8FAB-F2ED-DF0FC630D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509" y="787068"/>
            <a:ext cx="11460480" cy="1325563"/>
          </a:xfrm>
        </p:spPr>
        <p:txBody>
          <a:bodyPr/>
          <a:lstStyle/>
          <a:p>
            <a:r>
              <a:rPr lang="en-GB" dirty="0"/>
              <a:t>The necessity for a Glossary and list of  Acronyms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F8362-4899-D042-69F8-C217356F1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The rapidly expanding volume of evidence and information overload necessitates clarity and a standard use of terms to express the same concept.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This standardisation may be subject to periodic review but not to a continuous state of flux, which would go contrary to the purpose.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A Glossary of terms and a list of Acronyms is only an initial but important step in standardisation of terminology.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1655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600200"/>
            <a:ext cx="11506200" cy="1661167"/>
          </a:xfrm>
        </p:spPr>
        <p:txBody>
          <a:bodyPr/>
          <a:lstStyle/>
          <a:p>
            <a:r>
              <a:rPr lang="en-GB" dirty="0"/>
              <a:t>Definitions are essential for effective 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6080445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13716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2870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67F97-ED14-0726-FD79-E84CA5699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is the Glossary not the endpoint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1E45E-41E3-1774-2D77-DA1640D80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There is a dynamic interplay between words, concepts and context.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/>
              <a:t>Terms should not be considered in isolation</a:t>
            </a:r>
          </a:p>
        </p:txBody>
      </p:sp>
    </p:spTree>
    <p:extLst>
      <p:ext uri="{BB962C8B-B14F-4D97-AF65-F5344CB8AC3E}">
        <p14:creationId xmlns:p14="http://schemas.microsoft.com/office/powerpoint/2010/main" val="3878091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B6B09-73BF-6C36-707B-926444B9D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Statistics: Evolution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FED87-9A12-A460-907B-F00F47C82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Glossary …………………………………..122 Terms</a:t>
            </a:r>
          </a:p>
          <a:p>
            <a:endParaRPr lang="en-US" dirty="0"/>
          </a:p>
          <a:p>
            <a:r>
              <a:rPr lang="en-US" dirty="0"/>
              <a:t>List of Acronyms ………………………….45 Terms</a:t>
            </a:r>
          </a:p>
          <a:p>
            <a:endParaRPr lang="en-US" dirty="0"/>
          </a:p>
          <a:p>
            <a:r>
              <a:rPr lang="en-US" dirty="0"/>
              <a:t>Pages ……………………………………….12</a:t>
            </a:r>
          </a:p>
          <a:p>
            <a:endParaRPr lang="en-US" dirty="0"/>
          </a:p>
          <a:p>
            <a:r>
              <a:rPr lang="en-US" dirty="0"/>
              <a:t>Words………………………………………..4737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8846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60506-696B-1465-0E99-427FD6F5D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125507"/>
            <a:ext cx="10077557" cy="890494"/>
          </a:xfrm>
        </p:spPr>
        <p:txBody>
          <a:bodyPr/>
          <a:lstStyle/>
          <a:p>
            <a:r>
              <a:rPr lang="en-GB" dirty="0"/>
              <a:t>Conclusions: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D8228-D477-A0C3-77BF-3D483DFE9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6" y="1698170"/>
            <a:ext cx="10077557" cy="4751791"/>
          </a:xfrm>
        </p:spPr>
        <p:txBody>
          <a:bodyPr/>
          <a:lstStyle/>
          <a:p>
            <a:endParaRPr lang="en-GB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b="1" dirty="0">
              <a:solidFill>
                <a:srgbClr val="FF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Reviews of these documents should be continuous process,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b="1" dirty="0">
              <a:solidFill>
                <a:srgbClr val="FF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endParaRPr lang="en-GB" b="1" dirty="0">
              <a:solidFill>
                <a:srgbClr val="FF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Re-editing will be periodic: every 2 to 3 years</a:t>
            </a:r>
            <a:endParaRPr lang="en-GB" b="1" dirty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b="1" dirty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b="1" dirty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b="1" dirty="0">
                <a:solidFill>
                  <a:srgbClr val="FF0000"/>
                </a:solidFill>
              </a:rPr>
              <a:t>For delegates’ suggestions, it would help if the work in the phase </a:t>
            </a:r>
            <a:r>
              <a:rPr lang="en-GB" b="1">
                <a:solidFill>
                  <a:srgbClr val="FF0000"/>
                </a:solidFill>
              </a:rPr>
              <a:t>of development </a:t>
            </a:r>
            <a:r>
              <a:rPr lang="en-GB" b="1" dirty="0">
                <a:solidFill>
                  <a:srgbClr val="FF0000"/>
                </a:solidFill>
              </a:rPr>
              <a:t>is included in the UEMS WGPGT Webpage.</a:t>
            </a:r>
          </a:p>
        </p:txBody>
      </p:sp>
    </p:spTree>
    <p:extLst>
      <p:ext uri="{BB962C8B-B14F-4D97-AF65-F5344CB8AC3E}">
        <p14:creationId xmlns:p14="http://schemas.microsoft.com/office/powerpoint/2010/main" val="197437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2667000" y="2261406"/>
            <a:ext cx="6858000" cy="116759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300" dirty="0"/>
              <a:t>Any Questions? 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40B544-AB86-4F02-A21C-9F135FD62449}" type="slidenum">
              <a:rPr lang="en-GB"/>
              <a:pPr>
                <a:defRPr/>
              </a:pPr>
              <a:t>7</a:t>
            </a:fld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864B2-B95A-DFF6-07EE-B23C7EC56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7" y="6000750"/>
            <a:ext cx="10077557" cy="70180"/>
          </a:xfrm>
        </p:spPr>
        <p:txBody>
          <a:bodyPr>
            <a:normAutofit fontScale="25000" lnSpcReduction="20000"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848108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B6E8C-BB0F-40A0-841A-35726C29E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8310" y="2204864"/>
            <a:ext cx="7055380" cy="720080"/>
          </a:xfrm>
        </p:spPr>
        <p:txBody>
          <a:bodyPr/>
          <a:lstStyle/>
          <a:p>
            <a:pPr algn="ctr"/>
            <a:r>
              <a:rPr lang="en-GB" dirty="0"/>
              <a:t>Thank you!</a:t>
            </a:r>
          </a:p>
        </p:txBody>
      </p:sp>
      <p:pic>
        <p:nvPicPr>
          <p:cNvPr id="1026" name="Picture 2" descr="European Union of Medical Specialists | UIA Yearbook Profile | Union of  International Associations">
            <a:extLst>
              <a:ext uri="{FF2B5EF4-FFF2-40B4-BE49-F238E27FC236}">
                <a16:creationId xmlns:a16="http://schemas.microsoft.com/office/drawing/2014/main" id="{C9D604C0-2EF1-4B9A-82EA-5F64D795AAA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0022" y="3284985"/>
            <a:ext cx="1691956" cy="1701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967872"/>
      </p:ext>
    </p:extLst>
  </p:cSld>
  <p:clrMapOvr>
    <a:masterClrMapping/>
  </p:clrMapOvr>
</p:sld>
</file>

<file path=ppt/theme/theme1.xml><?xml version="1.0" encoding="utf-8"?>
<a:theme xmlns:a="http://schemas.openxmlformats.org/drawingml/2006/main" name="RocaVTI">
  <a:themeElements>
    <a:clrScheme name="Custom 101">
      <a:dk1>
        <a:sysClr val="windowText" lastClr="000000"/>
      </a:dk1>
      <a:lt1>
        <a:sysClr val="window" lastClr="FFFFFF"/>
      </a:lt1>
      <a:dk2>
        <a:srgbClr val="463443"/>
      </a:dk2>
      <a:lt2>
        <a:srgbClr val="F3F0E9"/>
      </a:lt2>
      <a:accent1>
        <a:srgbClr val="D45E5E"/>
      </a:accent1>
      <a:accent2>
        <a:srgbClr val="D49D8C"/>
      </a:accent2>
      <a:accent3>
        <a:srgbClr val="BF873A"/>
      </a:accent3>
      <a:accent4>
        <a:srgbClr val="C05050"/>
      </a:accent4>
      <a:accent5>
        <a:srgbClr val="A89F68"/>
      </a:accent5>
      <a:accent6>
        <a:srgbClr val="8F6B8A"/>
      </a:accent6>
      <a:hlink>
        <a:srgbClr val="D75681"/>
      </a:hlink>
      <a:folHlink>
        <a:srgbClr val="6C9D92"/>
      </a:folHlink>
    </a:clrScheme>
    <a:fontScheme name="Custom 36">
      <a:majorFont>
        <a:latin typeface="Georgia Pro Semi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caVTI" id="{D79FE1D1-0489-4A69-8531-D0B8CDC31CBE}" vid="{CEBA7FE6-C04B-474E-964F-B022887AD1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ée un document." ma:contentTypeScope="" ma:versionID="86dcd4e7effc3605f55d7ad34ce035cb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c29cbb54add60317ae49322ad6ac3129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ae12d60-d5a8-41ec-bed3-3136d3e9e081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Props1.xml><?xml version="1.0" encoding="utf-8"?>
<ds:datastoreItem xmlns:ds="http://schemas.openxmlformats.org/officeDocument/2006/customXml" ds:itemID="{8666FCB7-350E-489C-95E2-9500D9C54902}"/>
</file>

<file path=customXml/itemProps2.xml><?xml version="1.0" encoding="utf-8"?>
<ds:datastoreItem xmlns:ds="http://schemas.openxmlformats.org/officeDocument/2006/customXml" ds:itemID="{FE930D34-8DAE-4B7A-8E4A-7B540DFAE30E}"/>
</file>

<file path=customXml/itemProps3.xml><?xml version="1.0" encoding="utf-8"?>
<ds:datastoreItem xmlns:ds="http://schemas.openxmlformats.org/officeDocument/2006/customXml" ds:itemID="{190E8719-6E56-4BD5-A985-FC81D9D1711F}"/>
</file>

<file path=docProps/app.xml><?xml version="1.0" encoding="utf-8"?>
<Properties xmlns="http://schemas.openxmlformats.org/officeDocument/2006/extended-properties" xmlns:vt="http://schemas.openxmlformats.org/officeDocument/2006/docPropsVTypes">
  <TotalTime>1054</TotalTime>
  <Words>225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Aptos</vt:lpstr>
      <vt:lpstr>Arial</vt:lpstr>
      <vt:lpstr>Avenir Next LT Pro</vt:lpstr>
      <vt:lpstr>Avenir Next LT Pro Light</vt:lpstr>
      <vt:lpstr>Century Gothic</vt:lpstr>
      <vt:lpstr>Georgia Pro Semibold</vt:lpstr>
      <vt:lpstr>Wingdings</vt:lpstr>
      <vt:lpstr>RocaVTI</vt:lpstr>
      <vt:lpstr>Glossary and List of Acronyms: 2nd draft EVOLUTION  </vt:lpstr>
      <vt:lpstr>The necessity for a Glossary and list of  Acronyms</vt:lpstr>
      <vt:lpstr>Definitions are essential for effective  discussion</vt:lpstr>
      <vt:lpstr>Why is the Glossary not the endpoint</vt:lpstr>
      <vt:lpstr>Statistics: Evolution</vt:lpstr>
      <vt:lpstr>Conclusions:</vt:lpstr>
      <vt:lpstr>Any Questions? 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Standardisation of Terminology - Beyond a Glossary</dc:title>
  <dc:creator>Arthur Felice</dc:creator>
  <cp:lastModifiedBy>Arthur Felice</cp:lastModifiedBy>
  <cp:revision>27</cp:revision>
  <cp:lastPrinted>2025-10-03T16:37:56Z</cp:lastPrinted>
  <dcterms:created xsi:type="dcterms:W3CDTF">2024-03-29T19:03:26Z</dcterms:created>
  <dcterms:modified xsi:type="dcterms:W3CDTF">2025-10-14T11:28:23Z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0x0101004194900BABD61B4BAC2F245EDF4ED39E</vt:lpwstr>
  </property>
</Properties>
</file>