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58" r:id="rId5"/>
    <p:sldId id="260" r:id="rId6"/>
    <p:sldId id="264" r:id="rId7"/>
    <p:sldId id="261" r:id="rId8"/>
    <p:sldId id="322" r:id="rId9"/>
    <p:sldId id="265" r:id="rId10"/>
    <p:sldId id="325" r:id="rId11"/>
    <p:sldId id="327" r:id="rId12"/>
    <p:sldId id="262" r:id="rId13"/>
    <p:sldId id="263" r:id="rId14"/>
    <p:sldId id="319" r:id="rId15"/>
    <p:sldId id="320" r:id="rId16"/>
    <p:sldId id="323" r:id="rId17"/>
    <p:sldId id="321" r:id="rId18"/>
    <p:sldId id="266" r:id="rId19"/>
    <p:sldId id="328" r:id="rId20"/>
    <p:sldId id="329" r:id="rId21"/>
    <p:sldId id="330" r:id="rId22"/>
    <p:sldId id="324" r:id="rId23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94658"/>
  </p:normalViewPr>
  <p:slideViewPr>
    <p:cSldViewPr snapToGrid="0">
      <p:cViewPr varScale="1">
        <p:scale>
          <a:sx n="106" d="100"/>
          <a:sy n="106" d="100"/>
        </p:scale>
        <p:origin x="110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15B98-D593-394B-9EA1-E38AD80329B0}" type="datetimeFigureOut">
              <a:rPr lang="en-TR" smtClean="0"/>
              <a:t>13.10.2025</a:t>
            </a:fld>
            <a:endParaRPr lang="en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1814F-392E-A648-BE49-6CCE520B71D2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294000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1814F-392E-A648-BE49-6CCE520B71D2}" type="slidenum">
              <a:rPr lang="en-TR" smtClean="0"/>
              <a:t>5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453281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1814F-392E-A648-BE49-6CCE520B71D2}" type="slidenum">
              <a:rPr lang="en-TR" smtClean="0"/>
              <a:t>19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346435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0295D-F8A8-A15F-1646-C2E2642C0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BC87BF-AA25-2E3A-168F-30FA5723F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1E01D-8411-5C67-A085-7816E7E5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2FD0-57E7-C449-B2CC-2A4DA4B5620C}" type="datetimeFigureOut">
              <a:rPr lang="en-TR" smtClean="0"/>
              <a:t>13.10.2025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DF056-3A3A-EB70-1EC9-0943D8C71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35104-B09A-1D40-E127-167447689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B519-1787-0445-9907-2A26E3E74131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94527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9BF4A-696B-808B-D573-8A4E13B7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C35644-F0EC-C034-DDBB-494CF9254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79B91-0AB0-D134-0099-65222C899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2FD0-57E7-C449-B2CC-2A4DA4B5620C}" type="datetimeFigureOut">
              <a:rPr lang="en-TR" smtClean="0"/>
              <a:t>13.10.2025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E85B-9C63-B321-2E9E-FDFBA0F8B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177AA-87D4-BE98-B038-E9BA49672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B519-1787-0445-9907-2A26E3E74131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324144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8FD9AB-A2BD-65AE-C509-62A0C5A35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3F08CE-B246-9285-84DE-4B64B0228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84B93-3606-D56D-2967-55B691FEF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2FD0-57E7-C449-B2CC-2A4DA4B5620C}" type="datetimeFigureOut">
              <a:rPr lang="en-TR" smtClean="0"/>
              <a:t>13.10.2025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140A2-BAFC-A534-06CD-BC939D852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E30AF-2DB6-5913-7A46-3E0663076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B519-1787-0445-9907-2A26E3E74131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10589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0CD53-1BCD-0799-A11C-147044B5A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2367A-B003-FC3C-FB5E-B088AEE53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A916E-22F0-1C13-F257-6DD3CDF16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2FD0-57E7-C449-B2CC-2A4DA4B5620C}" type="datetimeFigureOut">
              <a:rPr lang="en-TR" smtClean="0"/>
              <a:t>13.10.2025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65E2A-3708-3584-774B-86F4D7AF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0A63E-95F1-693F-7359-02AED0B23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B519-1787-0445-9907-2A26E3E74131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68394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430AD-FFA7-87CC-ACE6-94B2750E7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1FCBD-C624-ADD6-7D05-17DB17FD6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2B55E-93DC-FD68-1143-A14FDE360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2FD0-57E7-C449-B2CC-2A4DA4B5620C}" type="datetimeFigureOut">
              <a:rPr lang="en-TR" smtClean="0"/>
              <a:t>13.10.2025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848D0-8877-AD3A-B09F-2705720EC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D7703-32D8-D8B9-B843-AFFE51F34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B519-1787-0445-9907-2A26E3E74131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759698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DC279-B845-C1D0-7CA0-8DA8D4FB7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B3E0-0F8B-96B2-ED0C-834D006D9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A91A3-0BF1-AF5A-9E3D-3AAA297CE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3E5D7-7189-F6B7-1A90-573AF95FB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2FD0-57E7-C449-B2CC-2A4DA4B5620C}" type="datetimeFigureOut">
              <a:rPr lang="en-TR" smtClean="0"/>
              <a:t>13.10.2025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EA35C9-0E04-8F70-DC96-701F0541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5057B4-AE31-B7C7-F5D2-B4C629D6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B519-1787-0445-9907-2A26E3E74131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13169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1C22A-78A3-8008-1395-1FD25EC0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418F1-9FC8-456F-715C-45D734E06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115B28-90A5-1B7D-EC79-6A0EC64E2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BED74B-9216-B553-2B87-9CFA5EB8B4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274A61-77DA-4AFD-B009-98D4EFB00C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1D5E0B-1EB1-58B9-F544-E6D27142A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2FD0-57E7-C449-B2CC-2A4DA4B5620C}" type="datetimeFigureOut">
              <a:rPr lang="en-TR" smtClean="0"/>
              <a:t>13.10.2025</a:t>
            </a:fld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00848D-65A2-B89C-C0B5-70FF68366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E160A0-3949-4142-0706-BE94E9590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B519-1787-0445-9907-2A26E3E74131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686480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FEB01-5F1E-F960-DBD8-4D6426C7B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E7544E-CE2C-D9D8-4F98-5FF7D4917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2FD0-57E7-C449-B2CC-2A4DA4B5620C}" type="datetimeFigureOut">
              <a:rPr lang="en-TR" smtClean="0"/>
              <a:t>13.10.2025</a:t>
            </a:fld>
            <a:endParaRPr lang="en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9B0354-F232-11DB-A9AF-006C68D1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A076AE-1719-BB2E-B632-1ECEFA196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B519-1787-0445-9907-2A26E3E74131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41829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73628-BE32-0249-A826-49F66777B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2FD0-57E7-C449-B2CC-2A4DA4B5620C}" type="datetimeFigureOut">
              <a:rPr lang="en-TR" smtClean="0"/>
              <a:t>13.10.2025</a:t>
            </a:fld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AED118-9621-724C-760C-B139D2ED1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5517B-80D3-EB10-3A5E-FC836F8AE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B519-1787-0445-9907-2A26E3E74131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7476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C987F-82FD-FB5E-EDE6-FCBBC8703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D9402-BFDA-7D0E-8176-D27F4E344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C1740A-D3D3-F20C-EEB0-98D9CFD5E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C13B7D-1663-AB09-3CCB-E4231E19B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2FD0-57E7-C449-B2CC-2A4DA4B5620C}" type="datetimeFigureOut">
              <a:rPr lang="en-TR" smtClean="0"/>
              <a:t>13.10.2025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56F0C-EF73-07D2-91F5-4F13AAA92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F0829-1961-7EDD-05E8-DDB87A4F7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B519-1787-0445-9907-2A26E3E74131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806387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B3000-FEA2-A66C-5E59-5556573D1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15DC80-E661-3925-2224-03F4A3803E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992AB-C4B3-6F4E-437D-640B1CE8B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6006E-89AB-C01E-E778-9B11F0F2E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2FD0-57E7-C449-B2CC-2A4DA4B5620C}" type="datetimeFigureOut">
              <a:rPr lang="en-TR" smtClean="0"/>
              <a:t>13.10.2025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D43DEA-5767-45A7-56D0-988F095EE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A6485-458C-2E46-1F0A-2F3756AF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B519-1787-0445-9907-2A26E3E74131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49245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835B88-5DBD-C6A5-DB03-FF14BCA9C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B3EEF-D2F8-4D7C-916F-F62D7B571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63474-92F2-5B24-C21E-D37CB665D0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172FD0-57E7-C449-B2CC-2A4DA4B5620C}" type="datetimeFigureOut">
              <a:rPr lang="en-TR" smtClean="0"/>
              <a:t>13.10.2025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D07F9-6A10-016E-1B3A-632622146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4BCF7-B630-B4E7-33C0-272F957F8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6BB519-1787-0445-9907-2A26E3E74131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10391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books.turkiyeklinikleri.com/books/essentials-of-rare-diseas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serdarceylaner@intergen.com.t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D15DB-1BC3-D37B-055E-9C5B395B9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3447"/>
            <a:ext cx="9144000" cy="2387600"/>
          </a:xfrm>
        </p:spPr>
        <p:txBody>
          <a:bodyPr>
            <a:normAutofit/>
          </a:bodyPr>
          <a:lstStyle/>
          <a:p>
            <a:r>
              <a:rPr lang="en-TR" sz="4800"/>
              <a:t>Implementation of Rare and Undiagnosed Diseases in All ETR’s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155D9F-4FF5-3D4A-6748-7EDCD53638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TR"/>
              <a:t>Serdar Ceylaner, MD</a:t>
            </a:r>
          </a:p>
          <a:p>
            <a:r>
              <a:rPr lang="en-TR"/>
              <a:t>Prof. of Genetics</a:t>
            </a:r>
          </a:p>
          <a:p>
            <a:r>
              <a:rPr lang="en-TR"/>
              <a:t>President of MJC- Rare and Undiagnosed Diseases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6973BE-4D67-8DC5-4C6C-CD3CB8EE9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5742"/>
            <a:ext cx="2286000" cy="221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47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AD117-2A73-B1A6-451D-6CFAA90B7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19" y="365125"/>
            <a:ext cx="11565923" cy="1325563"/>
          </a:xfrm>
        </p:spPr>
        <p:txBody>
          <a:bodyPr>
            <a:normAutofit fontScale="90000"/>
          </a:bodyPr>
          <a:lstStyle/>
          <a:p>
            <a:r>
              <a:rPr lang="en-TR" dirty="0">
                <a:solidFill>
                  <a:srgbClr val="FF0000"/>
                </a:solidFill>
              </a:rPr>
              <a:t>Sample case</a:t>
            </a:r>
            <a:br>
              <a:rPr lang="en-TR" dirty="0"/>
            </a:br>
            <a:r>
              <a:rPr lang="en-US" sz="4000" dirty="0"/>
              <a:t>Anaphylaxis/ angioneurotic edema/ stroke/ asthma/ allergy</a:t>
            </a:r>
            <a:endParaRPr lang="en-TR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D7D96-5360-FD48-3372-DD1354E48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64 year-old male</a:t>
            </a:r>
          </a:p>
          <a:p>
            <a:r>
              <a:rPr lang="en-US" dirty="0"/>
              <a:t>Asthma and inflammatory bowel syndrome since age 15</a:t>
            </a:r>
          </a:p>
          <a:p>
            <a:r>
              <a:rPr lang="en-US" dirty="0"/>
              <a:t>Resistance to inhaled steroids in asthma treatment</a:t>
            </a:r>
          </a:p>
          <a:p>
            <a:r>
              <a:rPr lang="en-US" dirty="0"/>
              <a:t>Hypertension that began at age 50</a:t>
            </a:r>
          </a:p>
          <a:p>
            <a:r>
              <a:rPr lang="en-US" dirty="0"/>
              <a:t>Angioedema that began with hypertension treatment</a:t>
            </a:r>
          </a:p>
          <a:p>
            <a:r>
              <a:rPr lang="en-US" dirty="0"/>
              <a:t>Post-traumatic stroke</a:t>
            </a:r>
          </a:p>
          <a:p>
            <a:r>
              <a:rPr lang="en-US" dirty="0"/>
              <a:t>Adverse effects from medications</a:t>
            </a: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1968541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979BD-377B-6199-778E-5FAF41114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9A581-7FF8-BA6C-EB1F-8907F1C90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19" y="365125"/>
            <a:ext cx="11565923" cy="1325563"/>
          </a:xfrm>
        </p:spPr>
        <p:txBody>
          <a:bodyPr>
            <a:normAutofit fontScale="90000"/>
          </a:bodyPr>
          <a:lstStyle/>
          <a:p>
            <a:r>
              <a:rPr lang="en-TR" dirty="0">
                <a:solidFill>
                  <a:srgbClr val="FF0000"/>
                </a:solidFill>
              </a:rPr>
              <a:t>Sample case</a:t>
            </a:r>
            <a:br>
              <a:rPr lang="en-TR" dirty="0"/>
            </a:br>
            <a:r>
              <a:rPr lang="en-US" sz="4000" dirty="0"/>
              <a:t>Anaphylaxis/ angioneurotic edema/ stroke/ asthma/ allergy</a:t>
            </a:r>
            <a:endParaRPr lang="en-TR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F3FAD-1400-960F-901D-E0AB02AAF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Asthma and inflammatory bowel syndrome since age 15</a:t>
            </a:r>
          </a:p>
          <a:p>
            <a:pPr algn="just">
              <a:lnSpc>
                <a:spcPct val="115000"/>
              </a:lnSpc>
              <a:spcAft>
                <a:spcPts val="200"/>
              </a:spcAft>
              <a:buNone/>
            </a:pPr>
            <a:r>
              <a:rPr lang="tr-TR" dirty="0">
                <a:solidFill>
                  <a:srgbClr val="FF0000"/>
                </a:solidFill>
              </a:rPr>
              <a:t>CHI3L1 geni; NM_001276.4 c.-131C&gt;G - </a:t>
            </a:r>
            <a:r>
              <a:rPr lang="tr-TR" dirty="0" err="1">
                <a:solidFill>
                  <a:srgbClr val="FF0000"/>
                </a:solidFill>
              </a:rPr>
              <a:t>Homozygote</a:t>
            </a:r>
            <a:r>
              <a:rPr lang="tr-TR" dirty="0">
                <a:solidFill>
                  <a:srgbClr val="FF0000"/>
                </a:solidFill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200"/>
              </a:spcAft>
            </a:pPr>
            <a:r>
              <a:rPr lang="en-US" dirty="0"/>
              <a:t>Resistance to inhaled steroids in asthma treatment</a:t>
            </a:r>
          </a:p>
          <a:p>
            <a:pPr algn="just">
              <a:lnSpc>
                <a:spcPct val="115000"/>
              </a:lnSpc>
              <a:spcAft>
                <a:spcPts val="200"/>
              </a:spcAft>
              <a:buNone/>
            </a:pPr>
            <a:r>
              <a:rPr lang="tr-TR" dirty="0">
                <a:solidFill>
                  <a:srgbClr val="FF0000"/>
                </a:solidFill>
              </a:rPr>
              <a:t>ADRB2 geni; NM_000024.6 c.46G&gt;A p.(Gly16Arg) - </a:t>
            </a:r>
            <a:r>
              <a:rPr lang="tr-TR" dirty="0" err="1">
                <a:solidFill>
                  <a:srgbClr val="FF0000"/>
                </a:solidFill>
              </a:rPr>
              <a:t>Homozygote</a:t>
            </a:r>
            <a:endParaRPr lang="en-TR" dirty="0">
              <a:solidFill>
                <a:srgbClr val="FF0000"/>
              </a:solidFill>
            </a:endParaRPr>
          </a:p>
          <a:p>
            <a:r>
              <a:rPr lang="en-US" dirty="0"/>
              <a:t>Hypertension that began at age 50</a:t>
            </a:r>
          </a:p>
          <a:p>
            <a:r>
              <a:rPr lang="en-US" dirty="0"/>
              <a:t>Angioedema that began with hypertension treatment</a:t>
            </a:r>
          </a:p>
          <a:p>
            <a:pPr algn="just">
              <a:lnSpc>
                <a:spcPct val="115000"/>
              </a:lnSpc>
              <a:spcAft>
                <a:spcPts val="200"/>
              </a:spcAft>
              <a:buNone/>
            </a:pPr>
            <a:r>
              <a:rPr lang="tr-TR" dirty="0">
                <a:solidFill>
                  <a:srgbClr val="FF0000"/>
                </a:solidFill>
              </a:rPr>
              <a:t>F12 geni; NM_000505.4  c.-4T&gt;C- rs1801020 </a:t>
            </a:r>
            <a:r>
              <a:rPr lang="tr-TR" dirty="0" err="1">
                <a:solidFill>
                  <a:srgbClr val="FF0000"/>
                </a:solidFill>
              </a:rPr>
              <a:t>Homozygote</a:t>
            </a:r>
            <a:endParaRPr lang="en-TR" dirty="0">
              <a:solidFill>
                <a:srgbClr val="FF0000"/>
              </a:solidFill>
            </a:endParaRPr>
          </a:p>
          <a:p>
            <a:pPr algn="just">
              <a:lnSpc>
                <a:spcPct val="115000"/>
              </a:lnSpc>
              <a:spcAft>
                <a:spcPts val="200"/>
              </a:spcAft>
              <a:buNone/>
            </a:pPr>
            <a:r>
              <a:rPr lang="tr-TR" dirty="0">
                <a:solidFill>
                  <a:srgbClr val="FF0000"/>
                </a:solidFill>
              </a:rPr>
              <a:t>ACE geni; NM_000789.4  c.793C&gt;T p.(Arg265Ter) - </a:t>
            </a:r>
            <a:r>
              <a:rPr lang="tr-TR" dirty="0" err="1">
                <a:solidFill>
                  <a:srgbClr val="FF0000"/>
                </a:solidFill>
              </a:rPr>
              <a:t>Heterozygote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Post-traumatic stroke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Factor V Leiden Homozygous/ MTHFR 677C&gt;T </a:t>
            </a:r>
            <a:r>
              <a:rPr lang="tr-TR" dirty="0" err="1">
                <a:solidFill>
                  <a:srgbClr val="FF0000"/>
                </a:solidFill>
              </a:rPr>
              <a:t>Homozygote</a:t>
            </a:r>
            <a:r>
              <a:rPr lang="tr-TR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/>
              <a:t>Adverse effects of medications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CYP2D6 gene deletion</a:t>
            </a:r>
            <a:endParaRPr lang="en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040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5CCED-8FBB-323D-2B47-37979B7A6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88" y="283800"/>
            <a:ext cx="6977482" cy="1325563"/>
          </a:xfrm>
        </p:spPr>
        <p:txBody>
          <a:bodyPr/>
          <a:lstStyle/>
          <a:p>
            <a:r>
              <a:rPr lang="en-TR"/>
              <a:t>UEMS Section of Medical Genetics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8FC9-5A35-4B6A-21FA-1780AED40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R"/>
              <a:t>This was the first step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955253-1892-C4F7-46AC-1EBB50FEF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097" y="2258148"/>
            <a:ext cx="9406994" cy="447952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D3C97AE-3C24-4E1D-94F3-A52181FE1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670" y="0"/>
            <a:ext cx="3925330" cy="261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287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FAD15-6831-FDB2-183D-36C42E8C5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737016" cy="1325563"/>
          </a:xfrm>
        </p:spPr>
        <p:txBody>
          <a:bodyPr/>
          <a:lstStyle/>
          <a:p>
            <a:r>
              <a:rPr lang="en-TR"/>
              <a:t>Second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A5D75-3C45-4D45-3DE3-D2951C650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37016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https://books.turkiyeklinikleri.com/books/essentials-of-rare-diseases/</a:t>
            </a:r>
            <a:endParaRPr lang="en-US" dirty="0"/>
          </a:p>
          <a:p>
            <a:r>
              <a:rPr lang="en-US" dirty="0"/>
              <a:t>Free book for rare disease algorithms</a:t>
            </a:r>
          </a:p>
          <a:p>
            <a:endParaRPr lang="en-US" dirty="0"/>
          </a:p>
          <a:p>
            <a:r>
              <a:rPr lang="en-US" dirty="0"/>
              <a:t>Nearly 20% of rare diseases have non genetic etiologies end modifiers</a:t>
            </a:r>
          </a:p>
          <a:p>
            <a:endParaRPr lang="en-US" dirty="0"/>
          </a:p>
          <a:p>
            <a:r>
              <a:rPr lang="en-US" dirty="0"/>
              <a:t>Rare disease competency exam and certification</a:t>
            </a:r>
            <a:endParaRPr lang="en-TR"/>
          </a:p>
        </p:txBody>
      </p:sp>
      <p:pic>
        <p:nvPicPr>
          <p:cNvPr id="4" name="Picture 2" descr="Prof. Dr. Serdar Ceylaner ve Prof. Dr. Gülay Ceylaner Hocalarımızı Tebrik  Ediyoruz. - Lokman Hekim Üniversitesi">
            <a:extLst>
              <a:ext uri="{FF2B5EF4-FFF2-40B4-BE49-F238E27FC236}">
                <a16:creationId xmlns:a16="http://schemas.microsoft.com/office/drawing/2014/main" id="{B63DAB75-A947-2F16-6429-5CF7C7252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216" y="40932"/>
            <a:ext cx="4749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23D9B9-7D98-A545-FC7C-A122D73C9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95319"/>
            <a:ext cx="1140400" cy="110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94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1130F-508B-7F82-A83B-811142DFF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9993DA1-053A-2A26-BAC4-83FC8AFCE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606" y="133672"/>
            <a:ext cx="7052510" cy="931412"/>
          </a:xfrm>
        </p:spPr>
        <p:txBody>
          <a:bodyPr/>
          <a:lstStyle/>
          <a:p>
            <a:r>
              <a:rPr lang="tr-TR" b="1" dirty="0">
                <a:solidFill>
                  <a:srgbClr val="0070C0"/>
                </a:solidFill>
              </a:rPr>
              <a:t>5 etiyolojiyi unutma</a:t>
            </a:r>
            <a:endParaRPr lang="tr-TR" b="1" dirty="0">
              <a:solidFill>
                <a:srgbClr val="00B0F0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746C800-4C86-CA42-178B-14E12F18C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" y="-40932"/>
            <a:ext cx="1509713" cy="1284900"/>
          </a:xfrm>
          <a:prstGeom prst="rect">
            <a:avLst/>
          </a:prstGeom>
        </p:spPr>
      </p:pic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CA225613-FEC0-B0C9-0791-4888A51F33C5}"/>
              </a:ext>
            </a:extLst>
          </p:cNvPr>
          <p:cNvSpPr/>
          <p:nvPr/>
        </p:nvSpPr>
        <p:spPr>
          <a:xfrm>
            <a:off x="10134600" y="4742937"/>
            <a:ext cx="2057400" cy="1607516"/>
          </a:xfrm>
          <a:prstGeom prst="roundRect">
            <a:avLst/>
          </a:prstGeom>
          <a:solidFill>
            <a:srgbClr val="0F973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VERA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İntergen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info@veraintergen.com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Tel: 0216 888 76 80  WhatsApp: 0542 659 85 70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F2A900-4C63-C2A6-BB25-49C0388BD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7871319" cy="6858000"/>
          </a:xfrm>
          <a:prstGeom prst="rect">
            <a:avLst/>
          </a:prstGeom>
        </p:spPr>
      </p:pic>
      <p:pic>
        <p:nvPicPr>
          <p:cNvPr id="6" name="Picture 2" descr="Prof. Dr. Serdar Ceylaner ve Prof. Dr. Gülay Ceylaner Hocalarımızı Tebrik  Ediyoruz. - Lokman Hekim Üniversitesi">
            <a:extLst>
              <a:ext uri="{FF2B5EF4-FFF2-40B4-BE49-F238E27FC236}">
                <a16:creationId xmlns:a16="http://schemas.microsoft.com/office/drawing/2014/main" id="{AE09EF63-C951-B81A-D506-B32468A13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216" y="40932"/>
            <a:ext cx="4749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619574-0E3A-4253-F696-9CCA0E747C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06530"/>
            <a:ext cx="1004334" cy="97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18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6FC73-0C65-2CBA-74CA-3C85954BA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6E41755A-CF4A-97CB-E359-B41BF3762D94}"/>
              </a:ext>
            </a:extLst>
          </p:cNvPr>
          <p:cNvSpPr/>
          <p:nvPr/>
        </p:nvSpPr>
        <p:spPr>
          <a:xfrm>
            <a:off x="10134600" y="4742937"/>
            <a:ext cx="2057400" cy="1607516"/>
          </a:xfrm>
          <a:prstGeom prst="roundRect">
            <a:avLst/>
          </a:prstGeom>
          <a:solidFill>
            <a:srgbClr val="0F973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VERA </a:t>
            </a:r>
            <a:r>
              <a:rPr lang="en-US" sz="1600" b="1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İntergen</a:t>
            </a:r>
            <a:r>
              <a:rPr lang="en-US" sz="1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sz="1600" b="1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info@veraintergen.com</a:t>
            </a:r>
            <a:endParaRPr lang="en-US" sz="16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Tel: 0216 888 76 80  WhatsApp: 0542 659 85 70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FA6B153-BBCE-4556-058C-47760E77F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4690CF-28D7-894E-9A2C-D0ECDE1D8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4" y="1296538"/>
            <a:ext cx="7881562" cy="5053915"/>
          </a:xfrm>
          <a:prstGeom prst="rect">
            <a:avLst/>
          </a:prstGeom>
        </p:spPr>
      </p:pic>
      <p:pic>
        <p:nvPicPr>
          <p:cNvPr id="9" name="Picture 2" descr="Prof. Dr. Serdar Ceylaner ve Prof. Dr. Gülay Ceylaner Hocalarımızı Tebrik  Ediyoruz. - Lokman Hekim Üniversitesi">
            <a:extLst>
              <a:ext uri="{FF2B5EF4-FFF2-40B4-BE49-F238E27FC236}">
                <a16:creationId xmlns:a16="http://schemas.microsoft.com/office/drawing/2014/main" id="{0ABEED24-EA2C-45B0-DA75-5167B71AC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958" y="40932"/>
            <a:ext cx="4721058" cy="681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4D890A-B067-19C7-83A4-AAD48DFDF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94173"/>
            <a:ext cx="995369" cy="96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11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7FE3B-BBD3-A186-112A-4C5689827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9146" y="365125"/>
            <a:ext cx="4594654" cy="537243"/>
          </a:xfrm>
        </p:spPr>
        <p:txBody>
          <a:bodyPr>
            <a:normAutofit fontScale="90000"/>
          </a:bodyPr>
          <a:lstStyle/>
          <a:p>
            <a:r>
              <a:rPr lang="en-TR"/>
              <a:t>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5E928-D907-CA7A-F03D-C692A9CCE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9144" y="1010653"/>
            <a:ext cx="4594655" cy="5166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/>
              <a:t>Dr. Serdar Ceylaner</a:t>
            </a:r>
            <a:r>
              <a:rPr lang="en-US" sz="2000"/>
              <a:t> President- MJC-RUD</a:t>
            </a:r>
            <a:endParaRPr lang="en-US" sz="2000" b="1"/>
          </a:p>
          <a:p>
            <a:pPr marL="0" indent="0">
              <a:buNone/>
            </a:pPr>
            <a:r>
              <a:rPr lang="en-US" sz="2000" b="1"/>
              <a:t>Dr. Béla Melegh</a:t>
            </a:r>
            <a:br>
              <a:rPr lang="en-US" sz="2000"/>
            </a:br>
            <a:r>
              <a:rPr lang="en-US" sz="2000"/>
              <a:t>President- Head of Exam Committee EBRUD</a:t>
            </a:r>
          </a:p>
          <a:p>
            <a:pPr marL="0" indent="0">
              <a:buNone/>
            </a:pPr>
            <a:r>
              <a:rPr lang="en-US" sz="2000" b="1"/>
              <a:t>Dr. Tinatin </a:t>
            </a:r>
            <a:r>
              <a:rPr lang="en-US" sz="2000" b="1" err="1"/>
              <a:t>Tkemaladze</a:t>
            </a:r>
            <a:endParaRPr lang="en-US" sz="2000" b="1"/>
          </a:p>
          <a:p>
            <a:pPr marL="0" indent="0">
              <a:buNone/>
            </a:pPr>
            <a:r>
              <a:rPr lang="en-US" sz="2000"/>
              <a:t>Secretary, Enlarged Exam Steering Committee (EESC)</a:t>
            </a:r>
          </a:p>
          <a:p>
            <a:pPr marL="0" indent="0">
              <a:buNone/>
            </a:pPr>
            <a:r>
              <a:rPr lang="en-US" sz="2000" b="1"/>
              <a:t>Dr. </a:t>
            </a:r>
            <a:r>
              <a:rPr lang="en-US" sz="2000" b="1" err="1"/>
              <a:t>Hadzsiev</a:t>
            </a:r>
            <a:r>
              <a:rPr lang="en-US" sz="2000" b="1"/>
              <a:t> Kinga</a:t>
            </a:r>
          </a:p>
          <a:p>
            <a:pPr marL="0" indent="0">
              <a:buNone/>
            </a:pPr>
            <a:r>
              <a:rPr lang="en-US" sz="2000"/>
              <a:t>Vice President</a:t>
            </a:r>
          </a:p>
          <a:p>
            <a:pPr marL="0" indent="0">
              <a:buNone/>
            </a:pPr>
            <a:r>
              <a:rPr lang="en-US" sz="2000" b="1"/>
              <a:t>Dr. Artur Beke</a:t>
            </a:r>
          </a:p>
          <a:p>
            <a:pPr marL="0" indent="0">
              <a:buNone/>
            </a:pPr>
            <a:r>
              <a:rPr lang="en-US" sz="2000"/>
              <a:t>Treasurer</a:t>
            </a:r>
          </a:p>
          <a:p>
            <a:pPr marL="0" indent="0">
              <a:buNone/>
            </a:pPr>
            <a:r>
              <a:rPr lang="en-US" sz="2000" b="1"/>
              <a:t>Dr. Katalin </a:t>
            </a:r>
            <a:r>
              <a:rPr lang="en-US" sz="2000" b="1" err="1"/>
              <a:t>Sumegi</a:t>
            </a:r>
            <a:endParaRPr lang="en-US" sz="2000" b="1"/>
          </a:p>
          <a:p>
            <a:pPr marL="0" indent="0">
              <a:buNone/>
            </a:pPr>
            <a:r>
              <a:rPr lang="en-US" sz="2000"/>
              <a:t>Exam organizing committee</a:t>
            </a:r>
          </a:p>
          <a:p>
            <a:pPr marL="0" indent="0">
              <a:buNone/>
            </a:pPr>
            <a:endParaRPr lang="en-TR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EB4BF6-6A93-AEE8-8FC7-951AE98EA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24" y="217083"/>
            <a:ext cx="5980692" cy="627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52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EDAFC-BE2A-4B99-73F0-FF3FF9288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0917858-4F21-4532-9682-7EFDE598F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196498-C7D9-02BA-CF9D-E4EC3EFB7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06" y="252363"/>
            <a:ext cx="11833536" cy="61082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9826B2-88A3-778C-347D-FB1846C45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822" y="5033873"/>
            <a:ext cx="1911178" cy="184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94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0060B-55BE-E5A0-7D4D-2A2AE0753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/>
              <a:t>Third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57FE7-3C09-23F0-CE2E-BDA8273F9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R"/>
              <a:t>Implementation of genomic + non-genomic rare diseases in to cirruculums.</a:t>
            </a:r>
          </a:p>
          <a:p>
            <a:r>
              <a:rPr lang="en-TR"/>
              <a:t>Changing the habbits of all medical specialities</a:t>
            </a:r>
          </a:p>
          <a:p>
            <a:r>
              <a:rPr lang="en-TR"/>
              <a:t>Reevaluation of guidelines</a:t>
            </a:r>
          </a:p>
          <a:p>
            <a:r>
              <a:rPr lang="en-TR"/>
              <a:t>Preparing education books and videos together.</a:t>
            </a:r>
          </a:p>
          <a:p>
            <a:endParaRPr lang="en-TR"/>
          </a:p>
          <a:p>
            <a:r>
              <a:rPr lang="en-TR">
                <a:solidFill>
                  <a:srgbClr val="FF0000"/>
                </a:solidFill>
              </a:rPr>
              <a:t>Essentials of rare diseases in orthopedics</a:t>
            </a:r>
          </a:p>
          <a:p>
            <a:r>
              <a:rPr lang="en-TR">
                <a:solidFill>
                  <a:srgbClr val="FF0000"/>
                </a:solidFill>
              </a:rPr>
              <a:t>Essentials of rare diseases in obstetrics…….</a:t>
            </a:r>
          </a:p>
          <a:p>
            <a:endParaRPr lang="en-T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C37514-B17E-6443-4262-38CDA8AE2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822" y="5033873"/>
            <a:ext cx="1911178" cy="184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05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8B8CA-D1CA-3D1C-C829-CF215987B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TR" b="1" dirty="0"/>
              <a:t>Cross-Specialty Etiological Training Curriculum for Rare Diseases </a:t>
            </a:r>
            <a:br>
              <a:rPr lang="en-TR" b="1" dirty="0"/>
            </a:br>
            <a:r>
              <a:rPr lang="en-TR" b="1" dirty="0"/>
              <a:t>(Online multidiciplinary education)</a:t>
            </a:r>
            <a:endParaRPr lang="en-TR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4C07B09-53E0-3B2B-B66D-06E28C3C2D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923802"/>
            <a:ext cx="9665043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TR" altLang="en-T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Introduction to Rare Diseases &amp; Diagnostic Challenges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TR" altLang="en-T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General Workflow for Undiagnosed Cases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TR" altLang="en-T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Genetic Etiologies — Core Concepts for All Specialties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TR" altLang="en-T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Genetic Etiologies — Rare Variant Analysis &amp; Genomic Investigation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TR" altLang="en-T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Infectious Etiologies in Rare Disease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TR" altLang="en-T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Trauma-Related Etiologies and Physical Injury Triggers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TR" altLang="en-T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Environmental and Toxicological Etiologies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TR" altLang="en-T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Immunological and Autoimmune Causes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TR" altLang="en-T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Multifactorial and Combination Etiologies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dirty="0"/>
              <a:t>Critical Care Module — Investigation and Evaluation of Genetic and Non-Genetic Rare Diseases in the ICU</a:t>
            </a:r>
            <a:endParaRPr kumimoji="0" lang="en-TR" altLang="en-T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TR" altLang="en-T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Next-Generation Technologies and AI in Rare Disease Diagnosis</a:t>
            </a:r>
          </a:p>
        </p:txBody>
      </p:sp>
    </p:spTree>
    <p:extLst>
      <p:ext uri="{BB962C8B-B14F-4D97-AF65-F5344CB8AC3E}">
        <p14:creationId xmlns:p14="http://schemas.microsoft.com/office/powerpoint/2010/main" val="1658373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BA7F0-0A11-B469-3EB5-02C43068A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/>
              <a:t>Classical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F9563-2861-6ADA-3ECB-AA905A85D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R"/>
              <a:t>8-10% of population has a rare disease</a:t>
            </a:r>
          </a:p>
          <a:p>
            <a:r>
              <a:rPr lang="en-TR"/>
              <a:t>Misdiagnosis or missing the diagnosis causes;</a:t>
            </a:r>
          </a:p>
          <a:p>
            <a:pPr lvl="1"/>
            <a:r>
              <a:rPr lang="en-TR"/>
              <a:t>Unsuccessful therapies</a:t>
            </a:r>
          </a:p>
          <a:p>
            <a:pPr lvl="1"/>
            <a:r>
              <a:rPr lang="en-TR"/>
              <a:t>Complications</a:t>
            </a:r>
          </a:p>
          <a:p>
            <a:pPr lvl="1"/>
            <a:r>
              <a:rPr lang="en-TR"/>
              <a:t>Recurrence in t</a:t>
            </a:r>
            <a:r>
              <a:rPr lang="en-US" dirty="0"/>
              <a:t>he</a:t>
            </a:r>
            <a:r>
              <a:rPr lang="en-TR"/>
              <a:t> family</a:t>
            </a:r>
          </a:p>
          <a:p>
            <a:pPr lvl="1"/>
            <a:r>
              <a:rPr lang="en-TR"/>
              <a:t>Misleading informations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E5E724-8CE0-B8F0-54B3-0AA8F16A4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822" y="5033873"/>
            <a:ext cx="1911178" cy="184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31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9B291-38F6-00B9-95DE-F793BC19E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8346"/>
            <a:ext cx="10515600" cy="5818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R" dirty="0"/>
              <a:t>Working groups</a:t>
            </a:r>
          </a:p>
          <a:p>
            <a:r>
              <a:rPr lang="en-TR" dirty="0"/>
              <a:t>Internal working group including 5 persons in every speciality</a:t>
            </a:r>
          </a:p>
          <a:p>
            <a:r>
              <a:rPr lang="en-TR" dirty="0"/>
              <a:t>1-2 persons from every individual speciality as representers of internall working groups</a:t>
            </a:r>
          </a:p>
          <a:p>
            <a:endParaRPr lang="en-TR" dirty="0"/>
          </a:p>
          <a:p>
            <a:pPr marL="0" indent="0">
              <a:buNone/>
            </a:pPr>
            <a:r>
              <a:rPr lang="en-TR" dirty="0">
                <a:solidFill>
                  <a:srgbClr val="FF0000"/>
                </a:solidFill>
              </a:rPr>
              <a:t>Common education</a:t>
            </a:r>
          </a:p>
          <a:p>
            <a:r>
              <a:rPr lang="en-TR" dirty="0"/>
              <a:t>Preparing online videos</a:t>
            </a:r>
          </a:p>
          <a:p>
            <a:r>
              <a:rPr lang="en-US" dirty="0"/>
              <a:t>P</a:t>
            </a:r>
            <a:r>
              <a:rPr lang="en-TR" dirty="0"/>
              <a:t>reparing online free of charge books- booklets</a:t>
            </a:r>
          </a:p>
          <a:p>
            <a:r>
              <a:rPr lang="en-TR" dirty="0"/>
              <a:t>Summer courses</a:t>
            </a:r>
          </a:p>
          <a:p>
            <a:pPr marL="0" indent="0">
              <a:buNone/>
            </a:pPr>
            <a:r>
              <a:rPr lang="en-TR" dirty="0">
                <a:solidFill>
                  <a:srgbClr val="FF0000"/>
                </a:solidFill>
              </a:rPr>
              <a:t>Speciality specific education</a:t>
            </a:r>
            <a:endParaRPr lang="en-TR" dirty="0"/>
          </a:p>
          <a:p>
            <a:r>
              <a:rPr lang="en-TR" dirty="0"/>
              <a:t>Detection of speciality specific ecutation programs</a:t>
            </a:r>
          </a:p>
        </p:txBody>
      </p:sp>
    </p:spTree>
    <p:extLst>
      <p:ext uri="{BB962C8B-B14F-4D97-AF65-F5344CB8AC3E}">
        <p14:creationId xmlns:p14="http://schemas.microsoft.com/office/powerpoint/2010/main" val="224858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C6433-B3F9-6DD9-6EB9-0C66A7F9C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/>
              <a:t>Plan</a:t>
            </a:r>
            <a:endParaRPr lang="en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A9EA0-62A8-F303-BA72-20C4C3B20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44980"/>
          </a:xfrm>
        </p:spPr>
        <p:txBody>
          <a:bodyPr>
            <a:normAutofit fontScale="77500" lnSpcReduction="20000"/>
          </a:bodyPr>
          <a:lstStyle/>
          <a:p>
            <a:r>
              <a:rPr lang="en-TR" dirty="0"/>
              <a:t>Kick of meeting (online)</a:t>
            </a:r>
          </a:p>
          <a:p>
            <a:r>
              <a:rPr lang="en-TR" dirty="0"/>
              <a:t>Mounthy meetings at least 7-8 times a year.</a:t>
            </a:r>
          </a:p>
          <a:p>
            <a:r>
              <a:rPr lang="en-US" dirty="0"/>
              <a:t>E</a:t>
            </a:r>
            <a:r>
              <a:rPr lang="en-TR" dirty="0"/>
              <a:t>-mail groups</a:t>
            </a:r>
          </a:p>
          <a:p>
            <a:r>
              <a:rPr lang="en-TR" dirty="0"/>
              <a:t>Online document management</a:t>
            </a:r>
          </a:p>
          <a:p>
            <a:r>
              <a:rPr lang="en-TR" dirty="0"/>
              <a:t>Editorial support of a professional company</a:t>
            </a:r>
          </a:p>
          <a:p>
            <a:pPr marL="0" indent="0">
              <a:buNone/>
            </a:pPr>
            <a:endParaRPr lang="en-TR" dirty="0"/>
          </a:p>
          <a:p>
            <a:pPr marL="0" indent="0">
              <a:buNone/>
            </a:pPr>
            <a:r>
              <a:rPr lang="en-TR" dirty="0">
                <a:solidFill>
                  <a:srgbClr val="FF0000"/>
                </a:solidFill>
              </a:rPr>
              <a:t>Time table: </a:t>
            </a:r>
          </a:p>
          <a:p>
            <a:pPr marL="0" indent="0">
              <a:buNone/>
            </a:pPr>
            <a:r>
              <a:rPr lang="en-TR" dirty="0"/>
              <a:t>1 year for the first videos</a:t>
            </a:r>
          </a:p>
          <a:p>
            <a:pPr marL="0" indent="0">
              <a:buNone/>
            </a:pPr>
            <a:r>
              <a:rPr lang="en-TR" dirty="0"/>
              <a:t>2 years for the books</a:t>
            </a:r>
          </a:p>
          <a:p>
            <a:pPr marL="0" indent="0">
              <a:buNone/>
            </a:pPr>
            <a:r>
              <a:rPr lang="en-TR" dirty="0"/>
              <a:t>First summer course will be in 2026 (Hybrit)</a:t>
            </a:r>
          </a:p>
          <a:p>
            <a:pPr marL="0" indent="0">
              <a:buNone/>
            </a:pPr>
            <a:r>
              <a:rPr lang="en-TR" dirty="0"/>
              <a:t>Yearly checking the documents</a:t>
            </a:r>
          </a:p>
          <a:p>
            <a:pPr marL="0" indent="0">
              <a:buNone/>
            </a:pPr>
            <a:endParaRPr lang="en-TR" dirty="0"/>
          </a:p>
          <a:p>
            <a:pPr marL="0" indent="0">
              <a:buNone/>
            </a:pPr>
            <a:endParaRPr lang="en-TR" dirty="0"/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1372477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FEEE9-4DCA-C20C-7E6A-1AA20A2C5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04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Prof. Dr. Serdar Ceylaner</a:t>
            </a:r>
          </a:p>
          <a:p>
            <a:pPr marL="0" indent="0">
              <a:buNone/>
            </a:pPr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@mail: </a:t>
            </a:r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serdarceylaner@intergen.com.tr</a:t>
            </a:r>
            <a:endParaRPr lang="tr-TR" sz="2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+90 533 214 5337 (Call </a:t>
            </a:r>
            <a:r>
              <a:rPr lang="tr-T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</a:t>
            </a:r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Whatsapp</a:t>
            </a:r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endParaRPr lang="en-TR" sz="2400" dirty="0"/>
          </a:p>
          <a:p>
            <a:pPr marL="0" indent="0">
              <a:buNone/>
            </a:pPr>
            <a:r>
              <a:rPr lang="en-TR" sz="2400" dirty="0">
                <a:solidFill>
                  <a:srgbClr val="FF0000"/>
                </a:solidFill>
              </a:rPr>
              <a:t>I can send;</a:t>
            </a:r>
            <a:r>
              <a:rPr lang="en-TR" sz="2400" dirty="0"/>
              <a:t> </a:t>
            </a:r>
          </a:p>
          <a:p>
            <a:r>
              <a:rPr lang="en-TR" sz="2400" dirty="0"/>
              <a:t>Draft- Online Education Modules</a:t>
            </a:r>
          </a:p>
          <a:p>
            <a:r>
              <a:rPr lang="en-TR" sz="2400" dirty="0"/>
              <a:t>Draft-Common Core Curriculum</a:t>
            </a:r>
          </a:p>
          <a:p>
            <a:r>
              <a:rPr lang="en-TR" sz="2400" dirty="0"/>
              <a:t>Free book- Essentials of Rare Diseases</a:t>
            </a:r>
          </a:p>
          <a:p>
            <a:pPr marL="0" indent="0">
              <a:buNone/>
            </a:pPr>
            <a:endParaRPr lang="en-TR" sz="2400" dirty="0"/>
          </a:p>
          <a:p>
            <a:pPr marL="0" indent="0">
              <a:buNone/>
            </a:pPr>
            <a:r>
              <a:rPr lang="en-TR" sz="2400" dirty="0">
                <a:solidFill>
                  <a:srgbClr val="FF0000"/>
                </a:solidFill>
              </a:rPr>
              <a:t>Please send;</a:t>
            </a:r>
          </a:p>
          <a:p>
            <a:r>
              <a:rPr lang="en-TR" sz="2400" dirty="0"/>
              <a:t>The names and e-mails of volunters for books and videos</a:t>
            </a:r>
          </a:p>
          <a:p>
            <a:r>
              <a:rPr lang="en-TR" sz="2400" dirty="0"/>
              <a:t>Your recommentations</a:t>
            </a:r>
          </a:p>
          <a:p>
            <a:r>
              <a:rPr lang="en-TR" sz="2400" dirty="0"/>
              <a:t>Any kind of additional supports</a:t>
            </a:r>
          </a:p>
          <a:p>
            <a:pPr marL="0" indent="0">
              <a:buNone/>
            </a:pPr>
            <a:endParaRPr lang="en-TR" sz="2400" dirty="0">
              <a:solidFill>
                <a:srgbClr val="FF0000"/>
              </a:solidFill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63ED5F04-B9BF-FCDC-ACBD-992EB44743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T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C7D346-D53D-1447-B578-0DD5B4CF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376" y="141204"/>
            <a:ext cx="3327729" cy="3287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16883B-3723-D1F2-988F-8ED294FA5117}"/>
              </a:ext>
            </a:extLst>
          </p:cNvPr>
          <p:cNvSpPr txBox="1"/>
          <p:nvPr/>
        </p:nvSpPr>
        <p:spPr>
          <a:xfrm>
            <a:off x="8076241" y="3499105"/>
            <a:ext cx="3615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R" sz="2400" dirty="0">
                <a:solidFill>
                  <a:srgbClr val="FF0000"/>
                </a:solidFill>
              </a:rPr>
              <a:t>Download the documents</a:t>
            </a:r>
          </a:p>
        </p:txBody>
      </p:sp>
    </p:spTree>
    <p:extLst>
      <p:ext uri="{BB962C8B-B14F-4D97-AF65-F5344CB8AC3E}">
        <p14:creationId xmlns:p14="http://schemas.microsoft.com/office/powerpoint/2010/main" val="2439123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5BBFE-7AE3-236D-4426-8AC0FFE47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/>
              <a:t>There are three main subgroups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B1169-74A5-7F4E-3862-BB0EB3392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R"/>
              <a:t>Rare and ultrarare disorders</a:t>
            </a:r>
          </a:p>
          <a:p>
            <a:r>
              <a:rPr lang="en-US" dirty="0"/>
              <a:t>C</a:t>
            </a:r>
            <a:r>
              <a:rPr lang="en-TR"/>
              <a:t>ombination of more than one disorders (Mixture of symptomes) of different phenothype due to modifiers</a:t>
            </a:r>
          </a:p>
          <a:p>
            <a:r>
              <a:rPr lang="en-TR"/>
              <a:t>Novel disorders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199A61-13B1-7648-AA87-40507315F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822" y="5033873"/>
            <a:ext cx="1911178" cy="184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48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E2D15-F1A2-10EA-FCA5-B6CB6F20A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/>
              <a:t>How we can diagnose a rare disease or a novel disorder?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7EB6-DAF2-75D6-4428-65187196F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R"/>
              <a:t>Checking the etiology in all cases</a:t>
            </a:r>
          </a:p>
          <a:p>
            <a:pPr lvl="1"/>
            <a:r>
              <a:rPr lang="en-TR"/>
              <a:t>Genetic</a:t>
            </a:r>
          </a:p>
          <a:p>
            <a:pPr lvl="1"/>
            <a:r>
              <a:rPr lang="en-TR"/>
              <a:t>Infections</a:t>
            </a:r>
          </a:p>
          <a:p>
            <a:pPr lvl="1"/>
            <a:r>
              <a:rPr lang="en-TR"/>
              <a:t>Trauma</a:t>
            </a:r>
          </a:p>
          <a:p>
            <a:pPr lvl="1"/>
            <a:r>
              <a:rPr lang="en-TR"/>
              <a:t>Environmental factors</a:t>
            </a:r>
          </a:p>
          <a:p>
            <a:pPr lvl="1"/>
            <a:r>
              <a:rPr lang="en-TR"/>
              <a:t>Immunology (especialy autoimmune disorders)</a:t>
            </a:r>
          </a:p>
          <a:p>
            <a:pPr lvl="1"/>
            <a:r>
              <a:rPr lang="en-TR"/>
              <a:t>Modifiers + combinations of these five titles</a:t>
            </a:r>
          </a:p>
          <a:p>
            <a:pPr marL="457200" lvl="1" indent="0">
              <a:buNone/>
            </a:pPr>
            <a:endParaRPr lang="en-TR"/>
          </a:p>
          <a:p>
            <a:pPr marL="457200" lvl="1" indent="0">
              <a:buNone/>
            </a:pPr>
            <a:r>
              <a:rPr lang="en-TR"/>
              <a:t>BOTH COMMON AND RARE ETIOLOGIES MUST BE CHECKED</a:t>
            </a:r>
          </a:p>
          <a:p>
            <a:pPr marL="457200" lvl="1" indent="0">
              <a:buNone/>
            </a:pPr>
            <a:r>
              <a:rPr lang="en-TR"/>
              <a:t>PERSONALIZED MEDICINE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CAAAF6-CE4A-FEAA-E1A2-41E644509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822" y="5033873"/>
            <a:ext cx="1911178" cy="184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60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025B7-0965-473D-EA4D-45EE51B70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/>
              <a:t>GENOMIC TECHNOLOGIES can diagnose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1BCEA-336A-B125-A3BA-912A8AE68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TR">
                <a:solidFill>
                  <a:srgbClr val="FF0000"/>
                </a:solidFill>
              </a:rPr>
              <a:t>Genetic</a:t>
            </a:r>
          </a:p>
          <a:p>
            <a:pPr lvl="1"/>
            <a:r>
              <a:rPr lang="en-TR">
                <a:solidFill>
                  <a:srgbClr val="FF0000"/>
                </a:solidFill>
              </a:rPr>
              <a:t>Infections</a:t>
            </a:r>
          </a:p>
          <a:p>
            <a:pPr lvl="1"/>
            <a:r>
              <a:rPr lang="en-TR"/>
              <a:t>Trauma</a:t>
            </a:r>
          </a:p>
          <a:p>
            <a:pPr lvl="1"/>
            <a:r>
              <a:rPr lang="en-TR"/>
              <a:t>Environmental factors</a:t>
            </a:r>
          </a:p>
          <a:p>
            <a:pPr lvl="1"/>
            <a:r>
              <a:rPr lang="en-TR">
                <a:solidFill>
                  <a:srgbClr val="FF0000"/>
                </a:solidFill>
              </a:rPr>
              <a:t>Immunology (especialy autoimmune disorders)</a:t>
            </a:r>
          </a:p>
          <a:p>
            <a:pPr lvl="1"/>
            <a:r>
              <a:rPr lang="en-TR">
                <a:solidFill>
                  <a:srgbClr val="FF0000"/>
                </a:solidFill>
              </a:rPr>
              <a:t>Modifiers + combinations of these five titles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EE8AFB-FBB3-7F2E-B919-30AB805D5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822" y="5033873"/>
            <a:ext cx="1911178" cy="184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4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EB343-0F47-EAA5-F82D-116BC1052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/>
              <a:t>Overlaps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7BE35-2671-1FF7-BCF8-B72D43F44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R"/>
              <a:t>Some genetic disorders cause infection susceptibility (Common or specific microorganisms)</a:t>
            </a:r>
          </a:p>
          <a:p>
            <a:r>
              <a:rPr lang="en-TR"/>
              <a:t>Genetic may increase trauma damage (Bleeding tendency, thrombosis tendency, bone fragility, adrenal insufficincy….)</a:t>
            </a:r>
          </a:p>
          <a:p>
            <a:r>
              <a:rPr lang="en-TR"/>
              <a:t>Pharmacogenetics changes the effect of environmental toxins …..</a:t>
            </a:r>
          </a:p>
          <a:p>
            <a:endParaRPr lang="en-TR"/>
          </a:p>
          <a:p>
            <a:r>
              <a:rPr lang="en-TR"/>
              <a:t>WHY…….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4B3540-6C40-1E15-1BB2-651922C94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822" y="5033873"/>
            <a:ext cx="1911178" cy="184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35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34F7B-1109-B47D-DFDF-338970E75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/>
              <a:t>Cancers and Rare Cancers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79C10-128E-8E1C-AE36-583F21D65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R"/>
              <a:t>24 % of all cancers are rare cancers (ESCO)</a:t>
            </a:r>
          </a:p>
          <a:p>
            <a:r>
              <a:rPr lang="en-TR"/>
              <a:t>The only way of diagnosis is genomic testing of cancer tissue + histopathology</a:t>
            </a:r>
          </a:p>
          <a:p>
            <a:r>
              <a:rPr lang="en-TR"/>
              <a:t>Not only cancer but also germline testing helps us to detect</a:t>
            </a:r>
          </a:p>
          <a:p>
            <a:pPr lvl="1"/>
            <a:r>
              <a:rPr lang="en-TR"/>
              <a:t>Familial cancers (some have specific approachs and all have increased risk in family members)</a:t>
            </a:r>
          </a:p>
          <a:p>
            <a:pPr lvl="1"/>
            <a:r>
              <a:rPr lang="en-TR"/>
              <a:t>Other additional genetic disorders</a:t>
            </a:r>
          </a:p>
          <a:p>
            <a:pPr lvl="1"/>
            <a:r>
              <a:rPr lang="en-TR"/>
              <a:t>Pharmacogenetics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EE0CBC-041A-D0F6-0DF2-BD478EF76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822" y="5033873"/>
            <a:ext cx="1911178" cy="184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77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54E71-1706-63C2-4AC2-BBCF01671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FAB78-F5F4-B553-83C0-8A3C9DF22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T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4F266B-3608-CE1F-F5FA-546AED1B9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21" y="494269"/>
            <a:ext cx="11857044" cy="58941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C3DFA0-65D4-AAA0-5E18-93C39D608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822" y="5033873"/>
            <a:ext cx="1911178" cy="184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06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393AB-A860-D4E5-8ADF-93C70A284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/>
              <a:t>Genomics is not coming, it came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E745F-9CEF-011B-4FB3-DB468918E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R"/>
              <a:t>Genomic screening of the populations and genomic integration to medicine</a:t>
            </a:r>
          </a:p>
          <a:p>
            <a:pPr lvl="1"/>
            <a:r>
              <a:rPr lang="en-US" dirty="0"/>
              <a:t>R</a:t>
            </a:r>
            <a:r>
              <a:rPr lang="en-TR"/>
              <a:t>educes the total costs</a:t>
            </a:r>
          </a:p>
          <a:p>
            <a:pPr lvl="1"/>
            <a:r>
              <a:rPr lang="en-TR"/>
              <a:t>Increases the life quality</a:t>
            </a:r>
          </a:p>
          <a:p>
            <a:pPr lvl="1"/>
            <a:r>
              <a:rPr lang="en-TR"/>
              <a:t>Prepregnancy screening decreases the affected persons with severe disorders.</a:t>
            </a:r>
          </a:p>
          <a:p>
            <a:pPr lvl="1"/>
            <a:r>
              <a:rPr lang="en-TR"/>
              <a:t>AI technology reduces the analysis cost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06E24E-B2A3-214C-60CE-872D6DB51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822" y="5033873"/>
            <a:ext cx="1911178" cy="184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70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4900BABD61B4BAC2F245EDF4ED39E" ma:contentTypeVersion="13" ma:contentTypeDescription="Crée un document." ma:contentTypeScope="" ma:versionID="86dcd4e7effc3605f55d7ad34ce035cb">
  <xsd:schema xmlns:xsd="http://www.w3.org/2001/XMLSchema" xmlns:xs="http://www.w3.org/2001/XMLSchema" xmlns:p="http://schemas.microsoft.com/office/2006/metadata/properties" xmlns:ns2="83bd27bf-f23a-4764-ba48-893866d47e01" xmlns:ns3="cd7455a3-4a59-4a73-9e70-409757b3c8a1" targetNamespace="http://schemas.microsoft.com/office/2006/metadata/properties" ma:root="true" ma:fieldsID="c29cbb54add60317ae49322ad6ac3129" ns2:_="" ns3:_="">
    <xsd:import namespace="83bd27bf-f23a-4764-ba48-893866d47e01"/>
    <xsd:import namespace="cd7455a3-4a59-4a73-9e70-409757b3c8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d27bf-f23a-4764-ba48-893866d47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6de6d2fa-23a7-45f3-a64a-563df53bb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455a3-4a59-4a73-9e70-409757b3c8a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ae12d60-d5a8-41ec-bed3-3136d3e9e081}" ma:internalName="TaxCatchAll" ma:showField="CatchAllData" ma:web="cd7455a3-4a59-4a73-9e70-409757b3c8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bd27bf-f23a-4764-ba48-893866d47e01">
      <Terms xmlns="http://schemas.microsoft.com/office/infopath/2007/PartnerControls"/>
    </lcf76f155ced4ddcb4097134ff3c332f>
    <TaxCatchAll xmlns="cd7455a3-4a59-4a73-9e70-409757b3c8a1" xsi:nil="true"/>
  </documentManagement>
</p:properties>
</file>

<file path=customXml/itemProps1.xml><?xml version="1.0" encoding="utf-8"?>
<ds:datastoreItem xmlns:ds="http://schemas.openxmlformats.org/officeDocument/2006/customXml" ds:itemID="{C7D8C7E9-5478-4A34-898E-126AC552C533}"/>
</file>

<file path=customXml/itemProps2.xml><?xml version="1.0" encoding="utf-8"?>
<ds:datastoreItem xmlns:ds="http://schemas.openxmlformats.org/officeDocument/2006/customXml" ds:itemID="{73C5E383-AE74-4CFC-8EED-FE79E7D32A88}"/>
</file>

<file path=customXml/itemProps3.xml><?xml version="1.0" encoding="utf-8"?>
<ds:datastoreItem xmlns:ds="http://schemas.openxmlformats.org/officeDocument/2006/customXml" ds:itemID="{8565D973-4B9C-4865-BF5C-CE49B1B1D437}"/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900</Words>
  <Application>Microsoft Macintosh PowerPoint</Application>
  <PresentationFormat>Widescreen</PresentationFormat>
  <Paragraphs>159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Cambria</vt:lpstr>
      <vt:lpstr>Office Theme</vt:lpstr>
      <vt:lpstr>Implementation of Rare and Undiagnosed Diseases in All ETR’s</vt:lpstr>
      <vt:lpstr>Classical information</vt:lpstr>
      <vt:lpstr>There are three main subgroups</vt:lpstr>
      <vt:lpstr>How we can diagnose a rare disease or a novel disorder?</vt:lpstr>
      <vt:lpstr>GENOMIC TECHNOLOGIES can diagnose</vt:lpstr>
      <vt:lpstr>Overlaps</vt:lpstr>
      <vt:lpstr>Cancers and Rare Cancers</vt:lpstr>
      <vt:lpstr>PowerPoint Presentation</vt:lpstr>
      <vt:lpstr>Genomics is not coming, it came</vt:lpstr>
      <vt:lpstr>Sample case Anaphylaxis/ angioneurotic edema/ stroke/ asthma/ allergy</vt:lpstr>
      <vt:lpstr>Sample case Anaphylaxis/ angioneurotic edema/ stroke/ asthma/ allergy</vt:lpstr>
      <vt:lpstr>UEMS Section of Medical Genetics </vt:lpstr>
      <vt:lpstr>Second step</vt:lpstr>
      <vt:lpstr>5 etiyolojiyi unutma</vt:lpstr>
      <vt:lpstr>PowerPoint Presentation</vt:lpstr>
      <vt:lpstr>Now</vt:lpstr>
      <vt:lpstr>PowerPoint Presentation</vt:lpstr>
      <vt:lpstr>Third step</vt:lpstr>
      <vt:lpstr>Cross-Specialty Etiological Training Curriculum for Rare Diseases  (Online multidiciplinary education)</vt:lpstr>
      <vt:lpstr>PowerPoint Presentation</vt:lpstr>
      <vt:lpstr>Plan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Serdar Ceylaner</dc:creator>
  <cp:lastModifiedBy>Serdar Ceylaner</cp:lastModifiedBy>
  <cp:revision>7</cp:revision>
  <dcterms:created xsi:type="dcterms:W3CDTF">2025-10-12T05:59:37Z</dcterms:created>
  <dcterms:modified xsi:type="dcterms:W3CDTF">2025-10-13T06:40:57Z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0x0101004194900BABD61B4BAC2F245EDF4ED39E</vt:lpwstr>
  </property>
</Properties>
</file>