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832" r:id="rId2"/>
    <p:sldId id="792" r:id="rId3"/>
    <p:sldId id="516" r:id="rId4"/>
    <p:sldId id="518" r:id="rId5"/>
    <p:sldId id="519" r:id="rId6"/>
    <p:sldId id="836" r:id="rId7"/>
    <p:sldId id="787" r:id="rId8"/>
    <p:sldId id="799" r:id="rId9"/>
    <p:sldId id="801" r:id="rId10"/>
    <p:sldId id="807" r:id="rId11"/>
    <p:sldId id="810" r:id="rId12"/>
    <p:sldId id="773" r:id="rId13"/>
    <p:sldId id="769" r:id="rId14"/>
    <p:sldId id="812" r:id="rId15"/>
    <p:sldId id="834" r:id="rId16"/>
    <p:sldId id="802"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340" autoAdjust="0"/>
  </p:normalViewPr>
  <p:slideViewPr>
    <p:cSldViewPr snapToGrid="0">
      <p:cViewPr varScale="1">
        <p:scale>
          <a:sx n="113" d="100"/>
          <a:sy n="113" d="100"/>
        </p:scale>
        <p:origin x="1152" y="10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BF7DCB-6E98-4E6E-9A98-325766A12AE5}" type="datetimeFigureOut">
              <a:rPr lang="en-US" smtClean="0"/>
              <a:t>10/13/2025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1B1456-F35E-4FDC-996C-39D799C50DDE}" type="slidenum">
              <a:rPr lang="en-US" smtClean="0"/>
              <a:t>‹#›</a:t>
            </a:fld>
            <a:endParaRPr lang="en-US"/>
          </a:p>
        </p:txBody>
      </p:sp>
    </p:spTree>
    <p:extLst>
      <p:ext uri="{BB962C8B-B14F-4D97-AF65-F5344CB8AC3E}">
        <p14:creationId xmlns:p14="http://schemas.microsoft.com/office/powerpoint/2010/main" val="172703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1B1456-F35E-4FDC-996C-39D799C50DDE}" type="slidenum">
              <a:rPr lang="en-US" smtClean="0"/>
              <a:t>1</a:t>
            </a:fld>
            <a:endParaRPr lang="en-US"/>
          </a:p>
        </p:txBody>
      </p:sp>
    </p:spTree>
    <p:extLst>
      <p:ext uri="{BB962C8B-B14F-4D97-AF65-F5344CB8AC3E}">
        <p14:creationId xmlns:p14="http://schemas.microsoft.com/office/powerpoint/2010/main" val="80833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31B1456-F35E-4FDC-996C-39D799C50DDE}" type="slidenum">
              <a:rPr lang="en-US" smtClean="0"/>
              <a:t>2</a:t>
            </a:fld>
            <a:endParaRPr lang="en-US"/>
          </a:p>
        </p:txBody>
      </p:sp>
    </p:spTree>
    <p:extLst>
      <p:ext uri="{BB962C8B-B14F-4D97-AF65-F5344CB8AC3E}">
        <p14:creationId xmlns:p14="http://schemas.microsoft.com/office/powerpoint/2010/main" val="385234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31B1456-F35E-4FDC-996C-39D799C50DDE}" type="slidenum">
              <a:rPr lang="en-US" smtClean="0"/>
              <a:t>6</a:t>
            </a:fld>
            <a:endParaRPr lang="en-US"/>
          </a:p>
        </p:txBody>
      </p:sp>
    </p:spTree>
    <p:extLst>
      <p:ext uri="{BB962C8B-B14F-4D97-AF65-F5344CB8AC3E}">
        <p14:creationId xmlns:p14="http://schemas.microsoft.com/office/powerpoint/2010/main" val="62290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UEMS European Training Requirements Committee Terms of Reference, Version 3, April 2021 </a:t>
            </a:r>
          </a:p>
          <a:p>
            <a:r>
              <a:rPr lang="en-US" dirty="0"/>
              <a:t>2/ Jason R. Frank, Linda S. Snell, </a:t>
            </a:r>
            <a:r>
              <a:rPr lang="en-US" dirty="0" err="1"/>
              <a:t>Olle</a:t>
            </a:r>
            <a:r>
              <a:rPr lang="en-US" dirty="0"/>
              <a:t> Ten Cate et all: Competency-based medical education: theory to practice, Medical Teacher, 32:8, 638-645, DOI: 10.3109/0142159X.2010.501190 </a:t>
            </a:r>
          </a:p>
          <a:p>
            <a:r>
              <a:rPr lang="en-US" dirty="0"/>
              <a:t>3/ Andrew K. Hall, Daniel J. Schumacher, Brent </a:t>
            </a:r>
            <a:r>
              <a:rPr lang="en-US" dirty="0" err="1"/>
              <a:t>Thoma</a:t>
            </a:r>
            <a:r>
              <a:rPr lang="en-US" dirty="0"/>
              <a:t> et all (2021) Outcomes of competency-based medical education: A taxonomy for shared language, Medical Teacher, 43:7, 788-793, DOI: 10.1080/0142159X.2021.1925643</a:t>
            </a:r>
            <a:endParaRPr lang="lt-LT" dirty="0"/>
          </a:p>
        </p:txBody>
      </p:sp>
      <p:sp>
        <p:nvSpPr>
          <p:cNvPr id="4" name="Slide Number Placeholder 3"/>
          <p:cNvSpPr>
            <a:spLocks noGrp="1"/>
          </p:cNvSpPr>
          <p:nvPr>
            <p:ph type="sldNum" sz="quarter" idx="5"/>
          </p:nvPr>
        </p:nvSpPr>
        <p:spPr/>
        <p:txBody>
          <a:bodyPr/>
          <a:lstStyle/>
          <a:p>
            <a:fld id="{331B1456-F35E-4FDC-996C-39D799C50DDE}" type="slidenum">
              <a:rPr lang="en-US" smtClean="0"/>
              <a:t>12</a:t>
            </a:fld>
            <a:endParaRPr lang="en-US"/>
          </a:p>
        </p:txBody>
      </p:sp>
    </p:spTree>
    <p:extLst>
      <p:ext uri="{BB962C8B-B14F-4D97-AF65-F5344CB8AC3E}">
        <p14:creationId xmlns:p14="http://schemas.microsoft.com/office/powerpoint/2010/main" val="396268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6A5D-528A-4E59-8140-1AA505EC91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6B1A40-F56B-45D7-B12E-AD6D187CC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CC1099-4F50-471D-909B-B1F67181557E}"/>
              </a:ext>
            </a:extLst>
          </p:cNvPr>
          <p:cNvSpPr>
            <a:spLocks noGrp="1"/>
          </p:cNvSpPr>
          <p:nvPr>
            <p:ph type="dt" sz="half" idx="10"/>
          </p:nvPr>
        </p:nvSpPr>
        <p:spPr/>
        <p:txBody>
          <a:bodyPr/>
          <a:lstStyle/>
          <a:p>
            <a:r>
              <a:rPr lang="lt-LT"/>
              <a:t>Maciulaitis</a:t>
            </a:r>
            <a:endParaRPr lang="en-US"/>
          </a:p>
        </p:txBody>
      </p:sp>
      <p:sp>
        <p:nvSpPr>
          <p:cNvPr id="5" name="Footer Placeholder 4">
            <a:extLst>
              <a:ext uri="{FF2B5EF4-FFF2-40B4-BE49-F238E27FC236}">
                <a16:creationId xmlns:a16="http://schemas.microsoft.com/office/drawing/2014/main" id="{506EF6EE-CFFD-4328-93DF-4CBEED03E705}"/>
              </a:ext>
            </a:extLst>
          </p:cNvPr>
          <p:cNvSpPr>
            <a:spLocks noGrp="1"/>
          </p:cNvSpPr>
          <p:nvPr>
            <p:ph type="ftr" sz="quarter" idx="11"/>
          </p:nvPr>
        </p:nvSpPr>
        <p:spPr/>
        <p:txBody>
          <a:bodyPr/>
          <a:lstStyle/>
          <a:p>
            <a:r>
              <a:rPr lang="en-US"/>
              <a:t>EC online Meeting with Pharmacology Section, 2025-07-08               </a:t>
            </a:r>
          </a:p>
        </p:txBody>
      </p:sp>
      <p:sp>
        <p:nvSpPr>
          <p:cNvPr id="6" name="Slide Number Placeholder 5">
            <a:extLst>
              <a:ext uri="{FF2B5EF4-FFF2-40B4-BE49-F238E27FC236}">
                <a16:creationId xmlns:a16="http://schemas.microsoft.com/office/drawing/2014/main" id="{42CE48F1-0AC9-4770-8C14-C2C158B098B3}"/>
              </a:ext>
            </a:extLst>
          </p:cNvPr>
          <p:cNvSpPr>
            <a:spLocks noGrp="1"/>
          </p:cNvSpPr>
          <p:nvPr>
            <p:ph type="sldNum" sz="quarter" idx="12"/>
          </p:nvPr>
        </p:nvSpPr>
        <p:spPr/>
        <p:txBody>
          <a:bodyPr/>
          <a:lstStyle/>
          <a:p>
            <a:fld id="{07D1F5C1-530E-4446-964D-F0BAC62A3EA8}" type="slidenum">
              <a:rPr lang="en-US" smtClean="0"/>
              <a:t>‹#›</a:t>
            </a:fld>
            <a:endParaRPr lang="en-US"/>
          </a:p>
        </p:txBody>
      </p:sp>
    </p:spTree>
    <p:extLst>
      <p:ext uri="{BB962C8B-B14F-4D97-AF65-F5344CB8AC3E}">
        <p14:creationId xmlns:p14="http://schemas.microsoft.com/office/powerpoint/2010/main" val="209256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70-D290-4529-8A3F-C25F4429EC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14E5AE-037F-4210-A20F-D8054FAF7A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8B32E-5F92-4962-9ABA-E3615D493A6C}"/>
              </a:ext>
            </a:extLst>
          </p:cNvPr>
          <p:cNvSpPr>
            <a:spLocks noGrp="1"/>
          </p:cNvSpPr>
          <p:nvPr>
            <p:ph type="dt" sz="half" idx="10"/>
          </p:nvPr>
        </p:nvSpPr>
        <p:spPr/>
        <p:txBody>
          <a:bodyPr/>
          <a:lstStyle/>
          <a:p>
            <a:r>
              <a:rPr lang="lt-LT"/>
              <a:t>Maciulaitis</a:t>
            </a:r>
            <a:endParaRPr lang="en-US"/>
          </a:p>
        </p:txBody>
      </p:sp>
      <p:sp>
        <p:nvSpPr>
          <p:cNvPr id="5" name="Footer Placeholder 4">
            <a:extLst>
              <a:ext uri="{FF2B5EF4-FFF2-40B4-BE49-F238E27FC236}">
                <a16:creationId xmlns:a16="http://schemas.microsoft.com/office/drawing/2014/main" id="{167A8257-96F3-4CC0-9518-EA3EC95D253F}"/>
              </a:ext>
            </a:extLst>
          </p:cNvPr>
          <p:cNvSpPr>
            <a:spLocks noGrp="1"/>
          </p:cNvSpPr>
          <p:nvPr>
            <p:ph type="ftr" sz="quarter" idx="11"/>
          </p:nvPr>
        </p:nvSpPr>
        <p:spPr/>
        <p:txBody>
          <a:bodyPr/>
          <a:lstStyle/>
          <a:p>
            <a:r>
              <a:rPr lang="en-US"/>
              <a:t>EC online Meeting with Pharmacology Section, 2025-07-08               </a:t>
            </a:r>
          </a:p>
        </p:txBody>
      </p:sp>
      <p:sp>
        <p:nvSpPr>
          <p:cNvPr id="6" name="Slide Number Placeholder 5">
            <a:extLst>
              <a:ext uri="{FF2B5EF4-FFF2-40B4-BE49-F238E27FC236}">
                <a16:creationId xmlns:a16="http://schemas.microsoft.com/office/drawing/2014/main" id="{A9A845E7-F1D7-4CB5-A0E5-97549D212A62}"/>
              </a:ext>
            </a:extLst>
          </p:cNvPr>
          <p:cNvSpPr>
            <a:spLocks noGrp="1"/>
          </p:cNvSpPr>
          <p:nvPr>
            <p:ph type="sldNum" sz="quarter" idx="12"/>
          </p:nvPr>
        </p:nvSpPr>
        <p:spPr/>
        <p:txBody>
          <a:bodyPr/>
          <a:lstStyle/>
          <a:p>
            <a:fld id="{07D1F5C1-530E-4446-964D-F0BAC62A3EA8}" type="slidenum">
              <a:rPr lang="en-US" smtClean="0"/>
              <a:t>‹#›</a:t>
            </a:fld>
            <a:endParaRPr lang="en-US"/>
          </a:p>
        </p:txBody>
      </p:sp>
    </p:spTree>
    <p:extLst>
      <p:ext uri="{BB962C8B-B14F-4D97-AF65-F5344CB8AC3E}">
        <p14:creationId xmlns:p14="http://schemas.microsoft.com/office/powerpoint/2010/main" val="13937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F29802-C858-4A88-8E5A-CBC0F52FA3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BAD426-E8B0-4CD5-B7A5-E0A84D9AB1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CD719-753B-4D45-AC8D-71A7FADD67F6}"/>
              </a:ext>
            </a:extLst>
          </p:cNvPr>
          <p:cNvSpPr>
            <a:spLocks noGrp="1"/>
          </p:cNvSpPr>
          <p:nvPr>
            <p:ph type="dt" sz="half" idx="10"/>
          </p:nvPr>
        </p:nvSpPr>
        <p:spPr/>
        <p:txBody>
          <a:bodyPr/>
          <a:lstStyle/>
          <a:p>
            <a:r>
              <a:rPr lang="lt-LT"/>
              <a:t>Maciulaitis</a:t>
            </a:r>
            <a:endParaRPr lang="en-US"/>
          </a:p>
        </p:txBody>
      </p:sp>
      <p:sp>
        <p:nvSpPr>
          <p:cNvPr id="5" name="Footer Placeholder 4">
            <a:extLst>
              <a:ext uri="{FF2B5EF4-FFF2-40B4-BE49-F238E27FC236}">
                <a16:creationId xmlns:a16="http://schemas.microsoft.com/office/drawing/2014/main" id="{33716A2F-5FBA-4744-8085-6388CA5AF4DF}"/>
              </a:ext>
            </a:extLst>
          </p:cNvPr>
          <p:cNvSpPr>
            <a:spLocks noGrp="1"/>
          </p:cNvSpPr>
          <p:nvPr>
            <p:ph type="ftr" sz="quarter" idx="11"/>
          </p:nvPr>
        </p:nvSpPr>
        <p:spPr/>
        <p:txBody>
          <a:bodyPr/>
          <a:lstStyle/>
          <a:p>
            <a:r>
              <a:rPr lang="en-US"/>
              <a:t>EC online Meeting with Pharmacology Section, 2025-07-08               </a:t>
            </a:r>
          </a:p>
        </p:txBody>
      </p:sp>
      <p:sp>
        <p:nvSpPr>
          <p:cNvPr id="6" name="Slide Number Placeholder 5">
            <a:extLst>
              <a:ext uri="{FF2B5EF4-FFF2-40B4-BE49-F238E27FC236}">
                <a16:creationId xmlns:a16="http://schemas.microsoft.com/office/drawing/2014/main" id="{85B07A57-FE23-4A79-B618-80C69B96CDB4}"/>
              </a:ext>
            </a:extLst>
          </p:cNvPr>
          <p:cNvSpPr>
            <a:spLocks noGrp="1"/>
          </p:cNvSpPr>
          <p:nvPr>
            <p:ph type="sldNum" sz="quarter" idx="12"/>
          </p:nvPr>
        </p:nvSpPr>
        <p:spPr/>
        <p:txBody>
          <a:bodyPr/>
          <a:lstStyle/>
          <a:p>
            <a:fld id="{07D1F5C1-530E-4446-964D-F0BAC62A3EA8}" type="slidenum">
              <a:rPr lang="en-US" smtClean="0"/>
              <a:t>‹#›</a:t>
            </a:fld>
            <a:endParaRPr lang="en-US"/>
          </a:p>
        </p:txBody>
      </p:sp>
    </p:spTree>
    <p:extLst>
      <p:ext uri="{BB962C8B-B14F-4D97-AF65-F5344CB8AC3E}">
        <p14:creationId xmlns:p14="http://schemas.microsoft.com/office/powerpoint/2010/main" val="415846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4C15-6E4C-4D51-AB2D-C2C83858AE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BA94D-E9FC-4F27-BA80-F1067484B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B7436-4D5A-4A82-BECD-0B2E97CBB669}"/>
              </a:ext>
            </a:extLst>
          </p:cNvPr>
          <p:cNvSpPr>
            <a:spLocks noGrp="1"/>
          </p:cNvSpPr>
          <p:nvPr>
            <p:ph type="dt" sz="half" idx="10"/>
          </p:nvPr>
        </p:nvSpPr>
        <p:spPr/>
        <p:txBody>
          <a:bodyPr/>
          <a:lstStyle/>
          <a:p>
            <a:r>
              <a:rPr lang="lt-LT"/>
              <a:t>Maciulaitis</a:t>
            </a:r>
            <a:endParaRPr lang="en-US"/>
          </a:p>
        </p:txBody>
      </p:sp>
      <p:sp>
        <p:nvSpPr>
          <p:cNvPr id="5" name="Footer Placeholder 4">
            <a:extLst>
              <a:ext uri="{FF2B5EF4-FFF2-40B4-BE49-F238E27FC236}">
                <a16:creationId xmlns:a16="http://schemas.microsoft.com/office/drawing/2014/main" id="{76EC1AE7-1481-4E07-A035-F3F95C986CD4}"/>
              </a:ext>
            </a:extLst>
          </p:cNvPr>
          <p:cNvSpPr>
            <a:spLocks noGrp="1"/>
          </p:cNvSpPr>
          <p:nvPr>
            <p:ph type="ftr" sz="quarter" idx="11"/>
          </p:nvPr>
        </p:nvSpPr>
        <p:spPr/>
        <p:txBody>
          <a:bodyPr/>
          <a:lstStyle/>
          <a:p>
            <a:r>
              <a:rPr lang="en-US"/>
              <a:t>EC online Meeting with Pharmacology Section, 2025-07-08               </a:t>
            </a:r>
          </a:p>
        </p:txBody>
      </p:sp>
      <p:sp>
        <p:nvSpPr>
          <p:cNvPr id="6" name="Slide Number Placeholder 5">
            <a:extLst>
              <a:ext uri="{FF2B5EF4-FFF2-40B4-BE49-F238E27FC236}">
                <a16:creationId xmlns:a16="http://schemas.microsoft.com/office/drawing/2014/main" id="{AD9A9950-F7C1-4DF6-AF93-F7BEBB892D54}"/>
              </a:ext>
            </a:extLst>
          </p:cNvPr>
          <p:cNvSpPr>
            <a:spLocks noGrp="1"/>
          </p:cNvSpPr>
          <p:nvPr>
            <p:ph type="sldNum" sz="quarter" idx="12"/>
          </p:nvPr>
        </p:nvSpPr>
        <p:spPr/>
        <p:txBody>
          <a:bodyPr/>
          <a:lstStyle/>
          <a:p>
            <a:fld id="{07D1F5C1-530E-4446-964D-F0BAC62A3EA8}" type="slidenum">
              <a:rPr lang="en-US" smtClean="0"/>
              <a:t>‹#›</a:t>
            </a:fld>
            <a:endParaRPr lang="en-US"/>
          </a:p>
        </p:txBody>
      </p:sp>
    </p:spTree>
    <p:extLst>
      <p:ext uri="{BB962C8B-B14F-4D97-AF65-F5344CB8AC3E}">
        <p14:creationId xmlns:p14="http://schemas.microsoft.com/office/powerpoint/2010/main" val="8012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72AE-5074-46DC-931A-392DF6710A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84C886-F228-424F-9191-E66952E425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CC22CB-F27C-47EE-930C-47BF603EC782}"/>
              </a:ext>
            </a:extLst>
          </p:cNvPr>
          <p:cNvSpPr>
            <a:spLocks noGrp="1"/>
          </p:cNvSpPr>
          <p:nvPr>
            <p:ph type="dt" sz="half" idx="10"/>
          </p:nvPr>
        </p:nvSpPr>
        <p:spPr/>
        <p:txBody>
          <a:bodyPr/>
          <a:lstStyle/>
          <a:p>
            <a:r>
              <a:rPr lang="lt-LT"/>
              <a:t>Maciulaitis</a:t>
            </a:r>
            <a:endParaRPr lang="en-US"/>
          </a:p>
        </p:txBody>
      </p:sp>
      <p:sp>
        <p:nvSpPr>
          <p:cNvPr id="5" name="Footer Placeholder 4">
            <a:extLst>
              <a:ext uri="{FF2B5EF4-FFF2-40B4-BE49-F238E27FC236}">
                <a16:creationId xmlns:a16="http://schemas.microsoft.com/office/drawing/2014/main" id="{25291D9F-422E-449E-BA4C-19F458E37390}"/>
              </a:ext>
            </a:extLst>
          </p:cNvPr>
          <p:cNvSpPr>
            <a:spLocks noGrp="1"/>
          </p:cNvSpPr>
          <p:nvPr>
            <p:ph type="ftr" sz="quarter" idx="11"/>
          </p:nvPr>
        </p:nvSpPr>
        <p:spPr/>
        <p:txBody>
          <a:bodyPr/>
          <a:lstStyle/>
          <a:p>
            <a:r>
              <a:rPr lang="en-US"/>
              <a:t>EC online Meeting with Pharmacology Section, 2025-07-08               </a:t>
            </a:r>
          </a:p>
        </p:txBody>
      </p:sp>
      <p:sp>
        <p:nvSpPr>
          <p:cNvPr id="6" name="Slide Number Placeholder 5">
            <a:extLst>
              <a:ext uri="{FF2B5EF4-FFF2-40B4-BE49-F238E27FC236}">
                <a16:creationId xmlns:a16="http://schemas.microsoft.com/office/drawing/2014/main" id="{03471F04-626A-4081-A492-056565C1A514}"/>
              </a:ext>
            </a:extLst>
          </p:cNvPr>
          <p:cNvSpPr>
            <a:spLocks noGrp="1"/>
          </p:cNvSpPr>
          <p:nvPr>
            <p:ph type="sldNum" sz="quarter" idx="12"/>
          </p:nvPr>
        </p:nvSpPr>
        <p:spPr/>
        <p:txBody>
          <a:bodyPr/>
          <a:lstStyle/>
          <a:p>
            <a:fld id="{07D1F5C1-530E-4446-964D-F0BAC62A3EA8}" type="slidenum">
              <a:rPr lang="en-US" smtClean="0"/>
              <a:t>‹#›</a:t>
            </a:fld>
            <a:endParaRPr lang="en-US"/>
          </a:p>
        </p:txBody>
      </p:sp>
    </p:spTree>
    <p:extLst>
      <p:ext uri="{BB962C8B-B14F-4D97-AF65-F5344CB8AC3E}">
        <p14:creationId xmlns:p14="http://schemas.microsoft.com/office/powerpoint/2010/main" val="288249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9618-BF12-4BFD-97B4-3CF7B7AE1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62159-A923-4FAF-94DF-EE7E4155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8EED72-86CF-4347-8290-28AC7868D1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B385DF-367C-447E-BAAA-CF448E311C50}"/>
              </a:ext>
            </a:extLst>
          </p:cNvPr>
          <p:cNvSpPr>
            <a:spLocks noGrp="1"/>
          </p:cNvSpPr>
          <p:nvPr>
            <p:ph type="dt" sz="half" idx="10"/>
          </p:nvPr>
        </p:nvSpPr>
        <p:spPr/>
        <p:txBody>
          <a:bodyPr/>
          <a:lstStyle/>
          <a:p>
            <a:r>
              <a:rPr lang="lt-LT"/>
              <a:t>Maciulaitis</a:t>
            </a:r>
            <a:endParaRPr lang="en-US"/>
          </a:p>
        </p:txBody>
      </p:sp>
      <p:sp>
        <p:nvSpPr>
          <p:cNvPr id="6" name="Footer Placeholder 5">
            <a:extLst>
              <a:ext uri="{FF2B5EF4-FFF2-40B4-BE49-F238E27FC236}">
                <a16:creationId xmlns:a16="http://schemas.microsoft.com/office/drawing/2014/main" id="{B8D98088-D036-443B-8E43-7E6C5A1B1BBF}"/>
              </a:ext>
            </a:extLst>
          </p:cNvPr>
          <p:cNvSpPr>
            <a:spLocks noGrp="1"/>
          </p:cNvSpPr>
          <p:nvPr>
            <p:ph type="ftr" sz="quarter" idx="11"/>
          </p:nvPr>
        </p:nvSpPr>
        <p:spPr/>
        <p:txBody>
          <a:bodyPr/>
          <a:lstStyle/>
          <a:p>
            <a:r>
              <a:rPr lang="en-US"/>
              <a:t>EC online Meeting with Pharmacology Section, 2025-07-08               </a:t>
            </a:r>
          </a:p>
        </p:txBody>
      </p:sp>
      <p:sp>
        <p:nvSpPr>
          <p:cNvPr id="7" name="Slide Number Placeholder 6">
            <a:extLst>
              <a:ext uri="{FF2B5EF4-FFF2-40B4-BE49-F238E27FC236}">
                <a16:creationId xmlns:a16="http://schemas.microsoft.com/office/drawing/2014/main" id="{6FB20DE2-6B72-4874-BA1C-A06469F967BA}"/>
              </a:ext>
            </a:extLst>
          </p:cNvPr>
          <p:cNvSpPr>
            <a:spLocks noGrp="1"/>
          </p:cNvSpPr>
          <p:nvPr>
            <p:ph type="sldNum" sz="quarter" idx="12"/>
          </p:nvPr>
        </p:nvSpPr>
        <p:spPr/>
        <p:txBody>
          <a:bodyPr/>
          <a:lstStyle/>
          <a:p>
            <a:fld id="{07D1F5C1-530E-4446-964D-F0BAC62A3EA8}" type="slidenum">
              <a:rPr lang="en-US" smtClean="0"/>
              <a:t>‹#›</a:t>
            </a:fld>
            <a:endParaRPr lang="en-US"/>
          </a:p>
        </p:txBody>
      </p:sp>
    </p:spTree>
    <p:extLst>
      <p:ext uri="{BB962C8B-B14F-4D97-AF65-F5344CB8AC3E}">
        <p14:creationId xmlns:p14="http://schemas.microsoft.com/office/powerpoint/2010/main" val="375085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8999-8186-4430-BF30-FD29A50BB8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C70836-4310-4404-B59C-51BC5DD4C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A00899-ECFE-482B-A673-BD1972684E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854A0D-FEE5-4A9D-A6FE-1F07A502B1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AC1DFA-8C56-4115-ABE4-4B1DF4D9FF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E82148-C745-4F1F-91AF-ED863DC814C4}"/>
              </a:ext>
            </a:extLst>
          </p:cNvPr>
          <p:cNvSpPr>
            <a:spLocks noGrp="1"/>
          </p:cNvSpPr>
          <p:nvPr>
            <p:ph type="dt" sz="half" idx="10"/>
          </p:nvPr>
        </p:nvSpPr>
        <p:spPr/>
        <p:txBody>
          <a:bodyPr/>
          <a:lstStyle/>
          <a:p>
            <a:r>
              <a:rPr lang="lt-LT"/>
              <a:t>Maciulaitis</a:t>
            </a:r>
            <a:endParaRPr lang="en-US"/>
          </a:p>
        </p:txBody>
      </p:sp>
      <p:sp>
        <p:nvSpPr>
          <p:cNvPr id="8" name="Footer Placeholder 7">
            <a:extLst>
              <a:ext uri="{FF2B5EF4-FFF2-40B4-BE49-F238E27FC236}">
                <a16:creationId xmlns:a16="http://schemas.microsoft.com/office/drawing/2014/main" id="{3C30D09A-3CB9-49C1-9930-95882FD7E41A}"/>
              </a:ext>
            </a:extLst>
          </p:cNvPr>
          <p:cNvSpPr>
            <a:spLocks noGrp="1"/>
          </p:cNvSpPr>
          <p:nvPr>
            <p:ph type="ftr" sz="quarter" idx="11"/>
          </p:nvPr>
        </p:nvSpPr>
        <p:spPr/>
        <p:txBody>
          <a:bodyPr/>
          <a:lstStyle/>
          <a:p>
            <a:r>
              <a:rPr lang="en-US"/>
              <a:t>EC online Meeting with Pharmacology Section, 2025-07-08               </a:t>
            </a:r>
          </a:p>
        </p:txBody>
      </p:sp>
      <p:sp>
        <p:nvSpPr>
          <p:cNvPr id="9" name="Slide Number Placeholder 8">
            <a:extLst>
              <a:ext uri="{FF2B5EF4-FFF2-40B4-BE49-F238E27FC236}">
                <a16:creationId xmlns:a16="http://schemas.microsoft.com/office/drawing/2014/main" id="{9E321B2E-A27F-42F2-9D36-6557D027D2DD}"/>
              </a:ext>
            </a:extLst>
          </p:cNvPr>
          <p:cNvSpPr>
            <a:spLocks noGrp="1"/>
          </p:cNvSpPr>
          <p:nvPr>
            <p:ph type="sldNum" sz="quarter" idx="12"/>
          </p:nvPr>
        </p:nvSpPr>
        <p:spPr/>
        <p:txBody>
          <a:bodyPr/>
          <a:lstStyle/>
          <a:p>
            <a:fld id="{07D1F5C1-530E-4446-964D-F0BAC62A3EA8}" type="slidenum">
              <a:rPr lang="en-US" smtClean="0"/>
              <a:t>‹#›</a:t>
            </a:fld>
            <a:endParaRPr lang="en-US"/>
          </a:p>
        </p:txBody>
      </p:sp>
    </p:spTree>
    <p:extLst>
      <p:ext uri="{BB962C8B-B14F-4D97-AF65-F5344CB8AC3E}">
        <p14:creationId xmlns:p14="http://schemas.microsoft.com/office/powerpoint/2010/main" val="22003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CAB3-CA14-4601-B3B4-4C9C5D16E8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9CEFD-1B21-4D5B-AB49-238A9242EF2F}"/>
              </a:ext>
            </a:extLst>
          </p:cNvPr>
          <p:cNvSpPr>
            <a:spLocks noGrp="1"/>
          </p:cNvSpPr>
          <p:nvPr>
            <p:ph type="dt" sz="half" idx="10"/>
          </p:nvPr>
        </p:nvSpPr>
        <p:spPr/>
        <p:txBody>
          <a:bodyPr/>
          <a:lstStyle/>
          <a:p>
            <a:r>
              <a:rPr lang="lt-LT"/>
              <a:t>Maciulaitis</a:t>
            </a:r>
            <a:endParaRPr lang="en-US"/>
          </a:p>
        </p:txBody>
      </p:sp>
      <p:sp>
        <p:nvSpPr>
          <p:cNvPr id="4" name="Footer Placeholder 3">
            <a:extLst>
              <a:ext uri="{FF2B5EF4-FFF2-40B4-BE49-F238E27FC236}">
                <a16:creationId xmlns:a16="http://schemas.microsoft.com/office/drawing/2014/main" id="{057868D1-89CF-45E6-9D19-85AB2FC87049}"/>
              </a:ext>
            </a:extLst>
          </p:cNvPr>
          <p:cNvSpPr>
            <a:spLocks noGrp="1"/>
          </p:cNvSpPr>
          <p:nvPr>
            <p:ph type="ftr" sz="quarter" idx="11"/>
          </p:nvPr>
        </p:nvSpPr>
        <p:spPr/>
        <p:txBody>
          <a:bodyPr/>
          <a:lstStyle/>
          <a:p>
            <a:r>
              <a:rPr lang="en-US"/>
              <a:t>EC online Meeting with Pharmacology Section, 2025-07-08               </a:t>
            </a:r>
          </a:p>
        </p:txBody>
      </p:sp>
      <p:sp>
        <p:nvSpPr>
          <p:cNvPr id="5" name="Slide Number Placeholder 4">
            <a:extLst>
              <a:ext uri="{FF2B5EF4-FFF2-40B4-BE49-F238E27FC236}">
                <a16:creationId xmlns:a16="http://schemas.microsoft.com/office/drawing/2014/main" id="{30097AF1-0ACA-4696-A70A-51C22332A3A2}"/>
              </a:ext>
            </a:extLst>
          </p:cNvPr>
          <p:cNvSpPr>
            <a:spLocks noGrp="1"/>
          </p:cNvSpPr>
          <p:nvPr>
            <p:ph type="sldNum" sz="quarter" idx="12"/>
          </p:nvPr>
        </p:nvSpPr>
        <p:spPr/>
        <p:txBody>
          <a:bodyPr/>
          <a:lstStyle/>
          <a:p>
            <a:fld id="{07D1F5C1-530E-4446-964D-F0BAC62A3EA8}" type="slidenum">
              <a:rPr lang="en-US" smtClean="0"/>
              <a:t>‹#›</a:t>
            </a:fld>
            <a:endParaRPr lang="en-US"/>
          </a:p>
        </p:txBody>
      </p:sp>
    </p:spTree>
    <p:extLst>
      <p:ext uri="{BB962C8B-B14F-4D97-AF65-F5344CB8AC3E}">
        <p14:creationId xmlns:p14="http://schemas.microsoft.com/office/powerpoint/2010/main" val="171077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6BAC91-2C57-40BA-B920-04B704156C9C}"/>
              </a:ext>
            </a:extLst>
          </p:cNvPr>
          <p:cNvSpPr>
            <a:spLocks noGrp="1"/>
          </p:cNvSpPr>
          <p:nvPr>
            <p:ph type="dt" sz="half" idx="10"/>
          </p:nvPr>
        </p:nvSpPr>
        <p:spPr/>
        <p:txBody>
          <a:bodyPr/>
          <a:lstStyle/>
          <a:p>
            <a:r>
              <a:rPr lang="lt-LT"/>
              <a:t>Maciulaitis</a:t>
            </a:r>
            <a:endParaRPr lang="en-US"/>
          </a:p>
        </p:txBody>
      </p:sp>
      <p:sp>
        <p:nvSpPr>
          <p:cNvPr id="3" name="Footer Placeholder 2">
            <a:extLst>
              <a:ext uri="{FF2B5EF4-FFF2-40B4-BE49-F238E27FC236}">
                <a16:creationId xmlns:a16="http://schemas.microsoft.com/office/drawing/2014/main" id="{05944456-5309-40DE-BADA-1DA6802B6F5C}"/>
              </a:ext>
            </a:extLst>
          </p:cNvPr>
          <p:cNvSpPr>
            <a:spLocks noGrp="1"/>
          </p:cNvSpPr>
          <p:nvPr>
            <p:ph type="ftr" sz="quarter" idx="11"/>
          </p:nvPr>
        </p:nvSpPr>
        <p:spPr/>
        <p:txBody>
          <a:bodyPr/>
          <a:lstStyle/>
          <a:p>
            <a:r>
              <a:rPr lang="en-US"/>
              <a:t>EC online Meeting with Pharmacology Section, 2025-07-08               </a:t>
            </a:r>
          </a:p>
        </p:txBody>
      </p:sp>
      <p:sp>
        <p:nvSpPr>
          <p:cNvPr id="4" name="Slide Number Placeholder 3">
            <a:extLst>
              <a:ext uri="{FF2B5EF4-FFF2-40B4-BE49-F238E27FC236}">
                <a16:creationId xmlns:a16="http://schemas.microsoft.com/office/drawing/2014/main" id="{559A0A38-C5D8-4783-8901-898C4CE028E8}"/>
              </a:ext>
            </a:extLst>
          </p:cNvPr>
          <p:cNvSpPr>
            <a:spLocks noGrp="1"/>
          </p:cNvSpPr>
          <p:nvPr>
            <p:ph type="sldNum" sz="quarter" idx="12"/>
          </p:nvPr>
        </p:nvSpPr>
        <p:spPr/>
        <p:txBody>
          <a:bodyPr/>
          <a:lstStyle/>
          <a:p>
            <a:fld id="{07D1F5C1-530E-4446-964D-F0BAC62A3EA8}" type="slidenum">
              <a:rPr lang="en-US" smtClean="0"/>
              <a:t>‹#›</a:t>
            </a:fld>
            <a:endParaRPr lang="en-US"/>
          </a:p>
        </p:txBody>
      </p:sp>
    </p:spTree>
    <p:extLst>
      <p:ext uri="{BB962C8B-B14F-4D97-AF65-F5344CB8AC3E}">
        <p14:creationId xmlns:p14="http://schemas.microsoft.com/office/powerpoint/2010/main" val="39282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9E8C-1BBA-4F7A-8D79-CF25D477E7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00A97-4CE8-4DB0-90FB-E4D31D2132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B2ACB4-1F1B-46B1-B0F4-F4DC527D6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09621E-7E99-4431-8698-6BF066325C46}"/>
              </a:ext>
            </a:extLst>
          </p:cNvPr>
          <p:cNvSpPr>
            <a:spLocks noGrp="1"/>
          </p:cNvSpPr>
          <p:nvPr>
            <p:ph type="dt" sz="half" idx="10"/>
          </p:nvPr>
        </p:nvSpPr>
        <p:spPr/>
        <p:txBody>
          <a:bodyPr/>
          <a:lstStyle/>
          <a:p>
            <a:r>
              <a:rPr lang="lt-LT"/>
              <a:t>Maciulaitis</a:t>
            </a:r>
            <a:endParaRPr lang="en-US"/>
          </a:p>
        </p:txBody>
      </p:sp>
      <p:sp>
        <p:nvSpPr>
          <p:cNvPr id="6" name="Footer Placeholder 5">
            <a:extLst>
              <a:ext uri="{FF2B5EF4-FFF2-40B4-BE49-F238E27FC236}">
                <a16:creationId xmlns:a16="http://schemas.microsoft.com/office/drawing/2014/main" id="{BD9BD7B7-F2EC-4BBC-AE0E-8F882D7B58ED}"/>
              </a:ext>
            </a:extLst>
          </p:cNvPr>
          <p:cNvSpPr>
            <a:spLocks noGrp="1"/>
          </p:cNvSpPr>
          <p:nvPr>
            <p:ph type="ftr" sz="quarter" idx="11"/>
          </p:nvPr>
        </p:nvSpPr>
        <p:spPr/>
        <p:txBody>
          <a:bodyPr/>
          <a:lstStyle/>
          <a:p>
            <a:r>
              <a:rPr lang="en-US"/>
              <a:t>EC online Meeting with Pharmacology Section, 2025-07-08               </a:t>
            </a:r>
          </a:p>
        </p:txBody>
      </p:sp>
      <p:sp>
        <p:nvSpPr>
          <p:cNvPr id="7" name="Slide Number Placeholder 6">
            <a:extLst>
              <a:ext uri="{FF2B5EF4-FFF2-40B4-BE49-F238E27FC236}">
                <a16:creationId xmlns:a16="http://schemas.microsoft.com/office/drawing/2014/main" id="{57E3918B-96AA-4B88-9578-BE5CCE7EAC59}"/>
              </a:ext>
            </a:extLst>
          </p:cNvPr>
          <p:cNvSpPr>
            <a:spLocks noGrp="1"/>
          </p:cNvSpPr>
          <p:nvPr>
            <p:ph type="sldNum" sz="quarter" idx="12"/>
          </p:nvPr>
        </p:nvSpPr>
        <p:spPr/>
        <p:txBody>
          <a:bodyPr/>
          <a:lstStyle/>
          <a:p>
            <a:fld id="{07D1F5C1-530E-4446-964D-F0BAC62A3EA8}" type="slidenum">
              <a:rPr lang="en-US" smtClean="0"/>
              <a:t>‹#›</a:t>
            </a:fld>
            <a:endParaRPr lang="en-US"/>
          </a:p>
        </p:txBody>
      </p:sp>
    </p:spTree>
    <p:extLst>
      <p:ext uri="{BB962C8B-B14F-4D97-AF65-F5344CB8AC3E}">
        <p14:creationId xmlns:p14="http://schemas.microsoft.com/office/powerpoint/2010/main" val="223295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063A-DB43-4171-B37C-E42A840B6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4EC517-6BB0-408F-B24C-D89855C751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17ADF6-98E1-47C6-BCCF-28383B1AC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1B7AAB-D209-43BE-B8C0-325E04513B17}"/>
              </a:ext>
            </a:extLst>
          </p:cNvPr>
          <p:cNvSpPr>
            <a:spLocks noGrp="1"/>
          </p:cNvSpPr>
          <p:nvPr>
            <p:ph type="dt" sz="half" idx="10"/>
          </p:nvPr>
        </p:nvSpPr>
        <p:spPr/>
        <p:txBody>
          <a:bodyPr/>
          <a:lstStyle/>
          <a:p>
            <a:r>
              <a:rPr lang="lt-LT"/>
              <a:t>Maciulaitis</a:t>
            </a:r>
            <a:endParaRPr lang="en-US"/>
          </a:p>
        </p:txBody>
      </p:sp>
      <p:sp>
        <p:nvSpPr>
          <p:cNvPr id="6" name="Footer Placeholder 5">
            <a:extLst>
              <a:ext uri="{FF2B5EF4-FFF2-40B4-BE49-F238E27FC236}">
                <a16:creationId xmlns:a16="http://schemas.microsoft.com/office/drawing/2014/main" id="{670E3699-090C-4148-B3E7-81CBDBA3D126}"/>
              </a:ext>
            </a:extLst>
          </p:cNvPr>
          <p:cNvSpPr>
            <a:spLocks noGrp="1"/>
          </p:cNvSpPr>
          <p:nvPr>
            <p:ph type="ftr" sz="quarter" idx="11"/>
          </p:nvPr>
        </p:nvSpPr>
        <p:spPr/>
        <p:txBody>
          <a:bodyPr/>
          <a:lstStyle/>
          <a:p>
            <a:r>
              <a:rPr lang="en-US"/>
              <a:t>EC online Meeting with Pharmacology Section, 2025-07-08               </a:t>
            </a:r>
          </a:p>
        </p:txBody>
      </p:sp>
      <p:sp>
        <p:nvSpPr>
          <p:cNvPr id="7" name="Slide Number Placeholder 6">
            <a:extLst>
              <a:ext uri="{FF2B5EF4-FFF2-40B4-BE49-F238E27FC236}">
                <a16:creationId xmlns:a16="http://schemas.microsoft.com/office/drawing/2014/main" id="{E19CAE0E-7657-49A2-ACC6-738FAE8F8770}"/>
              </a:ext>
            </a:extLst>
          </p:cNvPr>
          <p:cNvSpPr>
            <a:spLocks noGrp="1"/>
          </p:cNvSpPr>
          <p:nvPr>
            <p:ph type="sldNum" sz="quarter" idx="12"/>
          </p:nvPr>
        </p:nvSpPr>
        <p:spPr/>
        <p:txBody>
          <a:bodyPr/>
          <a:lstStyle/>
          <a:p>
            <a:fld id="{07D1F5C1-530E-4446-964D-F0BAC62A3EA8}" type="slidenum">
              <a:rPr lang="en-US" smtClean="0"/>
              <a:t>‹#›</a:t>
            </a:fld>
            <a:endParaRPr lang="en-US"/>
          </a:p>
        </p:txBody>
      </p:sp>
    </p:spTree>
    <p:extLst>
      <p:ext uri="{BB962C8B-B14F-4D97-AF65-F5344CB8AC3E}">
        <p14:creationId xmlns:p14="http://schemas.microsoft.com/office/powerpoint/2010/main" val="209809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67E27E-8C50-454D-8E71-FF31EFF8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149FA5-6267-4A32-A68E-A80B90C91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A6B10-DEFF-474D-8E29-654356ACA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t-LT"/>
              <a:t>Maciulaitis</a:t>
            </a:r>
            <a:endParaRPr lang="en-US"/>
          </a:p>
        </p:txBody>
      </p:sp>
      <p:sp>
        <p:nvSpPr>
          <p:cNvPr id="5" name="Footer Placeholder 4">
            <a:extLst>
              <a:ext uri="{FF2B5EF4-FFF2-40B4-BE49-F238E27FC236}">
                <a16:creationId xmlns:a16="http://schemas.microsoft.com/office/drawing/2014/main" id="{0FFCF04C-5485-4054-AAB6-CABB117BF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EC online Meeting with Pharmacology Section, 2025-07-08               </a:t>
            </a:r>
          </a:p>
        </p:txBody>
      </p:sp>
      <p:sp>
        <p:nvSpPr>
          <p:cNvPr id="6" name="Slide Number Placeholder 5">
            <a:extLst>
              <a:ext uri="{FF2B5EF4-FFF2-40B4-BE49-F238E27FC236}">
                <a16:creationId xmlns:a16="http://schemas.microsoft.com/office/drawing/2014/main" id="{396AA1B1-9329-4DAF-B74D-365274DDE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1F5C1-530E-4446-964D-F0BAC62A3EA8}" type="slidenum">
              <a:rPr lang="en-US" smtClean="0"/>
              <a:t>‹#›</a:t>
            </a:fld>
            <a:endParaRPr lang="en-US"/>
          </a:p>
        </p:txBody>
      </p:sp>
    </p:spTree>
    <p:extLst>
      <p:ext uri="{BB962C8B-B14F-4D97-AF65-F5344CB8AC3E}">
        <p14:creationId xmlns:p14="http://schemas.microsoft.com/office/powerpoint/2010/main" val="4075207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mailto:Romaldas.Maciulaitis@lsmu.lt"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DE2D-772D-4090-84E7-1601A4B8EC25}"/>
              </a:ext>
            </a:extLst>
          </p:cNvPr>
          <p:cNvSpPr>
            <a:spLocks noGrp="1"/>
          </p:cNvSpPr>
          <p:nvPr>
            <p:ph type="ctrTitle"/>
          </p:nvPr>
        </p:nvSpPr>
        <p:spPr>
          <a:xfrm>
            <a:off x="-1" y="2006187"/>
            <a:ext cx="12182475" cy="1401245"/>
          </a:xfrm>
        </p:spPr>
        <p:txBody>
          <a:bodyPr>
            <a:normAutofit/>
          </a:bodyPr>
          <a:lstStyle/>
          <a:p>
            <a:r>
              <a:rPr lang="en-GB" sz="2800" b="1" dirty="0">
                <a:latin typeface="Verdana" panose="020B0604030504040204" pitchFamily="34" charset="0"/>
                <a:ea typeface="Verdana" panose="020B0604030504040204" pitchFamily="34" charset="0"/>
              </a:rPr>
              <a:t>Clinical Pharmacology to Non-Clinical Pharmacologists </a:t>
            </a:r>
            <a:br>
              <a:rPr lang="en-GB" sz="2800" b="1" dirty="0">
                <a:latin typeface="Verdana" panose="020B0604030504040204" pitchFamily="34" charset="0"/>
                <a:ea typeface="Verdana" panose="020B0604030504040204" pitchFamily="34" charset="0"/>
              </a:rPr>
            </a:br>
            <a:r>
              <a:rPr lang="en-GB" sz="2800" b="1" dirty="0">
                <a:latin typeface="Verdana" panose="020B0604030504040204" pitchFamily="34" charset="0"/>
                <a:ea typeface="Verdana" panose="020B0604030504040204" pitchFamily="34" charset="0"/>
              </a:rPr>
              <a:t>in Europe</a:t>
            </a:r>
            <a:endParaRPr lang="en-US" sz="2800" dirty="0">
              <a:latin typeface="Verdana" panose="020B0604030504040204" pitchFamily="34" charset="0"/>
              <a:ea typeface="Verdana" panose="020B0604030504040204" pitchFamily="34" charset="0"/>
            </a:endParaRPr>
          </a:p>
        </p:txBody>
      </p:sp>
      <p:cxnSp>
        <p:nvCxnSpPr>
          <p:cNvPr id="4" name="Gerader Verbinder 6">
            <a:extLst>
              <a:ext uri="{FF2B5EF4-FFF2-40B4-BE49-F238E27FC236}">
                <a16:creationId xmlns:a16="http://schemas.microsoft.com/office/drawing/2014/main" id="{9CF12CA2-DEC6-50CF-4506-FE66E37D0CE3}"/>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8" name="Picture 7" descr="Description: Description: Description: C:\Users\User\AppData\Local\Microsoft\Windows\Temporary Internet Files\Content.Word\uems.gif">
            <a:extLst>
              <a:ext uri="{FF2B5EF4-FFF2-40B4-BE49-F238E27FC236}">
                <a16:creationId xmlns:a16="http://schemas.microsoft.com/office/drawing/2014/main" id="{3CB77F8D-033D-1FF3-40C2-F537E4C7ABB8}"/>
              </a:ext>
            </a:extLst>
          </p:cNvPr>
          <p:cNvPicPr/>
          <p:nvPr/>
        </p:nvPicPr>
        <p:blipFill>
          <a:blip r:embed="rId3" cstate="print"/>
          <a:srcRect/>
          <a:stretch>
            <a:fillRect/>
          </a:stretch>
        </p:blipFill>
        <p:spPr bwMode="auto">
          <a:xfrm>
            <a:off x="11610975" y="6334125"/>
            <a:ext cx="452968" cy="456782"/>
          </a:xfrm>
          <a:prstGeom prst="rect">
            <a:avLst/>
          </a:prstGeom>
          <a:noFill/>
          <a:ln w="9525">
            <a:noFill/>
            <a:miter lim="800000"/>
            <a:headEnd/>
            <a:tailEnd/>
          </a:ln>
        </p:spPr>
      </p:pic>
      <p:sp>
        <p:nvSpPr>
          <p:cNvPr id="12" name="TextBox 11">
            <a:extLst>
              <a:ext uri="{FF2B5EF4-FFF2-40B4-BE49-F238E27FC236}">
                <a16:creationId xmlns:a16="http://schemas.microsoft.com/office/drawing/2014/main" id="{DA3C4418-9AEF-5E99-3436-1B830AC69E67}"/>
              </a:ext>
            </a:extLst>
          </p:cNvPr>
          <p:cNvSpPr txBox="1"/>
          <p:nvPr/>
        </p:nvSpPr>
        <p:spPr>
          <a:xfrm>
            <a:off x="0" y="4942028"/>
            <a:ext cx="12182473" cy="1169551"/>
          </a:xfrm>
          <a:prstGeom prst="rect">
            <a:avLst/>
          </a:prstGeom>
          <a:noFill/>
        </p:spPr>
        <p:txBody>
          <a:bodyPr wrap="square">
            <a:spAutoFit/>
          </a:bodyPr>
          <a:lstStyle/>
          <a:p>
            <a:pPr algn="ctr"/>
            <a:r>
              <a:rPr lang="en-US" sz="1400" dirty="0">
                <a:latin typeface="Verdana" panose="020B0604030504040204" pitchFamily="34" charset="0"/>
                <a:ea typeface="Verdana" panose="020B0604030504040204" pitchFamily="34" charset="0"/>
              </a:rPr>
              <a:t>President, UEMS Section of Pharmacology</a:t>
            </a:r>
          </a:p>
          <a:p>
            <a:pPr algn="ctr"/>
            <a:r>
              <a:rPr lang="en-US" sz="1400" dirty="0">
                <a:latin typeface="Verdana" panose="020B0604030504040204" pitchFamily="34" charset="0"/>
                <a:ea typeface="Verdana" panose="020B0604030504040204" pitchFamily="34" charset="0"/>
              </a:rPr>
              <a:t>Professor of Clinical Pharmacology and Clinical Pharmacy, Lithuanian University of Health Science (LUHS), Kaunas, LITHUANIA  </a:t>
            </a:r>
          </a:p>
          <a:p>
            <a:pPr algn="ctr"/>
            <a:r>
              <a:rPr lang="en-US" sz="1400" dirty="0">
                <a:latin typeface="Verdana" panose="020B0604030504040204" pitchFamily="34" charset="0"/>
                <a:ea typeface="Verdana" panose="020B0604030504040204" pitchFamily="34" charset="0"/>
              </a:rPr>
              <a:t>Medical clinical pharmacologist, LUHS Kaunas Clinics</a:t>
            </a:r>
          </a:p>
          <a:p>
            <a:pPr algn="ctr"/>
            <a:r>
              <a:rPr lang="en-US" sz="1400" dirty="0">
                <a:latin typeface="Verdana" panose="020B0604030504040204" pitchFamily="34" charset="0"/>
                <a:ea typeface="Verdana" panose="020B0604030504040204" pitchFamily="34" charset="0"/>
              </a:rPr>
              <a:t>Nephrologist, Nephrology Clinic of LUHS Kaunas Clinics</a:t>
            </a:r>
          </a:p>
          <a:p>
            <a:pPr algn="ctr"/>
            <a:r>
              <a:rPr lang="en-US" sz="1400" dirty="0">
                <a:latin typeface="Verdana" panose="020B0604030504040204" pitchFamily="34" charset="0"/>
                <a:ea typeface="Verdana" panose="020B0604030504040204" pitchFamily="34" charset="0"/>
              </a:rPr>
              <a:t>Regulatory advisor to National Competent Authorities for marketing authorization and reimbursement</a:t>
            </a:r>
          </a:p>
        </p:txBody>
      </p:sp>
      <p:sp>
        <p:nvSpPr>
          <p:cNvPr id="14" name="Subtitle 2">
            <a:extLst>
              <a:ext uri="{FF2B5EF4-FFF2-40B4-BE49-F238E27FC236}">
                <a16:creationId xmlns:a16="http://schemas.microsoft.com/office/drawing/2014/main" id="{10BF6395-DE5A-D58B-39AD-7A84931B8387}"/>
              </a:ext>
            </a:extLst>
          </p:cNvPr>
          <p:cNvSpPr>
            <a:spLocks noGrp="1"/>
          </p:cNvSpPr>
          <p:nvPr>
            <p:ph type="subTitle" idx="1"/>
          </p:nvPr>
        </p:nvSpPr>
        <p:spPr>
          <a:xfrm>
            <a:off x="128057" y="4311831"/>
            <a:ext cx="11846740" cy="1757957"/>
          </a:xfrm>
        </p:spPr>
        <p:txBody>
          <a:bodyPr>
            <a:normAutofit/>
          </a:bodyPr>
          <a:lstStyle/>
          <a:p>
            <a:r>
              <a:rPr lang="en-US" sz="2000" b="1" dirty="0">
                <a:latin typeface="Verdana" panose="020B0604030504040204" pitchFamily="34" charset="0"/>
                <a:ea typeface="Verdana" panose="020B0604030504040204" pitchFamily="34" charset="0"/>
              </a:rPr>
              <a:t>Romaldas Mačiulaitis</a:t>
            </a:r>
            <a:r>
              <a:rPr lang="en-US" sz="2000" dirty="0">
                <a:latin typeface="Verdana" panose="020B0604030504040204" pitchFamily="34" charset="0"/>
                <a:ea typeface="Verdana" panose="020B0604030504040204" pitchFamily="34" charset="0"/>
              </a:rPr>
              <a:t>, M.D., Pharm.D. </a:t>
            </a:r>
          </a:p>
          <a:p>
            <a:endParaRPr lang="en-US" sz="2000"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graphicFrame>
        <p:nvGraphicFramePr>
          <p:cNvPr id="15" name="Tabelle 1">
            <a:extLst>
              <a:ext uri="{FF2B5EF4-FFF2-40B4-BE49-F238E27FC236}">
                <a16:creationId xmlns:a16="http://schemas.microsoft.com/office/drawing/2014/main" id="{D46715A2-380A-302E-6511-8AE620694BC3}"/>
              </a:ext>
            </a:extLst>
          </p:cNvPr>
          <p:cNvGraphicFramePr>
            <a:graphicFrameLocks noGrp="1"/>
          </p:cNvGraphicFramePr>
          <p:nvPr>
            <p:extLst>
              <p:ext uri="{D42A27DB-BD31-4B8C-83A1-F6EECF244321}">
                <p14:modId xmlns:p14="http://schemas.microsoft.com/office/powerpoint/2010/main" val="2602044497"/>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1</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721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F79D-8347-43A7-9E34-C22A5638F25B}"/>
              </a:ext>
            </a:extLst>
          </p:cNvPr>
          <p:cNvSpPr>
            <a:spLocks noGrp="1"/>
          </p:cNvSpPr>
          <p:nvPr>
            <p:ph type="title"/>
          </p:nvPr>
        </p:nvSpPr>
        <p:spPr/>
        <p:txBody>
          <a:bodyPr/>
          <a:lstStyle/>
          <a:p>
            <a:endParaRPr lang="lt-LT"/>
          </a:p>
        </p:txBody>
      </p:sp>
      <p:pic>
        <p:nvPicPr>
          <p:cNvPr id="8" name="Content Placeholder 7">
            <a:extLst>
              <a:ext uri="{FF2B5EF4-FFF2-40B4-BE49-F238E27FC236}">
                <a16:creationId xmlns:a16="http://schemas.microsoft.com/office/drawing/2014/main" id="{7044CD0F-08C2-48D4-AD30-072547BC60B4}"/>
              </a:ext>
            </a:extLst>
          </p:cNvPr>
          <p:cNvPicPr>
            <a:picLocks noGrp="1" noChangeAspect="1"/>
          </p:cNvPicPr>
          <p:nvPr>
            <p:ph idx="1"/>
          </p:nvPr>
        </p:nvPicPr>
        <p:blipFill>
          <a:blip r:embed="rId2"/>
          <a:stretch>
            <a:fillRect/>
          </a:stretch>
        </p:blipFill>
        <p:spPr>
          <a:xfrm>
            <a:off x="278516" y="136525"/>
            <a:ext cx="11806993" cy="6017623"/>
          </a:xfrm>
        </p:spPr>
      </p:pic>
      <p:cxnSp>
        <p:nvCxnSpPr>
          <p:cNvPr id="7" name="Gerader Verbinder 6">
            <a:extLst>
              <a:ext uri="{FF2B5EF4-FFF2-40B4-BE49-F238E27FC236}">
                <a16:creationId xmlns:a16="http://schemas.microsoft.com/office/drawing/2014/main" id="{818D0F6F-7F6E-2AFD-7021-1929AEE8CB29}"/>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10" name="Picture 9" descr="Description: Description: Description: C:\Users\User\AppData\Local\Microsoft\Windows\Temporary Internet Files\Content.Word\uems.gif">
            <a:extLst>
              <a:ext uri="{FF2B5EF4-FFF2-40B4-BE49-F238E27FC236}">
                <a16:creationId xmlns:a16="http://schemas.microsoft.com/office/drawing/2014/main" id="{30AC115A-5CF0-8E80-6073-F0903375FEF5}"/>
              </a:ext>
            </a:extLst>
          </p:cNvPr>
          <p:cNvPicPr/>
          <p:nvPr/>
        </p:nvPicPr>
        <p:blipFill>
          <a:blip r:embed="rId3" cstate="print"/>
          <a:srcRect/>
          <a:stretch>
            <a:fillRect/>
          </a:stretch>
        </p:blipFill>
        <p:spPr bwMode="auto">
          <a:xfrm>
            <a:off x="11610975" y="6334125"/>
            <a:ext cx="452968" cy="456782"/>
          </a:xfrm>
          <a:prstGeom prst="rect">
            <a:avLst/>
          </a:prstGeom>
          <a:noFill/>
          <a:ln w="9525">
            <a:noFill/>
            <a:miter lim="800000"/>
            <a:headEnd/>
            <a:tailEnd/>
          </a:ln>
        </p:spPr>
      </p:pic>
      <p:graphicFrame>
        <p:nvGraphicFramePr>
          <p:cNvPr id="11" name="Tabelle 1">
            <a:extLst>
              <a:ext uri="{FF2B5EF4-FFF2-40B4-BE49-F238E27FC236}">
                <a16:creationId xmlns:a16="http://schemas.microsoft.com/office/drawing/2014/main" id="{34975708-A05D-049F-CC74-12414CF7F060}"/>
              </a:ext>
            </a:extLst>
          </p:cNvPr>
          <p:cNvGraphicFramePr>
            <a:graphicFrameLocks noGrp="1"/>
          </p:cNvGraphicFramePr>
          <p:nvPr>
            <p:extLst>
              <p:ext uri="{D42A27DB-BD31-4B8C-83A1-F6EECF244321}">
                <p14:modId xmlns:p14="http://schemas.microsoft.com/office/powerpoint/2010/main" val="777275227"/>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10</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3390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F79D-8347-43A7-9E34-C22A5638F25B}"/>
              </a:ext>
            </a:extLst>
          </p:cNvPr>
          <p:cNvSpPr>
            <a:spLocks noGrp="1"/>
          </p:cNvSpPr>
          <p:nvPr>
            <p:ph type="title"/>
          </p:nvPr>
        </p:nvSpPr>
        <p:spPr/>
        <p:txBody>
          <a:bodyPr/>
          <a:lstStyle/>
          <a:p>
            <a:endParaRPr lang="lt-LT"/>
          </a:p>
        </p:txBody>
      </p:sp>
      <p:pic>
        <p:nvPicPr>
          <p:cNvPr id="8" name="Content Placeholder 7">
            <a:extLst>
              <a:ext uri="{FF2B5EF4-FFF2-40B4-BE49-F238E27FC236}">
                <a16:creationId xmlns:a16="http://schemas.microsoft.com/office/drawing/2014/main" id="{7044CD0F-08C2-48D4-AD30-072547BC60B4}"/>
              </a:ext>
            </a:extLst>
          </p:cNvPr>
          <p:cNvPicPr>
            <a:picLocks noGrp="1" noChangeAspect="1"/>
          </p:cNvPicPr>
          <p:nvPr>
            <p:ph idx="1"/>
          </p:nvPr>
        </p:nvPicPr>
        <p:blipFill>
          <a:blip r:embed="rId2"/>
          <a:stretch>
            <a:fillRect/>
          </a:stretch>
        </p:blipFill>
        <p:spPr>
          <a:xfrm>
            <a:off x="278516" y="136525"/>
            <a:ext cx="11806993" cy="6017623"/>
          </a:xfrm>
        </p:spPr>
      </p:pic>
      <p:sp>
        <p:nvSpPr>
          <p:cNvPr id="3" name="Rectangle 2">
            <a:extLst>
              <a:ext uri="{FF2B5EF4-FFF2-40B4-BE49-F238E27FC236}">
                <a16:creationId xmlns:a16="http://schemas.microsoft.com/office/drawing/2014/main" id="{6D7EF1D5-AE85-4FB5-B41D-291CD0DC40F9}"/>
              </a:ext>
            </a:extLst>
          </p:cNvPr>
          <p:cNvSpPr/>
          <p:nvPr/>
        </p:nvSpPr>
        <p:spPr>
          <a:xfrm>
            <a:off x="8543108" y="1892890"/>
            <a:ext cx="2107475" cy="1990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Rectangle 9">
            <a:extLst>
              <a:ext uri="{FF2B5EF4-FFF2-40B4-BE49-F238E27FC236}">
                <a16:creationId xmlns:a16="http://schemas.microsoft.com/office/drawing/2014/main" id="{7B730B95-7675-41D7-A09C-29D1DF2A68F4}"/>
              </a:ext>
            </a:extLst>
          </p:cNvPr>
          <p:cNvSpPr/>
          <p:nvPr/>
        </p:nvSpPr>
        <p:spPr>
          <a:xfrm>
            <a:off x="1422201" y="2113207"/>
            <a:ext cx="6879771" cy="4041412"/>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 name="Rectangle 17">
            <a:extLst>
              <a:ext uri="{FF2B5EF4-FFF2-40B4-BE49-F238E27FC236}">
                <a16:creationId xmlns:a16="http://schemas.microsoft.com/office/drawing/2014/main" id="{21E545CC-126D-470B-93F7-81F99428E3A3}"/>
              </a:ext>
            </a:extLst>
          </p:cNvPr>
          <p:cNvSpPr/>
          <p:nvPr/>
        </p:nvSpPr>
        <p:spPr>
          <a:xfrm>
            <a:off x="5888706" y="79005"/>
            <a:ext cx="6127408" cy="1688443"/>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 name="Rectangle 19">
            <a:extLst>
              <a:ext uri="{FF2B5EF4-FFF2-40B4-BE49-F238E27FC236}">
                <a16:creationId xmlns:a16="http://schemas.microsoft.com/office/drawing/2014/main" id="{593B97FA-5A39-4567-8A2C-482B2DAD9DD9}"/>
              </a:ext>
            </a:extLst>
          </p:cNvPr>
          <p:cNvSpPr/>
          <p:nvPr/>
        </p:nvSpPr>
        <p:spPr>
          <a:xfrm>
            <a:off x="5988000" y="136054"/>
            <a:ext cx="5909657" cy="15548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1" name="TextBox 20">
            <a:extLst>
              <a:ext uri="{FF2B5EF4-FFF2-40B4-BE49-F238E27FC236}">
                <a16:creationId xmlns:a16="http://schemas.microsoft.com/office/drawing/2014/main" id="{783532BD-14BD-4465-A84A-E2B4ED81D49A}"/>
              </a:ext>
            </a:extLst>
          </p:cNvPr>
          <p:cNvSpPr txBox="1"/>
          <p:nvPr/>
        </p:nvSpPr>
        <p:spPr>
          <a:xfrm>
            <a:off x="5953163" y="714864"/>
            <a:ext cx="5998493" cy="938719"/>
          </a:xfrm>
          <a:prstGeom prst="rect">
            <a:avLst/>
          </a:prstGeom>
          <a:noFill/>
        </p:spPr>
        <p:txBody>
          <a:bodyPr wrap="square" rtlCol="0">
            <a:spAutoFit/>
          </a:bodyPr>
          <a:lstStyle/>
          <a:p>
            <a:pPr algn="ctr"/>
            <a:r>
              <a:rPr lang="en-US" sz="1100" b="1" dirty="0">
                <a:latin typeface="Verdana" panose="020B0604030504040204" pitchFamily="34" charset="0"/>
                <a:ea typeface="Verdana" panose="020B0604030504040204" pitchFamily="34" charset="0"/>
              </a:rPr>
              <a:t>Certain level </a:t>
            </a:r>
            <a:r>
              <a:rPr lang="en-US" sz="1100" dirty="0">
                <a:latin typeface="Verdana" panose="020B0604030504040204" pitchFamily="34" charset="0"/>
                <a:ea typeface="Verdana" panose="020B0604030504040204" pitchFamily="34" charset="0"/>
              </a:rPr>
              <a:t>of several Ordinary (General) competences (e.g., initial diagnosis &amp; therapy) will need to be promoted and </a:t>
            </a:r>
            <a:r>
              <a:rPr lang="en-US" sz="1100" b="1" dirty="0">
                <a:latin typeface="Verdana" panose="020B0604030504040204" pitchFamily="34" charset="0"/>
                <a:ea typeface="Verdana" panose="020B0604030504040204" pitchFamily="34" charset="0"/>
              </a:rPr>
              <a:t>incorporated</a:t>
            </a:r>
            <a:r>
              <a:rPr lang="en-US" sz="1100" dirty="0">
                <a:latin typeface="Verdana" panose="020B0604030504040204" pitchFamily="34" charset="0"/>
                <a:ea typeface="Verdana" panose="020B0604030504040204" pitchFamily="34" charset="0"/>
              </a:rPr>
              <a:t> into </a:t>
            </a:r>
            <a:r>
              <a:rPr lang="en-US" sz="1100" b="1" dirty="0">
                <a:latin typeface="Verdana" panose="020B0604030504040204" pitchFamily="34" charset="0"/>
                <a:ea typeface="Verdana" panose="020B0604030504040204" pitchFamily="34" charset="0"/>
              </a:rPr>
              <a:t>all other relevant medical specialties</a:t>
            </a:r>
            <a:r>
              <a:rPr lang="en-US" sz="1100" dirty="0">
                <a:latin typeface="Verdana" panose="020B0604030504040204" pitchFamily="34" charset="0"/>
                <a:ea typeface="Verdana" panose="020B0604030504040204" pitchFamily="34" charset="0"/>
              </a:rPr>
              <a:t>, primarily to therapeutic ones (e.g., neurology, geriatrics, nephrology, internal medicine) + provisions of </a:t>
            </a:r>
            <a:r>
              <a:rPr lang="en-US" sz="1100" b="1" dirty="0">
                <a:latin typeface="Verdana" panose="020B0604030504040204" pitchFamily="34" charset="0"/>
                <a:ea typeface="Verdana" panose="020B0604030504040204" pitchFamily="34" charset="0"/>
              </a:rPr>
              <a:t>seeking further support </a:t>
            </a:r>
            <a:r>
              <a:rPr lang="en-US" sz="1100" dirty="0">
                <a:latin typeface="Verdana" panose="020B0604030504040204" pitchFamily="34" charset="0"/>
                <a:ea typeface="Verdana" panose="020B0604030504040204" pitchFamily="34" charset="0"/>
              </a:rPr>
              <a:t>from medical clinical pharmacologist (timely consultation and/or referral)</a:t>
            </a:r>
            <a:endParaRPr lang="lt-LT" sz="1100" dirty="0">
              <a:latin typeface="Verdana" panose="020B0604030504040204" pitchFamily="34" charset="0"/>
              <a:ea typeface="Verdana" panose="020B0604030504040204" pitchFamily="34" charset="0"/>
            </a:endParaRPr>
          </a:p>
        </p:txBody>
      </p:sp>
      <p:sp>
        <p:nvSpPr>
          <p:cNvPr id="22" name="Title 1">
            <a:extLst>
              <a:ext uri="{FF2B5EF4-FFF2-40B4-BE49-F238E27FC236}">
                <a16:creationId xmlns:a16="http://schemas.microsoft.com/office/drawing/2014/main" id="{C099F078-5E55-417D-908A-2B48999A89F7}"/>
              </a:ext>
            </a:extLst>
          </p:cNvPr>
          <p:cNvSpPr txBox="1">
            <a:spLocks/>
          </p:cNvSpPr>
          <p:nvPr/>
        </p:nvSpPr>
        <p:spPr>
          <a:xfrm>
            <a:off x="5988000" y="156695"/>
            <a:ext cx="5909658" cy="515883"/>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rgbClr val="FFFF00"/>
                </a:solidFill>
                <a:latin typeface="Verdana" panose="020B0604030504040204" pitchFamily="34" charset="0"/>
                <a:ea typeface="Verdana" panose="020B0604030504040204" pitchFamily="34" charset="0"/>
              </a:rPr>
              <a:t>“Competences of clinical pharmacology to </a:t>
            </a:r>
            <a:r>
              <a:rPr lang="en-US" sz="1100" b="1" dirty="0">
                <a:solidFill>
                  <a:schemeClr val="bg1"/>
                </a:solidFill>
                <a:latin typeface="Verdana" panose="020B0604030504040204" pitchFamily="34" charset="0"/>
                <a:ea typeface="Verdana" panose="020B0604030504040204" pitchFamily="34" charset="0"/>
              </a:rPr>
              <a:t>non-clinical pharmacologists</a:t>
            </a:r>
            <a:r>
              <a:rPr lang="en-US" sz="1100" b="1" dirty="0">
                <a:solidFill>
                  <a:srgbClr val="FFFF00"/>
                </a:solidFill>
                <a:latin typeface="Verdana" panose="020B0604030504040204" pitchFamily="34" charset="0"/>
                <a:ea typeface="Verdana" panose="020B0604030504040204" pitchFamily="34" charset="0"/>
              </a:rPr>
              <a:t>”</a:t>
            </a:r>
            <a:endParaRPr lang="lt-LT" sz="900" b="1" dirty="0">
              <a:solidFill>
                <a:srgbClr val="FFFF00"/>
              </a:solidFill>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61A11897-6293-4632-8437-1372366D89B5}"/>
              </a:ext>
            </a:extLst>
          </p:cNvPr>
          <p:cNvPicPr>
            <a:picLocks noChangeAspect="1"/>
          </p:cNvPicPr>
          <p:nvPr/>
        </p:nvPicPr>
        <p:blipFill>
          <a:blip r:embed="rId3"/>
          <a:stretch>
            <a:fillRect/>
          </a:stretch>
        </p:blipFill>
        <p:spPr>
          <a:xfrm>
            <a:off x="1480984" y="2189966"/>
            <a:ext cx="6757325" cy="3804625"/>
          </a:xfrm>
          <a:prstGeom prst="rect">
            <a:avLst/>
          </a:prstGeom>
        </p:spPr>
      </p:pic>
      <p:sp>
        <p:nvSpPr>
          <p:cNvPr id="19" name="Rectangle 18">
            <a:extLst>
              <a:ext uri="{FF2B5EF4-FFF2-40B4-BE49-F238E27FC236}">
                <a16:creationId xmlns:a16="http://schemas.microsoft.com/office/drawing/2014/main" id="{593F1AF7-8246-440E-9E9F-9CB6D9BE7F5C}"/>
              </a:ext>
            </a:extLst>
          </p:cNvPr>
          <p:cNvSpPr/>
          <p:nvPr/>
        </p:nvSpPr>
        <p:spPr>
          <a:xfrm>
            <a:off x="1541416" y="3491500"/>
            <a:ext cx="6611983" cy="1787799"/>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23" name="Straight Arrow Connector 22">
            <a:extLst>
              <a:ext uri="{FF2B5EF4-FFF2-40B4-BE49-F238E27FC236}">
                <a16:creationId xmlns:a16="http://schemas.microsoft.com/office/drawing/2014/main" id="{0D698E75-7412-445C-B7D9-355D5BF10E35}"/>
              </a:ext>
            </a:extLst>
          </p:cNvPr>
          <p:cNvCxnSpPr>
            <a:cxnSpLocks/>
          </p:cNvCxnSpPr>
          <p:nvPr/>
        </p:nvCxnSpPr>
        <p:spPr>
          <a:xfrm flipV="1">
            <a:off x="8123848" y="1620661"/>
            <a:ext cx="567306" cy="1829848"/>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662ABEB-F2AE-4EA1-9F53-A9C8190D2B4E}"/>
              </a:ext>
            </a:extLst>
          </p:cNvPr>
          <p:cNvSpPr/>
          <p:nvPr/>
        </p:nvSpPr>
        <p:spPr>
          <a:xfrm>
            <a:off x="1604088" y="3537556"/>
            <a:ext cx="6486637" cy="293805"/>
          </a:xfrm>
          <a:prstGeom prst="rect">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2" name="Gerader Verbinder 6">
            <a:extLst>
              <a:ext uri="{FF2B5EF4-FFF2-40B4-BE49-F238E27FC236}">
                <a16:creationId xmlns:a16="http://schemas.microsoft.com/office/drawing/2014/main" id="{30CB3886-F113-B920-2645-6888C8CA3C4E}"/>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14" name="Picture 13" descr="Description: Description: Description: C:\Users\User\AppData\Local\Microsoft\Windows\Temporary Internet Files\Content.Word\uems.gif">
            <a:extLst>
              <a:ext uri="{FF2B5EF4-FFF2-40B4-BE49-F238E27FC236}">
                <a16:creationId xmlns:a16="http://schemas.microsoft.com/office/drawing/2014/main" id="{06132C5F-26A1-73D8-F3D1-CA6FCAB00B6E}"/>
              </a:ext>
            </a:extLst>
          </p:cNvPr>
          <p:cNvPicPr/>
          <p:nvPr/>
        </p:nvPicPr>
        <p:blipFill>
          <a:blip r:embed="rId4" cstate="print"/>
          <a:srcRect/>
          <a:stretch>
            <a:fillRect/>
          </a:stretch>
        </p:blipFill>
        <p:spPr bwMode="auto">
          <a:xfrm>
            <a:off x="11610975" y="6334125"/>
            <a:ext cx="452968" cy="456782"/>
          </a:xfrm>
          <a:prstGeom prst="rect">
            <a:avLst/>
          </a:prstGeom>
          <a:noFill/>
          <a:ln w="9525">
            <a:noFill/>
            <a:miter lim="800000"/>
            <a:headEnd/>
            <a:tailEnd/>
          </a:ln>
        </p:spPr>
      </p:pic>
      <p:graphicFrame>
        <p:nvGraphicFramePr>
          <p:cNvPr id="15" name="Tabelle 1">
            <a:extLst>
              <a:ext uri="{FF2B5EF4-FFF2-40B4-BE49-F238E27FC236}">
                <a16:creationId xmlns:a16="http://schemas.microsoft.com/office/drawing/2014/main" id="{C03BB85D-C187-CC77-067C-3B9F89FF4A46}"/>
              </a:ext>
            </a:extLst>
          </p:cNvPr>
          <p:cNvGraphicFramePr>
            <a:graphicFrameLocks noGrp="1"/>
          </p:cNvGraphicFramePr>
          <p:nvPr>
            <p:extLst>
              <p:ext uri="{D42A27DB-BD31-4B8C-83A1-F6EECF244321}">
                <p14:modId xmlns:p14="http://schemas.microsoft.com/office/powerpoint/2010/main" val="777275227"/>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11</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2632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B4CC8E-4956-470F-B211-56B0A68FAD45}"/>
              </a:ext>
            </a:extLst>
          </p:cNvPr>
          <p:cNvSpPr txBox="1">
            <a:spLocks/>
          </p:cNvSpPr>
          <p:nvPr/>
        </p:nvSpPr>
        <p:spPr>
          <a:xfrm>
            <a:off x="0" y="0"/>
            <a:ext cx="12192000" cy="89450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FFF00"/>
                </a:solidFill>
                <a:latin typeface="Verdana" panose="020B0604030504040204" pitchFamily="34" charset="0"/>
                <a:ea typeface="Verdana" panose="020B0604030504040204" pitchFamily="34" charset="0"/>
              </a:rPr>
              <a:t>E</a:t>
            </a:r>
            <a:r>
              <a:rPr lang="lt-LT" sz="2400" b="1" dirty="0">
                <a:solidFill>
                  <a:srgbClr val="FFFF00"/>
                </a:solidFill>
                <a:latin typeface="Verdana" panose="020B0604030504040204" pitchFamily="34" charset="0"/>
                <a:ea typeface="Verdana" panose="020B0604030504040204" pitchFamily="34" charset="0"/>
              </a:rPr>
              <a:t>TR</a:t>
            </a:r>
            <a:endParaRPr lang="en-US" sz="2400" b="1" dirty="0">
              <a:solidFill>
                <a:srgbClr val="FFFF00"/>
              </a:solidFill>
              <a:latin typeface="Verdana" panose="020B0604030504040204" pitchFamily="34" charset="0"/>
              <a:ea typeface="Verdana" panose="020B0604030504040204" pitchFamily="34" charset="0"/>
            </a:endParaRPr>
          </a:p>
          <a:p>
            <a:r>
              <a:rPr lang="en-US" sz="2400" b="1" dirty="0">
                <a:solidFill>
                  <a:schemeClr val="bg1"/>
                </a:solidFill>
                <a:latin typeface="Verdana" panose="020B0604030504040204" pitchFamily="34" charset="0"/>
                <a:ea typeface="Verdana" panose="020B0604030504040204" pitchFamily="34" charset="0"/>
              </a:rPr>
              <a:t>Managing overlapping Competency and Knowledge (UEMS)</a:t>
            </a:r>
            <a:endParaRPr lang="lt-LT" sz="2800" b="1" dirty="0">
              <a:solidFill>
                <a:schemeClr val="bg1"/>
              </a:solidFill>
              <a:latin typeface="Verdana" panose="020B0604030504040204" pitchFamily="34" charset="0"/>
              <a:ea typeface="Verdana" panose="020B0604030504040204" pitchFamily="34" charset="0"/>
            </a:endParaRPr>
          </a:p>
        </p:txBody>
      </p:sp>
      <p:pic>
        <p:nvPicPr>
          <p:cNvPr id="11" name="Content Placeholder 10">
            <a:extLst>
              <a:ext uri="{FF2B5EF4-FFF2-40B4-BE49-F238E27FC236}">
                <a16:creationId xmlns:a16="http://schemas.microsoft.com/office/drawing/2014/main" id="{7700C2B4-9FC7-4672-ACD5-6F24926C23ED}"/>
              </a:ext>
            </a:extLst>
          </p:cNvPr>
          <p:cNvPicPr>
            <a:picLocks noGrp="1" noChangeAspect="1"/>
          </p:cNvPicPr>
          <p:nvPr>
            <p:ph idx="1"/>
          </p:nvPr>
        </p:nvPicPr>
        <p:blipFill>
          <a:blip r:embed="rId3"/>
          <a:stretch>
            <a:fillRect/>
          </a:stretch>
        </p:blipFill>
        <p:spPr>
          <a:xfrm>
            <a:off x="582650" y="1932494"/>
            <a:ext cx="10476053" cy="3930977"/>
          </a:xfrm>
        </p:spPr>
      </p:pic>
      <p:cxnSp>
        <p:nvCxnSpPr>
          <p:cNvPr id="3" name="Gerader Verbinder 6">
            <a:extLst>
              <a:ext uri="{FF2B5EF4-FFF2-40B4-BE49-F238E27FC236}">
                <a16:creationId xmlns:a16="http://schemas.microsoft.com/office/drawing/2014/main" id="{7A8F65BC-99F9-8484-39ED-DF8C3CAA7A0A}"/>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9" name="Picture 8" descr="Description: Description: Description: C:\Users\User\AppData\Local\Microsoft\Windows\Temporary Internet Files\Content.Word\uems.gif">
            <a:extLst>
              <a:ext uri="{FF2B5EF4-FFF2-40B4-BE49-F238E27FC236}">
                <a16:creationId xmlns:a16="http://schemas.microsoft.com/office/drawing/2014/main" id="{07A5DC8B-E253-EE2B-4F9B-99A7EE4E21FB}"/>
              </a:ext>
            </a:extLst>
          </p:cNvPr>
          <p:cNvPicPr/>
          <p:nvPr/>
        </p:nvPicPr>
        <p:blipFill>
          <a:blip r:embed="rId4" cstate="print"/>
          <a:srcRect/>
          <a:stretch>
            <a:fillRect/>
          </a:stretch>
        </p:blipFill>
        <p:spPr bwMode="auto">
          <a:xfrm>
            <a:off x="11610975" y="6334125"/>
            <a:ext cx="452968" cy="456782"/>
          </a:xfrm>
          <a:prstGeom prst="rect">
            <a:avLst/>
          </a:prstGeom>
          <a:noFill/>
          <a:ln w="9525">
            <a:noFill/>
            <a:miter lim="800000"/>
            <a:headEnd/>
            <a:tailEnd/>
          </a:ln>
        </p:spPr>
      </p:pic>
      <p:graphicFrame>
        <p:nvGraphicFramePr>
          <p:cNvPr id="10" name="Tabelle 1">
            <a:extLst>
              <a:ext uri="{FF2B5EF4-FFF2-40B4-BE49-F238E27FC236}">
                <a16:creationId xmlns:a16="http://schemas.microsoft.com/office/drawing/2014/main" id="{B65CE5D9-F444-F54F-3AD8-7E73BC62FE82}"/>
              </a:ext>
            </a:extLst>
          </p:cNvPr>
          <p:cNvGraphicFramePr>
            <a:graphicFrameLocks noGrp="1"/>
          </p:cNvGraphicFramePr>
          <p:nvPr>
            <p:extLst>
              <p:ext uri="{D42A27DB-BD31-4B8C-83A1-F6EECF244321}">
                <p14:modId xmlns:p14="http://schemas.microsoft.com/office/powerpoint/2010/main" val="777275227"/>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12</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6372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B4CC8E-4956-470F-B211-56B0A68FAD45}"/>
              </a:ext>
            </a:extLst>
          </p:cNvPr>
          <p:cNvSpPr txBox="1">
            <a:spLocks/>
          </p:cNvSpPr>
          <p:nvPr/>
        </p:nvSpPr>
        <p:spPr>
          <a:xfrm>
            <a:off x="0" y="0"/>
            <a:ext cx="12192000" cy="89450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FFF00"/>
                </a:solidFill>
                <a:latin typeface="Verdana" panose="020B0604030504040204" pitchFamily="34" charset="0"/>
                <a:ea typeface="Verdana" panose="020B0604030504040204" pitchFamily="34" charset="0"/>
              </a:rPr>
              <a:t>E</a:t>
            </a:r>
            <a:r>
              <a:rPr lang="lt-LT" sz="2400" b="1" dirty="0">
                <a:solidFill>
                  <a:srgbClr val="FFFF00"/>
                </a:solidFill>
                <a:latin typeface="Verdana" panose="020B0604030504040204" pitchFamily="34" charset="0"/>
                <a:ea typeface="Verdana" panose="020B0604030504040204" pitchFamily="34" charset="0"/>
              </a:rPr>
              <a:t>TR</a:t>
            </a:r>
            <a:endParaRPr lang="en-US" sz="2400" b="1" dirty="0">
              <a:solidFill>
                <a:srgbClr val="FFFF00"/>
              </a:solidFill>
              <a:latin typeface="Verdana" panose="020B0604030504040204" pitchFamily="34" charset="0"/>
              <a:ea typeface="Verdana" panose="020B0604030504040204" pitchFamily="34" charset="0"/>
            </a:endParaRPr>
          </a:p>
          <a:p>
            <a:r>
              <a:rPr lang="en-US" sz="2400" b="1" dirty="0">
                <a:solidFill>
                  <a:schemeClr val="bg1"/>
                </a:solidFill>
                <a:latin typeface="Verdana" panose="020B0604030504040204" pitchFamily="34" charset="0"/>
                <a:ea typeface="Verdana" panose="020B0604030504040204" pitchFamily="34" charset="0"/>
              </a:rPr>
              <a:t>Internal medicine (2016) – partially overlapping areas</a:t>
            </a:r>
            <a:endParaRPr lang="lt-LT" sz="2800" b="1" dirty="0">
              <a:solidFill>
                <a:schemeClr val="bg1"/>
              </a:solidFill>
              <a:latin typeface="Verdana" panose="020B0604030504040204" pitchFamily="34" charset="0"/>
              <a:ea typeface="Verdana" panose="020B0604030504040204" pitchFamily="34" charset="0"/>
            </a:endParaRPr>
          </a:p>
        </p:txBody>
      </p:sp>
      <p:pic>
        <p:nvPicPr>
          <p:cNvPr id="3" name="Content Placeholder 2">
            <a:extLst>
              <a:ext uri="{FF2B5EF4-FFF2-40B4-BE49-F238E27FC236}">
                <a16:creationId xmlns:a16="http://schemas.microsoft.com/office/drawing/2014/main" id="{F1286231-768D-44D8-ACD3-589ECC891063}"/>
              </a:ext>
            </a:extLst>
          </p:cNvPr>
          <p:cNvPicPr>
            <a:picLocks noGrp="1" noChangeAspect="1"/>
          </p:cNvPicPr>
          <p:nvPr>
            <p:ph idx="1"/>
          </p:nvPr>
        </p:nvPicPr>
        <p:blipFill>
          <a:blip r:embed="rId2"/>
          <a:stretch>
            <a:fillRect/>
          </a:stretch>
        </p:blipFill>
        <p:spPr>
          <a:xfrm>
            <a:off x="719666" y="1662867"/>
            <a:ext cx="10752667" cy="1151137"/>
          </a:xfrm>
        </p:spPr>
      </p:pic>
      <p:pic>
        <p:nvPicPr>
          <p:cNvPr id="10" name="Picture 9">
            <a:extLst>
              <a:ext uri="{FF2B5EF4-FFF2-40B4-BE49-F238E27FC236}">
                <a16:creationId xmlns:a16="http://schemas.microsoft.com/office/drawing/2014/main" id="{A5283CCD-5AA3-4D1B-B370-60A15584611E}"/>
              </a:ext>
            </a:extLst>
          </p:cNvPr>
          <p:cNvPicPr>
            <a:picLocks noChangeAspect="1"/>
          </p:cNvPicPr>
          <p:nvPr/>
        </p:nvPicPr>
        <p:blipFill>
          <a:blip r:embed="rId3"/>
          <a:stretch>
            <a:fillRect/>
          </a:stretch>
        </p:blipFill>
        <p:spPr>
          <a:xfrm>
            <a:off x="719665" y="1035798"/>
            <a:ext cx="11045345" cy="687806"/>
          </a:xfrm>
          <a:prstGeom prst="rect">
            <a:avLst/>
          </a:prstGeom>
        </p:spPr>
      </p:pic>
      <p:pic>
        <p:nvPicPr>
          <p:cNvPr id="12" name="Picture 11">
            <a:extLst>
              <a:ext uri="{FF2B5EF4-FFF2-40B4-BE49-F238E27FC236}">
                <a16:creationId xmlns:a16="http://schemas.microsoft.com/office/drawing/2014/main" id="{7D7001AF-E79D-467D-8F9A-ED1F7F40D63C}"/>
              </a:ext>
            </a:extLst>
          </p:cNvPr>
          <p:cNvPicPr>
            <a:picLocks noChangeAspect="1"/>
          </p:cNvPicPr>
          <p:nvPr/>
        </p:nvPicPr>
        <p:blipFill>
          <a:blip r:embed="rId4"/>
          <a:stretch>
            <a:fillRect/>
          </a:stretch>
        </p:blipFill>
        <p:spPr>
          <a:xfrm>
            <a:off x="788661" y="2751832"/>
            <a:ext cx="10907351" cy="3604518"/>
          </a:xfrm>
          <a:prstGeom prst="rect">
            <a:avLst/>
          </a:prstGeom>
        </p:spPr>
      </p:pic>
      <p:sp>
        <p:nvSpPr>
          <p:cNvPr id="13" name="Rectangle 12">
            <a:extLst>
              <a:ext uri="{FF2B5EF4-FFF2-40B4-BE49-F238E27FC236}">
                <a16:creationId xmlns:a16="http://schemas.microsoft.com/office/drawing/2014/main" id="{11BFEBC0-3B2F-4F7D-9C31-BE64E72FA7C3}"/>
              </a:ext>
            </a:extLst>
          </p:cNvPr>
          <p:cNvSpPr/>
          <p:nvPr/>
        </p:nvSpPr>
        <p:spPr>
          <a:xfrm>
            <a:off x="4385882" y="1169135"/>
            <a:ext cx="2103929" cy="359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Rectangle 13">
            <a:extLst>
              <a:ext uri="{FF2B5EF4-FFF2-40B4-BE49-F238E27FC236}">
                <a16:creationId xmlns:a16="http://schemas.microsoft.com/office/drawing/2014/main" id="{D71FE41B-B410-4C28-A46E-6BC39ABD9415}"/>
              </a:ext>
            </a:extLst>
          </p:cNvPr>
          <p:cNvSpPr/>
          <p:nvPr/>
        </p:nvSpPr>
        <p:spPr>
          <a:xfrm>
            <a:off x="8021910" y="1169135"/>
            <a:ext cx="2211001" cy="159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Rectangle 14">
            <a:extLst>
              <a:ext uri="{FF2B5EF4-FFF2-40B4-BE49-F238E27FC236}">
                <a16:creationId xmlns:a16="http://schemas.microsoft.com/office/drawing/2014/main" id="{0589DF3F-1859-4C25-9F06-7A8E964C6AAA}"/>
              </a:ext>
            </a:extLst>
          </p:cNvPr>
          <p:cNvSpPr/>
          <p:nvPr/>
        </p:nvSpPr>
        <p:spPr>
          <a:xfrm>
            <a:off x="6506671" y="3323787"/>
            <a:ext cx="1302143" cy="277169"/>
          </a:xfrm>
          <a:prstGeom prst="rect">
            <a:avLst/>
          </a:prstGeom>
          <a:solidFill>
            <a:srgbClr val="FF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Rectangle 15">
            <a:extLst>
              <a:ext uri="{FF2B5EF4-FFF2-40B4-BE49-F238E27FC236}">
                <a16:creationId xmlns:a16="http://schemas.microsoft.com/office/drawing/2014/main" id="{8A597F2B-FDAB-4D9B-A9A6-02426D8F8FA5}"/>
              </a:ext>
            </a:extLst>
          </p:cNvPr>
          <p:cNvSpPr/>
          <p:nvPr/>
        </p:nvSpPr>
        <p:spPr>
          <a:xfrm>
            <a:off x="8235322" y="3356192"/>
            <a:ext cx="2188838" cy="277169"/>
          </a:xfrm>
          <a:prstGeom prst="rect">
            <a:avLst/>
          </a:prstGeom>
          <a:solidFill>
            <a:srgbClr val="FF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7" name="Rectangle 16">
            <a:extLst>
              <a:ext uri="{FF2B5EF4-FFF2-40B4-BE49-F238E27FC236}">
                <a16:creationId xmlns:a16="http://schemas.microsoft.com/office/drawing/2014/main" id="{783C5EE9-06CB-4CE7-B9B1-1AC558FFDC21}"/>
              </a:ext>
            </a:extLst>
          </p:cNvPr>
          <p:cNvSpPr/>
          <p:nvPr/>
        </p:nvSpPr>
        <p:spPr>
          <a:xfrm>
            <a:off x="788661" y="2814005"/>
            <a:ext cx="1771659" cy="233996"/>
          </a:xfrm>
          <a:prstGeom prst="rect">
            <a:avLst/>
          </a:prstGeom>
          <a:solidFill>
            <a:srgbClr val="00B0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highlight>
                <a:srgbClr val="00FF00"/>
              </a:highlight>
            </a:endParaRPr>
          </a:p>
        </p:txBody>
      </p:sp>
      <p:cxnSp>
        <p:nvCxnSpPr>
          <p:cNvPr id="8" name="Gerader Verbinder 6">
            <a:extLst>
              <a:ext uri="{FF2B5EF4-FFF2-40B4-BE49-F238E27FC236}">
                <a16:creationId xmlns:a16="http://schemas.microsoft.com/office/drawing/2014/main" id="{4AD085FD-747D-3372-953D-0C416063FFB0}"/>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11" name="Picture 10" descr="Description: Description: Description: C:\Users\User\AppData\Local\Microsoft\Windows\Temporary Internet Files\Content.Word\uems.gif">
            <a:extLst>
              <a:ext uri="{FF2B5EF4-FFF2-40B4-BE49-F238E27FC236}">
                <a16:creationId xmlns:a16="http://schemas.microsoft.com/office/drawing/2014/main" id="{27E8ED5A-DD84-C7C0-90E2-0E02C5218BE3}"/>
              </a:ext>
            </a:extLst>
          </p:cNvPr>
          <p:cNvPicPr/>
          <p:nvPr/>
        </p:nvPicPr>
        <p:blipFill>
          <a:blip r:embed="rId5" cstate="print"/>
          <a:srcRect/>
          <a:stretch>
            <a:fillRect/>
          </a:stretch>
        </p:blipFill>
        <p:spPr bwMode="auto">
          <a:xfrm>
            <a:off x="11610975" y="6334125"/>
            <a:ext cx="452968" cy="456782"/>
          </a:xfrm>
          <a:prstGeom prst="rect">
            <a:avLst/>
          </a:prstGeom>
          <a:noFill/>
          <a:ln w="9525">
            <a:noFill/>
            <a:miter lim="800000"/>
            <a:headEnd/>
            <a:tailEnd/>
          </a:ln>
        </p:spPr>
      </p:pic>
      <p:graphicFrame>
        <p:nvGraphicFramePr>
          <p:cNvPr id="18" name="Tabelle 1">
            <a:extLst>
              <a:ext uri="{FF2B5EF4-FFF2-40B4-BE49-F238E27FC236}">
                <a16:creationId xmlns:a16="http://schemas.microsoft.com/office/drawing/2014/main" id="{9D9BD664-DAF1-5C3D-2D4C-72EBA5DC8CB5}"/>
              </a:ext>
            </a:extLst>
          </p:cNvPr>
          <p:cNvGraphicFramePr>
            <a:graphicFrameLocks noGrp="1"/>
          </p:cNvGraphicFramePr>
          <p:nvPr>
            <p:extLst>
              <p:ext uri="{D42A27DB-BD31-4B8C-83A1-F6EECF244321}">
                <p14:modId xmlns:p14="http://schemas.microsoft.com/office/powerpoint/2010/main" val="777275227"/>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13</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5586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B4CC8E-4956-470F-B211-56B0A68FAD45}"/>
              </a:ext>
            </a:extLst>
          </p:cNvPr>
          <p:cNvSpPr txBox="1">
            <a:spLocks/>
          </p:cNvSpPr>
          <p:nvPr/>
        </p:nvSpPr>
        <p:spPr>
          <a:xfrm>
            <a:off x="0" y="0"/>
            <a:ext cx="12192000" cy="89450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FFF00"/>
                </a:solidFill>
                <a:latin typeface="Verdana" panose="020B0604030504040204" pitchFamily="34" charset="0"/>
                <a:ea typeface="Verdana" panose="020B0604030504040204" pitchFamily="34" charset="0"/>
              </a:rPr>
              <a:t>E</a:t>
            </a:r>
            <a:r>
              <a:rPr lang="lt-LT" sz="2400" b="1" dirty="0">
                <a:solidFill>
                  <a:srgbClr val="FFFF00"/>
                </a:solidFill>
                <a:latin typeface="Verdana" panose="020B0604030504040204" pitchFamily="34" charset="0"/>
                <a:ea typeface="Verdana" panose="020B0604030504040204" pitchFamily="34" charset="0"/>
              </a:rPr>
              <a:t>TR</a:t>
            </a:r>
            <a:endParaRPr lang="en-US" sz="2400" b="1" dirty="0">
              <a:solidFill>
                <a:srgbClr val="FFFF00"/>
              </a:solidFill>
              <a:latin typeface="Verdana" panose="020B0604030504040204" pitchFamily="34" charset="0"/>
              <a:ea typeface="Verdana" panose="020B0604030504040204" pitchFamily="34" charset="0"/>
            </a:endParaRPr>
          </a:p>
          <a:p>
            <a:r>
              <a:rPr lang="en-US" sz="2400" b="1" dirty="0">
                <a:solidFill>
                  <a:schemeClr val="bg1"/>
                </a:solidFill>
                <a:latin typeface="Verdana" panose="020B0604030504040204" pitchFamily="34" charset="0"/>
                <a:ea typeface="Verdana" panose="020B0604030504040204" pitchFamily="34" charset="0"/>
              </a:rPr>
              <a:t>Geriatric medicine (2025, revised, draft)</a:t>
            </a:r>
            <a:endParaRPr lang="lt-LT" sz="2800" b="1" dirty="0">
              <a:solidFill>
                <a:schemeClr val="bg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11BFEBC0-3B2F-4F7D-9C31-BE64E72FA7C3}"/>
              </a:ext>
            </a:extLst>
          </p:cNvPr>
          <p:cNvSpPr/>
          <p:nvPr/>
        </p:nvSpPr>
        <p:spPr>
          <a:xfrm>
            <a:off x="4385882" y="1169135"/>
            <a:ext cx="2103929" cy="359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Rectangle 13">
            <a:extLst>
              <a:ext uri="{FF2B5EF4-FFF2-40B4-BE49-F238E27FC236}">
                <a16:creationId xmlns:a16="http://schemas.microsoft.com/office/drawing/2014/main" id="{D71FE41B-B410-4C28-A46E-6BC39ABD9415}"/>
              </a:ext>
            </a:extLst>
          </p:cNvPr>
          <p:cNvSpPr/>
          <p:nvPr/>
        </p:nvSpPr>
        <p:spPr>
          <a:xfrm>
            <a:off x="8021910" y="1169135"/>
            <a:ext cx="2211001" cy="159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1" name="Content Placeholder 10">
            <a:extLst>
              <a:ext uri="{FF2B5EF4-FFF2-40B4-BE49-F238E27FC236}">
                <a16:creationId xmlns:a16="http://schemas.microsoft.com/office/drawing/2014/main" id="{E51F0C0E-4A91-42F5-855B-B6351AD31F53}"/>
              </a:ext>
            </a:extLst>
          </p:cNvPr>
          <p:cNvPicPr>
            <a:picLocks noGrp="1" noChangeAspect="1"/>
          </p:cNvPicPr>
          <p:nvPr>
            <p:ph idx="1"/>
          </p:nvPr>
        </p:nvPicPr>
        <p:blipFill>
          <a:blip r:embed="rId2"/>
          <a:stretch>
            <a:fillRect/>
          </a:stretch>
        </p:blipFill>
        <p:spPr>
          <a:xfrm>
            <a:off x="7138201" y="136525"/>
            <a:ext cx="4956520" cy="6138809"/>
          </a:xfrm>
        </p:spPr>
      </p:pic>
      <p:sp>
        <p:nvSpPr>
          <p:cNvPr id="16" name="Rectangle 15">
            <a:extLst>
              <a:ext uri="{FF2B5EF4-FFF2-40B4-BE49-F238E27FC236}">
                <a16:creationId xmlns:a16="http://schemas.microsoft.com/office/drawing/2014/main" id="{2FE852B1-8634-455C-8694-3D212439503D}"/>
              </a:ext>
            </a:extLst>
          </p:cNvPr>
          <p:cNvSpPr/>
          <p:nvPr/>
        </p:nvSpPr>
        <p:spPr>
          <a:xfrm>
            <a:off x="8850908" y="959499"/>
            <a:ext cx="3088543" cy="263933"/>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7" name="Rectangle 16">
            <a:extLst>
              <a:ext uri="{FF2B5EF4-FFF2-40B4-BE49-F238E27FC236}">
                <a16:creationId xmlns:a16="http://schemas.microsoft.com/office/drawing/2014/main" id="{185B178A-290D-4A34-AAD0-A1C61D833164}"/>
              </a:ext>
            </a:extLst>
          </p:cNvPr>
          <p:cNvSpPr/>
          <p:nvPr/>
        </p:nvSpPr>
        <p:spPr>
          <a:xfrm>
            <a:off x="8850908" y="1258471"/>
            <a:ext cx="3088543" cy="255613"/>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 name="Rectangle 17">
            <a:extLst>
              <a:ext uri="{FF2B5EF4-FFF2-40B4-BE49-F238E27FC236}">
                <a16:creationId xmlns:a16="http://schemas.microsoft.com/office/drawing/2014/main" id="{EB8DB1B0-6AF0-403F-8762-04AFDCC53575}"/>
              </a:ext>
            </a:extLst>
          </p:cNvPr>
          <p:cNvSpPr/>
          <p:nvPr/>
        </p:nvSpPr>
        <p:spPr>
          <a:xfrm>
            <a:off x="8844329" y="2364368"/>
            <a:ext cx="3034162" cy="255613"/>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Rectangle 18">
            <a:extLst>
              <a:ext uri="{FF2B5EF4-FFF2-40B4-BE49-F238E27FC236}">
                <a16:creationId xmlns:a16="http://schemas.microsoft.com/office/drawing/2014/main" id="{1C32D44E-E00C-4967-B8E7-F0C57278B9A4}"/>
              </a:ext>
            </a:extLst>
          </p:cNvPr>
          <p:cNvSpPr/>
          <p:nvPr/>
        </p:nvSpPr>
        <p:spPr>
          <a:xfrm>
            <a:off x="8850908" y="2676211"/>
            <a:ext cx="3034162" cy="188909"/>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 name="Rectangle 19">
            <a:extLst>
              <a:ext uri="{FF2B5EF4-FFF2-40B4-BE49-F238E27FC236}">
                <a16:creationId xmlns:a16="http://schemas.microsoft.com/office/drawing/2014/main" id="{A7D4D813-61F7-45D6-AD5F-578B1C128172}"/>
              </a:ext>
            </a:extLst>
          </p:cNvPr>
          <p:cNvSpPr/>
          <p:nvPr/>
        </p:nvSpPr>
        <p:spPr>
          <a:xfrm>
            <a:off x="8844329" y="2907190"/>
            <a:ext cx="3034162" cy="255613"/>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Rectangle 20">
            <a:extLst>
              <a:ext uri="{FF2B5EF4-FFF2-40B4-BE49-F238E27FC236}">
                <a16:creationId xmlns:a16="http://schemas.microsoft.com/office/drawing/2014/main" id="{E9FEE544-6090-4DAA-ABF7-2B9DDEB85887}"/>
              </a:ext>
            </a:extLst>
          </p:cNvPr>
          <p:cNvSpPr/>
          <p:nvPr/>
        </p:nvSpPr>
        <p:spPr>
          <a:xfrm>
            <a:off x="8844329" y="4435705"/>
            <a:ext cx="3034162" cy="255613"/>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2" name="Content Placeholder 10">
            <a:extLst>
              <a:ext uri="{FF2B5EF4-FFF2-40B4-BE49-F238E27FC236}">
                <a16:creationId xmlns:a16="http://schemas.microsoft.com/office/drawing/2014/main" id="{3C7857A7-E10D-4121-8357-3427583D01DA}"/>
              </a:ext>
            </a:extLst>
          </p:cNvPr>
          <p:cNvPicPr>
            <a:picLocks noChangeAspect="1"/>
          </p:cNvPicPr>
          <p:nvPr/>
        </p:nvPicPr>
        <p:blipFill>
          <a:blip r:embed="rId3"/>
          <a:stretch>
            <a:fillRect/>
          </a:stretch>
        </p:blipFill>
        <p:spPr>
          <a:xfrm>
            <a:off x="252549" y="1307012"/>
            <a:ext cx="6972218" cy="2616217"/>
          </a:xfrm>
          <a:prstGeom prst="rect">
            <a:avLst/>
          </a:prstGeom>
          <a:effectLst>
            <a:outerShdw blurRad="50800" dist="317500" dir="7200000" algn="ctr" rotWithShape="0">
              <a:srgbClr val="000000">
                <a:alpha val="43137"/>
              </a:srgbClr>
            </a:outerShdw>
          </a:effectLst>
          <a:scene3d>
            <a:camera prst="orthographicFront"/>
            <a:lightRig rig="threePt" dir="t"/>
          </a:scene3d>
          <a:sp3d>
            <a:bevelT/>
          </a:sp3d>
        </p:spPr>
      </p:pic>
      <p:sp>
        <p:nvSpPr>
          <p:cNvPr id="25" name="Rectangle 24">
            <a:extLst>
              <a:ext uri="{FF2B5EF4-FFF2-40B4-BE49-F238E27FC236}">
                <a16:creationId xmlns:a16="http://schemas.microsoft.com/office/drawing/2014/main" id="{8AC41920-E699-4AD1-A4FE-05F6164D1C72}"/>
              </a:ext>
            </a:extLst>
          </p:cNvPr>
          <p:cNvSpPr/>
          <p:nvPr/>
        </p:nvSpPr>
        <p:spPr>
          <a:xfrm>
            <a:off x="524130" y="4295568"/>
            <a:ext cx="6127408" cy="1688443"/>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Rectangle 26">
            <a:extLst>
              <a:ext uri="{FF2B5EF4-FFF2-40B4-BE49-F238E27FC236}">
                <a16:creationId xmlns:a16="http://schemas.microsoft.com/office/drawing/2014/main" id="{E9EB2518-0E51-42CA-AC71-B4BB1B0B9B09}"/>
              </a:ext>
            </a:extLst>
          </p:cNvPr>
          <p:cNvSpPr/>
          <p:nvPr/>
        </p:nvSpPr>
        <p:spPr>
          <a:xfrm>
            <a:off x="635387" y="4360331"/>
            <a:ext cx="5909657" cy="15548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8" name="TextBox 27">
            <a:extLst>
              <a:ext uri="{FF2B5EF4-FFF2-40B4-BE49-F238E27FC236}">
                <a16:creationId xmlns:a16="http://schemas.microsoft.com/office/drawing/2014/main" id="{79EFC0B9-5F36-4A72-BB12-79CDBE64DCAE}"/>
              </a:ext>
            </a:extLst>
          </p:cNvPr>
          <p:cNvSpPr txBox="1"/>
          <p:nvPr/>
        </p:nvSpPr>
        <p:spPr>
          <a:xfrm>
            <a:off x="588587" y="4926348"/>
            <a:ext cx="5998493" cy="938719"/>
          </a:xfrm>
          <a:prstGeom prst="rect">
            <a:avLst/>
          </a:prstGeom>
          <a:noFill/>
        </p:spPr>
        <p:txBody>
          <a:bodyPr wrap="square" rtlCol="0">
            <a:spAutoFit/>
          </a:bodyPr>
          <a:lstStyle/>
          <a:p>
            <a:pPr algn="ctr"/>
            <a:r>
              <a:rPr lang="en-US" sz="1100" b="1" dirty="0">
                <a:latin typeface="Verdana" panose="020B0604030504040204" pitchFamily="34" charset="0"/>
                <a:ea typeface="Verdana" panose="020B0604030504040204" pitchFamily="34" charset="0"/>
              </a:rPr>
              <a:t>Certain level </a:t>
            </a:r>
            <a:r>
              <a:rPr lang="en-US" sz="1100" dirty="0">
                <a:latin typeface="Verdana" panose="020B0604030504040204" pitchFamily="34" charset="0"/>
                <a:ea typeface="Verdana" panose="020B0604030504040204" pitchFamily="34" charset="0"/>
              </a:rPr>
              <a:t>of several Ordinary (General) competences (e.g., initial diagnosis &amp; therapy) will need to be promoted and </a:t>
            </a:r>
            <a:r>
              <a:rPr lang="en-US" sz="1100" b="1" dirty="0">
                <a:latin typeface="Verdana" panose="020B0604030504040204" pitchFamily="34" charset="0"/>
                <a:ea typeface="Verdana" panose="020B0604030504040204" pitchFamily="34" charset="0"/>
              </a:rPr>
              <a:t>incorporated</a:t>
            </a:r>
            <a:r>
              <a:rPr lang="en-US" sz="1100" dirty="0">
                <a:latin typeface="Verdana" panose="020B0604030504040204" pitchFamily="34" charset="0"/>
                <a:ea typeface="Verdana" panose="020B0604030504040204" pitchFamily="34" charset="0"/>
              </a:rPr>
              <a:t> into </a:t>
            </a:r>
            <a:r>
              <a:rPr lang="en-US" sz="1100" b="1" dirty="0">
                <a:latin typeface="Verdana" panose="020B0604030504040204" pitchFamily="34" charset="0"/>
                <a:ea typeface="Verdana" panose="020B0604030504040204" pitchFamily="34" charset="0"/>
              </a:rPr>
              <a:t>all other relevant medical specialties</a:t>
            </a:r>
            <a:r>
              <a:rPr lang="en-US" sz="1100" dirty="0">
                <a:latin typeface="Verdana" panose="020B0604030504040204" pitchFamily="34" charset="0"/>
                <a:ea typeface="Verdana" panose="020B0604030504040204" pitchFamily="34" charset="0"/>
              </a:rPr>
              <a:t>, primarily to therapeutic ones (e.g., neurology, geriatrics, nephrology, internal medicine) + provisions of </a:t>
            </a:r>
            <a:r>
              <a:rPr lang="en-US" sz="1100" b="1" dirty="0">
                <a:latin typeface="Verdana" panose="020B0604030504040204" pitchFamily="34" charset="0"/>
                <a:ea typeface="Verdana" panose="020B0604030504040204" pitchFamily="34" charset="0"/>
              </a:rPr>
              <a:t>seeking further support </a:t>
            </a:r>
            <a:r>
              <a:rPr lang="en-US" sz="1100" dirty="0">
                <a:latin typeface="Verdana" panose="020B0604030504040204" pitchFamily="34" charset="0"/>
                <a:ea typeface="Verdana" panose="020B0604030504040204" pitchFamily="34" charset="0"/>
              </a:rPr>
              <a:t>from medical clinical pharmacologist (timely consultation and/or referral)</a:t>
            </a:r>
            <a:endParaRPr lang="lt-LT" sz="1100" dirty="0">
              <a:latin typeface="Verdana" panose="020B0604030504040204" pitchFamily="34" charset="0"/>
              <a:ea typeface="Verdana" panose="020B0604030504040204" pitchFamily="34" charset="0"/>
            </a:endParaRPr>
          </a:p>
        </p:txBody>
      </p:sp>
      <p:sp>
        <p:nvSpPr>
          <p:cNvPr id="29" name="Title 1">
            <a:extLst>
              <a:ext uri="{FF2B5EF4-FFF2-40B4-BE49-F238E27FC236}">
                <a16:creationId xmlns:a16="http://schemas.microsoft.com/office/drawing/2014/main" id="{62584CDE-685F-4F10-AB59-933B2E9F4F76}"/>
              </a:ext>
            </a:extLst>
          </p:cNvPr>
          <p:cNvSpPr txBox="1">
            <a:spLocks/>
          </p:cNvSpPr>
          <p:nvPr/>
        </p:nvSpPr>
        <p:spPr>
          <a:xfrm>
            <a:off x="635387" y="4360331"/>
            <a:ext cx="5909656" cy="515883"/>
          </a:xfrm>
          <a:prstGeom prst="rect">
            <a:avLst/>
          </a:prstGeom>
          <a:solidFill>
            <a:srgbClr val="002060"/>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100" b="1" dirty="0">
                <a:solidFill>
                  <a:schemeClr val="bg1"/>
                </a:solidFill>
                <a:latin typeface="Verdana" panose="020B0604030504040204" pitchFamily="34" charset="0"/>
                <a:ea typeface="Verdana" panose="020B0604030504040204" pitchFamily="34" charset="0"/>
              </a:rPr>
              <a:t>Proposal of Section Pharmacology to incorporate the wording on 'Competences of clinical pharmacology for non-clinical pharmacologists' has been submitted for the Geriatric Section</a:t>
            </a:r>
            <a:endParaRPr lang="lt-LT" sz="900" b="1" dirty="0">
              <a:solidFill>
                <a:srgbClr val="FF0000"/>
              </a:solidFill>
              <a:highlight>
                <a:srgbClr val="FFFF00"/>
              </a:highlight>
              <a:latin typeface="Verdana" panose="020B0604030504040204" pitchFamily="34" charset="0"/>
              <a:ea typeface="Verdana" panose="020B0604030504040204" pitchFamily="34" charset="0"/>
            </a:endParaRPr>
          </a:p>
        </p:txBody>
      </p:sp>
      <p:cxnSp>
        <p:nvCxnSpPr>
          <p:cNvPr id="3" name="Straight Connector 2">
            <a:extLst>
              <a:ext uri="{FF2B5EF4-FFF2-40B4-BE49-F238E27FC236}">
                <a16:creationId xmlns:a16="http://schemas.microsoft.com/office/drawing/2014/main" id="{E56C95E7-8D74-44E3-A644-54D2777A2397}"/>
              </a:ext>
            </a:extLst>
          </p:cNvPr>
          <p:cNvCxnSpPr/>
          <p:nvPr/>
        </p:nvCxnSpPr>
        <p:spPr>
          <a:xfrm>
            <a:off x="9083040" y="1071154"/>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5A2D61-D227-46A2-B8FB-6996D405DBA2}"/>
              </a:ext>
            </a:extLst>
          </p:cNvPr>
          <p:cNvCxnSpPr/>
          <p:nvPr/>
        </p:nvCxnSpPr>
        <p:spPr>
          <a:xfrm>
            <a:off x="9083040" y="1397725"/>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855CF3-F937-4DD3-8670-3B7574F38BC1}"/>
              </a:ext>
            </a:extLst>
          </p:cNvPr>
          <p:cNvCxnSpPr/>
          <p:nvPr/>
        </p:nvCxnSpPr>
        <p:spPr>
          <a:xfrm>
            <a:off x="9083040" y="2503714"/>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35DBE68-3099-49F5-8D50-32DDF473F34C}"/>
              </a:ext>
            </a:extLst>
          </p:cNvPr>
          <p:cNvCxnSpPr/>
          <p:nvPr/>
        </p:nvCxnSpPr>
        <p:spPr>
          <a:xfrm>
            <a:off x="9083040" y="2773680"/>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E82861-E485-4AE3-AA56-5FB140C8918A}"/>
              </a:ext>
            </a:extLst>
          </p:cNvPr>
          <p:cNvCxnSpPr>
            <a:cxnSpLocks/>
          </p:cNvCxnSpPr>
          <p:nvPr/>
        </p:nvCxnSpPr>
        <p:spPr>
          <a:xfrm>
            <a:off x="9083040" y="3052354"/>
            <a:ext cx="11498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6EAEA7-EB8C-4444-A993-89EA14DE119A}"/>
              </a:ext>
            </a:extLst>
          </p:cNvPr>
          <p:cNvCxnSpPr/>
          <p:nvPr/>
        </p:nvCxnSpPr>
        <p:spPr>
          <a:xfrm>
            <a:off x="9083040" y="4576354"/>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13B0103-26AA-4B37-A7E5-75D794DA8D81}"/>
              </a:ext>
            </a:extLst>
          </p:cNvPr>
          <p:cNvCxnSpPr>
            <a:cxnSpLocks/>
          </p:cNvCxnSpPr>
          <p:nvPr/>
        </p:nvCxnSpPr>
        <p:spPr>
          <a:xfrm>
            <a:off x="6096000" y="3609703"/>
            <a:ext cx="10422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92FFD6-80C7-4564-8C5F-6FCA73A8134E}"/>
              </a:ext>
            </a:extLst>
          </p:cNvPr>
          <p:cNvCxnSpPr>
            <a:cxnSpLocks/>
          </p:cNvCxnSpPr>
          <p:nvPr/>
        </p:nvCxnSpPr>
        <p:spPr>
          <a:xfrm>
            <a:off x="5786845" y="3257006"/>
            <a:ext cx="13513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4505438-B88C-4E25-BBDD-7E27BFDA0163}"/>
              </a:ext>
            </a:extLst>
          </p:cNvPr>
          <p:cNvCxnSpPr>
            <a:cxnSpLocks/>
          </p:cNvCxnSpPr>
          <p:nvPr/>
        </p:nvCxnSpPr>
        <p:spPr>
          <a:xfrm>
            <a:off x="2211977" y="3361508"/>
            <a:ext cx="20741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BD2538-A992-446D-9BBC-38062C1092D9}"/>
              </a:ext>
            </a:extLst>
          </p:cNvPr>
          <p:cNvCxnSpPr>
            <a:cxnSpLocks/>
          </p:cNvCxnSpPr>
          <p:nvPr/>
        </p:nvCxnSpPr>
        <p:spPr>
          <a:xfrm>
            <a:off x="4837611" y="2865120"/>
            <a:ext cx="10422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6">
            <a:extLst>
              <a:ext uri="{FF2B5EF4-FFF2-40B4-BE49-F238E27FC236}">
                <a16:creationId xmlns:a16="http://schemas.microsoft.com/office/drawing/2014/main" id="{3BA078E4-7D37-2438-210D-9C00D9C1EB89}"/>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10" name="Picture 9" descr="Description: Description: Description: C:\Users\User\AppData\Local\Microsoft\Windows\Temporary Internet Files\Content.Word\uems.gif">
            <a:extLst>
              <a:ext uri="{FF2B5EF4-FFF2-40B4-BE49-F238E27FC236}">
                <a16:creationId xmlns:a16="http://schemas.microsoft.com/office/drawing/2014/main" id="{C43DBE5D-34F4-BDB8-0D30-94EA6033F2EC}"/>
              </a:ext>
            </a:extLst>
          </p:cNvPr>
          <p:cNvPicPr/>
          <p:nvPr/>
        </p:nvPicPr>
        <p:blipFill>
          <a:blip r:embed="rId4" cstate="print"/>
          <a:srcRect/>
          <a:stretch>
            <a:fillRect/>
          </a:stretch>
        </p:blipFill>
        <p:spPr bwMode="auto">
          <a:xfrm>
            <a:off x="11610975" y="6334125"/>
            <a:ext cx="452968" cy="456782"/>
          </a:xfrm>
          <a:prstGeom prst="rect">
            <a:avLst/>
          </a:prstGeom>
          <a:noFill/>
          <a:ln w="9525">
            <a:noFill/>
            <a:miter lim="800000"/>
            <a:headEnd/>
            <a:tailEnd/>
          </a:ln>
        </p:spPr>
      </p:pic>
      <p:graphicFrame>
        <p:nvGraphicFramePr>
          <p:cNvPr id="12" name="Tabelle 1">
            <a:extLst>
              <a:ext uri="{FF2B5EF4-FFF2-40B4-BE49-F238E27FC236}">
                <a16:creationId xmlns:a16="http://schemas.microsoft.com/office/drawing/2014/main" id="{6AC85423-319C-0274-22F6-BD56948523D2}"/>
              </a:ext>
            </a:extLst>
          </p:cNvPr>
          <p:cNvGraphicFramePr>
            <a:graphicFrameLocks noGrp="1"/>
          </p:cNvGraphicFramePr>
          <p:nvPr>
            <p:extLst>
              <p:ext uri="{D42A27DB-BD31-4B8C-83A1-F6EECF244321}">
                <p14:modId xmlns:p14="http://schemas.microsoft.com/office/powerpoint/2010/main" val="777275227"/>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14</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736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B4CC8E-4956-470F-B211-56B0A68FAD45}"/>
              </a:ext>
            </a:extLst>
          </p:cNvPr>
          <p:cNvSpPr txBox="1">
            <a:spLocks/>
          </p:cNvSpPr>
          <p:nvPr/>
        </p:nvSpPr>
        <p:spPr>
          <a:xfrm>
            <a:off x="0" y="0"/>
            <a:ext cx="12192000" cy="89450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FFF00"/>
                </a:solidFill>
                <a:latin typeface="Verdana" panose="020B0604030504040204" pitchFamily="34" charset="0"/>
                <a:ea typeface="Verdana" panose="020B0604030504040204" pitchFamily="34" charset="0"/>
              </a:rPr>
              <a:t>E</a:t>
            </a:r>
            <a:r>
              <a:rPr lang="lt-LT" sz="2400" b="1" dirty="0">
                <a:solidFill>
                  <a:srgbClr val="FFFF00"/>
                </a:solidFill>
                <a:latin typeface="Verdana" panose="020B0604030504040204" pitchFamily="34" charset="0"/>
                <a:ea typeface="Verdana" panose="020B0604030504040204" pitchFamily="34" charset="0"/>
              </a:rPr>
              <a:t>TR</a:t>
            </a:r>
            <a:endParaRPr lang="en-US" sz="2400" b="1" dirty="0">
              <a:solidFill>
                <a:srgbClr val="FFFF00"/>
              </a:solidFill>
              <a:latin typeface="Verdana" panose="020B0604030504040204" pitchFamily="34" charset="0"/>
              <a:ea typeface="Verdana" panose="020B0604030504040204" pitchFamily="34" charset="0"/>
            </a:endParaRPr>
          </a:p>
          <a:p>
            <a:r>
              <a:rPr lang="en-US" sz="2400" b="1" dirty="0">
                <a:solidFill>
                  <a:schemeClr val="bg1"/>
                </a:solidFill>
                <a:latin typeface="Verdana" panose="020B0604030504040204" pitchFamily="34" charset="0"/>
                <a:ea typeface="Verdana" panose="020B0604030504040204" pitchFamily="34" charset="0"/>
              </a:rPr>
              <a:t>Geriatric medicine (2025, revised, draft)</a:t>
            </a:r>
            <a:endParaRPr lang="lt-LT" sz="2800" b="1" dirty="0">
              <a:solidFill>
                <a:schemeClr val="bg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11BFEBC0-3B2F-4F7D-9C31-BE64E72FA7C3}"/>
              </a:ext>
            </a:extLst>
          </p:cNvPr>
          <p:cNvSpPr/>
          <p:nvPr/>
        </p:nvSpPr>
        <p:spPr>
          <a:xfrm>
            <a:off x="4385882" y="1169135"/>
            <a:ext cx="2103929" cy="359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Rectangle 13">
            <a:extLst>
              <a:ext uri="{FF2B5EF4-FFF2-40B4-BE49-F238E27FC236}">
                <a16:creationId xmlns:a16="http://schemas.microsoft.com/office/drawing/2014/main" id="{D71FE41B-B410-4C28-A46E-6BC39ABD9415}"/>
              </a:ext>
            </a:extLst>
          </p:cNvPr>
          <p:cNvSpPr/>
          <p:nvPr/>
        </p:nvSpPr>
        <p:spPr>
          <a:xfrm>
            <a:off x="8021910" y="1169135"/>
            <a:ext cx="2211001" cy="159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1" name="Content Placeholder 10">
            <a:extLst>
              <a:ext uri="{FF2B5EF4-FFF2-40B4-BE49-F238E27FC236}">
                <a16:creationId xmlns:a16="http://schemas.microsoft.com/office/drawing/2014/main" id="{E51F0C0E-4A91-42F5-855B-B6351AD31F53}"/>
              </a:ext>
            </a:extLst>
          </p:cNvPr>
          <p:cNvPicPr>
            <a:picLocks noGrp="1" noChangeAspect="1"/>
          </p:cNvPicPr>
          <p:nvPr>
            <p:ph idx="1"/>
          </p:nvPr>
        </p:nvPicPr>
        <p:blipFill>
          <a:blip r:embed="rId2"/>
          <a:stretch>
            <a:fillRect/>
          </a:stretch>
        </p:blipFill>
        <p:spPr>
          <a:xfrm>
            <a:off x="7138201" y="136525"/>
            <a:ext cx="4956520" cy="6138809"/>
          </a:xfrm>
        </p:spPr>
      </p:pic>
      <p:sp>
        <p:nvSpPr>
          <p:cNvPr id="16" name="Rectangle 15">
            <a:extLst>
              <a:ext uri="{FF2B5EF4-FFF2-40B4-BE49-F238E27FC236}">
                <a16:creationId xmlns:a16="http://schemas.microsoft.com/office/drawing/2014/main" id="{2FE852B1-8634-455C-8694-3D212439503D}"/>
              </a:ext>
            </a:extLst>
          </p:cNvPr>
          <p:cNvSpPr/>
          <p:nvPr/>
        </p:nvSpPr>
        <p:spPr>
          <a:xfrm>
            <a:off x="8850908" y="959499"/>
            <a:ext cx="3088543" cy="263933"/>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7" name="Rectangle 16">
            <a:extLst>
              <a:ext uri="{FF2B5EF4-FFF2-40B4-BE49-F238E27FC236}">
                <a16:creationId xmlns:a16="http://schemas.microsoft.com/office/drawing/2014/main" id="{185B178A-290D-4A34-AAD0-A1C61D833164}"/>
              </a:ext>
            </a:extLst>
          </p:cNvPr>
          <p:cNvSpPr/>
          <p:nvPr/>
        </p:nvSpPr>
        <p:spPr>
          <a:xfrm>
            <a:off x="8850908" y="1258471"/>
            <a:ext cx="3088543" cy="255613"/>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 name="Rectangle 17">
            <a:extLst>
              <a:ext uri="{FF2B5EF4-FFF2-40B4-BE49-F238E27FC236}">
                <a16:creationId xmlns:a16="http://schemas.microsoft.com/office/drawing/2014/main" id="{EB8DB1B0-6AF0-403F-8762-04AFDCC53575}"/>
              </a:ext>
            </a:extLst>
          </p:cNvPr>
          <p:cNvSpPr/>
          <p:nvPr/>
        </p:nvSpPr>
        <p:spPr>
          <a:xfrm>
            <a:off x="8844329" y="2364368"/>
            <a:ext cx="3034162" cy="255613"/>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Rectangle 18">
            <a:extLst>
              <a:ext uri="{FF2B5EF4-FFF2-40B4-BE49-F238E27FC236}">
                <a16:creationId xmlns:a16="http://schemas.microsoft.com/office/drawing/2014/main" id="{1C32D44E-E00C-4967-B8E7-F0C57278B9A4}"/>
              </a:ext>
            </a:extLst>
          </p:cNvPr>
          <p:cNvSpPr/>
          <p:nvPr/>
        </p:nvSpPr>
        <p:spPr>
          <a:xfrm>
            <a:off x="8850908" y="2676211"/>
            <a:ext cx="3034162" cy="188909"/>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 name="Rectangle 19">
            <a:extLst>
              <a:ext uri="{FF2B5EF4-FFF2-40B4-BE49-F238E27FC236}">
                <a16:creationId xmlns:a16="http://schemas.microsoft.com/office/drawing/2014/main" id="{A7D4D813-61F7-45D6-AD5F-578B1C128172}"/>
              </a:ext>
            </a:extLst>
          </p:cNvPr>
          <p:cNvSpPr/>
          <p:nvPr/>
        </p:nvSpPr>
        <p:spPr>
          <a:xfrm>
            <a:off x="8844329" y="2907190"/>
            <a:ext cx="3034162" cy="255613"/>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Rectangle 20">
            <a:extLst>
              <a:ext uri="{FF2B5EF4-FFF2-40B4-BE49-F238E27FC236}">
                <a16:creationId xmlns:a16="http://schemas.microsoft.com/office/drawing/2014/main" id="{E9FEE544-6090-4DAA-ABF7-2B9DDEB85887}"/>
              </a:ext>
            </a:extLst>
          </p:cNvPr>
          <p:cNvSpPr/>
          <p:nvPr/>
        </p:nvSpPr>
        <p:spPr>
          <a:xfrm>
            <a:off x="8844329" y="4435705"/>
            <a:ext cx="3034162" cy="255613"/>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2" name="Content Placeholder 10">
            <a:extLst>
              <a:ext uri="{FF2B5EF4-FFF2-40B4-BE49-F238E27FC236}">
                <a16:creationId xmlns:a16="http://schemas.microsoft.com/office/drawing/2014/main" id="{3C7857A7-E10D-4121-8357-3427583D01DA}"/>
              </a:ext>
            </a:extLst>
          </p:cNvPr>
          <p:cNvPicPr>
            <a:picLocks noChangeAspect="1"/>
          </p:cNvPicPr>
          <p:nvPr/>
        </p:nvPicPr>
        <p:blipFill>
          <a:blip r:embed="rId3"/>
          <a:stretch>
            <a:fillRect/>
          </a:stretch>
        </p:blipFill>
        <p:spPr>
          <a:xfrm>
            <a:off x="252549" y="1307012"/>
            <a:ext cx="6972218" cy="2616217"/>
          </a:xfrm>
          <a:prstGeom prst="rect">
            <a:avLst/>
          </a:prstGeom>
          <a:effectLst>
            <a:outerShdw blurRad="50800" dist="317500" dir="7200000" algn="ctr" rotWithShape="0">
              <a:srgbClr val="000000">
                <a:alpha val="43137"/>
              </a:srgbClr>
            </a:outerShdw>
          </a:effectLst>
          <a:scene3d>
            <a:camera prst="orthographicFront"/>
            <a:lightRig rig="threePt" dir="t"/>
          </a:scene3d>
          <a:sp3d>
            <a:bevelT/>
          </a:sp3d>
        </p:spPr>
      </p:pic>
      <p:sp>
        <p:nvSpPr>
          <p:cNvPr id="25" name="Rectangle 24">
            <a:extLst>
              <a:ext uri="{FF2B5EF4-FFF2-40B4-BE49-F238E27FC236}">
                <a16:creationId xmlns:a16="http://schemas.microsoft.com/office/drawing/2014/main" id="{8AC41920-E699-4AD1-A4FE-05F6164D1C72}"/>
              </a:ext>
            </a:extLst>
          </p:cNvPr>
          <p:cNvSpPr/>
          <p:nvPr/>
        </p:nvSpPr>
        <p:spPr>
          <a:xfrm>
            <a:off x="524130" y="4295568"/>
            <a:ext cx="6127408" cy="1688443"/>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Rectangle 26">
            <a:extLst>
              <a:ext uri="{FF2B5EF4-FFF2-40B4-BE49-F238E27FC236}">
                <a16:creationId xmlns:a16="http://schemas.microsoft.com/office/drawing/2014/main" id="{E9EB2518-0E51-42CA-AC71-B4BB1B0B9B09}"/>
              </a:ext>
            </a:extLst>
          </p:cNvPr>
          <p:cNvSpPr/>
          <p:nvPr/>
        </p:nvSpPr>
        <p:spPr>
          <a:xfrm>
            <a:off x="635387" y="4360331"/>
            <a:ext cx="5909657" cy="15548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8" name="TextBox 27">
            <a:extLst>
              <a:ext uri="{FF2B5EF4-FFF2-40B4-BE49-F238E27FC236}">
                <a16:creationId xmlns:a16="http://schemas.microsoft.com/office/drawing/2014/main" id="{79EFC0B9-5F36-4A72-BB12-79CDBE64DCAE}"/>
              </a:ext>
            </a:extLst>
          </p:cNvPr>
          <p:cNvSpPr txBox="1"/>
          <p:nvPr/>
        </p:nvSpPr>
        <p:spPr>
          <a:xfrm>
            <a:off x="588587" y="4926348"/>
            <a:ext cx="5998493" cy="938719"/>
          </a:xfrm>
          <a:prstGeom prst="rect">
            <a:avLst/>
          </a:prstGeom>
          <a:noFill/>
        </p:spPr>
        <p:txBody>
          <a:bodyPr wrap="square" rtlCol="0">
            <a:spAutoFit/>
          </a:bodyPr>
          <a:lstStyle/>
          <a:p>
            <a:pPr algn="ctr"/>
            <a:r>
              <a:rPr lang="en-US" sz="1100" b="1" dirty="0">
                <a:latin typeface="Verdana" panose="020B0604030504040204" pitchFamily="34" charset="0"/>
                <a:ea typeface="Verdana" panose="020B0604030504040204" pitchFamily="34" charset="0"/>
              </a:rPr>
              <a:t>Certain level </a:t>
            </a:r>
            <a:r>
              <a:rPr lang="en-US" sz="1100" dirty="0">
                <a:latin typeface="Verdana" panose="020B0604030504040204" pitchFamily="34" charset="0"/>
                <a:ea typeface="Verdana" panose="020B0604030504040204" pitchFamily="34" charset="0"/>
              </a:rPr>
              <a:t>of several Ordinary (General) competences (e.g., initial diagnosis &amp; therapy) will need to be promoted and </a:t>
            </a:r>
            <a:r>
              <a:rPr lang="en-US" sz="1100" b="1" dirty="0">
                <a:latin typeface="Verdana" panose="020B0604030504040204" pitchFamily="34" charset="0"/>
                <a:ea typeface="Verdana" panose="020B0604030504040204" pitchFamily="34" charset="0"/>
              </a:rPr>
              <a:t>incorporated</a:t>
            </a:r>
            <a:r>
              <a:rPr lang="en-US" sz="1100" dirty="0">
                <a:latin typeface="Verdana" panose="020B0604030504040204" pitchFamily="34" charset="0"/>
                <a:ea typeface="Verdana" panose="020B0604030504040204" pitchFamily="34" charset="0"/>
              </a:rPr>
              <a:t> into </a:t>
            </a:r>
            <a:r>
              <a:rPr lang="en-US" sz="1100" b="1" dirty="0">
                <a:latin typeface="Verdana" panose="020B0604030504040204" pitchFamily="34" charset="0"/>
                <a:ea typeface="Verdana" panose="020B0604030504040204" pitchFamily="34" charset="0"/>
              </a:rPr>
              <a:t>all other relevant medical specialties</a:t>
            </a:r>
            <a:r>
              <a:rPr lang="en-US" sz="1100" dirty="0">
                <a:latin typeface="Verdana" panose="020B0604030504040204" pitchFamily="34" charset="0"/>
                <a:ea typeface="Verdana" panose="020B0604030504040204" pitchFamily="34" charset="0"/>
              </a:rPr>
              <a:t>, primarily to therapeutic ones (e.g., neurology, geriatrics, nephrology, internal medicine) + provisions of </a:t>
            </a:r>
            <a:r>
              <a:rPr lang="en-US" sz="1100" b="1" dirty="0">
                <a:latin typeface="Verdana" panose="020B0604030504040204" pitchFamily="34" charset="0"/>
                <a:ea typeface="Verdana" panose="020B0604030504040204" pitchFamily="34" charset="0"/>
              </a:rPr>
              <a:t>seeking further support </a:t>
            </a:r>
            <a:r>
              <a:rPr lang="en-US" sz="1100" dirty="0">
                <a:latin typeface="Verdana" panose="020B0604030504040204" pitchFamily="34" charset="0"/>
                <a:ea typeface="Verdana" panose="020B0604030504040204" pitchFamily="34" charset="0"/>
              </a:rPr>
              <a:t>from medical clinical pharmacologist (timely consultation and/or referral)</a:t>
            </a:r>
            <a:endParaRPr lang="lt-LT" sz="1100" dirty="0">
              <a:latin typeface="Verdana" panose="020B0604030504040204" pitchFamily="34" charset="0"/>
              <a:ea typeface="Verdana" panose="020B0604030504040204" pitchFamily="34" charset="0"/>
            </a:endParaRPr>
          </a:p>
        </p:txBody>
      </p:sp>
      <p:sp>
        <p:nvSpPr>
          <p:cNvPr id="29" name="Title 1">
            <a:extLst>
              <a:ext uri="{FF2B5EF4-FFF2-40B4-BE49-F238E27FC236}">
                <a16:creationId xmlns:a16="http://schemas.microsoft.com/office/drawing/2014/main" id="{62584CDE-685F-4F10-AB59-933B2E9F4F76}"/>
              </a:ext>
            </a:extLst>
          </p:cNvPr>
          <p:cNvSpPr txBox="1">
            <a:spLocks/>
          </p:cNvSpPr>
          <p:nvPr/>
        </p:nvSpPr>
        <p:spPr>
          <a:xfrm>
            <a:off x="635387" y="4360331"/>
            <a:ext cx="5909656" cy="515883"/>
          </a:xfrm>
          <a:prstGeom prst="rect">
            <a:avLst/>
          </a:prstGeom>
          <a:solidFill>
            <a:srgbClr val="002060"/>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100" b="1" dirty="0">
                <a:solidFill>
                  <a:schemeClr val="bg1"/>
                </a:solidFill>
                <a:latin typeface="Verdana" panose="020B0604030504040204" pitchFamily="34" charset="0"/>
                <a:ea typeface="Verdana" panose="020B0604030504040204" pitchFamily="34" charset="0"/>
              </a:rPr>
              <a:t>Proposal of Section Pharmacology to incorporate the wording on 'Competences of clinical pharmacology for non-clinical pharmacologists' has been submitted for the Geriatric Section</a:t>
            </a:r>
            <a:endParaRPr lang="lt-LT" sz="900" b="1" dirty="0">
              <a:solidFill>
                <a:srgbClr val="FF0000"/>
              </a:solidFill>
              <a:highlight>
                <a:srgbClr val="FFFF00"/>
              </a:highlight>
              <a:latin typeface="Verdana" panose="020B0604030504040204" pitchFamily="34" charset="0"/>
              <a:ea typeface="Verdana" panose="020B0604030504040204" pitchFamily="34" charset="0"/>
            </a:endParaRPr>
          </a:p>
        </p:txBody>
      </p:sp>
      <p:cxnSp>
        <p:nvCxnSpPr>
          <p:cNvPr id="3" name="Straight Connector 2">
            <a:extLst>
              <a:ext uri="{FF2B5EF4-FFF2-40B4-BE49-F238E27FC236}">
                <a16:creationId xmlns:a16="http://schemas.microsoft.com/office/drawing/2014/main" id="{E56C95E7-8D74-44E3-A644-54D2777A2397}"/>
              </a:ext>
            </a:extLst>
          </p:cNvPr>
          <p:cNvCxnSpPr/>
          <p:nvPr/>
        </p:nvCxnSpPr>
        <p:spPr>
          <a:xfrm>
            <a:off x="9083040" y="1071154"/>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5A2D61-D227-46A2-B8FB-6996D405DBA2}"/>
              </a:ext>
            </a:extLst>
          </p:cNvPr>
          <p:cNvCxnSpPr/>
          <p:nvPr/>
        </p:nvCxnSpPr>
        <p:spPr>
          <a:xfrm>
            <a:off x="9083040" y="1397725"/>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855CF3-F937-4DD3-8670-3B7574F38BC1}"/>
              </a:ext>
            </a:extLst>
          </p:cNvPr>
          <p:cNvCxnSpPr/>
          <p:nvPr/>
        </p:nvCxnSpPr>
        <p:spPr>
          <a:xfrm>
            <a:off x="9083040" y="2503714"/>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35DBE68-3099-49F5-8D50-32DDF473F34C}"/>
              </a:ext>
            </a:extLst>
          </p:cNvPr>
          <p:cNvCxnSpPr/>
          <p:nvPr/>
        </p:nvCxnSpPr>
        <p:spPr>
          <a:xfrm>
            <a:off x="9083040" y="2773680"/>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E82861-E485-4AE3-AA56-5FB140C8918A}"/>
              </a:ext>
            </a:extLst>
          </p:cNvPr>
          <p:cNvCxnSpPr>
            <a:cxnSpLocks/>
          </p:cNvCxnSpPr>
          <p:nvPr/>
        </p:nvCxnSpPr>
        <p:spPr>
          <a:xfrm>
            <a:off x="9083040" y="3052354"/>
            <a:ext cx="11498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6EAEA7-EB8C-4444-A993-89EA14DE119A}"/>
              </a:ext>
            </a:extLst>
          </p:cNvPr>
          <p:cNvCxnSpPr/>
          <p:nvPr/>
        </p:nvCxnSpPr>
        <p:spPr>
          <a:xfrm>
            <a:off x="9083040" y="4576354"/>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13B0103-26AA-4B37-A7E5-75D794DA8D81}"/>
              </a:ext>
            </a:extLst>
          </p:cNvPr>
          <p:cNvCxnSpPr>
            <a:cxnSpLocks/>
          </p:cNvCxnSpPr>
          <p:nvPr/>
        </p:nvCxnSpPr>
        <p:spPr>
          <a:xfrm>
            <a:off x="6096000" y="3609703"/>
            <a:ext cx="10422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92FFD6-80C7-4564-8C5F-6FCA73A8134E}"/>
              </a:ext>
            </a:extLst>
          </p:cNvPr>
          <p:cNvCxnSpPr>
            <a:cxnSpLocks/>
          </p:cNvCxnSpPr>
          <p:nvPr/>
        </p:nvCxnSpPr>
        <p:spPr>
          <a:xfrm>
            <a:off x="5786845" y="3257006"/>
            <a:ext cx="13513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4505438-B88C-4E25-BBDD-7E27BFDA0163}"/>
              </a:ext>
            </a:extLst>
          </p:cNvPr>
          <p:cNvCxnSpPr>
            <a:cxnSpLocks/>
          </p:cNvCxnSpPr>
          <p:nvPr/>
        </p:nvCxnSpPr>
        <p:spPr>
          <a:xfrm>
            <a:off x="2211977" y="3361508"/>
            <a:ext cx="20741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BD2538-A992-446D-9BBC-38062C1092D9}"/>
              </a:ext>
            </a:extLst>
          </p:cNvPr>
          <p:cNvCxnSpPr>
            <a:cxnSpLocks/>
          </p:cNvCxnSpPr>
          <p:nvPr/>
        </p:nvCxnSpPr>
        <p:spPr>
          <a:xfrm>
            <a:off x="4837611" y="2865120"/>
            <a:ext cx="10422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6">
            <a:extLst>
              <a:ext uri="{FF2B5EF4-FFF2-40B4-BE49-F238E27FC236}">
                <a16:creationId xmlns:a16="http://schemas.microsoft.com/office/drawing/2014/main" id="{3BA078E4-7D37-2438-210D-9C00D9C1EB89}"/>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10" name="Picture 9" descr="Description: Description: Description: C:\Users\User\AppData\Local\Microsoft\Windows\Temporary Internet Files\Content.Word\uems.gif">
            <a:extLst>
              <a:ext uri="{FF2B5EF4-FFF2-40B4-BE49-F238E27FC236}">
                <a16:creationId xmlns:a16="http://schemas.microsoft.com/office/drawing/2014/main" id="{C43DBE5D-34F4-BDB8-0D30-94EA6033F2EC}"/>
              </a:ext>
            </a:extLst>
          </p:cNvPr>
          <p:cNvPicPr/>
          <p:nvPr/>
        </p:nvPicPr>
        <p:blipFill>
          <a:blip r:embed="rId4" cstate="print"/>
          <a:srcRect/>
          <a:stretch>
            <a:fillRect/>
          </a:stretch>
        </p:blipFill>
        <p:spPr bwMode="auto">
          <a:xfrm>
            <a:off x="11610975" y="6334125"/>
            <a:ext cx="452968" cy="456782"/>
          </a:xfrm>
          <a:prstGeom prst="rect">
            <a:avLst/>
          </a:prstGeom>
          <a:noFill/>
          <a:ln w="9525">
            <a:noFill/>
            <a:miter lim="800000"/>
            <a:headEnd/>
            <a:tailEnd/>
          </a:ln>
        </p:spPr>
      </p:pic>
      <p:graphicFrame>
        <p:nvGraphicFramePr>
          <p:cNvPr id="12" name="Tabelle 1">
            <a:extLst>
              <a:ext uri="{FF2B5EF4-FFF2-40B4-BE49-F238E27FC236}">
                <a16:creationId xmlns:a16="http://schemas.microsoft.com/office/drawing/2014/main" id="{6AC85423-319C-0274-22F6-BD56948523D2}"/>
              </a:ext>
            </a:extLst>
          </p:cNvPr>
          <p:cNvGraphicFramePr>
            <a:graphicFrameLocks noGrp="1"/>
          </p:cNvGraphicFramePr>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15</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Rectangle 1">
            <a:extLst>
              <a:ext uri="{FF2B5EF4-FFF2-40B4-BE49-F238E27FC236}">
                <a16:creationId xmlns:a16="http://schemas.microsoft.com/office/drawing/2014/main" id="{A12FDE81-2068-D9AC-C816-2111964178B2}"/>
              </a:ext>
            </a:extLst>
          </p:cNvPr>
          <p:cNvSpPr/>
          <p:nvPr/>
        </p:nvSpPr>
        <p:spPr>
          <a:xfrm>
            <a:off x="635386" y="3615941"/>
            <a:ext cx="6502814" cy="2739192"/>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a:extLst>
              <a:ext uri="{FF2B5EF4-FFF2-40B4-BE49-F238E27FC236}">
                <a16:creationId xmlns:a16="http://schemas.microsoft.com/office/drawing/2014/main" id="{26397DC6-2041-E27D-0972-E07CA994B9CA}"/>
              </a:ext>
            </a:extLst>
          </p:cNvPr>
          <p:cNvPicPr>
            <a:picLocks noChangeAspect="1"/>
          </p:cNvPicPr>
          <p:nvPr/>
        </p:nvPicPr>
        <p:blipFill>
          <a:blip r:embed="rId5"/>
          <a:stretch>
            <a:fillRect/>
          </a:stretch>
        </p:blipFill>
        <p:spPr>
          <a:xfrm>
            <a:off x="705380" y="4185005"/>
            <a:ext cx="6386492" cy="2087892"/>
          </a:xfrm>
          <a:prstGeom prst="rect">
            <a:avLst/>
          </a:prstGeom>
        </p:spPr>
      </p:pic>
      <p:sp>
        <p:nvSpPr>
          <p:cNvPr id="5" name="Title 1">
            <a:extLst>
              <a:ext uri="{FF2B5EF4-FFF2-40B4-BE49-F238E27FC236}">
                <a16:creationId xmlns:a16="http://schemas.microsoft.com/office/drawing/2014/main" id="{78BC3E86-449B-ECD6-5065-D03ACC4E44C6}"/>
              </a:ext>
            </a:extLst>
          </p:cNvPr>
          <p:cNvSpPr txBox="1">
            <a:spLocks/>
          </p:cNvSpPr>
          <p:nvPr/>
        </p:nvSpPr>
        <p:spPr>
          <a:xfrm>
            <a:off x="707444" y="3685732"/>
            <a:ext cx="6384428" cy="489989"/>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100" b="1" dirty="0">
                <a:solidFill>
                  <a:schemeClr val="bg1"/>
                </a:solidFill>
                <a:latin typeface="Verdana" panose="020B0604030504040204" pitchFamily="34" charset="0"/>
                <a:ea typeface="Verdana" panose="020B0604030504040204" pitchFamily="34" charset="0"/>
              </a:rPr>
              <a:t>We truly </a:t>
            </a:r>
            <a:r>
              <a:rPr lang="en-GB" sz="1100" b="1" dirty="0">
                <a:solidFill>
                  <a:srgbClr val="FF0000"/>
                </a:solidFill>
                <a:highlight>
                  <a:srgbClr val="FFFF00"/>
                </a:highlight>
                <a:latin typeface="Verdana" panose="020B0604030504040204" pitchFamily="34" charset="0"/>
                <a:ea typeface="Verdana" panose="020B0604030504040204" pitchFamily="34" charset="0"/>
              </a:rPr>
              <a:t>appreciate the efforts </a:t>
            </a:r>
            <a:r>
              <a:rPr lang="en-GB" sz="1100" b="1" dirty="0">
                <a:solidFill>
                  <a:schemeClr val="bg1"/>
                </a:solidFill>
                <a:latin typeface="Verdana" panose="020B0604030504040204" pitchFamily="34" charset="0"/>
                <a:ea typeface="Verdana" panose="020B0604030504040204" pitchFamily="34" charset="0"/>
              </a:rPr>
              <a:t>to integrate the new wording regarding 'Competences of clinical pharmacology for non-clinical pharmacologists' into the EPA by the Geriatric Section</a:t>
            </a:r>
            <a:endParaRPr lang="lt-LT" sz="1100" b="1" dirty="0">
              <a:solidFill>
                <a:srgbClr val="FF0000"/>
              </a:solidFill>
              <a:highlight>
                <a:srgbClr val="FFFF00"/>
              </a:highligh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8343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E81D3F-E1F7-45A3-A63B-4677D94F073C}"/>
              </a:ext>
            </a:extLst>
          </p:cNvPr>
          <p:cNvSpPr txBox="1">
            <a:spLocks/>
          </p:cNvSpPr>
          <p:nvPr/>
        </p:nvSpPr>
        <p:spPr>
          <a:xfrm>
            <a:off x="0" y="0"/>
            <a:ext cx="12192000" cy="89450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rgbClr val="FFFF00"/>
                </a:solidFill>
                <a:latin typeface="Verdana" panose="020B0604030504040204" pitchFamily="34" charset="0"/>
                <a:ea typeface="Verdana" panose="020B0604030504040204" pitchFamily="34" charset="0"/>
              </a:rPr>
              <a:t>Current Agenda Topics</a:t>
            </a:r>
            <a:endParaRPr lang="lt-LT" sz="1500" b="1" dirty="0">
              <a:solidFill>
                <a:schemeClr val="bg1"/>
              </a:solidFill>
              <a:latin typeface="Verdana" panose="020B0604030504040204" pitchFamily="34" charset="0"/>
              <a:ea typeface="Verdana" panose="020B0604030504040204" pitchFamily="34" charset="0"/>
            </a:endParaRPr>
          </a:p>
        </p:txBody>
      </p:sp>
      <p:cxnSp>
        <p:nvCxnSpPr>
          <p:cNvPr id="3" name="Gerader Verbinder 6">
            <a:extLst>
              <a:ext uri="{FF2B5EF4-FFF2-40B4-BE49-F238E27FC236}">
                <a16:creationId xmlns:a16="http://schemas.microsoft.com/office/drawing/2014/main" id="{6A55FBB4-3DC2-CDEC-3FBE-139CB7AA8649}"/>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7" name="Picture 6" descr="Description: Description: Description: C:\Users\User\AppData\Local\Microsoft\Windows\Temporary Internet Files\Content.Word\uems.gif">
            <a:extLst>
              <a:ext uri="{FF2B5EF4-FFF2-40B4-BE49-F238E27FC236}">
                <a16:creationId xmlns:a16="http://schemas.microsoft.com/office/drawing/2014/main" id="{656E51FC-67F5-A61E-2C77-18F6D85C6532}"/>
              </a:ext>
            </a:extLst>
          </p:cNvPr>
          <p:cNvPicPr/>
          <p:nvPr/>
        </p:nvPicPr>
        <p:blipFill>
          <a:blip r:embed="rId2" cstate="print"/>
          <a:srcRect/>
          <a:stretch>
            <a:fillRect/>
          </a:stretch>
        </p:blipFill>
        <p:spPr bwMode="auto">
          <a:xfrm>
            <a:off x="11610975" y="6334125"/>
            <a:ext cx="452968" cy="456782"/>
          </a:xfrm>
          <a:prstGeom prst="rect">
            <a:avLst/>
          </a:prstGeom>
          <a:noFill/>
          <a:ln w="9525">
            <a:noFill/>
            <a:miter lim="800000"/>
            <a:headEnd/>
            <a:tailEnd/>
          </a:ln>
        </p:spPr>
      </p:pic>
      <p:graphicFrame>
        <p:nvGraphicFramePr>
          <p:cNvPr id="11" name="Tabelle 1">
            <a:extLst>
              <a:ext uri="{FF2B5EF4-FFF2-40B4-BE49-F238E27FC236}">
                <a16:creationId xmlns:a16="http://schemas.microsoft.com/office/drawing/2014/main" id="{3CF6CA12-01C5-A91C-F49F-900E2D4B8D24}"/>
              </a:ext>
            </a:extLst>
          </p:cNvPr>
          <p:cNvGraphicFramePr>
            <a:graphicFrameLocks noGrp="1"/>
          </p:cNvGraphicFramePr>
          <p:nvPr>
            <p:extLst>
              <p:ext uri="{D42A27DB-BD31-4B8C-83A1-F6EECF244321}">
                <p14:modId xmlns:p14="http://schemas.microsoft.com/office/powerpoint/2010/main" val="777275227"/>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16</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Content Placeholder 2">
            <a:extLst>
              <a:ext uri="{FF2B5EF4-FFF2-40B4-BE49-F238E27FC236}">
                <a16:creationId xmlns:a16="http://schemas.microsoft.com/office/drawing/2014/main" id="{91B77746-8496-A320-EAAC-AC6334E77063}"/>
              </a:ext>
            </a:extLst>
          </p:cNvPr>
          <p:cNvSpPr txBox="1">
            <a:spLocks/>
          </p:cNvSpPr>
          <p:nvPr/>
        </p:nvSpPr>
        <p:spPr>
          <a:xfrm>
            <a:off x="523874" y="1224553"/>
            <a:ext cx="5434543" cy="510957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300" b="1" dirty="0">
                <a:latin typeface="Verdana" panose="020B0604030504040204" pitchFamily="34" charset="0"/>
                <a:ea typeface="Calibri" panose="020F0502020204030204" pitchFamily="34" charset="0"/>
                <a:cs typeface="Times New Roman" panose="02020603050405020304" pitchFamily="18" charset="0"/>
              </a:rPr>
              <a:t>#1: </a:t>
            </a:r>
            <a:r>
              <a:rPr lang="en-US" sz="1300" dirty="0">
                <a:latin typeface="Verdana" panose="020B0604030504040204" pitchFamily="34" charset="0"/>
                <a:ea typeface="Calibri" panose="020F0502020204030204" pitchFamily="34" charset="0"/>
                <a:cs typeface="Times New Roman" panose="02020603050405020304" pitchFamily="18" charset="0"/>
              </a:rPr>
              <a:t>Agreement within </a:t>
            </a:r>
            <a:r>
              <a:rPr lang="en-US" sz="1300" b="1" dirty="0">
                <a:latin typeface="Verdana" panose="020B0604030504040204" pitchFamily="34" charset="0"/>
                <a:ea typeface="Calibri" panose="020F0502020204030204" pitchFamily="34" charset="0"/>
                <a:cs typeface="Times New Roman" panose="02020603050405020304" pitchFamily="18" charset="0"/>
              </a:rPr>
              <a:t>UEMS Section of Pharmacology </a:t>
            </a:r>
            <a:r>
              <a:rPr lang="en-US" sz="1300" dirty="0">
                <a:latin typeface="Verdana" panose="020B0604030504040204" pitchFamily="34" charset="0"/>
                <a:ea typeface="Calibri" panose="020F0502020204030204" pitchFamily="34" charset="0"/>
                <a:cs typeface="Times New Roman" panose="02020603050405020304" pitchFamily="18" charset="0"/>
              </a:rPr>
              <a:t>on </a:t>
            </a:r>
          </a:p>
          <a:p>
            <a:pPr lvl="1">
              <a:lnSpc>
                <a:spcPct val="107000"/>
              </a:lnSpc>
              <a:spcAft>
                <a:spcPts val="800"/>
              </a:spcAft>
            </a:pPr>
            <a:r>
              <a:rPr lang="en-US" sz="1300" b="1" dirty="0">
                <a:latin typeface="Verdana" panose="020B0604030504040204" pitchFamily="34" charset="0"/>
                <a:ea typeface="Calibri" panose="020F0502020204030204" pitchFamily="34" charset="0"/>
                <a:cs typeface="Times New Roman" panose="02020603050405020304" pitchFamily="18" charset="0"/>
              </a:rPr>
              <a:t>Ordinary (General) Competences </a:t>
            </a:r>
            <a:r>
              <a:rPr lang="en-US" sz="1300" dirty="0">
                <a:latin typeface="Verdana" panose="020B0604030504040204" pitchFamily="34" charset="0"/>
                <a:ea typeface="Calibri" panose="020F0502020204030204" pitchFamily="34" charset="0"/>
                <a:cs typeface="Times New Roman" panose="02020603050405020304" pitchFamily="18" charset="0"/>
              </a:rPr>
              <a:t>(e.g., initial diagnosis &amp; therapy)</a:t>
            </a:r>
          </a:p>
          <a:p>
            <a:pPr lvl="1">
              <a:lnSpc>
                <a:spcPct val="107000"/>
              </a:lnSpc>
              <a:spcAft>
                <a:spcPts val="800"/>
              </a:spcAft>
            </a:pPr>
            <a:r>
              <a:rPr lang="en-US" sz="1300" b="1" dirty="0">
                <a:latin typeface="Verdana" panose="020B0604030504040204" pitchFamily="34" charset="0"/>
                <a:ea typeface="Calibri" panose="020F0502020204030204" pitchFamily="34" charset="0"/>
                <a:cs typeface="Times New Roman" panose="02020603050405020304" pitchFamily="18" charset="0"/>
              </a:rPr>
              <a:t>Subject special Competences </a:t>
            </a:r>
            <a:r>
              <a:rPr lang="en-US" sz="1300" dirty="0">
                <a:latin typeface="Verdana" panose="020B0604030504040204" pitchFamily="34" charset="0"/>
                <a:ea typeface="Calibri" panose="020F0502020204030204" pitchFamily="34" charset="0"/>
                <a:cs typeface="Times New Roman" panose="02020603050405020304" pitchFamily="18" charset="0"/>
              </a:rPr>
              <a:t>and </a:t>
            </a:r>
            <a:r>
              <a:rPr lang="en-US" sz="1300" b="1" dirty="0">
                <a:latin typeface="Verdana" panose="020B0604030504040204" pitchFamily="34" charset="0"/>
                <a:ea typeface="Calibri" panose="020F0502020204030204" pitchFamily="34" charset="0"/>
                <a:cs typeface="Times New Roman" panose="02020603050405020304" pitchFamily="18" charset="0"/>
              </a:rPr>
              <a:t>EPAs</a:t>
            </a:r>
          </a:p>
          <a:p>
            <a:pPr lvl="1">
              <a:lnSpc>
                <a:spcPct val="107000"/>
              </a:lnSpc>
              <a:spcAft>
                <a:spcPts val="800"/>
              </a:spcAft>
            </a:pPr>
            <a:r>
              <a:rPr lang="en-US" sz="1300" b="1" dirty="0">
                <a:latin typeface="Verdana" panose="020B0604030504040204" pitchFamily="34" charset="0"/>
                <a:ea typeface="Calibri" panose="020F0502020204030204" pitchFamily="34" charset="0"/>
                <a:cs typeface="Times New Roman" panose="02020603050405020304" pitchFamily="18" charset="0"/>
              </a:rPr>
              <a:t>European Training Requirements (ETR)</a:t>
            </a:r>
          </a:p>
          <a:p>
            <a:pPr marL="0" indent="0">
              <a:lnSpc>
                <a:spcPct val="107000"/>
              </a:lnSpc>
              <a:spcAft>
                <a:spcPts val="800"/>
              </a:spcAft>
              <a:buNone/>
            </a:pPr>
            <a:r>
              <a:rPr lang="en-US" sz="1300" b="1" dirty="0">
                <a:latin typeface="Verdana" panose="020B0604030504040204" pitchFamily="34" charset="0"/>
                <a:ea typeface="Calibri" panose="020F0502020204030204" pitchFamily="34" charset="0"/>
                <a:cs typeface="Times New Roman" panose="02020603050405020304" pitchFamily="18" charset="0"/>
              </a:rPr>
              <a:t>#2: </a:t>
            </a:r>
            <a:r>
              <a:rPr lang="en-US" sz="1300" dirty="0">
                <a:latin typeface="Verdana" panose="020B0604030504040204" pitchFamily="34" charset="0"/>
                <a:ea typeface="Calibri" panose="020F0502020204030204" pitchFamily="34" charset="0"/>
                <a:cs typeface="Times New Roman" panose="02020603050405020304" pitchFamily="18" charset="0"/>
              </a:rPr>
              <a:t>Feedback/endorsement from the </a:t>
            </a:r>
            <a:r>
              <a:rPr lang="en-US" sz="1300" b="1" dirty="0">
                <a:latin typeface="Verdana" panose="020B0604030504040204" pitchFamily="34" charset="0"/>
                <a:ea typeface="Calibri" panose="020F0502020204030204" pitchFamily="34" charset="0"/>
                <a:cs typeface="Times New Roman" panose="02020603050405020304" pitchFamily="18" charset="0"/>
              </a:rPr>
              <a:t>Therapeutic specialties sections </a:t>
            </a:r>
            <a:r>
              <a:rPr lang="en-US" sz="1300" dirty="0">
                <a:latin typeface="Verdana" panose="020B0604030504040204" pitchFamily="34" charset="0"/>
                <a:ea typeface="Calibri" panose="020F0502020204030204" pitchFamily="34" charset="0"/>
                <a:cs typeface="Times New Roman" panose="02020603050405020304" pitchFamily="18" charset="0"/>
              </a:rPr>
              <a:t>on</a:t>
            </a:r>
          </a:p>
          <a:p>
            <a:pPr lvl="1">
              <a:lnSpc>
                <a:spcPct val="107000"/>
              </a:lnSpc>
              <a:spcAft>
                <a:spcPts val="800"/>
              </a:spcAft>
            </a:pPr>
            <a:r>
              <a:rPr lang="en-US" sz="1300" dirty="0">
                <a:latin typeface="Verdana" panose="020B0604030504040204" pitchFamily="34" charset="0"/>
                <a:ea typeface="Calibri" panose="020F0502020204030204" pitchFamily="34" charset="0"/>
                <a:cs typeface="Times New Roman" panose="02020603050405020304" pitchFamily="18" charset="0"/>
              </a:rPr>
              <a:t>The need to integrate into Specialties ETRs the provisions regarding </a:t>
            </a:r>
          </a:p>
          <a:p>
            <a:pPr lvl="2">
              <a:lnSpc>
                <a:spcPct val="107000"/>
              </a:lnSpc>
              <a:spcAft>
                <a:spcPts val="800"/>
              </a:spcAft>
            </a:pPr>
            <a:r>
              <a:rPr lang="en-US" sz="1300" b="1" dirty="0">
                <a:latin typeface="Verdana" panose="020B0604030504040204" pitchFamily="34" charset="0"/>
                <a:ea typeface="Calibri" panose="020F0502020204030204" pitchFamily="34" charset="0"/>
                <a:cs typeface="Times New Roman" panose="02020603050405020304" pitchFamily="18" charset="0"/>
              </a:rPr>
              <a:t>General Competences </a:t>
            </a:r>
            <a:r>
              <a:rPr lang="en-US" sz="1300" dirty="0">
                <a:latin typeface="Verdana" panose="020B0604030504040204" pitchFamily="34" charset="0"/>
                <a:ea typeface="Calibri" panose="020F0502020204030204" pitchFamily="34" charset="0"/>
                <a:cs typeface="Times New Roman" panose="02020603050405020304" pitchFamily="18" charset="0"/>
              </a:rPr>
              <a:t>of clinical pharmacology for non-clinical pharmacologists' into the </a:t>
            </a:r>
            <a:r>
              <a:rPr lang="lt-LT" sz="1300" dirty="0">
                <a:latin typeface="Verdana" panose="020B0604030504040204" pitchFamily="34" charset="0"/>
                <a:ea typeface="Calibri" panose="020F0502020204030204" pitchFamily="34" charset="0"/>
                <a:cs typeface="Times New Roman" panose="02020603050405020304" pitchFamily="18" charset="0"/>
              </a:rPr>
              <a:t>CBME/</a:t>
            </a:r>
            <a:r>
              <a:rPr lang="en-US" sz="1300" dirty="0">
                <a:latin typeface="Verdana" panose="020B0604030504040204" pitchFamily="34" charset="0"/>
                <a:ea typeface="Calibri" panose="020F0502020204030204" pitchFamily="34" charset="0"/>
                <a:cs typeface="Times New Roman" panose="02020603050405020304" pitchFamily="18" charset="0"/>
              </a:rPr>
              <a:t>EPAs of therapeutic sections  </a:t>
            </a:r>
          </a:p>
          <a:p>
            <a:pPr lvl="2">
              <a:lnSpc>
                <a:spcPct val="107000"/>
              </a:lnSpc>
              <a:spcAft>
                <a:spcPts val="800"/>
              </a:spcAft>
            </a:pPr>
            <a:r>
              <a:rPr lang="en-US" sz="1300" b="1" dirty="0">
                <a:latin typeface="Verdana" panose="020B0604030504040204" pitchFamily="34" charset="0"/>
                <a:ea typeface="Calibri" panose="020F0502020204030204" pitchFamily="34" charset="0"/>
                <a:cs typeface="Times New Roman" panose="02020603050405020304" pitchFamily="18" charset="0"/>
              </a:rPr>
              <a:t>Seeking further support </a:t>
            </a:r>
            <a:r>
              <a:rPr lang="en-US" sz="1300" dirty="0">
                <a:latin typeface="Verdana" panose="020B0604030504040204" pitchFamily="34" charset="0"/>
                <a:ea typeface="Calibri" panose="020F0502020204030204" pitchFamily="34" charset="0"/>
                <a:cs typeface="Times New Roman" panose="02020603050405020304" pitchFamily="18" charset="0"/>
              </a:rPr>
              <a:t>from medical clinical pharmacologist (timely consultation and/or referral) in cases that require their expertise</a:t>
            </a:r>
          </a:p>
          <a:p>
            <a:pPr marL="0" indent="0">
              <a:lnSpc>
                <a:spcPct val="107000"/>
              </a:lnSpc>
              <a:spcAft>
                <a:spcPts val="800"/>
              </a:spcAft>
              <a:buNone/>
            </a:pPr>
            <a:r>
              <a:rPr lang="en-US" sz="1300" b="1" dirty="0">
                <a:latin typeface="Verdana" panose="020B0604030504040204" pitchFamily="34" charset="0"/>
                <a:ea typeface="Calibri" panose="020F0502020204030204" pitchFamily="34" charset="0"/>
                <a:cs typeface="Times New Roman" panose="02020603050405020304" pitchFamily="18" charset="0"/>
              </a:rPr>
              <a:t>#3: </a:t>
            </a:r>
            <a:r>
              <a:rPr lang="en-US" sz="1300" dirty="0">
                <a:latin typeface="Verdana" panose="020B0604030504040204" pitchFamily="34" charset="0"/>
                <a:ea typeface="Calibri" panose="020F0502020204030204" pitchFamily="34" charset="0"/>
                <a:cs typeface="Times New Roman" panose="02020603050405020304" pitchFamily="18" charset="0"/>
              </a:rPr>
              <a:t>Search for national contributors for </a:t>
            </a:r>
            <a:r>
              <a:rPr lang="en-US" sz="1300" b="1" dirty="0">
                <a:latin typeface="Verdana" panose="020B0604030504040204" pitchFamily="34" charset="0"/>
                <a:ea typeface="Calibri" panose="020F0502020204030204" pitchFamily="34" charset="0"/>
                <a:cs typeface="Times New Roman" panose="02020603050405020304" pitchFamily="18" charset="0"/>
              </a:rPr>
              <a:t>Delphi Study </a:t>
            </a:r>
            <a:r>
              <a:rPr lang="en-US" sz="1300" dirty="0">
                <a:latin typeface="Verdana" panose="020B0604030504040204" pitchFamily="34" charset="0"/>
                <a:ea typeface="Calibri" panose="020F0502020204030204" pitchFamily="34" charset="0"/>
                <a:cs typeface="Times New Roman" panose="02020603050405020304" pitchFamily="18" charset="0"/>
              </a:rPr>
              <a:t>(Topic #2): </a:t>
            </a:r>
          </a:p>
          <a:p>
            <a:pPr>
              <a:lnSpc>
                <a:spcPct val="107000"/>
              </a:lnSpc>
              <a:spcAft>
                <a:spcPts val="800"/>
              </a:spcAft>
            </a:pPr>
            <a:r>
              <a:rPr lang="en-US" sz="1300" b="1" dirty="0">
                <a:latin typeface="Verdana" panose="020B0604030504040204" pitchFamily="34" charset="0"/>
                <a:ea typeface="Calibri" panose="020F0502020204030204" pitchFamily="34" charset="0"/>
                <a:cs typeface="Times New Roman" panose="02020603050405020304" pitchFamily="18" charset="0"/>
              </a:rPr>
              <a:t>Contact: </a:t>
            </a:r>
          </a:p>
          <a:p>
            <a:pPr marL="457200" lvl="1" indent="0">
              <a:lnSpc>
                <a:spcPts val="900"/>
              </a:lnSpc>
              <a:spcAft>
                <a:spcPts val="800"/>
              </a:spcAft>
              <a:buNone/>
            </a:pPr>
            <a:r>
              <a:rPr lang="en-US" sz="1300" dirty="0">
                <a:latin typeface="Verdana" panose="020B0604030504040204" pitchFamily="34" charset="0"/>
                <a:ea typeface="Calibri" panose="020F0502020204030204" pitchFamily="34" charset="0"/>
                <a:cs typeface="Times New Roman" panose="02020603050405020304" pitchFamily="18" charset="0"/>
              </a:rPr>
              <a:t>Prof. Dr. Romaldas Mačiulaitis</a:t>
            </a:r>
          </a:p>
          <a:p>
            <a:pPr marL="457200" lvl="1" indent="0">
              <a:lnSpc>
                <a:spcPts val="900"/>
              </a:lnSpc>
              <a:spcAft>
                <a:spcPts val="800"/>
              </a:spcAft>
              <a:buNone/>
            </a:pPr>
            <a:r>
              <a:rPr lang="en-US" sz="1300" dirty="0">
                <a:latin typeface="Verdana" panose="020B0604030504040204" pitchFamily="34" charset="0"/>
                <a:ea typeface="Calibri" panose="020F0502020204030204" pitchFamily="34" charset="0"/>
                <a:cs typeface="Times New Roman" panose="02020603050405020304" pitchFamily="18" charset="0"/>
              </a:rPr>
              <a:t>President of UEMS Section of Pharmacology</a:t>
            </a:r>
          </a:p>
          <a:p>
            <a:pPr marL="457200" lvl="1" indent="0">
              <a:lnSpc>
                <a:spcPts val="900"/>
              </a:lnSpc>
              <a:spcAft>
                <a:spcPts val="800"/>
              </a:spcAft>
              <a:buNone/>
            </a:pPr>
            <a:r>
              <a:rPr lang="en-US" sz="1300" dirty="0">
                <a:latin typeface="Verdana" panose="020B0604030504040204" pitchFamily="34" charset="0"/>
                <a:ea typeface="Calibri" panose="020F0502020204030204" pitchFamily="34" charset="0"/>
                <a:cs typeface="Times New Roman" panose="02020603050405020304" pitchFamily="18" charset="0"/>
              </a:rPr>
              <a:t>Lithuanian University of Health Sciences</a:t>
            </a:r>
          </a:p>
          <a:p>
            <a:pPr marL="457200" lvl="1" indent="0">
              <a:lnSpc>
                <a:spcPts val="900"/>
              </a:lnSpc>
              <a:spcAft>
                <a:spcPts val="800"/>
              </a:spcAft>
              <a:buNone/>
            </a:pPr>
            <a:r>
              <a:rPr lang="en-US" sz="1300" dirty="0">
                <a:latin typeface="Verdana" panose="020B0604030504040204" pitchFamily="34" charset="0"/>
                <a:ea typeface="Calibri" panose="020F0502020204030204" pitchFamily="34" charset="0"/>
                <a:cs typeface="Times New Roman" panose="02020603050405020304" pitchFamily="18" charset="0"/>
              </a:rPr>
              <a:t>Mickevičiaus g. 9, Kaunas; LT-44307; LITHUANIA</a:t>
            </a:r>
          </a:p>
          <a:p>
            <a:pPr marL="457200" lvl="1" indent="0">
              <a:lnSpc>
                <a:spcPts val="900"/>
              </a:lnSpc>
              <a:spcAft>
                <a:spcPts val="800"/>
              </a:spcAft>
              <a:buNone/>
            </a:pPr>
            <a:r>
              <a:rPr lang="en-US" sz="1300" dirty="0">
                <a:latin typeface="Verdana" panose="020B0604030504040204" pitchFamily="34" charset="0"/>
                <a:ea typeface="Calibri" panose="020F0502020204030204" pitchFamily="34" charset="0"/>
                <a:cs typeface="Times New Roman" panose="02020603050405020304" pitchFamily="18" charset="0"/>
              </a:rPr>
              <a:t>Phone +370-699-43734</a:t>
            </a:r>
          </a:p>
          <a:p>
            <a:pPr marL="457200" lvl="1" indent="0">
              <a:lnSpc>
                <a:spcPts val="900"/>
              </a:lnSpc>
              <a:spcAft>
                <a:spcPts val="800"/>
              </a:spcAft>
              <a:buNone/>
            </a:pPr>
            <a:r>
              <a:rPr lang="en-US" sz="1300" dirty="0">
                <a:latin typeface="Verdana" panose="020B0604030504040204" pitchFamily="34" charset="0"/>
                <a:ea typeface="Calibri" panose="020F0502020204030204" pitchFamily="34" charset="0"/>
                <a:cs typeface="Times New Roman" panose="02020603050405020304" pitchFamily="18" charset="0"/>
              </a:rPr>
              <a:t>Email: </a:t>
            </a:r>
            <a:r>
              <a:rPr lang="en-US" sz="1300" dirty="0" err="1">
                <a:latin typeface="Verdana" panose="020B0604030504040204" pitchFamily="34" charset="0"/>
                <a:ea typeface="Calibri" panose="020F0502020204030204" pitchFamily="34" charset="0"/>
                <a:cs typeface="Times New Roman" panose="02020603050405020304" pitchFamily="18" charset="0"/>
                <a:hlinkClick r:id="rId3"/>
              </a:rPr>
              <a:t>Romaldas.Maciulaitis@lsmu.lt</a:t>
            </a:r>
            <a:r>
              <a:rPr lang="en-US" sz="1300" dirty="0">
                <a:latin typeface="Verdana" panose="020B0604030504040204" pitchFamily="34" charset="0"/>
                <a:ea typeface="Calibri" panose="020F0502020204030204" pitchFamily="34" charset="0"/>
                <a:cs typeface="Times New Roman" panose="02020603050405020304" pitchFamily="18" charset="0"/>
              </a:rPr>
              <a:t>  </a:t>
            </a:r>
          </a:p>
          <a:p>
            <a:pPr marL="457200" lvl="1" indent="0">
              <a:lnSpc>
                <a:spcPts val="900"/>
              </a:lnSpc>
              <a:spcAft>
                <a:spcPts val="800"/>
              </a:spcAft>
              <a:buNone/>
            </a:pPr>
            <a:endParaRPr lang="en-US" sz="1100" dirty="0">
              <a:latin typeface="Verdana" panose="020B0604030504040204" pitchFamily="34" charset="0"/>
              <a:ea typeface="Calibri" panose="020F0502020204030204" pitchFamily="34" charset="0"/>
              <a:cs typeface="Times New Roman" panose="02020603050405020304" pitchFamily="18" charset="0"/>
            </a:endParaRPr>
          </a:p>
          <a:p>
            <a:pPr lvl="1">
              <a:lnSpc>
                <a:spcPct val="107000"/>
              </a:lnSpc>
              <a:spcAft>
                <a:spcPts val="800"/>
              </a:spcAft>
            </a:pPr>
            <a:endParaRPr lang="en-US" sz="1100" b="1" dirty="0">
              <a:latin typeface="Verdana" panose="020B0604030504040204" pitchFamily="34" charset="0"/>
              <a:ea typeface="Calibri" panose="020F0502020204030204" pitchFamily="34" charset="0"/>
              <a:cs typeface="Times New Roman" panose="02020603050405020304" pitchFamily="18" charset="0"/>
            </a:endParaRPr>
          </a:p>
        </p:txBody>
      </p:sp>
      <p:pic>
        <p:nvPicPr>
          <p:cNvPr id="15" name="Content Placeholder 7">
            <a:extLst>
              <a:ext uri="{FF2B5EF4-FFF2-40B4-BE49-F238E27FC236}">
                <a16:creationId xmlns:a16="http://schemas.microsoft.com/office/drawing/2014/main" id="{46AC8703-F51C-9A8C-CD31-448D1A3FD38A}"/>
              </a:ext>
            </a:extLst>
          </p:cNvPr>
          <p:cNvPicPr>
            <a:picLocks noChangeAspect="1"/>
          </p:cNvPicPr>
          <p:nvPr/>
        </p:nvPicPr>
        <p:blipFill>
          <a:blip r:embed="rId4"/>
          <a:stretch>
            <a:fillRect/>
          </a:stretch>
        </p:blipFill>
        <p:spPr>
          <a:xfrm>
            <a:off x="6709414" y="225000"/>
            <a:ext cx="5128045" cy="5223008"/>
          </a:xfrm>
          <a:prstGeom prst="rect">
            <a:avLst/>
          </a:prstGeom>
          <a:ln w="63500">
            <a:solidFill>
              <a:srgbClr val="00B050"/>
            </a:solidFill>
          </a:ln>
          <a:effectLst>
            <a:outerShdw blurRad="50800" dist="317500" dir="7200000" algn="ctr" rotWithShape="0">
              <a:srgbClr val="000000">
                <a:alpha val="43137"/>
              </a:srgbClr>
            </a:outerShdw>
          </a:effectLst>
          <a:scene3d>
            <a:camera prst="orthographicFront"/>
            <a:lightRig rig="threePt" dir="t"/>
          </a:scene3d>
          <a:sp3d>
            <a:bevelT/>
          </a:sp3d>
        </p:spPr>
      </p:pic>
    </p:spTree>
    <p:extLst>
      <p:ext uri="{BB962C8B-B14F-4D97-AF65-F5344CB8AC3E}">
        <p14:creationId xmlns:p14="http://schemas.microsoft.com/office/powerpoint/2010/main" val="330715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6">
            <a:extLst>
              <a:ext uri="{FF2B5EF4-FFF2-40B4-BE49-F238E27FC236}">
                <a16:creationId xmlns:a16="http://schemas.microsoft.com/office/drawing/2014/main" id="{86008662-D23D-A567-6F8E-015A01470D0C}"/>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10" name="Picture 9" descr="Description: Description: Description: C:\Users\User\AppData\Local\Microsoft\Windows\Temporary Internet Files\Content.Word\uems.gif">
            <a:extLst>
              <a:ext uri="{FF2B5EF4-FFF2-40B4-BE49-F238E27FC236}">
                <a16:creationId xmlns:a16="http://schemas.microsoft.com/office/drawing/2014/main" id="{5654DED9-E9B1-7D9D-E139-14A9B0926538}"/>
              </a:ext>
            </a:extLst>
          </p:cNvPr>
          <p:cNvPicPr/>
          <p:nvPr/>
        </p:nvPicPr>
        <p:blipFill>
          <a:blip r:embed="rId3" cstate="print"/>
          <a:srcRect/>
          <a:stretch>
            <a:fillRect/>
          </a:stretch>
        </p:blipFill>
        <p:spPr bwMode="auto">
          <a:xfrm>
            <a:off x="11610975" y="6334125"/>
            <a:ext cx="452968" cy="456782"/>
          </a:xfrm>
          <a:prstGeom prst="rect">
            <a:avLst/>
          </a:prstGeom>
          <a:noFill/>
          <a:ln w="9525">
            <a:noFill/>
            <a:miter lim="800000"/>
            <a:headEnd/>
            <a:tailEnd/>
          </a:ln>
        </p:spPr>
      </p:pic>
      <p:graphicFrame>
        <p:nvGraphicFramePr>
          <p:cNvPr id="11" name="Tabelle 1">
            <a:extLst>
              <a:ext uri="{FF2B5EF4-FFF2-40B4-BE49-F238E27FC236}">
                <a16:creationId xmlns:a16="http://schemas.microsoft.com/office/drawing/2014/main" id="{D224A781-4D94-D48A-D39E-091557AC63F7}"/>
              </a:ext>
            </a:extLst>
          </p:cNvPr>
          <p:cNvGraphicFramePr>
            <a:graphicFrameLocks noGrp="1"/>
          </p:cNvGraphicFramePr>
          <p:nvPr>
            <p:extLst>
              <p:ext uri="{D42A27DB-BD31-4B8C-83A1-F6EECF244321}">
                <p14:modId xmlns:p14="http://schemas.microsoft.com/office/powerpoint/2010/main" val="777275227"/>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2</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itle 1">
            <a:extLst>
              <a:ext uri="{FF2B5EF4-FFF2-40B4-BE49-F238E27FC236}">
                <a16:creationId xmlns:a16="http://schemas.microsoft.com/office/drawing/2014/main" id="{7028D1FC-019C-14B4-F395-EAFECBEFA818}"/>
              </a:ext>
            </a:extLst>
          </p:cNvPr>
          <p:cNvSpPr txBox="1">
            <a:spLocks/>
          </p:cNvSpPr>
          <p:nvPr/>
        </p:nvSpPr>
        <p:spPr>
          <a:xfrm>
            <a:off x="0" y="0"/>
            <a:ext cx="12192000" cy="89450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FFF00"/>
                </a:solidFill>
                <a:latin typeface="Verdana" panose="020B0604030504040204" pitchFamily="34" charset="0"/>
                <a:ea typeface="Verdana" panose="020B0604030504040204" pitchFamily="34" charset="0"/>
              </a:rPr>
              <a:t>Clinical pharmacology as medical specialty</a:t>
            </a:r>
            <a:endParaRPr lang="en-US" sz="3600" dirty="0">
              <a:solidFill>
                <a:srgbClr val="002060"/>
              </a:solidFill>
            </a:endParaRPr>
          </a:p>
        </p:txBody>
      </p:sp>
      <p:sp>
        <p:nvSpPr>
          <p:cNvPr id="15" name="Content Placeholder 2">
            <a:extLst>
              <a:ext uri="{FF2B5EF4-FFF2-40B4-BE49-F238E27FC236}">
                <a16:creationId xmlns:a16="http://schemas.microsoft.com/office/drawing/2014/main" id="{EA2441B6-9BD5-8BDF-E445-0184787F12EC}"/>
              </a:ext>
            </a:extLst>
          </p:cNvPr>
          <p:cNvSpPr>
            <a:spLocks noGrp="1"/>
          </p:cNvSpPr>
          <p:nvPr>
            <p:ph idx="1"/>
          </p:nvPr>
        </p:nvSpPr>
        <p:spPr>
          <a:xfrm>
            <a:off x="200025" y="1982787"/>
            <a:ext cx="5400675" cy="4351338"/>
          </a:xfrm>
        </p:spPr>
        <p:txBody>
          <a:bodyPr>
            <a:normAutofit fontScale="62500" lnSpcReduction="20000"/>
          </a:bodyPr>
          <a:lstStyle/>
          <a:p>
            <a:pPr>
              <a:lnSpc>
                <a:spcPct val="107000"/>
              </a:lnSpc>
              <a:spcAft>
                <a:spcPts val="800"/>
              </a:spcAft>
            </a:pPr>
            <a:r>
              <a:rPr lang="en-GB" sz="1800" b="1" dirty="0">
                <a:effectLst/>
                <a:latin typeface="Verdana" panose="020B0604030504040204" pitchFamily="34" charset="0"/>
                <a:ea typeface="Calibri" panose="020F0502020204030204" pitchFamily="34" charset="0"/>
                <a:cs typeface="Times New Roman" panose="02020603050405020304" pitchFamily="18" charset="0"/>
              </a:rPr>
              <a:t>Clinical pharmacology (CP)</a:t>
            </a:r>
            <a:r>
              <a:rPr lang="en-GB" sz="1800" dirty="0">
                <a:effectLst/>
                <a:latin typeface="Verdana" panose="020B0604030504040204" pitchFamily="34" charset="0"/>
                <a:ea typeface="Calibri" panose="020F0502020204030204" pitchFamily="34" charset="0"/>
                <a:cs typeface="Times New Roman" panose="02020603050405020304" pitchFamily="18" charset="0"/>
              </a:rPr>
              <a:t> – a branch of biomedical science that encompasses the discovery and development of medicines, the use of medicines as therapeutic agents, and all aspects of the effects of medicines on humans.</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Verdana" panose="020B0604030504040204" pitchFamily="34" charset="0"/>
                <a:ea typeface="Calibri" panose="020F0502020204030204" pitchFamily="34" charset="0"/>
                <a:cs typeface="Times New Roman" panose="02020603050405020304" pitchFamily="18" charset="0"/>
              </a:rPr>
              <a:t>Medical clinical pharmacologist (MD/CP) - </a:t>
            </a:r>
            <a:r>
              <a:rPr lang="en-GB" sz="1800" dirty="0">
                <a:effectLst/>
                <a:latin typeface="Verdana" panose="020B0604030504040204" pitchFamily="34" charset="0"/>
                <a:ea typeface="Calibri" panose="020F0502020204030204" pitchFamily="34" charset="0"/>
                <a:cs typeface="Times New Roman" panose="02020603050405020304" pitchFamily="18" charset="0"/>
              </a:rPr>
              <a:t> a medical doctor who has acquired the professional qualification of a medical clinical pharmacologist in accordance with the procedure established by </a:t>
            </a:r>
            <a:r>
              <a:rPr lang="en-GB" sz="1800" i="1" u="sng" dirty="0">
                <a:effectLst/>
                <a:latin typeface="Verdana" panose="020B0604030504040204" pitchFamily="34" charset="0"/>
                <a:ea typeface="Calibri" panose="020F0502020204030204" pitchFamily="34" charset="0"/>
                <a:cs typeface="Times New Roman" panose="02020603050405020304" pitchFamily="18" charset="0"/>
              </a:rPr>
              <a:t>legal acts</a:t>
            </a:r>
            <a:r>
              <a:rPr lang="en-GB" sz="1800" dirty="0">
                <a:effectLst/>
                <a:latin typeface="Verdana" panose="020B0604030504040204" pitchFamily="34" charset="0"/>
                <a:ea typeface="Calibri" panose="020F0502020204030204" pitchFamily="34" charset="0"/>
                <a:cs typeface="Times New Roman" panose="02020603050405020304" pitchFamily="18" charset="0"/>
              </a:rPr>
              <a:t>.</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Verdana" panose="020B0604030504040204" pitchFamily="34" charset="0"/>
                <a:ea typeface="Calibri" panose="020F0502020204030204" pitchFamily="34" charset="0"/>
                <a:cs typeface="Times New Roman" panose="02020603050405020304" pitchFamily="18" charset="0"/>
              </a:rPr>
              <a:t>The practice of a medical clinical pharmacologist - </a:t>
            </a:r>
            <a:r>
              <a:rPr lang="en-GB" sz="1800" dirty="0">
                <a:effectLst/>
                <a:latin typeface="Verdana" panose="020B0604030504040204" pitchFamily="34" charset="0"/>
                <a:ea typeface="Calibri" panose="020F0502020204030204" pitchFamily="34" charset="0"/>
                <a:cs typeface="Times New Roman" panose="02020603050405020304" pitchFamily="18" charset="0"/>
              </a:rPr>
              <a:t>the </a:t>
            </a:r>
            <a:r>
              <a:rPr lang="en-GB" sz="1800" i="1" u="sng" dirty="0">
                <a:effectLst/>
                <a:latin typeface="Verdana" panose="020B0604030504040204" pitchFamily="34" charset="0"/>
                <a:ea typeface="Calibri" panose="020F0502020204030204" pitchFamily="34" charset="0"/>
                <a:cs typeface="Times New Roman" panose="02020603050405020304" pitchFamily="18" charset="0"/>
              </a:rPr>
              <a:t>personal healthcare</a:t>
            </a:r>
            <a:r>
              <a:rPr lang="en-GB" sz="1800" dirty="0">
                <a:effectLst/>
                <a:latin typeface="Verdana" panose="020B0604030504040204" pitchFamily="34" charset="0"/>
                <a:ea typeface="Calibri" panose="020F0502020204030204" pitchFamily="34" charset="0"/>
                <a:cs typeface="Times New Roman" panose="02020603050405020304" pitchFamily="18" charset="0"/>
              </a:rPr>
              <a:t> / </a:t>
            </a:r>
            <a:r>
              <a:rPr lang="en-GB" sz="1800" i="1" u="sng" dirty="0">
                <a:effectLst/>
                <a:latin typeface="Verdana" panose="020B0604030504040204" pitchFamily="34" charset="0"/>
                <a:ea typeface="Calibri" panose="020F0502020204030204" pitchFamily="34" charset="0"/>
                <a:cs typeface="Times New Roman" panose="02020603050405020304" pitchFamily="18" charset="0"/>
              </a:rPr>
              <a:t>patient care</a:t>
            </a:r>
            <a:r>
              <a:rPr lang="en-GB" sz="1800" dirty="0">
                <a:effectLst/>
                <a:latin typeface="Verdana" panose="020B0604030504040204" pitchFamily="34" charset="0"/>
                <a:ea typeface="Calibri" panose="020F0502020204030204" pitchFamily="34" charset="0"/>
                <a:cs typeface="Times New Roman" panose="02020603050405020304" pitchFamily="18" charset="0"/>
              </a:rPr>
              <a:t> provided by a medical clinical pharmacologist in accordance with the acquired professional qualifications and established competences, regulated by </a:t>
            </a:r>
            <a:r>
              <a:rPr lang="en-GB" sz="1800" i="1" u="sng" dirty="0">
                <a:effectLst/>
                <a:latin typeface="Verdana" panose="020B0604030504040204" pitchFamily="34" charset="0"/>
                <a:ea typeface="Calibri" panose="020F0502020204030204" pitchFamily="34" charset="0"/>
                <a:cs typeface="Times New Roman" panose="02020603050405020304" pitchFamily="18" charset="0"/>
              </a:rPr>
              <a:t>legal acts</a:t>
            </a:r>
            <a:r>
              <a:rPr lang="en-GB" sz="1800" dirty="0">
                <a:effectLst/>
                <a:latin typeface="Verdana" panose="020B060403050404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800" b="1" dirty="0">
                <a:effectLst/>
                <a:latin typeface="Verdana" panose="020B0604030504040204" pitchFamily="34" charset="0"/>
                <a:ea typeface="Calibri" panose="020F0502020204030204" pitchFamily="34" charset="0"/>
                <a:cs typeface="Times New Roman" panose="02020603050405020304" pitchFamily="18" charset="0"/>
              </a:rPr>
              <a:t>Rational use of medicines (RUM) – </a:t>
            </a:r>
            <a:r>
              <a:rPr lang="en-GB" sz="1800" dirty="0">
                <a:effectLst/>
                <a:latin typeface="Verdana" panose="020B0604030504040204" pitchFamily="34" charset="0"/>
                <a:ea typeface="Calibri" panose="020F0502020204030204" pitchFamily="34" charset="0"/>
                <a:cs typeface="Times New Roman" panose="02020603050405020304" pitchFamily="18" charset="0"/>
              </a:rPr>
              <a:t>the use of medicines when the patient is given the individual doses of medicines most appropriate for their clinical condition at the right time, during the optimal treatment period, and the costs of treatment are minimal for both the patient and society.</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Verdana" panose="020B0604030504040204" pitchFamily="34" charset="0"/>
                <a:ea typeface="Calibri" panose="020F0502020204030204" pitchFamily="34" charset="0"/>
                <a:cs typeface="Times New Roman" panose="02020603050405020304" pitchFamily="18" charset="0"/>
              </a:rPr>
              <a:t>Pharmacotherapeutic problem (PTP)</a:t>
            </a:r>
            <a:r>
              <a:rPr lang="en-GB" sz="1800" dirty="0">
                <a:effectLst/>
                <a:latin typeface="Verdana" panose="020B0604030504040204" pitchFamily="34" charset="0"/>
                <a:ea typeface="Calibri" panose="020F0502020204030204" pitchFamily="34" charset="0"/>
                <a:cs typeface="Times New Roman" panose="02020603050405020304" pitchFamily="18" charset="0"/>
              </a:rPr>
              <a:t> – any issue related to medicine therapy that negatively impacts a patient's health or treatment outcomes.  These problems can range from medication errors and adverse drug reactions to ineffective treatment or patient non-adherence. </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itle 1">
            <a:extLst>
              <a:ext uri="{FF2B5EF4-FFF2-40B4-BE49-F238E27FC236}">
                <a16:creationId xmlns:a16="http://schemas.microsoft.com/office/drawing/2014/main" id="{0BEC8C5A-201B-69CC-0DAE-BA5367CA64D9}"/>
              </a:ext>
            </a:extLst>
          </p:cNvPr>
          <p:cNvSpPr>
            <a:spLocks noGrp="1"/>
          </p:cNvSpPr>
          <p:nvPr>
            <p:ph type="title"/>
          </p:nvPr>
        </p:nvSpPr>
        <p:spPr>
          <a:xfrm>
            <a:off x="352426" y="1059026"/>
            <a:ext cx="5334000" cy="759243"/>
          </a:xfrm>
          <a:solidFill>
            <a:schemeClr val="accent6">
              <a:lumMod val="75000"/>
            </a:schemeClr>
          </a:solidFill>
        </p:spPr>
        <p:txBody>
          <a:bodyPr>
            <a:normAutofit/>
          </a:bodyPr>
          <a:lstStyle/>
          <a:p>
            <a:pPr algn="ctr"/>
            <a:r>
              <a:rPr lang="en-US" sz="1800" b="1" dirty="0">
                <a:solidFill>
                  <a:schemeClr val="bg1"/>
                </a:solidFill>
                <a:latin typeface="Verdana" panose="020B0604030504040204" pitchFamily="34" charset="0"/>
                <a:ea typeface="Verdana" panose="020B0604030504040204" pitchFamily="34" charset="0"/>
              </a:rPr>
              <a:t>Main provisions</a:t>
            </a:r>
            <a:endParaRPr lang="lt-LT" sz="1800" b="1" dirty="0">
              <a:solidFill>
                <a:schemeClr val="bg1"/>
              </a:solidFill>
              <a:latin typeface="Verdana" panose="020B0604030504040204" pitchFamily="34" charset="0"/>
              <a:ea typeface="Verdana" panose="020B0604030504040204" pitchFamily="34" charset="0"/>
            </a:endParaRPr>
          </a:p>
        </p:txBody>
      </p:sp>
      <p:pic>
        <p:nvPicPr>
          <p:cNvPr id="17" name="Picture 16">
            <a:extLst>
              <a:ext uri="{FF2B5EF4-FFF2-40B4-BE49-F238E27FC236}">
                <a16:creationId xmlns:a16="http://schemas.microsoft.com/office/drawing/2014/main" id="{AB0EAB33-3DA4-1ACA-1210-192916E07706}"/>
              </a:ext>
            </a:extLst>
          </p:cNvPr>
          <p:cNvPicPr>
            <a:picLocks noChangeAspect="1"/>
          </p:cNvPicPr>
          <p:nvPr/>
        </p:nvPicPr>
        <p:blipFill>
          <a:blip r:embed="rId4"/>
          <a:stretch>
            <a:fillRect/>
          </a:stretch>
        </p:blipFill>
        <p:spPr>
          <a:xfrm>
            <a:off x="6380617" y="2297840"/>
            <a:ext cx="5254399" cy="3579083"/>
          </a:xfrm>
          <a:prstGeom prst="rect">
            <a:avLst/>
          </a:prstGeom>
          <a:effectLst>
            <a:outerShdw blurRad="50800" dist="317500" dir="7500000" algn="ctr" rotWithShape="0">
              <a:srgbClr val="000000">
                <a:alpha val="43137"/>
              </a:srgbClr>
            </a:outerShdw>
          </a:effectLst>
          <a:scene3d>
            <a:camera prst="orthographicFront"/>
            <a:lightRig rig="threePt" dir="t"/>
          </a:scene3d>
          <a:sp3d>
            <a:bevelT/>
          </a:sp3d>
        </p:spPr>
      </p:pic>
      <p:sp>
        <p:nvSpPr>
          <p:cNvPr id="18" name="Oval 17">
            <a:extLst>
              <a:ext uri="{FF2B5EF4-FFF2-40B4-BE49-F238E27FC236}">
                <a16:creationId xmlns:a16="http://schemas.microsoft.com/office/drawing/2014/main" id="{1AECD8D5-442F-6204-F2A2-222BD2E665E3}"/>
              </a:ext>
            </a:extLst>
          </p:cNvPr>
          <p:cNvSpPr/>
          <p:nvPr/>
        </p:nvSpPr>
        <p:spPr>
          <a:xfrm>
            <a:off x="6558878" y="3296942"/>
            <a:ext cx="2136826" cy="107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00"/>
                </a:solidFill>
                <a:latin typeface="Verdana" panose="020B0604030504040204" pitchFamily="34" charset="0"/>
                <a:ea typeface="Verdana" panose="020B0604030504040204" pitchFamily="34" charset="0"/>
              </a:rPr>
              <a:t>Pharmacological patient care</a:t>
            </a:r>
            <a:endParaRPr lang="lt-LT" sz="1100" b="1" dirty="0">
              <a:solidFill>
                <a:srgbClr val="FFFF00"/>
              </a:solidFill>
              <a:latin typeface="Verdana" panose="020B0604030504040204" pitchFamily="34" charset="0"/>
              <a:ea typeface="Verdana" panose="020B0604030504040204" pitchFamily="34" charset="0"/>
            </a:endParaRPr>
          </a:p>
        </p:txBody>
      </p:sp>
      <p:sp>
        <p:nvSpPr>
          <p:cNvPr id="19" name="Oval 18">
            <a:extLst>
              <a:ext uri="{FF2B5EF4-FFF2-40B4-BE49-F238E27FC236}">
                <a16:creationId xmlns:a16="http://schemas.microsoft.com/office/drawing/2014/main" id="{93A2BF8F-DB9B-9913-C6BD-56E06F7194CA}"/>
              </a:ext>
            </a:extLst>
          </p:cNvPr>
          <p:cNvSpPr/>
          <p:nvPr/>
        </p:nvSpPr>
        <p:spPr>
          <a:xfrm>
            <a:off x="9048750" y="3202617"/>
            <a:ext cx="2356305" cy="1169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00"/>
                </a:solidFill>
                <a:latin typeface="Verdana" panose="020B0604030504040204" pitchFamily="34" charset="0"/>
                <a:ea typeface="Verdana" panose="020B0604030504040204" pitchFamily="34" charset="0"/>
              </a:rPr>
              <a:t>Pharmacological public health care</a:t>
            </a:r>
            <a:endParaRPr lang="lt-LT" sz="1100" b="1" dirty="0">
              <a:solidFill>
                <a:srgbClr val="FFFF00"/>
              </a:solidFill>
              <a:latin typeface="Verdana" panose="020B0604030504040204" pitchFamily="34" charset="0"/>
              <a:ea typeface="Verdana" panose="020B0604030504040204" pitchFamily="34" charset="0"/>
            </a:endParaRPr>
          </a:p>
        </p:txBody>
      </p:sp>
      <p:sp>
        <p:nvSpPr>
          <p:cNvPr id="20" name="Oval 19">
            <a:extLst>
              <a:ext uri="{FF2B5EF4-FFF2-40B4-BE49-F238E27FC236}">
                <a16:creationId xmlns:a16="http://schemas.microsoft.com/office/drawing/2014/main" id="{A5CBB5C1-C63D-3398-D0DD-7AC77DF9ACA9}"/>
              </a:ext>
            </a:extLst>
          </p:cNvPr>
          <p:cNvSpPr/>
          <p:nvPr/>
        </p:nvSpPr>
        <p:spPr>
          <a:xfrm>
            <a:off x="7695812" y="4331713"/>
            <a:ext cx="2356305" cy="1316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00"/>
                </a:solidFill>
                <a:latin typeface="Verdana" panose="020B0604030504040204" pitchFamily="34" charset="0"/>
                <a:ea typeface="Verdana" panose="020B0604030504040204" pitchFamily="34" charset="0"/>
              </a:rPr>
              <a:t>Research and Development, especially translational</a:t>
            </a:r>
            <a:endParaRPr lang="lt-LT" sz="1100" b="1" dirty="0">
              <a:solidFill>
                <a:srgbClr val="FFFF00"/>
              </a:solidFill>
              <a:latin typeface="Verdana" panose="020B0604030504040204" pitchFamily="34" charset="0"/>
              <a:ea typeface="Verdana" panose="020B0604030504040204" pitchFamily="34" charset="0"/>
            </a:endParaRPr>
          </a:p>
        </p:txBody>
      </p:sp>
      <p:sp>
        <p:nvSpPr>
          <p:cNvPr id="21" name="Rectangle 20">
            <a:extLst>
              <a:ext uri="{FF2B5EF4-FFF2-40B4-BE49-F238E27FC236}">
                <a16:creationId xmlns:a16="http://schemas.microsoft.com/office/drawing/2014/main" id="{41562D6B-61C4-1B23-FCEA-368E56D2A73E}"/>
              </a:ext>
            </a:extLst>
          </p:cNvPr>
          <p:cNvSpPr/>
          <p:nvPr/>
        </p:nvSpPr>
        <p:spPr>
          <a:xfrm>
            <a:off x="6380617" y="2312994"/>
            <a:ext cx="5230359" cy="282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Verdana" panose="020B0604030504040204" pitchFamily="34" charset="0"/>
                <a:ea typeface="Verdana" panose="020B0604030504040204" pitchFamily="34" charset="0"/>
              </a:rPr>
              <a:t>Three activity areas</a:t>
            </a:r>
            <a:endParaRPr lang="lt-LT" sz="1200" b="1" dirty="0">
              <a:latin typeface="Verdana" panose="020B0604030504040204" pitchFamily="34" charset="0"/>
              <a:ea typeface="Verdana" panose="020B0604030504040204" pitchFamily="34" charset="0"/>
            </a:endParaRPr>
          </a:p>
        </p:txBody>
      </p:sp>
      <p:sp>
        <p:nvSpPr>
          <p:cNvPr id="22" name="Content Placeholder 5">
            <a:extLst>
              <a:ext uri="{FF2B5EF4-FFF2-40B4-BE49-F238E27FC236}">
                <a16:creationId xmlns:a16="http://schemas.microsoft.com/office/drawing/2014/main" id="{B334B731-27D5-0AAE-33F6-B8B21B693BD1}"/>
              </a:ext>
            </a:extLst>
          </p:cNvPr>
          <p:cNvSpPr txBox="1">
            <a:spLocks/>
          </p:cNvSpPr>
          <p:nvPr/>
        </p:nvSpPr>
        <p:spPr>
          <a:xfrm>
            <a:off x="7034407" y="1477951"/>
            <a:ext cx="4657435" cy="739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lt-LT" sz="1800" b="1" dirty="0" err="1">
                <a:latin typeface="Verdana" panose="020B0604030504040204" pitchFamily="34" charset="0"/>
                <a:ea typeface="Verdana" panose="020B0604030504040204" pitchFamily="34" charset="0"/>
              </a:rPr>
              <a:t>Medical</a:t>
            </a:r>
            <a:r>
              <a:rPr lang="lt-LT" sz="1800" b="1" dirty="0">
                <a:latin typeface="Verdana" panose="020B0604030504040204" pitchFamily="34" charset="0"/>
                <a:ea typeface="Verdana" panose="020B0604030504040204" pitchFamily="34" charset="0"/>
              </a:rPr>
              <a:t> </a:t>
            </a:r>
            <a:r>
              <a:rPr lang="lt-LT" sz="1800" b="1" dirty="0" err="1">
                <a:latin typeface="Verdana" panose="020B0604030504040204" pitchFamily="34" charset="0"/>
                <a:ea typeface="Verdana" panose="020B0604030504040204" pitchFamily="34" charset="0"/>
              </a:rPr>
              <a:t>clinical</a:t>
            </a:r>
            <a:r>
              <a:rPr lang="lt-LT" sz="1800" b="1" dirty="0">
                <a:latin typeface="Verdana" panose="020B0604030504040204" pitchFamily="34" charset="0"/>
                <a:ea typeface="Verdana" panose="020B0604030504040204" pitchFamily="34" charset="0"/>
              </a:rPr>
              <a:t> </a:t>
            </a:r>
            <a:r>
              <a:rPr lang="lt-LT" sz="1800" b="1" dirty="0" err="1">
                <a:latin typeface="Verdana" panose="020B0604030504040204" pitchFamily="34" charset="0"/>
                <a:ea typeface="Verdana" panose="020B0604030504040204" pitchFamily="34" charset="0"/>
              </a:rPr>
              <a:t>pharmacologist</a:t>
            </a:r>
            <a:endParaRPr lang="lt-LT" sz="1800" b="1" dirty="0">
              <a:latin typeface="Verdana" panose="020B0604030504040204" pitchFamily="34" charset="0"/>
              <a:ea typeface="Verdana" panose="020B0604030504040204" pitchFamily="34" charset="0"/>
            </a:endParaRPr>
          </a:p>
        </p:txBody>
      </p:sp>
      <p:sp>
        <p:nvSpPr>
          <p:cNvPr id="23" name="Rectangle 22">
            <a:extLst>
              <a:ext uri="{FF2B5EF4-FFF2-40B4-BE49-F238E27FC236}">
                <a16:creationId xmlns:a16="http://schemas.microsoft.com/office/drawing/2014/main" id="{05BE90B6-64F3-2FB5-A02C-3B1625C54BCA}"/>
              </a:ext>
            </a:extLst>
          </p:cNvPr>
          <p:cNvSpPr/>
          <p:nvPr/>
        </p:nvSpPr>
        <p:spPr>
          <a:xfrm>
            <a:off x="6915151" y="3537413"/>
            <a:ext cx="1495424" cy="585064"/>
          </a:xfrm>
          <a:prstGeom prst="rect">
            <a:avLst/>
          </a:prstGeom>
          <a:noFill/>
          <a:ln w="603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 </a:t>
            </a:r>
          </a:p>
        </p:txBody>
      </p:sp>
      <p:sp>
        <p:nvSpPr>
          <p:cNvPr id="24" name="Rectangle 23">
            <a:extLst>
              <a:ext uri="{FF2B5EF4-FFF2-40B4-BE49-F238E27FC236}">
                <a16:creationId xmlns:a16="http://schemas.microsoft.com/office/drawing/2014/main" id="{724046A7-26ED-8959-787E-4B60E26FC03B}"/>
              </a:ext>
            </a:extLst>
          </p:cNvPr>
          <p:cNvSpPr/>
          <p:nvPr/>
        </p:nvSpPr>
        <p:spPr>
          <a:xfrm>
            <a:off x="438150" y="3572652"/>
            <a:ext cx="5143502" cy="761999"/>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25" name="Straight Arrow Connector 24">
            <a:extLst>
              <a:ext uri="{FF2B5EF4-FFF2-40B4-BE49-F238E27FC236}">
                <a16:creationId xmlns:a16="http://schemas.microsoft.com/office/drawing/2014/main" id="{92C75DB9-6382-8065-161E-890765619EA3}"/>
              </a:ext>
            </a:extLst>
          </p:cNvPr>
          <p:cNvCxnSpPr>
            <a:cxnSpLocks/>
            <a:endCxn id="23" idx="1"/>
          </p:cNvCxnSpPr>
          <p:nvPr/>
        </p:nvCxnSpPr>
        <p:spPr>
          <a:xfrm>
            <a:off x="5607070" y="3829215"/>
            <a:ext cx="1308081" cy="730"/>
          </a:xfrm>
          <a:prstGeom prst="straightConnector1">
            <a:avLst/>
          </a:prstGeom>
          <a:ln w="6032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7FE6B303-7CA9-1946-4842-1E2B52C4FF78}"/>
              </a:ext>
            </a:extLst>
          </p:cNvPr>
          <p:cNvSpPr txBox="1">
            <a:spLocks/>
          </p:cNvSpPr>
          <p:nvPr/>
        </p:nvSpPr>
        <p:spPr>
          <a:xfrm>
            <a:off x="6339569" y="1065443"/>
            <a:ext cx="5334000" cy="759243"/>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latin typeface="Verdana" panose="020B0604030504040204" pitchFamily="34" charset="0"/>
                <a:ea typeface="Verdana" panose="020B0604030504040204" pitchFamily="34" charset="0"/>
              </a:rPr>
              <a:t>Medical clinical pharmacologist</a:t>
            </a:r>
          </a:p>
        </p:txBody>
      </p:sp>
    </p:spTree>
    <p:extLst>
      <p:ext uri="{BB962C8B-B14F-4D97-AF65-F5344CB8AC3E}">
        <p14:creationId xmlns:p14="http://schemas.microsoft.com/office/powerpoint/2010/main" val="137720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lt-LT" dirty="0"/>
          </a:p>
        </p:txBody>
      </p:sp>
      <p:sp>
        <p:nvSpPr>
          <p:cNvPr id="8" name="Oval 7"/>
          <p:cNvSpPr/>
          <p:nvPr/>
        </p:nvSpPr>
        <p:spPr>
          <a:xfrm>
            <a:off x="2452662" y="2143116"/>
            <a:ext cx="4143404" cy="1357322"/>
          </a:xfrm>
          <a:prstGeom prst="ellipse">
            <a:avLst/>
          </a:prstGeom>
          <a:solidFill>
            <a:srgbClr val="FFC00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Clinical pharmacy</a:t>
            </a:r>
            <a:endParaRPr lang="lt-LT" b="1" dirty="0">
              <a:solidFill>
                <a:schemeClr val="tx1"/>
              </a:solidFill>
              <a:latin typeface="Verdana" pitchFamily="34" charset="0"/>
              <a:ea typeface="Verdana" pitchFamily="34" charset="0"/>
              <a:cs typeface="Verdana" pitchFamily="34" charset="0"/>
            </a:endParaRPr>
          </a:p>
        </p:txBody>
      </p:sp>
      <p:sp>
        <p:nvSpPr>
          <p:cNvPr id="10" name="Oval 9"/>
          <p:cNvSpPr/>
          <p:nvPr/>
        </p:nvSpPr>
        <p:spPr>
          <a:xfrm>
            <a:off x="6453190" y="2071678"/>
            <a:ext cx="3714776" cy="1500198"/>
          </a:xfrm>
          <a:prstGeom prst="ellipse">
            <a:avLst/>
          </a:prstGeom>
          <a:solidFill>
            <a:srgbClr val="00B0F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Other medical specialties</a:t>
            </a:r>
            <a:endParaRPr lang="lt-LT" b="1" dirty="0">
              <a:solidFill>
                <a:schemeClr val="tx1"/>
              </a:solidFill>
              <a:latin typeface="Verdana" pitchFamily="34" charset="0"/>
              <a:ea typeface="Verdana" pitchFamily="34" charset="0"/>
              <a:cs typeface="Verdana" pitchFamily="34" charset="0"/>
            </a:endParaRPr>
          </a:p>
        </p:txBody>
      </p:sp>
      <p:sp>
        <p:nvSpPr>
          <p:cNvPr id="12" name="Oval 11"/>
          <p:cNvSpPr/>
          <p:nvPr/>
        </p:nvSpPr>
        <p:spPr>
          <a:xfrm>
            <a:off x="2166910" y="3143248"/>
            <a:ext cx="2286016" cy="1643074"/>
          </a:xfrm>
          <a:prstGeom prst="ellipse">
            <a:avLst/>
          </a:prstGeom>
          <a:solidFill>
            <a:srgbClr val="FFFF0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Pharmacy</a:t>
            </a:r>
            <a:endParaRPr lang="lt-LT" b="1" dirty="0">
              <a:solidFill>
                <a:schemeClr val="tx1"/>
              </a:solidFill>
              <a:latin typeface="Verdana" pitchFamily="34" charset="0"/>
              <a:ea typeface="Verdana" pitchFamily="34" charset="0"/>
              <a:cs typeface="Verdana" pitchFamily="34" charset="0"/>
            </a:endParaRPr>
          </a:p>
        </p:txBody>
      </p:sp>
      <p:sp>
        <p:nvSpPr>
          <p:cNvPr id="14" name="Oval 13"/>
          <p:cNvSpPr/>
          <p:nvPr/>
        </p:nvSpPr>
        <p:spPr>
          <a:xfrm>
            <a:off x="5953124" y="4214818"/>
            <a:ext cx="2214578" cy="1143008"/>
          </a:xfrm>
          <a:prstGeom prst="ellipse">
            <a:avLst/>
          </a:prstGeom>
          <a:solidFill>
            <a:srgbClr val="DF5BC3"/>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Pharmaceutical physician</a:t>
            </a:r>
            <a:endParaRPr lang="lt-LT" b="1" dirty="0">
              <a:solidFill>
                <a:schemeClr val="tx1"/>
              </a:solidFill>
              <a:latin typeface="Verdana" pitchFamily="34" charset="0"/>
              <a:ea typeface="Verdana" pitchFamily="34" charset="0"/>
              <a:cs typeface="Verdana" pitchFamily="34" charset="0"/>
            </a:endParaRPr>
          </a:p>
        </p:txBody>
      </p:sp>
      <p:sp>
        <p:nvSpPr>
          <p:cNvPr id="16" name="Oval 15"/>
          <p:cNvSpPr/>
          <p:nvPr/>
        </p:nvSpPr>
        <p:spPr>
          <a:xfrm>
            <a:off x="3309918" y="4000504"/>
            <a:ext cx="2928958" cy="1643074"/>
          </a:xfrm>
          <a:prstGeom prst="ellipse">
            <a:avLst/>
          </a:prstGeom>
          <a:solidFill>
            <a:srgbClr val="92D05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Basic pharmacology</a:t>
            </a:r>
            <a:endParaRPr lang="lt-LT" b="1" dirty="0">
              <a:solidFill>
                <a:schemeClr val="tx1"/>
              </a:solidFill>
              <a:latin typeface="Verdana" pitchFamily="34" charset="0"/>
              <a:ea typeface="Verdana" pitchFamily="34" charset="0"/>
              <a:cs typeface="Verdana" pitchFamily="34" charset="0"/>
            </a:endParaRPr>
          </a:p>
        </p:txBody>
      </p:sp>
      <p:sp>
        <p:nvSpPr>
          <p:cNvPr id="22" name="Oval 21"/>
          <p:cNvSpPr/>
          <p:nvPr/>
        </p:nvSpPr>
        <p:spPr>
          <a:xfrm>
            <a:off x="7524760" y="3357562"/>
            <a:ext cx="3143240" cy="1571636"/>
          </a:xfrm>
          <a:prstGeom prst="ellipse">
            <a:avLst/>
          </a:prstGeom>
          <a:solidFill>
            <a:srgbClr val="00206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itchFamily="34" charset="0"/>
                <a:ea typeface="Verdana" pitchFamily="34" charset="0"/>
                <a:cs typeface="Verdana" pitchFamily="34" charset="0"/>
              </a:rPr>
              <a:t>Regulatory and reimbursement</a:t>
            </a:r>
            <a:endParaRPr lang="lt-LT" b="1" dirty="0">
              <a:solidFill>
                <a:schemeClr val="bg1"/>
              </a:solidFill>
              <a:latin typeface="Verdana" pitchFamily="34" charset="0"/>
              <a:ea typeface="Verdana" pitchFamily="34" charset="0"/>
              <a:cs typeface="Verdana" pitchFamily="34" charset="0"/>
            </a:endParaRPr>
          </a:p>
        </p:txBody>
      </p:sp>
      <p:sp>
        <p:nvSpPr>
          <p:cNvPr id="23" name="Oval 22"/>
          <p:cNvSpPr/>
          <p:nvPr/>
        </p:nvSpPr>
        <p:spPr>
          <a:xfrm>
            <a:off x="3667108" y="2786058"/>
            <a:ext cx="4572032" cy="1643074"/>
          </a:xfrm>
          <a:prstGeom prst="ellipse">
            <a:avLst/>
          </a:prstGeom>
          <a:solidFill>
            <a:schemeClr val="accent1">
              <a:alpha val="59000"/>
            </a:schemeClr>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ea typeface="Verdana" pitchFamily="34" charset="0"/>
                <a:cs typeface="Verdana" pitchFamily="34" charset="0"/>
              </a:rPr>
              <a:t>Clinical pharmacology</a:t>
            </a:r>
            <a:endParaRPr lang="lt-LT" sz="2400" b="1" dirty="0">
              <a:latin typeface="Verdana" pitchFamily="34" charset="0"/>
              <a:ea typeface="Verdana" pitchFamily="34" charset="0"/>
              <a:cs typeface="Verdana" pitchFamily="34" charset="0"/>
            </a:endParaRPr>
          </a:p>
        </p:txBody>
      </p:sp>
      <p:graphicFrame>
        <p:nvGraphicFramePr>
          <p:cNvPr id="9" name="Tabelle 1">
            <a:extLst>
              <a:ext uri="{FF2B5EF4-FFF2-40B4-BE49-F238E27FC236}">
                <a16:creationId xmlns:a16="http://schemas.microsoft.com/office/drawing/2014/main" id="{86DB3998-DE76-A05F-D0A9-E1354C631738}"/>
              </a:ext>
            </a:extLst>
          </p:cNvPr>
          <p:cNvGraphicFramePr>
            <a:graphicFrameLocks noGrp="1"/>
          </p:cNvGraphicFramePr>
          <p:nvPr>
            <p:extLst>
              <p:ext uri="{D42A27DB-BD31-4B8C-83A1-F6EECF244321}">
                <p14:modId xmlns:p14="http://schemas.microsoft.com/office/powerpoint/2010/main" val="3764424259"/>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3</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1" name="Gerader Verbinder 6">
            <a:extLst>
              <a:ext uri="{FF2B5EF4-FFF2-40B4-BE49-F238E27FC236}">
                <a16:creationId xmlns:a16="http://schemas.microsoft.com/office/drawing/2014/main" id="{520B52BA-052D-7700-2BF8-4CD5AF19E5D7}"/>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13" name="Picture 12" descr="Description: Description: Description: C:\Users\User\AppData\Local\Microsoft\Windows\Temporary Internet Files\Content.Word\uems.gif">
            <a:extLst>
              <a:ext uri="{FF2B5EF4-FFF2-40B4-BE49-F238E27FC236}">
                <a16:creationId xmlns:a16="http://schemas.microsoft.com/office/drawing/2014/main" id="{235AC51D-9CC3-4C79-5FAE-B9ABD67D41C7}"/>
              </a:ext>
            </a:extLst>
          </p:cNvPr>
          <p:cNvPicPr/>
          <p:nvPr/>
        </p:nvPicPr>
        <p:blipFill>
          <a:blip r:embed="rId2" cstate="print"/>
          <a:srcRect/>
          <a:stretch>
            <a:fillRect/>
          </a:stretch>
        </p:blipFill>
        <p:spPr bwMode="auto">
          <a:xfrm>
            <a:off x="11610975" y="6334125"/>
            <a:ext cx="452968" cy="456782"/>
          </a:xfrm>
          <a:prstGeom prst="rect">
            <a:avLst/>
          </a:prstGeom>
          <a:noFill/>
          <a:ln w="9525">
            <a:noFill/>
            <a:miter lim="800000"/>
            <a:headEnd/>
            <a:tailEnd/>
          </a:ln>
        </p:spPr>
      </p:pic>
      <p:sp>
        <p:nvSpPr>
          <p:cNvPr id="4" name="Title 1">
            <a:extLst>
              <a:ext uri="{FF2B5EF4-FFF2-40B4-BE49-F238E27FC236}">
                <a16:creationId xmlns:a16="http://schemas.microsoft.com/office/drawing/2014/main" id="{A8757355-92A6-C289-3541-C723508B50D7}"/>
              </a:ext>
            </a:extLst>
          </p:cNvPr>
          <p:cNvSpPr txBox="1">
            <a:spLocks/>
          </p:cNvSpPr>
          <p:nvPr/>
        </p:nvSpPr>
        <p:spPr>
          <a:xfrm>
            <a:off x="0" y="0"/>
            <a:ext cx="12192000" cy="89450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FFFF00"/>
                </a:solidFill>
                <a:latin typeface="Verdana" panose="020B0604030504040204" pitchFamily="34" charset="0"/>
                <a:ea typeface="Verdana" panose="020B0604030504040204" pitchFamily="34" charset="0"/>
              </a:rPr>
              <a:t>European Environment of Clinical Pharmacology as Medical Specialty</a:t>
            </a:r>
          </a:p>
          <a:p>
            <a:r>
              <a:rPr lang="en-US" sz="2000" b="1" dirty="0">
                <a:solidFill>
                  <a:srgbClr val="FF0000"/>
                </a:solidFill>
                <a:highlight>
                  <a:srgbClr val="FFFF00"/>
                </a:highlight>
                <a:latin typeface="Verdana" panose="020B0604030504040204" pitchFamily="34" charset="0"/>
                <a:ea typeface="Verdana" panose="020B0604030504040204" pitchFamily="34" charset="0"/>
              </a:rPr>
              <a:t>Overlapping</a:t>
            </a:r>
            <a:r>
              <a:rPr lang="en-US" sz="2000" b="1" dirty="0">
                <a:solidFill>
                  <a:schemeClr val="bg1"/>
                </a:solidFill>
                <a:latin typeface="Verdana" panose="020B0604030504040204" pitchFamily="34" charset="0"/>
                <a:ea typeface="Verdana" panose="020B0604030504040204" pitchFamily="34" charset="0"/>
              </a:rPr>
              <a:t> competences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lt-LT" dirty="0"/>
          </a:p>
        </p:txBody>
      </p:sp>
      <p:sp>
        <p:nvSpPr>
          <p:cNvPr id="8" name="Oval 7"/>
          <p:cNvSpPr/>
          <p:nvPr/>
        </p:nvSpPr>
        <p:spPr>
          <a:xfrm>
            <a:off x="2452662" y="2143116"/>
            <a:ext cx="4143404" cy="1357322"/>
          </a:xfrm>
          <a:prstGeom prst="ellipse">
            <a:avLst/>
          </a:prstGeom>
          <a:noFill/>
          <a:ln>
            <a:prstDash val="sysDot"/>
          </a:ln>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Clinical pharmacy</a:t>
            </a:r>
            <a:endParaRPr lang="lt-LT" b="1" dirty="0">
              <a:solidFill>
                <a:schemeClr val="tx1"/>
              </a:solidFill>
              <a:latin typeface="Verdana" pitchFamily="34" charset="0"/>
              <a:ea typeface="Verdana" pitchFamily="34" charset="0"/>
              <a:cs typeface="Verdana" pitchFamily="34" charset="0"/>
            </a:endParaRPr>
          </a:p>
        </p:txBody>
      </p:sp>
      <p:sp>
        <p:nvSpPr>
          <p:cNvPr id="10" name="Oval 9"/>
          <p:cNvSpPr/>
          <p:nvPr/>
        </p:nvSpPr>
        <p:spPr>
          <a:xfrm>
            <a:off x="6453190" y="2071678"/>
            <a:ext cx="3714776" cy="1500198"/>
          </a:xfrm>
          <a:prstGeom prst="ellipse">
            <a:avLst/>
          </a:prstGeom>
          <a:solidFill>
            <a:srgbClr val="00B0F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Other medical specialties</a:t>
            </a:r>
            <a:endParaRPr lang="lt-LT" b="1" dirty="0">
              <a:solidFill>
                <a:schemeClr val="tx1"/>
              </a:solidFill>
              <a:latin typeface="Verdana" pitchFamily="34" charset="0"/>
              <a:ea typeface="Verdana" pitchFamily="34" charset="0"/>
              <a:cs typeface="Verdana" pitchFamily="34" charset="0"/>
            </a:endParaRPr>
          </a:p>
        </p:txBody>
      </p:sp>
      <p:sp>
        <p:nvSpPr>
          <p:cNvPr id="12" name="Oval 11"/>
          <p:cNvSpPr/>
          <p:nvPr/>
        </p:nvSpPr>
        <p:spPr>
          <a:xfrm>
            <a:off x="2166910" y="3143248"/>
            <a:ext cx="2286016" cy="1643074"/>
          </a:xfrm>
          <a:prstGeom prst="ellipse">
            <a:avLst/>
          </a:prstGeom>
          <a:solidFill>
            <a:srgbClr val="FFFF0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Pharmacy</a:t>
            </a:r>
            <a:endParaRPr lang="lt-LT" b="1" dirty="0">
              <a:solidFill>
                <a:schemeClr val="tx1"/>
              </a:solidFill>
              <a:latin typeface="Verdana" pitchFamily="34" charset="0"/>
              <a:ea typeface="Verdana" pitchFamily="34" charset="0"/>
              <a:cs typeface="Verdana" pitchFamily="34" charset="0"/>
            </a:endParaRPr>
          </a:p>
        </p:txBody>
      </p:sp>
      <p:sp>
        <p:nvSpPr>
          <p:cNvPr id="16" name="Oval 15"/>
          <p:cNvSpPr/>
          <p:nvPr/>
        </p:nvSpPr>
        <p:spPr>
          <a:xfrm>
            <a:off x="3309918" y="4000504"/>
            <a:ext cx="2928958" cy="1643074"/>
          </a:xfrm>
          <a:prstGeom prst="ellipse">
            <a:avLst/>
          </a:prstGeom>
          <a:solidFill>
            <a:srgbClr val="92D05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Basic pharmacology</a:t>
            </a:r>
            <a:endParaRPr lang="lt-LT" b="1" dirty="0">
              <a:solidFill>
                <a:schemeClr val="tx1"/>
              </a:solidFill>
              <a:latin typeface="Verdana" pitchFamily="34" charset="0"/>
              <a:ea typeface="Verdana" pitchFamily="34" charset="0"/>
              <a:cs typeface="Verdana" pitchFamily="34" charset="0"/>
            </a:endParaRPr>
          </a:p>
        </p:txBody>
      </p:sp>
      <p:sp>
        <p:nvSpPr>
          <p:cNvPr id="15" name="Oval 14"/>
          <p:cNvSpPr/>
          <p:nvPr/>
        </p:nvSpPr>
        <p:spPr>
          <a:xfrm>
            <a:off x="3309918" y="3000372"/>
            <a:ext cx="1581160" cy="500066"/>
          </a:xfrm>
          <a:prstGeom prst="ellipse">
            <a:avLst/>
          </a:prstGeom>
          <a:solidFill>
            <a:srgbClr val="FFC00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dirty="0">
              <a:solidFill>
                <a:schemeClr val="tx1"/>
              </a:solidFill>
              <a:latin typeface="Verdana" pitchFamily="34" charset="0"/>
              <a:ea typeface="Verdana" pitchFamily="34" charset="0"/>
              <a:cs typeface="Verdana" pitchFamily="34" charset="0"/>
            </a:endParaRPr>
          </a:p>
        </p:txBody>
      </p:sp>
      <p:cxnSp>
        <p:nvCxnSpPr>
          <p:cNvPr id="51" name="Straight Connector 50"/>
          <p:cNvCxnSpPr/>
          <p:nvPr/>
        </p:nvCxnSpPr>
        <p:spPr>
          <a:xfrm>
            <a:off x="6515104" y="4286256"/>
            <a:ext cx="65246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81752" y="4357694"/>
            <a:ext cx="65246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24760" y="3429000"/>
            <a:ext cx="3143240" cy="1500198"/>
          </a:xfrm>
          <a:prstGeom prst="ellipse">
            <a:avLst/>
          </a:prstGeom>
          <a:solidFill>
            <a:srgbClr val="00206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itchFamily="34" charset="0"/>
                <a:ea typeface="Verdana" pitchFamily="34" charset="0"/>
                <a:cs typeface="Verdana" pitchFamily="34" charset="0"/>
              </a:rPr>
              <a:t>Regulatory and reimbursement</a:t>
            </a:r>
            <a:endParaRPr lang="lt-LT" b="1" dirty="0">
              <a:solidFill>
                <a:schemeClr val="bg1"/>
              </a:solidFill>
              <a:latin typeface="Verdana" pitchFamily="34" charset="0"/>
              <a:ea typeface="Verdana" pitchFamily="34" charset="0"/>
              <a:cs typeface="Verdana" pitchFamily="34" charset="0"/>
            </a:endParaRPr>
          </a:p>
        </p:txBody>
      </p:sp>
      <p:sp>
        <p:nvSpPr>
          <p:cNvPr id="67" name="Oval 66"/>
          <p:cNvSpPr/>
          <p:nvPr/>
        </p:nvSpPr>
        <p:spPr>
          <a:xfrm>
            <a:off x="5953124" y="4214818"/>
            <a:ext cx="2214578" cy="1143008"/>
          </a:xfrm>
          <a:prstGeom prst="ellipse">
            <a:avLst/>
          </a:prstGeom>
          <a:noFill/>
          <a:ln>
            <a:prstDash val="sysDot"/>
          </a:ln>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Pharmaceutical physician</a:t>
            </a:r>
            <a:endParaRPr lang="lt-LT" b="1" dirty="0">
              <a:solidFill>
                <a:schemeClr val="tx1"/>
              </a:solidFill>
              <a:latin typeface="Verdana" pitchFamily="34" charset="0"/>
              <a:ea typeface="Verdana" pitchFamily="34" charset="0"/>
              <a:cs typeface="Verdana" pitchFamily="34" charset="0"/>
            </a:endParaRPr>
          </a:p>
        </p:txBody>
      </p:sp>
      <p:sp>
        <p:nvSpPr>
          <p:cNvPr id="69" name="Oval 68"/>
          <p:cNvSpPr/>
          <p:nvPr/>
        </p:nvSpPr>
        <p:spPr>
          <a:xfrm>
            <a:off x="3667108" y="2786058"/>
            <a:ext cx="4572032" cy="1643074"/>
          </a:xfrm>
          <a:prstGeom prst="ellipse">
            <a:avLst/>
          </a:prstGeom>
          <a:solidFill>
            <a:schemeClr val="accent1">
              <a:alpha val="59000"/>
            </a:schemeClr>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ea typeface="Verdana" pitchFamily="34" charset="0"/>
                <a:cs typeface="Verdana" pitchFamily="34" charset="0"/>
              </a:rPr>
              <a:t>Clinical pharmacology</a:t>
            </a:r>
            <a:endParaRPr lang="lt-LT" sz="2400" b="1" dirty="0">
              <a:latin typeface="Verdana" pitchFamily="34" charset="0"/>
              <a:ea typeface="Verdana" pitchFamily="34" charset="0"/>
              <a:cs typeface="Verdana" pitchFamily="34" charset="0"/>
            </a:endParaRPr>
          </a:p>
        </p:txBody>
      </p:sp>
      <p:cxnSp>
        <p:nvCxnSpPr>
          <p:cNvPr id="70" name="Straight Connector 69"/>
          <p:cNvCxnSpPr/>
          <p:nvPr/>
        </p:nvCxnSpPr>
        <p:spPr>
          <a:xfrm>
            <a:off x="7381884" y="3429000"/>
            <a:ext cx="71438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596198" y="3500438"/>
            <a:ext cx="57150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96132" y="3357562"/>
            <a:ext cx="928694" cy="952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953256" y="3286124"/>
            <a:ext cx="100965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10380" y="3214686"/>
            <a:ext cx="100013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738942" y="3143248"/>
            <a:ext cx="92869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596066" y="3071810"/>
            <a:ext cx="71438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4628" y="3000372"/>
            <a:ext cx="57150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53190" y="2928934"/>
            <a:ext cx="42862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596198" y="4071942"/>
            <a:ext cx="21431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596198" y="4000504"/>
            <a:ext cx="35719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67636" y="3929066"/>
            <a:ext cx="42862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739074" y="3857628"/>
            <a:ext cx="42862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810512" y="3786190"/>
            <a:ext cx="35719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6200000" flipV="1">
            <a:off x="6310314" y="4143380"/>
            <a:ext cx="2714644" cy="7143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6200000" flipV="1">
            <a:off x="7096132" y="4643446"/>
            <a:ext cx="1857388" cy="14287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881950" y="3714752"/>
            <a:ext cx="35719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7953388" y="3643314"/>
            <a:ext cx="285752" cy="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7953388" y="3571874"/>
            <a:ext cx="285752" cy="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aphicFrame>
        <p:nvGraphicFramePr>
          <p:cNvPr id="7" name="Tabelle 1">
            <a:extLst>
              <a:ext uri="{FF2B5EF4-FFF2-40B4-BE49-F238E27FC236}">
                <a16:creationId xmlns:a16="http://schemas.microsoft.com/office/drawing/2014/main" id="{D962352B-9CCB-7F44-93B9-5CBBB7DB3D45}"/>
              </a:ext>
            </a:extLst>
          </p:cNvPr>
          <p:cNvGraphicFramePr>
            <a:graphicFrameLocks noGrp="1"/>
          </p:cNvGraphicFramePr>
          <p:nvPr>
            <p:extLst>
              <p:ext uri="{D42A27DB-BD31-4B8C-83A1-F6EECF244321}">
                <p14:modId xmlns:p14="http://schemas.microsoft.com/office/powerpoint/2010/main" val="3764424259"/>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4</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9" name="Gerader Verbinder 6">
            <a:extLst>
              <a:ext uri="{FF2B5EF4-FFF2-40B4-BE49-F238E27FC236}">
                <a16:creationId xmlns:a16="http://schemas.microsoft.com/office/drawing/2014/main" id="{6ED57E45-34F7-A928-5016-84016880F828}"/>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11" name="Picture 10" descr="Description: Description: Description: C:\Users\User\AppData\Local\Microsoft\Windows\Temporary Internet Files\Content.Word\uems.gif">
            <a:extLst>
              <a:ext uri="{FF2B5EF4-FFF2-40B4-BE49-F238E27FC236}">
                <a16:creationId xmlns:a16="http://schemas.microsoft.com/office/drawing/2014/main" id="{7F29DFFD-2535-B2BD-C01D-F766446F05EE}"/>
              </a:ext>
            </a:extLst>
          </p:cNvPr>
          <p:cNvPicPr/>
          <p:nvPr/>
        </p:nvPicPr>
        <p:blipFill>
          <a:blip r:embed="rId2" cstate="print"/>
          <a:srcRect/>
          <a:stretch>
            <a:fillRect/>
          </a:stretch>
        </p:blipFill>
        <p:spPr bwMode="auto">
          <a:xfrm>
            <a:off x="11610975" y="6334125"/>
            <a:ext cx="452968" cy="456782"/>
          </a:xfrm>
          <a:prstGeom prst="rect">
            <a:avLst/>
          </a:prstGeom>
          <a:noFill/>
          <a:ln w="9525">
            <a:noFill/>
            <a:miter lim="800000"/>
            <a:headEnd/>
            <a:tailEnd/>
          </a:ln>
        </p:spPr>
      </p:pic>
      <p:sp>
        <p:nvSpPr>
          <p:cNvPr id="14" name="TextBox 13">
            <a:extLst>
              <a:ext uri="{FF2B5EF4-FFF2-40B4-BE49-F238E27FC236}">
                <a16:creationId xmlns:a16="http://schemas.microsoft.com/office/drawing/2014/main" id="{2C828A4B-17E9-126E-96A7-283824FA3BE1}"/>
              </a:ext>
            </a:extLst>
          </p:cNvPr>
          <p:cNvSpPr txBox="1"/>
          <p:nvPr/>
        </p:nvSpPr>
        <p:spPr>
          <a:xfrm>
            <a:off x="8096265" y="5711627"/>
            <a:ext cx="3385592" cy="646331"/>
          </a:xfrm>
          <a:prstGeom prst="rect">
            <a:avLst/>
          </a:prstGeom>
          <a:solidFill>
            <a:schemeClr val="bg1">
              <a:lumMod val="85000"/>
            </a:schemeClr>
          </a:solidFill>
          <a:ln w="50800">
            <a:solidFill>
              <a:srgbClr val="FF0000"/>
            </a:solidFill>
          </a:ln>
        </p:spPr>
        <p:txBody>
          <a:bodyPr wrap="square" rtlCol="0">
            <a:spAutoFit/>
          </a:bodyPr>
          <a:lstStyle/>
          <a:p>
            <a:pPr algn="ctr"/>
            <a:r>
              <a:rPr lang="lt-LT" b="1" dirty="0">
                <a:solidFill>
                  <a:srgbClr val="FF0000"/>
                </a:solidFill>
                <a:latin typeface="Verdana" pitchFamily="34" charset="0"/>
                <a:ea typeface="Verdana" pitchFamily="34" charset="0"/>
                <a:cs typeface="Verdana" pitchFamily="34" charset="0"/>
              </a:rPr>
              <a:t>These are </a:t>
            </a:r>
            <a:r>
              <a:rPr lang="en-US" b="1" dirty="0">
                <a:solidFill>
                  <a:srgbClr val="FF0000"/>
                </a:solidFill>
                <a:latin typeface="Verdana" pitchFamily="34" charset="0"/>
                <a:ea typeface="Verdana" pitchFamily="34" charset="0"/>
                <a:cs typeface="Verdana" pitchFamily="34" charset="0"/>
              </a:rPr>
              <a:t>3</a:t>
            </a:r>
            <a:r>
              <a:rPr lang="ru-RU" b="1" dirty="0">
                <a:solidFill>
                  <a:srgbClr val="FF0000"/>
                </a:solidFill>
                <a:latin typeface="Verdana" pitchFamily="34" charset="0"/>
                <a:ea typeface="Verdana" pitchFamily="34" charset="0"/>
                <a:cs typeface="Verdana" pitchFamily="34" charset="0"/>
              </a:rPr>
              <a:t> </a:t>
            </a:r>
            <a:r>
              <a:rPr lang="lt-LT" b="1" dirty="0">
                <a:solidFill>
                  <a:srgbClr val="FF0000"/>
                </a:solidFill>
                <a:latin typeface="Verdana" pitchFamily="34" charset="0"/>
                <a:ea typeface="Verdana" pitchFamily="34" charset="0"/>
                <a:cs typeface="Verdana" pitchFamily="34" charset="0"/>
              </a:rPr>
              <a:t>main </a:t>
            </a:r>
          </a:p>
          <a:p>
            <a:pPr algn="ctr"/>
            <a:r>
              <a:rPr lang="en-US" b="1" dirty="0">
                <a:solidFill>
                  <a:srgbClr val="FF0000"/>
                </a:solidFill>
                <a:latin typeface="Verdana" pitchFamily="34" charset="0"/>
                <a:ea typeface="Verdana" pitchFamily="34" charset="0"/>
                <a:cs typeface="Verdana" pitchFamily="34" charset="0"/>
              </a:rPr>
              <a:t>areas</a:t>
            </a:r>
            <a:r>
              <a:rPr lang="lt-LT" b="1" dirty="0">
                <a:solidFill>
                  <a:srgbClr val="FF0000"/>
                </a:solidFill>
                <a:latin typeface="Verdana" pitchFamily="34" charset="0"/>
                <a:ea typeface="Verdana" pitchFamily="34" charset="0"/>
                <a:cs typeface="Verdana" pitchFamily="34" charset="0"/>
              </a:rPr>
              <a:t> </a:t>
            </a:r>
            <a:r>
              <a:rPr lang="en-US" b="1" dirty="0">
                <a:solidFill>
                  <a:srgbClr val="FF0000"/>
                </a:solidFill>
                <a:latin typeface="Verdana" pitchFamily="34" charset="0"/>
                <a:ea typeface="Verdana" pitchFamily="34" charset="0"/>
                <a:cs typeface="Verdana" pitchFamily="34" charset="0"/>
              </a:rPr>
              <a:t>related to TDM</a:t>
            </a:r>
            <a:endParaRPr lang="lt-LT" b="1" dirty="0">
              <a:solidFill>
                <a:srgbClr val="FF0000"/>
              </a:solidFill>
              <a:latin typeface="Verdana" pitchFamily="34" charset="0"/>
              <a:ea typeface="Verdana" pitchFamily="34" charset="0"/>
              <a:cs typeface="Verdana" pitchFamily="34" charset="0"/>
            </a:endParaRPr>
          </a:p>
        </p:txBody>
      </p:sp>
      <p:cxnSp>
        <p:nvCxnSpPr>
          <p:cNvPr id="21" name="Straight Arrow Connector 20">
            <a:extLst>
              <a:ext uri="{FF2B5EF4-FFF2-40B4-BE49-F238E27FC236}">
                <a16:creationId xmlns:a16="http://schemas.microsoft.com/office/drawing/2014/main" id="{EB501657-2160-4E72-1006-F08C61A18652}"/>
              </a:ext>
            </a:extLst>
          </p:cNvPr>
          <p:cNvCxnSpPr>
            <a:cxnSpLocks/>
          </p:cNvCxnSpPr>
          <p:nvPr/>
        </p:nvCxnSpPr>
        <p:spPr>
          <a:xfrm flipH="1" flipV="1">
            <a:off x="4738678" y="3446885"/>
            <a:ext cx="3259953" cy="258960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66F351-A189-8C53-D236-F4812E50E9EF}"/>
              </a:ext>
            </a:extLst>
          </p:cNvPr>
          <p:cNvCxnSpPr>
            <a:cxnSpLocks/>
          </p:cNvCxnSpPr>
          <p:nvPr/>
        </p:nvCxnSpPr>
        <p:spPr>
          <a:xfrm>
            <a:off x="4101051" y="3143248"/>
            <a:ext cx="71542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F7CDA3-78C2-7736-4748-BC88ADD73AFE}"/>
              </a:ext>
            </a:extLst>
          </p:cNvPr>
          <p:cNvCxnSpPr>
            <a:cxnSpLocks/>
          </p:cNvCxnSpPr>
          <p:nvPr/>
        </p:nvCxnSpPr>
        <p:spPr>
          <a:xfrm>
            <a:off x="3988026" y="3214686"/>
            <a:ext cx="90305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46A89F-ABDE-DB18-5EB4-08C0FAD1F62C}"/>
              </a:ext>
            </a:extLst>
          </p:cNvPr>
          <p:cNvCxnSpPr>
            <a:cxnSpLocks/>
          </p:cNvCxnSpPr>
          <p:nvPr/>
        </p:nvCxnSpPr>
        <p:spPr>
          <a:xfrm>
            <a:off x="3917694" y="3286124"/>
            <a:ext cx="93821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A6B797-BD07-7F67-3BA7-7AE35D0B0CEF}"/>
              </a:ext>
            </a:extLst>
          </p:cNvPr>
          <p:cNvCxnSpPr>
            <a:cxnSpLocks/>
          </p:cNvCxnSpPr>
          <p:nvPr/>
        </p:nvCxnSpPr>
        <p:spPr>
          <a:xfrm>
            <a:off x="4237576" y="3078158"/>
            <a:ext cx="39157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779CD1-E44D-7FF2-DCA1-5DC7C822CDAB}"/>
              </a:ext>
            </a:extLst>
          </p:cNvPr>
          <p:cNvCxnSpPr>
            <a:cxnSpLocks/>
          </p:cNvCxnSpPr>
          <p:nvPr/>
        </p:nvCxnSpPr>
        <p:spPr>
          <a:xfrm>
            <a:off x="3801002" y="3357562"/>
            <a:ext cx="101547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239B41-A205-62B6-44BA-66162E615461}"/>
              </a:ext>
            </a:extLst>
          </p:cNvPr>
          <p:cNvCxnSpPr>
            <a:cxnSpLocks/>
          </p:cNvCxnSpPr>
          <p:nvPr/>
        </p:nvCxnSpPr>
        <p:spPr>
          <a:xfrm>
            <a:off x="3743339" y="3428998"/>
            <a:ext cx="885811"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40A435D4-BC94-BD50-82B8-57DEA7170DBA}"/>
              </a:ext>
            </a:extLst>
          </p:cNvPr>
          <p:cNvSpPr txBox="1">
            <a:spLocks/>
          </p:cNvSpPr>
          <p:nvPr/>
        </p:nvSpPr>
        <p:spPr>
          <a:xfrm>
            <a:off x="0" y="0"/>
            <a:ext cx="12192000" cy="89450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FFFF00"/>
                </a:solidFill>
                <a:latin typeface="Verdana" panose="020B0604030504040204" pitchFamily="34" charset="0"/>
                <a:ea typeface="Verdana" panose="020B0604030504040204" pitchFamily="34" charset="0"/>
              </a:rPr>
              <a:t>European Environment of Clinical Pharmacology as Medical Specialty</a:t>
            </a:r>
          </a:p>
          <a:p>
            <a:r>
              <a:rPr lang="en-US" sz="2000" b="1" dirty="0">
                <a:solidFill>
                  <a:srgbClr val="FF0000"/>
                </a:solidFill>
                <a:highlight>
                  <a:srgbClr val="FFFF00"/>
                </a:highlight>
                <a:latin typeface="Verdana" panose="020B0604030504040204" pitchFamily="34" charset="0"/>
                <a:ea typeface="Verdana" panose="020B0604030504040204" pitchFamily="34" charset="0"/>
              </a:rPr>
              <a:t>Variability</a:t>
            </a:r>
            <a:r>
              <a:rPr lang="en-US" sz="2000" b="1" dirty="0">
                <a:solidFill>
                  <a:schemeClr val="bg1"/>
                </a:solidFill>
                <a:latin typeface="Verdana" panose="020B0604030504040204" pitchFamily="34" charset="0"/>
                <a:ea typeface="Verdana" panose="020B0604030504040204" pitchFamily="34" charset="0"/>
              </a:rPr>
              <a:t> of national competences </a:t>
            </a:r>
          </a:p>
        </p:txBody>
      </p:sp>
      <p:sp>
        <p:nvSpPr>
          <p:cNvPr id="37" name="TextBox 36">
            <a:extLst>
              <a:ext uri="{FF2B5EF4-FFF2-40B4-BE49-F238E27FC236}">
                <a16:creationId xmlns:a16="http://schemas.microsoft.com/office/drawing/2014/main" id="{24FC81DB-4601-B7F9-67CF-490CFBC8C0B4}"/>
              </a:ext>
            </a:extLst>
          </p:cNvPr>
          <p:cNvSpPr txBox="1"/>
          <p:nvPr/>
        </p:nvSpPr>
        <p:spPr>
          <a:xfrm>
            <a:off x="5204894" y="1689952"/>
            <a:ext cx="2319866" cy="369332"/>
          </a:xfrm>
          <a:prstGeom prst="rect">
            <a:avLst/>
          </a:prstGeom>
          <a:noFill/>
        </p:spPr>
        <p:txBody>
          <a:bodyPr wrap="none" rtlCol="0">
            <a:spAutoFit/>
          </a:bodyPr>
          <a:lstStyle/>
          <a:p>
            <a:r>
              <a:rPr lang="en-US" b="1" dirty="0">
                <a:solidFill>
                  <a:srgbClr val="FF0000"/>
                </a:solidFill>
                <a:latin typeface="Verdana" pitchFamily="34" charset="0"/>
                <a:ea typeface="Verdana" pitchFamily="34" charset="0"/>
                <a:cs typeface="Verdana" pitchFamily="34" charset="0"/>
              </a:rPr>
              <a:t>Lithuania - 2025</a:t>
            </a:r>
            <a:endParaRPr lang="lt-LT" b="1" dirty="0">
              <a:solidFill>
                <a:srgbClr val="FF0000"/>
              </a:solidFill>
              <a:latin typeface="Verdana" pitchFamily="34" charset="0"/>
              <a:ea typeface="Verdana" pitchFamily="34" charset="0"/>
              <a:cs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lt-LT" dirty="0"/>
          </a:p>
        </p:txBody>
      </p:sp>
      <p:sp>
        <p:nvSpPr>
          <p:cNvPr id="8" name="Oval 7"/>
          <p:cNvSpPr/>
          <p:nvPr/>
        </p:nvSpPr>
        <p:spPr>
          <a:xfrm>
            <a:off x="2452662" y="2143116"/>
            <a:ext cx="4143404" cy="1357322"/>
          </a:xfrm>
          <a:prstGeom prst="ellipse">
            <a:avLst/>
          </a:prstGeom>
          <a:noFill/>
          <a:ln>
            <a:prstDash val="sysDot"/>
          </a:ln>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Clinical pharmacy</a:t>
            </a:r>
            <a:endParaRPr lang="lt-LT" b="1" dirty="0">
              <a:solidFill>
                <a:schemeClr val="tx1"/>
              </a:solidFill>
              <a:latin typeface="Verdana" pitchFamily="34" charset="0"/>
              <a:ea typeface="Verdana" pitchFamily="34" charset="0"/>
              <a:cs typeface="Verdana" pitchFamily="34" charset="0"/>
            </a:endParaRPr>
          </a:p>
        </p:txBody>
      </p:sp>
      <p:sp>
        <p:nvSpPr>
          <p:cNvPr id="10" name="Oval 9"/>
          <p:cNvSpPr/>
          <p:nvPr/>
        </p:nvSpPr>
        <p:spPr>
          <a:xfrm>
            <a:off x="6453190" y="2071678"/>
            <a:ext cx="3714776" cy="1500198"/>
          </a:xfrm>
          <a:prstGeom prst="ellipse">
            <a:avLst/>
          </a:prstGeom>
          <a:solidFill>
            <a:srgbClr val="00B0F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Other medical specialties</a:t>
            </a:r>
            <a:endParaRPr lang="lt-LT" b="1" dirty="0">
              <a:solidFill>
                <a:schemeClr val="tx1"/>
              </a:solidFill>
              <a:latin typeface="Verdana" pitchFamily="34" charset="0"/>
              <a:ea typeface="Verdana" pitchFamily="34" charset="0"/>
              <a:cs typeface="Verdana" pitchFamily="34" charset="0"/>
            </a:endParaRPr>
          </a:p>
        </p:txBody>
      </p:sp>
      <p:sp>
        <p:nvSpPr>
          <p:cNvPr id="12" name="Oval 11"/>
          <p:cNvSpPr/>
          <p:nvPr/>
        </p:nvSpPr>
        <p:spPr>
          <a:xfrm>
            <a:off x="2166910" y="3143248"/>
            <a:ext cx="2286016" cy="1643074"/>
          </a:xfrm>
          <a:prstGeom prst="ellipse">
            <a:avLst/>
          </a:prstGeom>
          <a:solidFill>
            <a:srgbClr val="FFFF0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Pharmacy</a:t>
            </a:r>
            <a:endParaRPr lang="lt-LT" b="1" dirty="0">
              <a:solidFill>
                <a:schemeClr val="tx1"/>
              </a:solidFill>
              <a:latin typeface="Verdana" pitchFamily="34" charset="0"/>
              <a:ea typeface="Verdana" pitchFamily="34" charset="0"/>
              <a:cs typeface="Verdana" pitchFamily="34" charset="0"/>
            </a:endParaRPr>
          </a:p>
        </p:txBody>
      </p:sp>
      <p:sp>
        <p:nvSpPr>
          <p:cNvPr id="16" name="Oval 15"/>
          <p:cNvSpPr/>
          <p:nvPr/>
        </p:nvSpPr>
        <p:spPr>
          <a:xfrm>
            <a:off x="3309918" y="4000504"/>
            <a:ext cx="2928958" cy="1643074"/>
          </a:xfrm>
          <a:prstGeom prst="ellipse">
            <a:avLst/>
          </a:prstGeom>
          <a:solidFill>
            <a:srgbClr val="92D05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Basic pharmacology</a:t>
            </a:r>
            <a:endParaRPr lang="lt-LT" b="1" dirty="0">
              <a:solidFill>
                <a:schemeClr val="tx1"/>
              </a:solidFill>
              <a:latin typeface="Verdana" pitchFamily="34" charset="0"/>
              <a:ea typeface="Verdana" pitchFamily="34" charset="0"/>
              <a:cs typeface="Verdana" pitchFamily="34" charset="0"/>
            </a:endParaRPr>
          </a:p>
        </p:txBody>
      </p:sp>
      <p:sp>
        <p:nvSpPr>
          <p:cNvPr id="13" name="TextBox 12"/>
          <p:cNvSpPr txBox="1"/>
          <p:nvPr/>
        </p:nvSpPr>
        <p:spPr>
          <a:xfrm>
            <a:off x="4381489" y="1428736"/>
            <a:ext cx="3945311" cy="369332"/>
          </a:xfrm>
          <a:prstGeom prst="rect">
            <a:avLst/>
          </a:prstGeom>
          <a:noFill/>
        </p:spPr>
        <p:txBody>
          <a:bodyPr wrap="none" rtlCol="0">
            <a:spAutoFit/>
          </a:bodyPr>
          <a:lstStyle/>
          <a:p>
            <a:r>
              <a:rPr lang="en-US" b="1" dirty="0">
                <a:solidFill>
                  <a:schemeClr val="bg1"/>
                </a:solidFill>
                <a:latin typeface="Verdana" pitchFamily="34" charset="0"/>
                <a:ea typeface="Verdana" pitchFamily="34" charset="0"/>
                <a:cs typeface="Verdana" pitchFamily="34" charset="0"/>
              </a:rPr>
              <a:t>As regards Lithuania (2015)</a:t>
            </a:r>
            <a:endParaRPr lang="lt-LT" b="1" dirty="0">
              <a:solidFill>
                <a:schemeClr val="bg1"/>
              </a:solidFill>
              <a:latin typeface="Verdana" pitchFamily="34" charset="0"/>
              <a:ea typeface="Verdana" pitchFamily="34" charset="0"/>
              <a:cs typeface="Verdana" pitchFamily="34" charset="0"/>
            </a:endParaRPr>
          </a:p>
        </p:txBody>
      </p:sp>
      <p:sp>
        <p:nvSpPr>
          <p:cNvPr id="15" name="Oval 14"/>
          <p:cNvSpPr/>
          <p:nvPr/>
        </p:nvSpPr>
        <p:spPr>
          <a:xfrm>
            <a:off x="3309918" y="3000372"/>
            <a:ext cx="1581160" cy="500066"/>
          </a:xfrm>
          <a:prstGeom prst="ellipse">
            <a:avLst/>
          </a:prstGeom>
          <a:solidFill>
            <a:srgbClr val="FFC00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dirty="0">
              <a:solidFill>
                <a:schemeClr val="tx1"/>
              </a:solidFill>
              <a:latin typeface="Verdana" pitchFamily="34" charset="0"/>
              <a:ea typeface="Verdana" pitchFamily="34" charset="0"/>
              <a:cs typeface="Verdana" pitchFamily="34" charset="0"/>
            </a:endParaRPr>
          </a:p>
        </p:txBody>
      </p:sp>
      <p:cxnSp>
        <p:nvCxnSpPr>
          <p:cNvPr id="51" name="Straight Connector 50"/>
          <p:cNvCxnSpPr/>
          <p:nvPr/>
        </p:nvCxnSpPr>
        <p:spPr>
          <a:xfrm>
            <a:off x="6515104" y="4286256"/>
            <a:ext cx="65246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81752" y="4357694"/>
            <a:ext cx="65246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24760" y="3429000"/>
            <a:ext cx="3143240" cy="1500198"/>
          </a:xfrm>
          <a:prstGeom prst="ellipse">
            <a:avLst/>
          </a:prstGeom>
          <a:solidFill>
            <a:srgbClr val="002060"/>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itchFamily="34" charset="0"/>
                <a:ea typeface="Verdana" pitchFamily="34" charset="0"/>
                <a:cs typeface="Verdana" pitchFamily="34" charset="0"/>
              </a:rPr>
              <a:t>Regulatory and reimbursement</a:t>
            </a:r>
            <a:endParaRPr lang="lt-LT" b="1" dirty="0">
              <a:solidFill>
                <a:schemeClr val="bg1"/>
              </a:solidFill>
              <a:latin typeface="Verdana" pitchFamily="34" charset="0"/>
              <a:ea typeface="Verdana" pitchFamily="34" charset="0"/>
              <a:cs typeface="Verdana" pitchFamily="34" charset="0"/>
            </a:endParaRPr>
          </a:p>
        </p:txBody>
      </p:sp>
      <p:sp>
        <p:nvSpPr>
          <p:cNvPr id="67" name="Oval 66"/>
          <p:cNvSpPr/>
          <p:nvPr/>
        </p:nvSpPr>
        <p:spPr>
          <a:xfrm>
            <a:off x="5953124" y="4214818"/>
            <a:ext cx="2214578" cy="1143008"/>
          </a:xfrm>
          <a:prstGeom prst="ellipse">
            <a:avLst/>
          </a:prstGeom>
          <a:noFill/>
          <a:ln>
            <a:prstDash val="sysDot"/>
          </a:ln>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itchFamily="34" charset="0"/>
                <a:ea typeface="Verdana" pitchFamily="34" charset="0"/>
                <a:cs typeface="Verdana" pitchFamily="34" charset="0"/>
              </a:rPr>
              <a:t>Pharmaceutical physician</a:t>
            </a:r>
            <a:endParaRPr lang="lt-LT" b="1" dirty="0">
              <a:solidFill>
                <a:schemeClr val="tx1"/>
              </a:solidFill>
              <a:latin typeface="Verdana" pitchFamily="34" charset="0"/>
              <a:ea typeface="Verdana" pitchFamily="34" charset="0"/>
              <a:cs typeface="Verdana" pitchFamily="34" charset="0"/>
            </a:endParaRPr>
          </a:p>
        </p:txBody>
      </p:sp>
      <p:sp>
        <p:nvSpPr>
          <p:cNvPr id="69" name="Oval 68"/>
          <p:cNvSpPr/>
          <p:nvPr/>
        </p:nvSpPr>
        <p:spPr>
          <a:xfrm>
            <a:off x="3667108" y="2786058"/>
            <a:ext cx="4572032" cy="1643074"/>
          </a:xfrm>
          <a:prstGeom prst="ellipse">
            <a:avLst/>
          </a:prstGeom>
          <a:solidFill>
            <a:schemeClr val="accent1">
              <a:alpha val="59000"/>
            </a:schemeClr>
          </a:solidFill>
          <a:effectLst>
            <a:outerShdw blurRad="50800" dist="50800" dir="5400000" algn="ctr" rotWithShape="0">
              <a:srgbClr val="00220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ea typeface="Verdana" pitchFamily="34" charset="0"/>
                <a:cs typeface="Verdana" pitchFamily="34" charset="0"/>
              </a:rPr>
              <a:t>Clinical pharmacology</a:t>
            </a:r>
            <a:endParaRPr lang="lt-LT" sz="2400" b="1" dirty="0">
              <a:latin typeface="Verdana" pitchFamily="34" charset="0"/>
              <a:ea typeface="Verdana" pitchFamily="34" charset="0"/>
              <a:cs typeface="Verdana" pitchFamily="34" charset="0"/>
            </a:endParaRPr>
          </a:p>
        </p:txBody>
      </p:sp>
      <p:cxnSp>
        <p:nvCxnSpPr>
          <p:cNvPr id="70" name="Straight Connector 69"/>
          <p:cNvCxnSpPr/>
          <p:nvPr/>
        </p:nvCxnSpPr>
        <p:spPr>
          <a:xfrm>
            <a:off x="7381884" y="3429000"/>
            <a:ext cx="71438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596198" y="3500438"/>
            <a:ext cx="57150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96132" y="3357562"/>
            <a:ext cx="928694" cy="952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953256" y="3286124"/>
            <a:ext cx="100965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10380" y="3214686"/>
            <a:ext cx="100013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738942" y="3143248"/>
            <a:ext cx="92869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596066" y="3071810"/>
            <a:ext cx="71438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4628" y="3000372"/>
            <a:ext cx="57150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53190" y="2928934"/>
            <a:ext cx="42862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667504" y="4286256"/>
            <a:ext cx="65246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381752" y="4357694"/>
            <a:ext cx="65246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596198" y="4071942"/>
            <a:ext cx="21431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596198" y="4000504"/>
            <a:ext cx="35719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67636" y="3929066"/>
            <a:ext cx="42862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739074" y="3857628"/>
            <a:ext cx="42862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810512" y="3786190"/>
            <a:ext cx="35719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881950" y="3714752"/>
            <a:ext cx="35719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7953388" y="3643314"/>
            <a:ext cx="285752" cy="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7953388" y="3571874"/>
            <a:ext cx="285752" cy="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6238876" y="4429130"/>
            <a:ext cx="285752" cy="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596230" y="3357562"/>
            <a:ext cx="3143240" cy="1643074"/>
          </a:xfrm>
          <a:prstGeom prst="ellipse">
            <a:avLst/>
          </a:pr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itchFamily="34" charset="0"/>
                <a:ea typeface="Verdana" pitchFamily="34" charset="0"/>
                <a:cs typeface="Verdana" pitchFamily="34" charset="0"/>
              </a:rPr>
              <a:t>Regulatory and reimbursement</a:t>
            </a:r>
            <a:endParaRPr lang="lt-LT" b="1" dirty="0">
              <a:solidFill>
                <a:schemeClr val="bg1"/>
              </a:solidFill>
              <a:latin typeface="Verdana" pitchFamily="34" charset="0"/>
              <a:ea typeface="Verdana" pitchFamily="34" charset="0"/>
              <a:cs typeface="Verdana" pitchFamily="34" charset="0"/>
            </a:endParaRPr>
          </a:p>
        </p:txBody>
      </p:sp>
      <p:sp>
        <p:nvSpPr>
          <p:cNvPr id="43" name="Oval 42"/>
          <p:cNvSpPr/>
          <p:nvPr/>
        </p:nvSpPr>
        <p:spPr>
          <a:xfrm>
            <a:off x="5953124" y="4214818"/>
            <a:ext cx="2214578" cy="1143008"/>
          </a:xfrm>
          <a:prstGeom prst="ellipse">
            <a:avLst/>
          </a:prstGeom>
          <a:solidFill>
            <a:schemeClr val="bg1"/>
          </a:solidFill>
          <a:ln>
            <a:noFill/>
            <a:prstDash val="sysDot"/>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itchFamily="34" charset="0"/>
                <a:ea typeface="Verdana" pitchFamily="34" charset="0"/>
                <a:cs typeface="Verdana" pitchFamily="34" charset="0"/>
              </a:rPr>
              <a:t>Pharmaceutical physician</a:t>
            </a:r>
            <a:endParaRPr lang="lt-LT" b="1" dirty="0">
              <a:solidFill>
                <a:schemeClr val="bg1"/>
              </a:solidFill>
              <a:latin typeface="Verdana" pitchFamily="34" charset="0"/>
              <a:ea typeface="Verdana" pitchFamily="34" charset="0"/>
              <a:cs typeface="Verdana" pitchFamily="34" charset="0"/>
            </a:endParaRPr>
          </a:p>
        </p:txBody>
      </p:sp>
      <p:sp>
        <p:nvSpPr>
          <p:cNvPr id="44" name="Oval 43"/>
          <p:cNvSpPr/>
          <p:nvPr/>
        </p:nvSpPr>
        <p:spPr>
          <a:xfrm>
            <a:off x="3309918" y="4000504"/>
            <a:ext cx="2928958" cy="1643074"/>
          </a:xfrm>
          <a:prstGeom prst="ellipse">
            <a:avLst/>
          </a:pr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itchFamily="34" charset="0"/>
                <a:ea typeface="Verdana" pitchFamily="34" charset="0"/>
                <a:cs typeface="Verdana" pitchFamily="34" charset="0"/>
              </a:rPr>
              <a:t>Basic pharmacology</a:t>
            </a:r>
            <a:endParaRPr lang="lt-LT" b="1" dirty="0">
              <a:solidFill>
                <a:schemeClr val="bg1"/>
              </a:solidFill>
              <a:latin typeface="Verdana" pitchFamily="34" charset="0"/>
              <a:ea typeface="Verdana" pitchFamily="34" charset="0"/>
              <a:cs typeface="Verdana" pitchFamily="34" charset="0"/>
            </a:endParaRPr>
          </a:p>
        </p:txBody>
      </p:sp>
      <p:sp>
        <p:nvSpPr>
          <p:cNvPr id="45" name="Oval 44"/>
          <p:cNvSpPr/>
          <p:nvPr/>
        </p:nvSpPr>
        <p:spPr>
          <a:xfrm>
            <a:off x="2166910" y="3143248"/>
            <a:ext cx="2286016" cy="1643074"/>
          </a:xfrm>
          <a:prstGeom prst="ellipse">
            <a:avLst/>
          </a:pr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itchFamily="34" charset="0"/>
                <a:ea typeface="Verdana" pitchFamily="34" charset="0"/>
                <a:cs typeface="Verdana" pitchFamily="34" charset="0"/>
              </a:rPr>
              <a:t>Pharmacy</a:t>
            </a:r>
            <a:endParaRPr lang="lt-LT" b="1" dirty="0">
              <a:solidFill>
                <a:schemeClr val="bg1"/>
              </a:solidFill>
              <a:latin typeface="Verdana" pitchFamily="34" charset="0"/>
              <a:ea typeface="Verdana" pitchFamily="34" charset="0"/>
              <a:cs typeface="Verdana" pitchFamily="34" charset="0"/>
            </a:endParaRPr>
          </a:p>
        </p:txBody>
      </p:sp>
      <p:sp>
        <p:nvSpPr>
          <p:cNvPr id="46" name="Oval 45"/>
          <p:cNvSpPr/>
          <p:nvPr/>
        </p:nvSpPr>
        <p:spPr>
          <a:xfrm>
            <a:off x="2452662" y="2143116"/>
            <a:ext cx="4143404" cy="1357322"/>
          </a:xfrm>
          <a:prstGeom prst="ellipse">
            <a:avLst/>
          </a:prstGeom>
          <a:solidFill>
            <a:schemeClr val="bg1"/>
          </a:solidFill>
          <a:ln>
            <a:noFill/>
            <a:prstDash val="sysDot"/>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Verdana" pitchFamily="34" charset="0"/>
                <a:ea typeface="Verdana" pitchFamily="34" charset="0"/>
                <a:cs typeface="Verdana" pitchFamily="34" charset="0"/>
              </a:rPr>
              <a:t>Clinical pharmacy</a:t>
            </a:r>
            <a:endParaRPr lang="lt-LT" b="1" dirty="0">
              <a:solidFill>
                <a:schemeClr val="bg1"/>
              </a:solidFill>
              <a:latin typeface="Verdana" pitchFamily="34" charset="0"/>
              <a:ea typeface="Verdana" pitchFamily="34" charset="0"/>
              <a:cs typeface="Verdana" pitchFamily="34" charset="0"/>
            </a:endParaRPr>
          </a:p>
        </p:txBody>
      </p:sp>
      <p:cxnSp>
        <p:nvCxnSpPr>
          <p:cNvPr id="47" name="Straight Arrow Connector 46"/>
          <p:cNvCxnSpPr/>
          <p:nvPr/>
        </p:nvCxnSpPr>
        <p:spPr>
          <a:xfrm rot="10800000">
            <a:off x="7310459" y="3143261"/>
            <a:ext cx="3143261" cy="1857377"/>
          </a:xfrm>
          <a:prstGeom prst="straightConnector1">
            <a:avLst/>
          </a:prstGeom>
          <a:ln w="57150">
            <a:solidFill>
              <a:srgbClr val="FF0000"/>
            </a:solidFill>
            <a:tailEnd type="arrow"/>
          </a:ln>
          <a:effectLst>
            <a:outerShdw blurRad="50800" dist="50800" dir="18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0096528" y="5000636"/>
            <a:ext cx="357190" cy="0"/>
          </a:xfrm>
          <a:prstGeom prst="line">
            <a:avLst/>
          </a:prstGeom>
          <a:ln w="63500">
            <a:solidFill>
              <a:srgbClr val="FF0000"/>
            </a:solidFill>
          </a:ln>
          <a:effectLst>
            <a:outerShdw blurRad="50800" dist="50800" dir="3000000" algn="ctr" rotWithShape="0">
              <a:schemeClr val="tx1"/>
            </a:outerShdw>
          </a:effectLst>
        </p:spPr>
        <p:style>
          <a:lnRef idx="1">
            <a:schemeClr val="accent1"/>
          </a:lnRef>
          <a:fillRef idx="0">
            <a:schemeClr val="accent1"/>
          </a:fillRef>
          <a:effectRef idx="0">
            <a:schemeClr val="accent1"/>
          </a:effectRef>
          <a:fontRef idx="minor">
            <a:schemeClr val="tx1"/>
          </a:fontRef>
        </p:style>
      </p:cxnSp>
      <p:graphicFrame>
        <p:nvGraphicFramePr>
          <p:cNvPr id="9" name="Tabelle 1">
            <a:extLst>
              <a:ext uri="{FF2B5EF4-FFF2-40B4-BE49-F238E27FC236}">
                <a16:creationId xmlns:a16="http://schemas.microsoft.com/office/drawing/2014/main" id="{907009F4-BA91-CF90-4327-29E00681CEE5}"/>
              </a:ext>
            </a:extLst>
          </p:cNvPr>
          <p:cNvGraphicFramePr>
            <a:graphicFrameLocks noGrp="1"/>
          </p:cNvGraphicFramePr>
          <p:nvPr>
            <p:extLst>
              <p:ext uri="{D42A27DB-BD31-4B8C-83A1-F6EECF244321}">
                <p14:modId xmlns:p14="http://schemas.microsoft.com/office/powerpoint/2010/main" val="3764424259"/>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5</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1" name="Gerader Verbinder 6">
            <a:extLst>
              <a:ext uri="{FF2B5EF4-FFF2-40B4-BE49-F238E27FC236}">
                <a16:creationId xmlns:a16="http://schemas.microsoft.com/office/drawing/2014/main" id="{6EFD4FFE-B80D-A58F-061E-39A011BB32AB}"/>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14" name="Picture 13" descr="Description: Description: Description: C:\Users\User\AppData\Local\Microsoft\Windows\Temporary Internet Files\Content.Word\uems.gif">
            <a:extLst>
              <a:ext uri="{FF2B5EF4-FFF2-40B4-BE49-F238E27FC236}">
                <a16:creationId xmlns:a16="http://schemas.microsoft.com/office/drawing/2014/main" id="{2364116B-BD9F-F5DA-E346-787CCF404E93}"/>
              </a:ext>
            </a:extLst>
          </p:cNvPr>
          <p:cNvPicPr/>
          <p:nvPr/>
        </p:nvPicPr>
        <p:blipFill>
          <a:blip r:embed="rId2" cstate="print"/>
          <a:srcRect/>
          <a:stretch>
            <a:fillRect/>
          </a:stretch>
        </p:blipFill>
        <p:spPr bwMode="auto">
          <a:xfrm>
            <a:off x="11610975" y="6334125"/>
            <a:ext cx="452968" cy="456782"/>
          </a:xfrm>
          <a:prstGeom prst="rect">
            <a:avLst/>
          </a:prstGeom>
          <a:noFill/>
          <a:ln w="9525">
            <a:noFill/>
            <a:miter lim="800000"/>
            <a:headEnd/>
            <a:tailEnd/>
          </a:ln>
        </p:spPr>
      </p:pic>
      <p:sp>
        <p:nvSpPr>
          <p:cNvPr id="18" name="TextBox 17">
            <a:extLst>
              <a:ext uri="{FF2B5EF4-FFF2-40B4-BE49-F238E27FC236}">
                <a16:creationId xmlns:a16="http://schemas.microsoft.com/office/drawing/2014/main" id="{7DF7947C-9119-8B1E-8C0A-A7C7E0B11A38}"/>
              </a:ext>
            </a:extLst>
          </p:cNvPr>
          <p:cNvSpPr txBox="1"/>
          <p:nvPr/>
        </p:nvSpPr>
        <p:spPr>
          <a:xfrm>
            <a:off x="376198" y="1428736"/>
            <a:ext cx="4143404" cy="4478149"/>
          </a:xfrm>
          <a:prstGeom prst="rect">
            <a:avLst/>
          </a:prstGeom>
          <a:solidFill>
            <a:srgbClr val="007033"/>
          </a:solidFill>
          <a:ln w="50800">
            <a:solidFill>
              <a:srgbClr val="FF0000"/>
            </a:solidFill>
          </a:ln>
          <a:effectLst>
            <a:outerShdw blurRad="50800" dist="50800" dir="3600000" algn="ctr" rotWithShape="0">
              <a:schemeClr val="tx1"/>
            </a:outerShdw>
          </a:effectLst>
        </p:spPr>
        <p:txBody>
          <a:bodyPr wrap="square" rtlCol="0">
            <a:spAutoFit/>
          </a:bodyPr>
          <a:lstStyle/>
          <a:p>
            <a:pPr algn="ctr"/>
            <a:endParaRPr lang="en-US" sz="600" b="1" dirty="0">
              <a:solidFill>
                <a:srgbClr val="FF0000"/>
              </a:solidFill>
              <a:latin typeface="Verdana" pitchFamily="34" charset="0"/>
              <a:ea typeface="Verdana" pitchFamily="34" charset="0"/>
              <a:cs typeface="Verdana" pitchFamily="34" charset="0"/>
            </a:endParaRPr>
          </a:p>
          <a:p>
            <a:pPr algn="ctr"/>
            <a:r>
              <a:rPr lang="en-US" b="1" dirty="0">
                <a:solidFill>
                  <a:schemeClr val="bg1"/>
                </a:solidFill>
                <a:latin typeface="Verdana" pitchFamily="34" charset="0"/>
                <a:ea typeface="Verdana" pitchFamily="34" charset="0"/>
                <a:cs typeface="Verdana" pitchFamily="34" charset="0"/>
              </a:rPr>
              <a:t>Top 7 PTP tasks defining </a:t>
            </a:r>
            <a:r>
              <a:rPr lang="en-US" b="1" dirty="0">
                <a:solidFill>
                  <a:srgbClr val="FFFF00"/>
                </a:solidFill>
                <a:latin typeface="Verdana" pitchFamily="34" charset="0"/>
                <a:ea typeface="Verdana" pitchFamily="34" charset="0"/>
                <a:cs typeface="Verdana" pitchFamily="34" charset="0"/>
              </a:rPr>
              <a:t>presence</a:t>
            </a:r>
            <a:r>
              <a:rPr lang="en-US" b="1" dirty="0">
                <a:solidFill>
                  <a:schemeClr val="bg1"/>
                </a:solidFill>
                <a:latin typeface="Verdana" pitchFamily="34" charset="0"/>
                <a:ea typeface="Verdana" pitchFamily="34" charset="0"/>
                <a:cs typeface="Verdana" pitchFamily="34" charset="0"/>
              </a:rPr>
              <a:t> and </a:t>
            </a:r>
            <a:r>
              <a:rPr lang="en-US" b="1" dirty="0">
                <a:solidFill>
                  <a:srgbClr val="FFFF00"/>
                </a:solidFill>
                <a:latin typeface="Verdana" pitchFamily="34" charset="0"/>
                <a:ea typeface="Verdana" pitchFamily="34" charset="0"/>
                <a:cs typeface="Verdana" pitchFamily="34" charset="0"/>
              </a:rPr>
              <a:t>clinical relevance</a:t>
            </a:r>
            <a:endParaRPr lang="en-US" sz="1600" b="1" dirty="0">
              <a:solidFill>
                <a:srgbClr val="FFFF00"/>
              </a:solidFill>
              <a:latin typeface="Verdana" pitchFamily="34" charset="0"/>
              <a:ea typeface="Verdana" pitchFamily="34" charset="0"/>
              <a:cs typeface="Verdana" pitchFamily="34" charset="0"/>
            </a:endParaRPr>
          </a:p>
          <a:p>
            <a:endParaRPr lang="en-US" sz="600" b="1" dirty="0">
              <a:solidFill>
                <a:schemeClr val="bg1"/>
              </a:solidFill>
              <a:latin typeface="Verdana" pitchFamily="34" charset="0"/>
              <a:ea typeface="Verdana" pitchFamily="34" charset="0"/>
              <a:cs typeface="Verdana" pitchFamily="34" charset="0"/>
            </a:endParaRPr>
          </a:p>
          <a:p>
            <a:endParaRPr lang="en-US" sz="1000" dirty="0">
              <a:solidFill>
                <a:schemeClr val="bg1"/>
              </a:solidFill>
              <a:latin typeface="Verdana" pitchFamily="34" charset="0"/>
              <a:ea typeface="Verdana" pitchFamily="34" charset="0"/>
              <a:cs typeface="Verdana" pitchFamily="34" charset="0"/>
            </a:endParaRPr>
          </a:p>
          <a:p>
            <a:pPr marL="457200" indent="-457200">
              <a:buFontTx/>
              <a:buAutoNum type="arabicPeriod"/>
            </a:pPr>
            <a:r>
              <a:rPr lang="en-US" sz="1600" dirty="0">
                <a:solidFill>
                  <a:schemeClr val="bg1"/>
                </a:solidFill>
                <a:latin typeface="Verdana" pitchFamily="34" charset="0"/>
                <a:ea typeface="Verdana" pitchFamily="34" charset="0"/>
                <a:cs typeface="Verdana" pitchFamily="34" charset="0"/>
              </a:rPr>
              <a:t>Interpretation of drug </a:t>
            </a:r>
            <a:r>
              <a:rPr lang="en-US" sz="1600" b="1" dirty="0">
                <a:solidFill>
                  <a:srgbClr val="FFFF00"/>
                </a:solidFill>
                <a:latin typeface="Verdana" pitchFamily="34" charset="0"/>
                <a:ea typeface="Verdana" pitchFamily="34" charset="0"/>
                <a:cs typeface="Verdana" pitchFamily="34" charset="0"/>
              </a:rPr>
              <a:t>inefficiency</a:t>
            </a:r>
            <a:endParaRPr lang="en-US" sz="1600" dirty="0">
              <a:solidFill>
                <a:srgbClr val="FFFF00"/>
              </a:solidFill>
              <a:latin typeface="Verdana" pitchFamily="34" charset="0"/>
              <a:ea typeface="Verdana" pitchFamily="34" charset="0"/>
              <a:cs typeface="Verdana" pitchFamily="34" charset="0"/>
            </a:endParaRPr>
          </a:p>
          <a:p>
            <a:pPr marL="457200" indent="-457200">
              <a:buAutoNum type="arabicPeriod"/>
            </a:pPr>
            <a:r>
              <a:rPr lang="en-US" sz="1600" dirty="0">
                <a:solidFill>
                  <a:schemeClr val="bg1"/>
                </a:solidFill>
                <a:latin typeface="Verdana" pitchFamily="34" charset="0"/>
                <a:ea typeface="Verdana" pitchFamily="34" charset="0"/>
                <a:cs typeface="Verdana" pitchFamily="34" charset="0"/>
              </a:rPr>
              <a:t>Extrapolation of </a:t>
            </a:r>
            <a:r>
              <a:rPr lang="en-US" sz="1600" b="1" dirty="0">
                <a:solidFill>
                  <a:srgbClr val="FFFF00"/>
                </a:solidFill>
                <a:latin typeface="Verdana" pitchFamily="34" charset="0"/>
                <a:ea typeface="Verdana" pitchFamily="34" charset="0"/>
                <a:cs typeface="Verdana" pitchFamily="34" charset="0"/>
              </a:rPr>
              <a:t>indication, dosage</a:t>
            </a:r>
            <a:endParaRPr lang="en-US" sz="1600" dirty="0">
              <a:solidFill>
                <a:srgbClr val="FFFF00"/>
              </a:solidFill>
              <a:latin typeface="Verdana" pitchFamily="34" charset="0"/>
              <a:ea typeface="Verdana" pitchFamily="34" charset="0"/>
              <a:cs typeface="Verdana" pitchFamily="34" charset="0"/>
            </a:endParaRPr>
          </a:p>
          <a:p>
            <a:pPr marL="457200" indent="-457200">
              <a:buAutoNum type="arabicPeriod"/>
            </a:pPr>
            <a:r>
              <a:rPr lang="en-US" sz="1600" dirty="0">
                <a:solidFill>
                  <a:schemeClr val="bg1"/>
                </a:solidFill>
                <a:latin typeface="Verdana" pitchFamily="34" charset="0"/>
                <a:ea typeface="Verdana" pitchFamily="34" charset="0"/>
                <a:cs typeface="Verdana" pitchFamily="34" charset="0"/>
              </a:rPr>
              <a:t>Interpretation of </a:t>
            </a:r>
            <a:r>
              <a:rPr lang="en-US" sz="1600" b="1" dirty="0">
                <a:solidFill>
                  <a:srgbClr val="FFFF00"/>
                </a:solidFill>
                <a:latin typeface="Verdana" pitchFamily="34" charset="0"/>
                <a:ea typeface="Verdana" pitchFamily="34" charset="0"/>
                <a:cs typeface="Verdana" pitchFamily="34" charset="0"/>
              </a:rPr>
              <a:t>diverging DDIs</a:t>
            </a:r>
          </a:p>
          <a:p>
            <a:pPr marL="457200" indent="-457200">
              <a:buAutoNum type="arabicPeriod"/>
            </a:pPr>
            <a:r>
              <a:rPr lang="en-US" sz="1600" dirty="0">
                <a:solidFill>
                  <a:schemeClr val="bg1"/>
                </a:solidFill>
                <a:latin typeface="Verdana" pitchFamily="34" charset="0"/>
                <a:ea typeface="Verdana" pitchFamily="34" charset="0"/>
                <a:cs typeface="Verdana" pitchFamily="34" charset="0"/>
              </a:rPr>
              <a:t>Interpretation of </a:t>
            </a:r>
            <a:r>
              <a:rPr lang="en-US" sz="1600" b="1" dirty="0">
                <a:solidFill>
                  <a:srgbClr val="FFFF00"/>
                </a:solidFill>
                <a:latin typeface="Verdana" pitchFamily="34" charset="0"/>
                <a:ea typeface="Verdana" pitchFamily="34" charset="0"/>
                <a:cs typeface="Verdana" pitchFamily="34" charset="0"/>
              </a:rPr>
              <a:t>pharmacokinetic/TDM</a:t>
            </a:r>
            <a:r>
              <a:rPr lang="en-US" sz="1600" b="1" dirty="0">
                <a:solidFill>
                  <a:schemeClr val="bg1"/>
                </a:solidFill>
                <a:latin typeface="Verdana" pitchFamily="34" charset="0"/>
                <a:ea typeface="Verdana" pitchFamily="34" charset="0"/>
                <a:cs typeface="Verdana" pitchFamily="34" charset="0"/>
              </a:rPr>
              <a:t> </a:t>
            </a:r>
            <a:r>
              <a:rPr lang="en-US" sz="1600" dirty="0">
                <a:solidFill>
                  <a:schemeClr val="bg1"/>
                </a:solidFill>
                <a:latin typeface="Verdana" pitchFamily="34" charset="0"/>
                <a:ea typeface="Verdana" pitchFamily="34" charset="0"/>
                <a:cs typeface="Verdana" pitchFamily="34" charset="0"/>
              </a:rPr>
              <a:t>analysis</a:t>
            </a:r>
          </a:p>
          <a:p>
            <a:pPr marL="457200" indent="-457200">
              <a:buAutoNum type="arabicPeriod"/>
            </a:pPr>
            <a:r>
              <a:rPr lang="en-US" sz="1600" dirty="0">
                <a:solidFill>
                  <a:schemeClr val="bg1"/>
                </a:solidFill>
                <a:latin typeface="Verdana" pitchFamily="34" charset="0"/>
                <a:ea typeface="Verdana" pitchFamily="34" charset="0"/>
                <a:cs typeface="Verdana" pitchFamily="34" charset="0"/>
              </a:rPr>
              <a:t>Interpretation of provisions in </a:t>
            </a:r>
            <a:r>
              <a:rPr lang="en-US" sz="1600" b="1" dirty="0">
                <a:solidFill>
                  <a:schemeClr val="bg1"/>
                </a:solidFill>
                <a:latin typeface="Verdana" pitchFamily="34" charset="0"/>
                <a:ea typeface="Verdana" pitchFamily="34" charset="0"/>
                <a:cs typeface="Verdana" pitchFamily="34" charset="0"/>
              </a:rPr>
              <a:t>SmPC</a:t>
            </a:r>
            <a:endParaRPr lang="en-US" sz="1600" dirty="0">
              <a:solidFill>
                <a:schemeClr val="bg1"/>
              </a:solidFill>
              <a:latin typeface="Verdana" pitchFamily="34" charset="0"/>
              <a:ea typeface="Verdana" pitchFamily="34" charset="0"/>
              <a:cs typeface="Verdana" pitchFamily="34" charset="0"/>
            </a:endParaRPr>
          </a:p>
          <a:p>
            <a:pPr marL="457200" indent="-457200">
              <a:buAutoNum type="arabicPeriod"/>
            </a:pPr>
            <a:r>
              <a:rPr lang="en-US" sz="1600" b="1" dirty="0">
                <a:solidFill>
                  <a:srgbClr val="FFFF00"/>
                </a:solidFill>
                <a:latin typeface="Verdana" pitchFamily="34" charset="0"/>
                <a:ea typeface="Verdana" pitchFamily="34" charset="0"/>
                <a:cs typeface="Verdana" pitchFamily="34" charset="0"/>
              </a:rPr>
              <a:t>Differential diagnosis </a:t>
            </a:r>
            <a:r>
              <a:rPr lang="en-US" sz="1600" dirty="0">
                <a:solidFill>
                  <a:schemeClr val="bg1"/>
                </a:solidFill>
                <a:latin typeface="Verdana" pitchFamily="34" charset="0"/>
                <a:ea typeface="Verdana" pitchFamily="34" charset="0"/>
                <a:cs typeface="Verdana" pitchFamily="34" charset="0"/>
              </a:rPr>
              <a:t>and management of </a:t>
            </a:r>
            <a:r>
              <a:rPr lang="en-US" sz="1600" b="1" dirty="0">
                <a:solidFill>
                  <a:srgbClr val="FFFF00"/>
                </a:solidFill>
                <a:latin typeface="Verdana" pitchFamily="34" charset="0"/>
                <a:ea typeface="Verdana" pitchFamily="34" charset="0"/>
                <a:cs typeface="Verdana" pitchFamily="34" charset="0"/>
              </a:rPr>
              <a:t>ADR</a:t>
            </a:r>
            <a:endParaRPr lang="en-US" sz="1600" dirty="0">
              <a:solidFill>
                <a:srgbClr val="FFFF00"/>
              </a:solidFill>
              <a:latin typeface="Verdana" pitchFamily="34" charset="0"/>
              <a:ea typeface="Verdana" pitchFamily="34" charset="0"/>
              <a:cs typeface="Verdana" pitchFamily="34" charset="0"/>
            </a:endParaRPr>
          </a:p>
          <a:p>
            <a:pPr marL="457200" indent="-457200">
              <a:buAutoNum type="arabicPeriod"/>
            </a:pPr>
            <a:r>
              <a:rPr lang="en-US" sz="1600" dirty="0">
                <a:solidFill>
                  <a:schemeClr val="bg1"/>
                </a:solidFill>
                <a:latin typeface="Verdana" pitchFamily="34" charset="0"/>
                <a:ea typeface="Verdana" pitchFamily="34" charset="0"/>
                <a:cs typeface="Verdana" pitchFamily="34" charset="0"/>
              </a:rPr>
              <a:t>The </a:t>
            </a:r>
            <a:r>
              <a:rPr lang="en-US" sz="1600" b="1" dirty="0">
                <a:solidFill>
                  <a:srgbClr val="FFFF00"/>
                </a:solidFill>
                <a:latin typeface="Verdana" pitchFamily="34" charset="0"/>
                <a:ea typeface="Verdana" pitchFamily="34" charset="0"/>
                <a:cs typeface="Verdana" pitchFamily="34" charset="0"/>
              </a:rPr>
              <a:t>experimental</a:t>
            </a:r>
            <a:r>
              <a:rPr lang="en-US" sz="1600" b="1" dirty="0">
                <a:solidFill>
                  <a:schemeClr val="bg1"/>
                </a:solidFill>
                <a:latin typeface="Verdana" pitchFamily="34" charset="0"/>
                <a:ea typeface="Verdana" pitchFamily="34" charset="0"/>
                <a:cs typeface="Verdana" pitchFamily="34" charset="0"/>
              </a:rPr>
              <a:t> Rx</a:t>
            </a:r>
            <a:endParaRPr lang="en-US" sz="1600" dirty="0">
              <a:solidFill>
                <a:schemeClr val="bg1"/>
              </a:solidFill>
              <a:latin typeface="Verdana" pitchFamily="34" charset="0"/>
              <a:ea typeface="Verdana" pitchFamily="34" charset="0"/>
              <a:cs typeface="Verdana" pitchFamily="34" charset="0"/>
            </a:endParaRPr>
          </a:p>
          <a:p>
            <a:pPr algn="ctr"/>
            <a:endParaRPr lang="lt-LT" sz="700" b="1" dirty="0">
              <a:solidFill>
                <a:schemeClr val="bg1"/>
              </a:solidFill>
              <a:latin typeface="Verdana" pitchFamily="34" charset="0"/>
              <a:ea typeface="Verdana" pitchFamily="34" charset="0"/>
              <a:cs typeface="Verdana" pitchFamily="34" charset="0"/>
            </a:endParaRPr>
          </a:p>
        </p:txBody>
      </p:sp>
      <p:sp>
        <p:nvSpPr>
          <p:cNvPr id="21" name="Title 1">
            <a:extLst>
              <a:ext uri="{FF2B5EF4-FFF2-40B4-BE49-F238E27FC236}">
                <a16:creationId xmlns:a16="http://schemas.microsoft.com/office/drawing/2014/main" id="{1E862927-9E11-D077-E3E3-E84D7CA59B3F}"/>
              </a:ext>
            </a:extLst>
          </p:cNvPr>
          <p:cNvSpPr txBox="1">
            <a:spLocks/>
          </p:cNvSpPr>
          <p:nvPr/>
        </p:nvSpPr>
        <p:spPr>
          <a:xfrm>
            <a:off x="0" y="0"/>
            <a:ext cx="12192000" cy="89450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FFFF00"/>
                </a:solidFill>
                <a:latin typeface="Verdana" panose="020B0604030504040204" pitchFamily="34" charset="0"/>
                <a:ea typeface="Verdana" panose="020B0604030504040204" pitchFamily="34" charset="0"/>
              </a:rPr>
              <a:t>European Environment of Clinical Pharmacology as Medical Specialty</a:t>
            </a:r>
          </a:p>
        </p:txBody>
      </p:sp>
      <p:sp>
        <p:nvSpPr>
          <p:cNvPr id="22" name="TextBox 21">
            <a:extLst>
              <a:ext uri="{FF2B5EF4-FFF2-40B4-BE49-F238E27FC236}">
                <a16:creationId xmlns:a16="http://schemas.microsoft.com/office/drawing/2014/main" id="{C7902494-4EFE-ACD3-EA95-8F6BB896BE8C}"/>
              </a:ext>
            </a:extLst>
          </p:cNvPr>
          <p:cNvSpPr txBox="1"/>
          <p:nvPr/>
        </p:nvSpPr>
        <p:spPr>
          <a:xfrm>
            <a:off x="4891078" y="4857760"/>
            <a:ext cx="5177589" cy="1184940"/>
          </a:xfrm>
          <a:prstGeom prst="rect">
            <a:avLst/>
          </a:prstGeom>
          <a:solidFill>
            <a:srgbClr val="007033"/>
          </a:solidFill>
          <a:ln w="50800">
            <a:solidFill>
              <a:srgbClr val="FF0000"/>
            </a:solidFill>
          </a:ln>
          <a:effectLst>
            <a:outerShdw blurRad="50800" dist="50800" dir="2400000" algn="ctr" rotWithShape="0">
              <a:schemeClr val="tx1"/>
            </a:outerShdw>
          </a:effectLst>
        </p:spPr>
        <p:txBody>
          <a:bodyPr wrap="square" rtlCol="0">
            <a:spAutoFit/>
          </a:bodyPr>
          <a:lstStyle/>
          <a:p>
            <a:pPr algn="ctr"/>
            <a:endParaRPr lang="en-US" sz="500" b="1" dirty="0">
              <a:solidFill>
                <a:srgbClr val="FF0000"/>
              </a:solidFill>
              <a:latin typeface="Verdana" pitchFamily="34" charset="0"/>
              <a:ea typeface="Verdana" pitchFamily="34" charset="0"/>
              <a:cs typeface="Verdana" pitchFamily="34" charset="0"/>
            </a:endParaRPr>
          </a:p>
          <a:p>
            <a:pPr algn="ctr"/>
            <a:r>
              <a:rPr lang="en-US" sz="2000" b="1" dirty="0">
                <a:solidFill>
                  <a:schemeClr val="bg1"/>
                </a:solidFill>
                <a:latin typeface="Verdana" pitchFamily="34" charset="0"/>
                <a:ea typeface="Verdana" pitchFamily="34" charset="0"/>
                <a:cs typeface="Verdana" pitchFamily="34" charset="0"/>
              </a:rPr>
              <a:t>Areas of </a:t>
            </a:r>
            <a:r>
              <a:rPr lang="en-US" sz="2000" b="1" dirty="0">
                <a:solidFill>
                  <a:srgbClr val="FFFF00"/>
                </a:solidFill>
                <a:latin typeface="Verdana" pitchFamily="34" charset="0"/>
                <a:ea typeface="Verdana" pitchFamily="34" charset="0"/>
                <a:cs typeface="Verdana" pitchFamily="34" charset="0"/>
              </a:rPr>
              <a:t>overlapping</a:t>
            </a:r>
            <a:r>
              <a:rPr lang="en-US" sz="2000" b="1" dirty="0">
                <a:solidFill>
                  <a:schemeClr val="bg1"/>
                </a:solidFill>
                <a:latin typeface="Verdana" pitchFamily="34" charset="0"/>
                <a:ea typeface="Verdana" pitchFamily="34" charset="0"/>
                <a:cs typeface="Verdana" pitchFamily="34" charset="0"/>
              </a:rPr>
              <a:t> competences coping with issues of clinical relevance (for RUM)</a:t>
            </a:r>
          </a:p>
          <a:p>
            <a:pPr algn="ctr"/>
            <a:endParaRPr lang="lt-LT" sz="600" b="1" dirty="0">
              <a:solidFill>
                <a:schemeClr val="bg1"/>
              </a:solidFill>
              <a:latin typeface="Verdana" pitchFamily="34" charset="0"/>
              <a:ea typeface="Verdana" pitchFamily="34" charset="0"/>
              <a:cs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E8B0D-6566-4989-8883-C957A5A97208}"/>
              </a:ext>
            </a:extLst>
          </p:cNvPr>
          <p:cNvPicPr>
            <a:picLocks noChangeAspect="1"/>
          </p:cNvPicPr>
          <p:nvPr/>
        </p:nvPicPr>
        <p:blipFill>
          <a:blip r:embed="rId3"/>
          <a:stretch>
            <a:fillRect/>
          </a:stretch>
        </p:blipFill>
        <p:spPr>
          <a:xfrm>
            <a:off x="1034341" y="1016058"/>
            <a:ext cx="10123318" cy="5340292"/>
          </a:xfrm>
          <a:prstGeom prst="rect">
            <a:avLst/>
          </a:prstGeom>
        </p:spPr>
      </p:pic>
      <p:sp>
        <p:nvSpPr>
          <p:cNvPr id="7" name="Title 1">
            <a:extLst>
              <a:ext uri="{FF2B5EF4-FFF2-40B4-BE49-F238E27FC236}">
                <a16:creationId xmlns:a16="http://schemas.microsoft.com/office/drawing/2014/main" id="{0216B1F9-74C8-46DB-B8B5-82EB3095BC9C}"/>
              </a:ext>
            </a:extLst>
          </p:cNvPr>
          <p:cNvSpPr>
            <a:spLocks noGrp="1"/>
          </p:cNvSpPr>
          <p:nvPr>
            <p:ph type="title"/>
          </p:nvPr>
        </p:nvSpPr>
        <p:spPr>
          <a:xfrm>
            <a:off x="0" y="0"/>
            <a:ext cx="12192000" cy="894508"/>
          </a:xfrm>
          <a:solidFill>
            <a:srgbClr val="002060"/>
          </a:solidFill>
        </p:spPr>
        <p:txBody>
          <a:bodyPr>
            <a:normAutofit/>
          </a:bodyPr>
          <a:lstStyle/>
          <a:p>
            <a:r>
              <a:rPr lang="en-US" sz="2400" b="1" dirty="0">
                <a:solidFill>
                  <a:srgbClr val="FFFF00"/>
                </a:solidFill>
                <a:latin typeface="Verdana" panose="020B0604030504040204" pitchFamily="34" charset="0"/>
                <a:ea typeface="Verdana" panose="020B0604030504040204" pitchFamily="34" charset="0"/>
              </a:rPr>
              <a:t>Clinical pharmacology NTRs (2025-07-01)</a:t>
            </a:r>
            <a:endParaRPr lang="en-US" sz="3600" dirty="0">
              <a:solidFill>
                <a:srgbClr val="002060"/>
              </a:solidFill>
            </a:endParaRPr>
          </a:p>
        </p:txBody>
      </p:sp>
      <p:cxnSp>
        <p:nvCxnSpPr>
          <p:cNvPr id="8" name="Gerader Verbinder 6">
            <a:extLst>
              <a:ext uri="{FF2B5EF4-FFF2-40B4-BE49-F238E27FC236}">
                <a16:creationId xmlns:a16="http://schemas.microsoft.com/office/drawing/2014/main" id="{86008662-D23D-A567-6F8E-015A01470D0C}"/>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10" name="Picture 9" descr="Description: Description: Description: C:\Users\User\AppData\Local\Microsoft\Windows\Temporary Internet Files\Content.Word\uems.gif">
            <a:extLst>
              <a:ext uri="{FF2B5EF4-FFF2-40B4-BE49-F238E27FC236}">
                <a16:creationId xmlns:a16="http://schemas.microsoft.com/office/drawing/2014/main" id="{5654DED9-E9B1-7D9D-E139-14A9B0926538}"/>
              </a:ext>
            </a:extLst>
          </p:cNvPr>
          <p:cNvPicPr/>
          <p:nvPr/>
        </p:nvPicPr>
        <p:blipFill>
          <a:blip r:embed="rId4" cstate="print"/>
          <a:srcRect/>
          <a:stretch>
            <a:fillRect/>
          </a:stretch>
        </p:blipFill>
        <p:spPr bwMode="auto">
          <a:xfrm>
            <a:off x="11610975" y="6334125"/>
            <a:ext cx="452968" cy="456782"/>
          </a:xfrm>
          <a:prstGeom prst="rect">
            <a:avLst/>
          </a:prstGeom>
          <a:noFill/>
          <a:ln w="9525">
            <a:noFill/>
            <a:miter lim="800000"/>
            <a:headEnd/>
            <a:tailEnd/>
          </a:ln>
        </p:spPr>
      </p:pic>
      <p:graphicFrame>
        <p:nvGraphicFramePr>
          <p:cNvPr id="11" name="Tabelle 1">
            <a:extLst>
              <a:ext uri="{FF2B5EF4-FFF2-40B4-BE49-F238E27FC236}">
                <a16:creationId xmlns:a16="http://schemas.microsoft.com/office/drawing/2014/main" id="{D224A781-4D94-D48A-D39E-091557AC63F7}"/>
              </a:ext>
            </a:extLst>
          </p:cNvPr>
          <p:cNvGraphicFramePr>
            <a:graphicFrameLocks noGrp="1"/>
          </p:cNvGraphicFramePr>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6</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3115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85557FF-0E1C-4105-966E-D88522C52C94}"/>
              </a:ext>
            </a:extLst>
          </p:cNvPr>
          <p:cNvSpPr txBox="1">
            <a:spLocks/>
          </p:cNvSpPr>
          <p:nvPr/>
        </p:nvSpPr>
        <p:spPr>
          <a:xfrm>
            <a:off x="0" y="0"/>
            <a:ext cx="12192000" cy="89450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FFF00"/>
                </a:solidFill>
                <a:latin typeface="Verdana" panose="020B0604030504040204" pitchFamily="34" charset="0"/>
                <a:ea typeface="Verdana" panose="020B0604030504040204" pitchFamily="34" charset="0"/>
              </a:rPr>
              <a:t>E</a:t>
            </a:r>
            <a:r>
              <a:rPr lang="lt-LT" sz="2400" b="1" dirty="0">
                <a:solidFill>
                  <a:srgbClr val="FFFF00"/>
                </a:solidFill>
                <a:latin typeface="Verdana" panose="020B0604030504040204" pitchFamily="34" charset="0"/>
                <a:ea typeface="Verdana" panose="020B0604030504040204" pitchFamily="34" charset="0"/>
              </a:rPr>
              <a:t>TR</a:t>
            </a:r>
            <a:endParaRPr lang="en-US" sz="2400" b="1" dirty="0">
              <a:solidFill>
                <a:schemeClr val="bg1"/>
              </a:solidFill>
              <a:latin typeface="Verdana" panose="020B0604030504040204" pitchFamily="34" charset="0"/>
              <a:ea typeface="Verdana" panose="020B0604030504040204" pitchFamily="34" charset="0"/>
            </a:endParaRPr>
          </a:p>
          <a:p>
            <a:r>
              <a:rPr lang="en-US" sz="2400" b="1" dirty="0">
                <a:solidFill>
                  <a:schemeClr val="bg1"/>
                </a:solidFill>
                <a:latin typeface="Verdana" panose="020B0604030504040204" pitchFamily="34" charset="0"/>
                <a:ea typeface="Verdana" panose="020B0604030504040204" pitchFamily="34" charset="0"/>
              </a:rPr>
              <a:t>Competence-based education</a:t>
            </a:r>
            <a:endParaRPr lang="lt-LT" sz="2800" b="1" dirty="0">
              <a:solidFill>
                <a:schemeClr val="bg1"/>
              </a:solidFill>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B2356958-4A3E-4C2D-90E0-7A159EEA948A}"/>
              </a:ext>
            </a:extLst>
          </p:cNvPr>
          <p:cNvPicPr>
            <a:picLocks noChangeAspect="1"/>
          </p:cNvPicPr>
          <p:nvPr/>
        </p:nvPicPr>
        <p:blipFill>
          <a:blip r:embed="rId2"/>
          <a:stretch>
            <a:fillRect/>
          </a:stretch>
        </p:blipFill>
        <p:spPr>
          <a:xfrm>
            <a:off x="92515" y="1225856"/>
            <a:ext cx="12006969" cy="4608887"/>
          </a:xfrm>
          <a:prstGeom prst="rect">
            <a:avLst/>
          </a:prstGeom>
        </p:spPr>
      </p:pic>
      <p:cxnSp>
        <p:nvCxnSpPr>
          <p:cNvPr id="3" name="Gerader Verbinder 6">
            <a:extLst>
              <a:ext uri="{FF2B5EF4-FFF2-40B4-BE49-F238E27FC236}">
                <a16:creationId xmlns:a16="http://schemas.microsoft.com/office/drawing/2014/main" id="{69D608FC-60CA-253B-747D-9B0D982E9E2B}"/>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10" name="Picture 9" descr="Description: Description: Description: C:\Users\User\AppData\Local\Microsoft\Windows\Temporary Internet Files\Content.Word\uems.gif">
            <a:extLst>
              <a:ext uri="{FF2B5EF4-FFF2-40B4-BE49-F238E27FC236}">
                <a16:creationId xmlns:a16="http://schemas.microsoft.com/office/drawing/2014/main" id="{B69CCA9B-2CE7-7606-57FC-A3B329FBDC77}"/>
              </a:ext>
            </a:extLst>
          </p:cNvPr>
          <p:cNvPicPr/>
          <p:nvPr/>
        </p:nvPicPr>
        <p:blipFill>
          <a:blip r:embed="rId3" cstate="print"/>
          <a:srcRect/>
          <a:stretch>
            <a:fillRect/>
          </a:stretch>
        </p:blipFill>
        <p:spPr bwMode="auto">
          <a:xfrm>
            <a:off x="11610975" y="6334125"/>
            <a:ext cx="452968" cy="456782"/>
          </a:xfrm>
          <a:prstGeom prst="rect">
            <a:avLst/>
          </a:prstGeom>
          <a:noFill/>
          <a:ln w="9525">
            <a:noFill/>
            <a:miter lim="800000"/>
            <a:headEnd/>
            <a:tailEnd/>
          </a:ln>
        </p:spPr>
      </p:pic>
      <p:graphicFrame>
        <p:nvGraphicFramePr>
          <p:cNvPr id="11" name="Tabelle 1">
            <a:extLst>
              <a:ext uri="{FF2B5EF4-FFF2-40B4-BE49-F238E27FC236}">
                <a16:creationId xmlns:a16="http://schemas.microsoft.com/office/drawing/2014/main" id="{68269863-7CD4-7849-AD0D-D3C49F9906D1}"/>
              </a:ext>
            </a:extLst>
          </p:cNvPr>
          <p:cNvGraphicFramePr>
            <a:graphicFrameLocks noGrp="1"/>
          </p:cNvGraphicFramePr>
          <p:nvPr>
            <p:extLst>
              <p:ext uri="{D42A27DB-BD31-4B8C-83A1-F6EECF244321}">
                <p14:modId xmlns:p14="http://schemas.microsoft.com/office/powerpoint/2010/main" val="777275227"/>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7</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7730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7FCCF9-7874-4BF5-9304-B46B584316BE}"/>
              </a:ext>
            </a:extLst>
          </p:cNvPr>
          <p:cNvSpPr txBox="1">
            <a:spLocks/>
          </p:cNvSpPr>
          <p:nvPr/>
        </p:nvSpPr>
        <p:spPr>
          <a:xfrm>
            <a:off x="0" y="0"/>
            <a:ext cx="12192000" cy="894508"/>
          </a:xfrm>
          <a:prstGeom prst="rect">
            <a:avLst/>
          </a:prstGeom>
          <a:solidFill>
            <a:srgbClr val="002060"/>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rgbClr val="FFFF00"/>
                </a:solidFill>
                <a:latin typeface="Verdana" panose="020B0604030504040204" pitchFamily="34" charset="0"/>
                <a:ea typeface="Verdana" panose="020B0604030504040204" pitchFamily="34" charset="0"/>
              </a:rPr>
              <a:t>Proposed Composite list of </a:t>
            </a:r>
            <a:r>
              <a:rPr lang="en-US" sz="2200" b="1" dirty="0">
                <a:solidFill>
                  <a:schemeClr val="bg1"/>
                </a:solidFill>
                <a:latin typeface="Verdana" panose="020B0604030504040204" pitchFamily="34" charset="0"/>
                <a:ea typeface="Verdana" panose="020B0604030504040204" pitchFamily="34" charset="0"/>
              </a:rPr>
              <a:t>15 UEMS Competences </a:t>
            </a:r>
            <a:r>
              <a:rPr lang="en-US" sz="2200" b="1" dirty="0">
                <a:solidFill>
                  <a:srgbClr val="FFFF00"/>
                </a:solidFill>
                <a:latin typeface="Verdana" panose="020B0604030504040204" pitchFamily="34" charset="0"/>
                <a:ea typeface="Verdana" panose="020B0604030504040204" pitchFamily="34" charset="0"/>
              </a:rPr>
              <a:t>for residency study program</a:t>
            </a:r>
          </a:p>
          <a:p>
            <a:r>
              <a:rPr lang="en-US" sz="2200" b="1" dirty="0">
                <a:solidFill>
                  <a:srgbClr val="FFFF00"/>
                </a:solidFill>
                <a:latin typeface="Verdana" panose="020B0604030504040204" pitchFamily="34" charset="0"/>
                <a:ea typeface="Verdana" panose="020B0604030504040204" pitchFamily="34" charset="0"/>
              </a:rPr>
              <a:t>Draft 1, 2025-06-09 (1/2)</a:t>
            </a:r>
            <a:endParaRPr lang="lt-LT" sz="1500" b="1" dirty="0">
              <a:solidFill>
                <a:schemeClr val="bg1"/>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D8A10C0C-86CD-4078-83D4-E3BD779E7E9E}"/>
              </a:ext>
            </a:extLst>
          </p:cNvPr>
          <p:cNvSpPr>
            <a:spLocks noGrp="1"/>
          </p:cNvSpPr>
          <p:nvPr>
            <p:ph idx="1"/>
          </p:nvPr>
        </p:nvSpPr>
        <p:spPr>
          <a:xfrm>
            <a:off x="174172" y="1822449"/>
            <a:ext cx="12017828" cy="4533901"/>
          </a:xfrm>
        </p:spPr>
        <p:txBody>
          <a:bodyPr>
            <a:normAutofit fontScale="92500" lnSpcReduction="20000"/>
          </a:bodyPr>
          <a:lstStyle/>
          <a:p>
            <a:pPr marL="342900" indent="-342900">
              <a:buFont typeface="+mj-lt"/>
              <a:buAutoNum type="arabicPeriod"/>
            </a:pPr>
            <a:r>
              <a:rPr lang="en-US" sz="1600" b="0" i="0" u="none" strike="noStrike" dirty="0">
                <a:solidFill>
                  <a:srgbClr val="000000"/>
                </a:solidFill>
                <a:effectLst/>
                <a:latin typeface="Verdana" panose="020B0604030504040204" pitchFamily="34" charset="0"/>
              </a:rPr>
              <a:t>MEC1. Being able to analyze symptoms and synthesize syndromes for  the </a:t>
            </a:r>
            <a:r>
              <a:rPr lang="en-US" sz="1600" b="1" i="0" u="none" strike="noStrike" dirty="0">
                <a:solidFill>
                  <a:srgbClr val="000000"/>
                </a:solidFill>
                <a:effectLst/>
                <a:latin typeface="Verdana" panose="020B0604030504040204" pitchFamily="34" charset="0"/>
              </a:rPr>
              <a:t>clinical assessment and treatment</a:t>
            </a:r>
            <a:r>
              <a:rPr lang="en-US" sz="1600" b="0" i="0" u="none" strike="noStrike" dirty="0">
                <a:solidFill>
                  <a:srgbClr val="000000"/>
                </a:solidFill>
                <a:effectLst/>
                <a:latin typeface="Verdana" panose="020B0604030504040204" pitchFamily="34" charset="0"/>
              </a:rPr>
              <a:t> in at least one therapy area</a:t>
            </a:r>
            <a:r>
              <a:rPr lang="en-US" sz="1600" dirty="0"/>
              <a:t> </a:t>
            </a:r>
          </a:p>
          <a:p>
            <a:pPr marL="342900" indent="-342900">
              <a:buFont typeface="+mj-lt"/>
              <a:buAutoNum type="arabicPeriod"/>
            </a:pPr>
            <a:endParaRPr lang="en-US" sz="900" dirty="0"/>
          </a:p>
          <a:p>
            <a:pPr marL="342900" indent="-342900">
              <a:buFont typeface="+mj-lt"/>
              <a:buAutoNum type="arabicPeriod"/>
            </a:pPr>
            <a:r>
              <a:rPr lang="en-US" sz="1600" b="0" i="0" u="none" strike="noStrike" dirty="0">
                <a:solidFill>
                  <a:srgbClr val="000000"/>
                </a:solidFill>
                <a:effectLst/>
                <a:latin typeface="Verdana" panose="020B0604030504040204" pitchFamily="34" charset="0"/>
              </a:rPr>
              <a:t>MEC2. Being able to evaluate the </a:t>
            </a:r>
            <a:r>
              <a:rPr lang="en-US" sz="1600" b="1" i="0" u="none" strike="noStrike" dirty="0">
                <a:solidFill>
                  <a:srgbClr val="000000"/>
                </a:solidFill>
                <a:effectLst/>
                <a:latin typeface="Verdana" panose="020B0604030504040204" pitchFamily="34" charset="0"/>
              </a:rPr>
              <a:t>signs of rational use</a:t>
            </a:r>
            <a:r>
              <a:rPr lang="en-US" sz="1600" b="0" i="0" u="none" strike="noStrike" dirty="0">
                <a:solidFill>
                  <a:srgbClr val="000000"/>
                </a:solidFill>
                <a:effectLst/>
                <a:latin typeface="Verdana" panose="020B0604030504040204" pitchFamily="34" charset="0"/>
              </a:rPr>
              <a:t> of medicines (effective, safe and pharmacoeconomic) at the individual patient level </a:t>
            </a:r>
          </a:p>
          <a:p>
            <a:pPr marL="342900" indent="-342900">
              <a:buFont typeface="+mj-lt"/>
              <a:buAutoNum type="arabicPeriod"/>
            </a:pPr>
            <a:endParaRPr lang="en-US" sz="700" b="0" i="0" u="none" strike="noStrike" dirty="0">
              <a:solidFill>
                <a:srgbClr val="000000"/>
              </a:solidFill>
              <a:effectLst/>
              <a:latin typeface="Verdana" panose="020B0604030504040204" pitchFamily="34" charset="0"/>
            </a:endParaRPr>
          </a:p>
          <a:p>
            <a:pPr marL="342900" indent="-342900">
              <a:buFont typeface="+mj-lt"/>
              <a:buAutoNum type="arabicPeriod"/>
            </a:pPr>
            <a:r>
              <a:rPr lang="en-US" sz="1600" b="0" i="0" u="none" strike="noStrike" dirty="0">
                <a:solidFill>
                  <a:srgbClr val="000000"/>
                </a:solidFill>
                <a:effectLst/>
                <a:latin typeface="Verdana" panose="020B0604030504040204" pitchFamily="34" charset="0"/>
              </a:rPr>
              <a:t>MEC3. Being able to recognize </a:t>
            </a:r>
            <a:r>
              <a:rPr lang="en-US" sz="1600" b="1" i="0" u="none" strike="noStrike" dirty="0">
                <a:solidFill>
                  <a:srgbClr val="000000"/>
                </a:solidFill>
                <a:effectLst/>
                <a:latin typeface="Verdana" panose="020B0604030504040204" pitchFamily="34" charset="0"/>
              </a:rPr>
              <a:t>exhausted standard internal medicine treatment</a:t>
            </a:r>
            <a:r>
              <a:rPr lang="en-US" sz="1600" b="0" i="0" u="none" strike="noStrike" dirty="0">
                <a:solidFill>
                  <a:srgbClr val="000000"/>
                </a:solidFill>
                <a:effectLst/>
                <a:latin typeface="Verdana" panose="020B0604030504040204" pitchFamily="34" charset="0"/>
              </a:rPr>
              <a:t> of diseases and reasonably to suggest to participate in ongoing (inter-) national clinical trials</a:t>
            </a:r>
            <a:r>
              <a:rPr lang="en-US" sz="1600" dirty="0"/>
              <a:t> </a:t>
            </a:r>
            <a:endParaRPr lang="en-US" sz="1600" dirty="0">
              <a:solidFill>
                <a:srgbClr val="000000"/>
              </a:solidFill>
              <a:latin typeface="Verdana" panose="020B0604030504040204" pitchFamily="34" charset="0"/>
            </a:endParaRPr>
          </a:p>
          <a:p>
            <a:pPr marL="342900" indent="-342900">
              <a:buFont typeface="+mj-lt"/>
              <a:buAutoNum type="arabicPeriod"/>
            </a:pPr>
            <a:endParaRPr lang="en-US" sz="900" b="0" i="0" u="none" strike="noStrike" dirty="0">
              <a:solidFill>
                <a:srgbClr val="000000"/>
              </a:solidFill>
              <a:effectLst/>
              <a:latin typeface="Verdana" panose="020B0604030504040204" pitchFamily="34" charset="0"/>
            </a:endParaRPr>
          </a:p>
          <a:p>
            <a:pPr marL="342900" indent="-342900">
              <a:buFont typeface="+mj-lt"/>
              <a:buAutoNum type="arabicPeriod"/>
            </a:pPr>
            <a:r>
              <a:rPr lang="en-US" sz="1600" b="0" i="0" u="none" strike="noStrike" dirty="0">
                <a:solidFill>
                  <a:srgbClr val="000000"/>
                </a:solidFill>
                <a:effectLst/>
                <a:latin typeface="Verdana" panose="020B0604030504040204" pitchFamily="34" charset="0"/>
              </a:rPr>
              <a:t>MEC4. Being able to know the principles to analyze the effects of medicines and public factors that lead to the rational use of medicines on </a:t>
            </a:r>
            <a:r>
              <a:rPr lang="en-US" sz="1600" b="1" i="0" u="none" strike="noStrike" dirty="0">
                <a:solidFill>
                  <a:srgbClr val="000000"/>
                </a:solidFill>
                <a:effectLst/>
                <a:latin typeface="Verdana" panose="020B0604030504040204" pitchFamily="34" charset="0"/>
              </a:rPr>
              <a:t>population level </a:t>
            </a:r>
            <a:r>
              <a:rPr lang="en-US" sz="1600" b="0" i="0" u="none" strike="noStrike" dirty="0">
                <a:solidFill>
                  <a:srgbClr val="000000"/>
                </a:solidFill>
                <a:effectLst/>
                <a:latin typeface="Verdana" panose="020B0604030504040204" pitchFamily="34" charset="0"/>
              </a:rPr>
              <a:t>- evaluation criteria for authorization, use, reimbursement and marketing rights </a:t>
            </a:r>
            <a:endParaRPr lang="en-US" sz="1600" b="1" i="0" u="none" strike="noStrike" dirty="0">
              <a:solidFill>
                <a:srgbClr val="000000"/>
              </a:solidFill>
              <a:effectLst/>
              <a:latin typeface="Verdana" panose="020B0604030504040204" pitchFamily="34" charset="0"/>
            </a:endParaRPr>
          </a:p>
          <a:p>
            <a:pPr marL="342900" indent="-342900">
              <a:buFont typeface="+mj-lt"/>
              <a:buAutoNum type="arabicPeriod"/>
            </a:pPr>
            <a:endParaRPr lang="en-US" sz="1000" b="0" i="0" u="none" strike="noStrike" dirty="0">
              <a:solidFill>
                <a:srgbClr val="000000"/>
              </a:solidFill>
              <a:effectLst/>
              <a:latin typeface="Verdana" panose="020B0604030504040204" pitchFamily="34" charset="0"/>
            </a:endParaRPr>
          </a:p>
          <a:p>
            <a:pPr marL="342900" indent="-342900">
              <a:buFont typeface="+mj-lt"/>
              <a:buAutoNum type="arabicPeriod"/>
            </a:pPr>
            <a:r>
              <a:rPr lang="en-US" sz="1600" b="0" i="0" u="none" strike="noStrike" dirty="0">
                <a:solidFill>
                  <a:srgbClr val="000000"/>
                </a:solidFill>
                <a:effectLst/>
                <a:latin typeface="Verdana" panose="020B0604030504040204" pitchFamily="34" charset="0"/>
              </a:rPr>
              <a:t>PRF1. Be able to plan, conduct </a:t>
            </a:r>
            <a:r>
              <a:rPr lang="en-US" sz="1600" b="1" i="0" u="none" strike="noStrike" dirty="0">
                <a:solidFill>
                  <a:srgbClr val="000000"/>
                </a:solidFill>
                <a:effectLst/>
                <a:latin typeface="Verdana" panose="020B0604030504040204" pitchFamily="34" charset="0"/>
              </a:rPr>
              <a:t>clinical trials </a:t>
            </a:r>
            <a:r>
              <a:rPr lang="en-US" sz="1600" b="0" i="0" u="none" strike="noStrike" dirty="0">
                <a:solidFill>
                  <a:srgbClr val="000000"/>
                </a:solidFill>
                <a:effectLst/>
                <a:latin typeface="Verdana" panose="020B0604030504040204" pitchFamily="34" charset="0"/>
              </a:rPr>
              <a:t>of all phases, interpret their results, and perform benefit and risk assessment of medicinal products</a:t>
            </a:r>
            <a:r>
              <a:rPr lang="en-US" sz="1600" dirty="0"/>
              <a:t> </a:t>
            </a:r>
            <a:endParaRPr lang="en-US" sz="1600" b="1" dirty="0">
              <a:solidFill>
                <a:srgbClr val="000000"/>
              </a:solidFill>
              <a:latin typeface="Verdana" panose="020B0604030504040204" pitchFamily="34" charset="0"/>
            </a:endParaRPr>
          </a:p>
          <a:p>
            <a:pPr marL="342900" indent="-342900">
              <a:buFont typeface="+mj-lt"/>
              <a:buAutoNum type="arabicPeriod"/>
            </a:pPr>
            <a:endParaRPr lang="en-US" sz="600" b="0" i="0" u="none" strike="noStrike" dirty="0">
              <a:solidFill>
                <a:srgbClr val="000000"/>
              </a:solidFill>
              <a:effectLst/>
              <a:latin typeface="Verdana" panose="020B0604030504040204" pitchFamily="34" charset="0"/>
            </a:endParaRPr>
          </a:p>
          <a:p>
            <a:pPr marL="342900" indent="-342900">
              <a:buFont typeface="+mj-lt"/>
              <a:buAutoNum type="arabicPeriod"/>
            </a:pPr>
            <a:r>
              <a:rPr lang="en-US" sz="1600" b="0" i="0" u="none" strike="noStrike" dirty="0">
                <a:solidFill>
                  <a:srgbClr val="000000"/>
                </a:solidFill>
                <a:effectLst/>
                <a:latin typeface="Verdana" panose="020B0604030504040204" pitchFamily="34" charset="0"/>
              </a:rPr>
              <a:t>SCO1. Being able to deliver objective, producer independent </a:t>
            </a:r>
            <a:r>
              <a:rPr lang="en-US" sz="1600" b="1" i="0" u="none" strike="noStrike" dirty="0">
                <a:solidFill>
                  <a:srgbClr val="000000"/>
                </a:solidFill>
                <a:effectLst/>
                <a:latin typeface="Verdana" panose="020B0604030504040204" pitchFamily="34" charset="0"/>
              </a:rPr>
              <a:t>effective education</a:t>
            </a:r>
            <a:r>
              <a:rPr lang="en-US" sz="1600" b="0" i="0" u="none" strike="noStrike" dirty="0">
                <a:solidFill>
                  <a:srgbClr val="000000"/>
                </a:solidFill>
                <a:effectLst/>
                <a:latin typeface="Verdana" panose="020B0604030504040204" pitchFamily="34" charset="0"/>
              </a:rPr>
              <a:t> in clinical pharmacology, therapeutics and prescribing to promote safe and effective use of medicines across the </a:t>
            </a:r>
            <a:r>
              <a:rPr lang="en-US" sz="1600" b="1" i="0" u="none" strike="noStrike" dirty="0">
                <a:solidFill>
                  <a:srgbClr val="000000"/>
                </a:solidFill>
                <a:effectLst/>
                <a:latin typeface="Verdana" panose="020B0604030504040204" pitchFamily="34" charset="0"/>
              </a:rPr>
              <a:t>whole workforce</a:t>
            </a:r>
          </a:p>
          <a:p>
            <a:pPr marL="342900" indent="-342900">
              <a:buFont typeface="+mj-lt"/>
              <a:buAutoNum type="arabicPeriod"/>
            </a:pPr>
            <a:endParaRPr lang="en-US" sz="400" b="1" i="0" u="none" strike="noStrike" dirty="0">
              <a:solidFill>
                <a:srgbClr val="000000"/>
              </a:solidFill>
              <a:effectLst/>
              <a:latin typeface="Verdana" panose="020B0604030504040204" pitchFamily="34" charset="0"/>
            </a:endParaRPr>
          </a:p>
          <a:p>
            <a:pPr marL="342900" indent="-342900">
              <a:buFont typeface="+mj-lt"/>
              <a:buAutoNum type="arabicPeriod"/>
            </a:pPr>
            <a:r>
              <a:rPr lang="en-US" sz="1600" i="0" u="none" strike="noStrike" dirty="0">
                <a:solidFill>
                  <a:srgbClr val="000000"/>
                </a:solidFill>
                <a:effectLst/>
                <a:latin typeface="Verdana" panose="020B0604030504040204" pitchFamily="34" charset="0"/>
              </a:rPr>
              <a:t>COM1. Being able to </a:t>
            </a:r>
            <a:r>
              <a:rPr lang="en-US" sz="1600" b="1" i="0" u="none" strike="noStrike" dirty="0">
                <a:solidFill>
                  <a:srgbClr val="000000"/>
                </a:solidFill>
                <a:effectLst/>
                <a:latin typeface="Verdana" panose="020B0604030504040204" pitchFamily="34" charset="0"/>
              </a:rPr>
              <a:t>explain to the patient </a:t>
            </a:r>
            <a:r>
              <a:rPr lang="en-US" sz="1600" i="0" u="none" strike="noStrike" dirty="0">
                <a:solidFill>
                  <a:srgbClr val="000000"/>
                </a:solidFill>
                <a:effectLst/>
                <a:latin typeface="Verdana" panose="020B0604030504040204" pitchFamily="34" charset="0"/>
              </a:rPr>
              <a:t>and their relatives the purpose and meaning of the actions performed with them, to explain the findings and further actions to the patient, to gain trust and informed consent</a:t>
            </a:r>
            <a:r>
              <a:rPr lang="en-US" sz="1600" dirty="0"/>
              <a:t> </a:t>
            </a:r>
          </a:p>
          <a:p>
            <a:pPr marL="342900" indent="-342900">
              <a:buFont typeface="+mj-lt"/>
              <a:buAutoNum type="arabicPeriod"/>
            </a:pPr>
            <a:endParaRPr lang="lt-LT" sz="1600" b="1" dirty="0"/>
          </a:p>
        </p:txBody>
      </p:sp>
      <p:sp>
        <p:nvSpPr>
          <p:cNvPr id="7" name="TextBox 6">
            <a:extLst>
              <a:ext uri="{FF2B5EF4-FFF2-40B4-BE49-F238E27FC236}">
                <a16:creationId xmlns:a16="http://schemas.microsoft.com/office/drawing/2014/main" id="{6D77A68B-8C83-4B96-96D2-A34B32C1716D}"/>
              </a:ext>
            </a:extLst>
          </p:cNvPr>
          <p:cNvSpPr txBox="1"/>
          <p:nvPr/>
        </p:nvSpPr>
        <p:spPr>
          <a:xfrm>
            <a:off x="174172" y="1026084"/>
            <a:ext cx="12017828" cy="584775"/>
          </a:xfrm>
          <a:prstGeom prst="rect">
            <a:avLst/>
          </a:prstGeom>
          <a:noFill/>
        </p:spPr>
        <p:txBody>
          <a:bodyPr wrap="square" rtlCol="0">
            <a:spAutoFit/>
          </a:bodyPr>
          <a:lstStyle/>
          <a:p>
            <a:pPr algn="ctr"/>
            <a:r>
              <a:rPr lang="en-US" sz="1600" b="1" i="0" u="none" strike="noStrike" dirty="0">
                <a:solidFill>
                  <a:srgbClr val="7030A0"/>
                </a:solidFill>
                <a:effectLst/>
                <a:highlight>
                  <a:srgbClr val="00FF00"/>
                </a:highlight>
                <a:latin typeface="Verdana" panose="020B0604030504040204" pitchFamily="34" charset="0"/>
              </a:rPr>
              <a:t>General medical competences of Clinical pharmacology specialist - common primary competences as MEDICAL EXPERT  (MEC), COMMUNICATOR (COM), SCHOLAR (SCO), and PROFESSIONAL (PRF)</a:t>
            </a:r>
            <a:r>
              <a:rPr lang="en-US" sz="1600" dirty="0">
                <a:highlight>
                  <a:srgbClr val="00FF00"/>
                </a:highlight>
              </a:rPr>
              <a:t> </a:t>
            </a:r>
            <a:endParaRPr lang="lt-LT" sz="1600" dirty="0">
              <a:highlight>
                <a:srgbClr val="00FF00"/>
              </a:highlight>
            </a:endParaRPr>
          </a:p>
        </p:txBody>
      </p:sp>
      <p:cxnSp>
        <p:nvCxnSpPr>
          <p:cNvPr id="5" name="Gerader Verbinder 6">
            <a:extLst>
              <a:ext uri="{FF2B5EF4-FFF2-40B4-BE49-F238E27FC236}">
                <a16:creationId xmlns:a16="http://schemas.microsoft.com/office/drawing/2014/main" id="{EAF49F60-F5C1-BB2B-10E2-21C6ED7F7F4C}"/>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11" name="Picture 10" descr="Description: Description: Description: C:\Users\User\AppData\Local\Microsoft\Windows\Temporary Internet Files\Content.Word\uems.gif">
            <a:extLst>
              <a:ext uri="{FF2B5EF4-FFF2-40B4-BE49-F238E27FC236}">
                <a16:creationId xmlns:a16="http://schemas.microsoft.com/office/drawing/2014/main" id="{6381D909-1F7E-8EEF-1D70-BCE0439B3F8B}"/>
              </a:ext>
            </a:extLst>
          </p:cNvPr>
          <p:cNvPicPr/>
          <p:nvPr/>
        </p:nvPicPr>
        <p:blipFill>
          <a:blip r:embed="rId2" cstate="print"/>
          <a:srcRect/>
          <a:stretch>
            <a:fillRect/>
          </a:stretch>
        </p:blipFill>
        <p:spPr bwMode="auto">
          <a:xfrm>
            <a:off x="11610975" y="6334125"/>
            <a:ext cx="452968" cy="456782"/>
          </a:xfrm>
          <a:prstGeom prst="rect">
            <a:avLst/>
          </a:prstGeom>
          <a:noFill/>
          <a:ln w="9525">
            <a:noFill/>
            <a:miter lim="800000"/>
            <a:headEnd/>
            <a:tailEnd/>
          </a:ln>
        </p:spPr>
      </p:pic>
      <p:graphicFrame>
        <p:nvGraphicFramePr>
          <p:cNvPr id="12" name="Tabelle 1">
            <a:extLst>
              <a:ext uri="{FF2B5EF4-FFF2-40B4-BE49-F238E27FC236}">
                <a16:creationId xmlns:a16="http://schemas.microsoft.com/office/drawing/2014/main" id="{C5C94DAC-0D76-6B09-C45A-94BD387F7051}"/>
              </a:ext>
            </a:extLst>
          </p:cNvPr>
          <p:cNvGraphicFramePr>
            <a:graphicFrameLocks noGrp="1"/>
          </p:cNvGraphicFramePr>
          <p:nvPr>
            <p:extLst>
              <p:ext uri="{D42A27DB-BD31-4B8C-83A1-F6EECF244321}">
                <p14:modId xmlns:p14="http://schemas.microsoft.com/office/powerpoint/2010/main" val="777275227"/>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8</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914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7FCCF9-7874-4BF5-9304-B46B584316BE}"/>
              </a:ext>
            </a:extLst>
          </p:cNvPr>
          <p:cNvSpPr txBox="1">
            <a:spLocks/>
          </p:cNvSpPr>
          <p:nvPr/>
        </p:nvSpPr>
        <p:spPr>
          <a:xfrm>
            <a:off x="0" y="0"/>
            <a:ext cx="12192000" cy="894508"/>
          </a:xfrm>
          <a:prstGeom prst="rect">
            <a:avLst/>
          </a:prstGeom>
          <a:solidFill>
            <a:srgbClr val="002060"/>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rgbClr val="FFFF00"/>
                </a:solidFill>
                <a:latin typeface="Verdana" panose="020B0604030504040204" pitchFamily="34" charset="0"/>
                <a:ea typeface="Verdana" panose="020B0604030504040204" pitchFamily="34" charset="0"/>
              </a:rPr>
              <a:t>Proposed Composite list of </a:t>
            </a:r>
            <a:r>
              <a:rPr lang="en-US" sz="2200" b="1" dirty="0">
                <a:solidFill>
                  <a:schemeClr val="bg1"/>
                </a:solidFill>
                <a:latin typeface="Verdana" panose="020B0604030504040204" pitchFamily="34" charset="0"/>
                <a:ea typeface="Verdana" panose="020B0604030504040204" pitchFamily="34" charset="0"/>
              </a:rPr>
              <a:t>15 UEMS Competences </a:t>
            </a:r>
            <a:r>
              <a:rPr lang="en-US" sz="2200" b="1" dirty="0">
                <a:solidFill>
                  <a:srgbClr val="FFFF00"/>
                </a:solidFill>
                <a:latin typeface="Verdana" panose="020B0604030504040204" pitchFamily="34" charset="0"/>
                <a:ea typeface="Verdana" panose="020B0604030504040204" pitchFamily="34" charset="0"/>
              </a:rPr>
              <a:t>for residency study program</a:t>
            </a:r>
          </a:p>
          <a:p>
            <a:r>
              <a:rPr lang="en-US" sz="2200" b="1" dirty="0">
                <a:solidFill>
                  <a:srgbClr val="FFFF00"/>
                </a:solidFill>
                <a:latin typeface="Verdana" panose="020B0604030504040204" pitchFamily="34" charset="0"/>
                <a:ea typeface="Verdana" panose="020B0604030504040204" pitchFamily="34" charset="0"/>
              </a:rPr>
              <a:t>Draft 1, 2025-06-09 (2/2)</a:t>
            </a:r>
            <a:endParaRPr lang="lt-LT" sz="1500" b="1" dirty="0">
              <a:solidFill>
                <a:schemeClr val="bg1"/>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D8A10C0C-86CD-4078-83D4-E3BD779E7E9E}"/>
              </a:ext>
            </a:extLst>
          </p:cNvPr>
          <p:cNvSpPr>
            <a:spLocks noGrp="1"/>
          </p:cNvSpPr>
          <p:nvPr>
            <p:ph idx="1"/>
          </p:nvPr>
        </p:nvSpPr>
        <p:spPr>
          <a:xfrm>
            <a:off x="297543" y="1598612"/>
            <a:ext cx="11771085" cy="4584474"/>
          </a:xfrm>
        </p:spPr>
        <p:txBody>
          <a:bodyPr>
            <a:normAutofit fontScale="92500" lnSpcReduction="20000"/>
          </a:bodyPr>
          <a:lstStyle/>
          <a:p>
            <a:pPr marL="0" indent="0">
              <a:buNone/>
            </a:pPr>
            <a:r>
              <a:rPr lang="en-US" sz="1600" b="0" i="0" u="none" strike="noStrike" dirty="0">
                <a:solidFill>
                  <a:srgbClr val="000000"/>
                </a:solidFill>
                <a:effectLst/>
                <a:latin typeface="Verdana" panose="020B0604030504040204" pitchFamily="34" charset="0"/>
              </a:rPr>
              <a:t>8. SSC1. Being able to demonstrate the ability to provide pharmacological care through comprehensive   </a:t>
            </a:r>
            <a:r>
              <a:rPr lang="en-US" sz="1600" b="1" i="0" u="none" strike="noStrike" dirty="0">
                <a:solidFill>
                  <a:srgbClr val="000000"/>
                </a:solidFill>
                <a:effectLst/>
                <a:latin typeface="Verdana" panose="020B0604030504040204" pitchFamily="34" charset="0"/>
              </a:rPr>
              <a:t>patient evaluation and monitoring</a:t>
            </a:r>
            <a:r>
              <a:rPr lang="en-US" sz="1600" b="0" i="0" u="none" strike="noStrike" dirty="0">
                <a:solidFill>
                  <a:srgbClr val="000000"/>
                </a:solidFill>
                <a:effectLst/>
                <a:latin typeface="Verdana" panose="020B0604030504040204" pitchFamily="34" charset="0"/>
              </a:rPr>
              <a:t>, addressing pharmacotherapeutic issues related to the inefficacy or safety concerns of pharmacological therapy</a:t>
            </a:r>
          </a:p>
          <a:p>
            <a:pPr marL="0" indent="0">
              <a:buNone/>
            </a:pPr>
            <a:endParaRPr lang="en-US" sz="600" b="0" i="0" u="none" strike="noStrike" dirty="0">
              <a:solidFill>
                <a:srgbClr val="000000"/>
              </a:solidFill>
              <a:effectLst/>
              <a:latin typeface="Verdana" panose="020B0604030504040204" pitchFamily="34" charset="0"/>
            </a:endParaRPr>
          </a:p>
          <a:p>
            <a:pPr marL="0" indent="0">
              <a:buNone/>
            </a:pPr>
            <a:r>
              <a:rPr lang="en-US" sz="1050" dirty="0"/>
              <a:t> </a:t>
            </a:r>
            <a:r>
              <a:rPr lang="en-US" sz="1600" dirty="0">
                <a:solidFill>
                  <a:srgbClr val="000000"/>
                </a:solidFill>
                <a:latin typeface="Verdana" panose="020B0604030504040204" pitchFamily="34" charset="0"/>
              </a:rPr>
              <a:t>9</a:t>
            </a:r>
            <a:r>
              <a:rPr lang="en-US" sz="1600" b="0" i="0" u="none" strike="noStrike" dirty="0">
                <a:solidFill>
                  <a:srgbClr val="000000"/>
                </a:solidFill>
                <a:effectLst/>
                <a:latin typeface="Verdana" panose="020B0604030504040204" pitchFamily="34" charset="0"/>
              </a:rPr>
              <a:t>. SSC2. Being able to carry out activities that </a:t>
            </a:r>
            <a:r>
              <a:rPr lang="en-US" sz="1600" b="1" i="0" u="none" strike="noStrike" dirty="0">
                <a:solidFill>
                  <a:srgbClr val="000000"/>
                </a:solidFill>
                <a:effectLst/>
                <a:latin typeface="Verdana" panose="020B0604030504040204" pitchFamily="34" charset="0"/>
              </a:rPr>
              <a:t>promote the rational prescription and use</a:t>
            </a:r>
            <a:r>
              <a:rPr lang="en-US" sz="1600" b="0" i="0" u="none" strike="noStrike" dirty="0">
                <a:solidFill>
                  <a:srgbClr val="000000"/>
                </a:solidFill>
                <a:effectLst/>
                <a:latin typeface="Verdana" panose="020B0604030504040204" pitchFamily="34" charset="0"/>
              </a:rPr>
              <a:t> of medicines, addressing pharmacotherapeutic problem of inefficacy or safety concerns and managing patients with complex prescribing needs, including multimorbidity, polypharmacy, adherence issues, and medication intolerance, including adverse drug reactions and interactions</a:t>
            </a:r>
          </a:p>
          <a:p>
            <a:pPr marL="0" indent="0">
              <a:buNone/>
            </a:pPr>
            <a:endParaRPr lang="en-US" sz="600" dirty="0">
              <a:solidFill>
                <a:srgbClr val="000000"/>
              </a:solidFill>
              <a:latin typeface="Verdana" panose="020B0604030504040204" pitchFamily="34" charset="0"/>
            </a:endParaRPr>
          </a:p>
          <a:p>
            <a:pPr marL="0" indent="0">
              <a:buNone/>
            </a:pPr>
            <a:r>
              <a:rPr lang="en-US" sz="1600" dirty="0">
                <a:solidFill>
                  <a:srgbClr val="000000"/>
                </a:solidFill>
                <a:latin typeface="Verdana" panose="020B0604030504040204" pitchFamily="34" charset="0"/>
              </a:rPr>
              <a:t>10</a:t>
            </a:r>
            <a:r>
              <a:rPr lang="en-US" sz="1600" b="0" i="0" u="none" strike="noStrike" dirty="0">
                <a:solidFill>
                  <a:srgbClr val="000000"/>
                </a:solidFill>
                <a:effectLst/>
                <a:latin typeface="Verdana" panose="020B0604030504040204" pitchFamily="34" charset="0"/>
              </a:rPr>
              <a:t>. SSC3. Being able to draw-up patients examination plan for </a:t>
            </a:r>
            <a:r>
              <a:rPr lang="en-US" sz="1600" b="1" i="0" u="none" strike="noStrike" dirty="0">
                <a:solidFill>
                  <a:srgbClr val="000000"/>
                </a:solidFill>
                <a:effectLst/>
                <a:latin typeface="Verdana" panose="020B0604030504040204" pitchFamily="34" charset="0"/>
              </a:rPr>
              <a:t>differential diagnosis</a:t>
            </a:r>
            <a:r>
              <a:rPr lang="en-US" sz="1600" b="0" i="0" u="none" strike="noStrike" dirty="0">
                <a:solidFill>
                  <a:srgbClr val="000000"/>
                </a:solidFill>
                <a:effectLst/>
                <a:latin typeface="Verdana" panose="020B0604030504040204" pitchFamily="34" charset="0"/>
              </a:rPr>
              <a:t> and </a:t>
            </a:r>
            <a:r>
              <a:rPr lang="en-US" sz="1600" b="1" i="0" u="none" strike="noStrike" dirty="0">
                <a:solidFill>
                  <a:srgbClr val="000000"/>
                </a:solidFill>
                <a:effectLst/>
                <a:latin typeface="Verdana" panose="020B0604030504040204" pitchFamily="34" charset="0"/>
              </a:rPr>
              <a:t>treatment plan</a:t>
            </a:r>
            <a:r>
              <a:rPr lang="en-US" sz="1600" b="0" i="0" u="none" strike="noStrike" dirty="0">
                <a:solidFill>
                  <a:srgbClr val="000000"/>
                </a:solidFill>
                <a:effectLst/>
                <a:latin typeface="Verdana" panose="020B0604030504040204" pitchFamily="34" charset="0"/>
              </a:rPr>
              <a:t> in case of </a:t>
            </a:r>
            <a:r>
              <a:rPr lang="en-US" sz="1600" b="1" i="0" u="none" strike="noStrike" dirty="0">
                <a:solidFill>
                  <a:srgbClr val="000000"/>
                </a:solidFill>
                <a:effectLst/>
                <a:latin typeface="Verdana" panose="020B0604030504040204" pitchFamily="34" charset="0"/>
              </a:rPr>
              <a:t>pharmacotherapeutic problem </a:t>
            </a:r>
            <a:r>
              <a:rPr lang="en-US" sz="1600" b="0" i="0" u="none" strike="noStrike" dirty="0">
                <a:solidFill>
                  <a:srgbClr val="000000"/>
                </a:solidFill>
                <a:effectLst/>
                <a:latin typeface="Verdana" panose="020B0604030504040204" pitchFamily="34" charset="0"/>
              </a:rPr>
              <a:t>of non-efficacy or non-safety due to medicine related disorders </a:t>
            </a:r>
          </a:p>
          <a:p>
            <a:pPr marL="0" indent="0">
              <a:buNone/>
            </a:pPr>
            <a:endParaRPr lang="en-US" sz="600" b="0" i="0" u="none" strike="noStrike" dirty="0">
              <a:solidFill>
                <a:srgbClr val="000000"/>
              </a:solidFill>
              <a:effectLst/>
              <a:latin typeface="Verdana" panose="020B0604030504040204" pitchFamily="34" charset="0"/>
            </a:endParaRPr>
          </a:p>
          <a:p>
            <a:pPr marL="0" indent="0">
              <a:buNone/>
            </a:pPr>
            <a:r>
              <a:rPr lang="en-US" sz="1600" b="0" i="0" u="none" strike="noStrike" dirty="0">
                <a:solidFill>
                  <a:srgbClr val="000000"/>
                </a:solidFill>
                <a:effectLst/>
                <a:latin typeface="Verdana" panose="020B0604030504040204" pitchFamily="34" charset="0"/>
              </a:rPr>
              <a:t>11. SSC4. Be able to assess the </a:t>
            </a:r>
            <a:r>
              <a:rPr lang="en-US" sz="1600" b="1" i="0" u="none" strike="noStrike" dirty="0">
                <a:solidFill>
                  <a:srgbClr val="000000"/>
                </a:solidFill>
                <a:effectLst/>
                <a:latin typeface="Verdana" panose="020B0604030504040204" pitchFamily="34" charset="0"/>
              </a:rPr>
              <a:t>rationality of individual patient </a:t>
            </a:r>
            <a:r>
              <a:rPr lang="en-US" sz="1600" b="0" i="0" u="none" strike="noStrike" dirty="0">
                <a:solidFill>
                  <a:srgbClr val="000000"/>
                </a:solidFill>
                <a:effectLst/>
                <a:latin typeface="Verdana" panose="020B0604030504040204" pitchFamily="34" charset="0"/>
              </a:rPr>
              <a:t>drug treatment </a:t>
            </a:r>
          </a:p>
          <a:p>
            <a:pPr marL="0" indent="0">
              <a:buNone/>
            </a:pPr>
            <a:endParaRPr lang="en-US" sz="600" b="0" i="0" u="none" strike="noStrike" dirty="0">
              <a:solidFill>
                <a:srgbClr val="000000"/>
              </a:solidFill>
              <a:effectLst/>
              <a:latin typeface="Verdana" panose="020B0604030504040204" pitchFamily="34" charset="0"/>
            </a:endParaRPr>
          </a:p>
          <a:p>
            <a:pPr marL="0" indent="0">
              <a:buNone/>
            </a:pPr>
            <a:r>
              <a:rPr lang="en-US" sz="1600" b="0" i="0" u="none" strike="noStrike" dirty="0">
                <a:solidFill>
                  <a:srgbClr val="000000"/>
                </a:solidFill>
                <a:effectLst/>
                <a:latin typeface="Verdana" panose="020B0604030504040204" pitchFamily="34" charset="0"/>
              </a:rPr>
              <a:t>12. SSC5. Be able to carry out </a:t>
            </a:r>
            <a:r>
              <a:rPr lang="en-US" sz="1600" b="1" i="0" u="none" strike="noStrike" dirty="0">
                <a:solidFill>
                  <a:srgbClr val="000000"/>
                </a:solidFill>
                <a:effectLst/>
                <a:latin typeface="Verdana" panose="020B0604030504040204" pitchFamily="34" charset="0"/>
              </a:rPr>
              <a:t>therapeutic monitoring </a:t>
            </a:r>
            <a:r>
              <a:rPr lang="en-US" sz="1600" b="0" i="0" u="none" strike="noStrike" dirty="0">
                <a:solidFill>
                  <a:srgbClr val="000000"/>
                </a:solidFill>
                <a:effectLst/>
                <a:latin typeface="Verdana" panose="020B0604030504040204" pitchFamily="34" charset="0"/>
              </a:rPr>
              <a:t>of drug concentrations of individual patient </a:t>
            </a:r>
          </a:p>
          <a:p>
            <a:pPr marL="0" indent="0">
              <a:buNone/>
            </a:pPr>
            <a:endParaRPr lang="en-US" sz="600" b="0" i="0" u="none" strike="noStrike" dirty="0">
              <a:solidFill>
                <a:srgbClr val="000000"/>
              </a:solidFill>
              <a:effectLst/>
              <a:latin typeface="Verdana" panose="020B0604030504040204" pitchFamily="34" charset="0"/>
            </a:endParaRPr>
          </a:p>
          <a:p>
            <a:pPr marL="0" indent="0">
              <a:buNone/>
            </a:pPr>
            <a:r>
              <a:rPr lang="en-US" sz="1600" b="0" i="0" u="none" strike="noStrike" dirty="0">
                <a:solidFill>
                  <a:srgbClr val="000000"/>
                </a:solidFill>
                <a:effectLst/>
                <a:latin typeface="Verdana" panose="020B0604030504040204" pitchFamily="34" charset="0"/>
              </a:rPr>
              <a:t>13. SSC6.  Be able to diagnose and treat </a:t>
            </a:r>
            <a:r>
              <a:rPr lang="en-US" sz="1600" b="1" i="0" u="none" strike="noStrike" dirty="0">
                <a:solidFill>
                  <a:srgbClr val="000000"/>
                </a:solidFill>
                <a:effectLst/>
                <a:latin typeface="Verdana" panose="020B0604030504040204" pitchFamily="34" charset="0"/>
              </a:rPr>
              <a:t>ADRs </a:t>
            </a:r>
            <a:r>
              <a:rPr lang="en-US" sz="1600" b="0" i="0" u="none" strike="noStrike" dirty="0">
                <a:solidFill>
                  <a:srgbClr val="000000"/>
                </a:solidFill>
                <a:effectLst/>
                <a:latin typeface="Verdana" panose="020B0604030504040204" pitchFamily="34" charset="0"/>
              </a:rPr>
              <a:t>of individual patient</a:t>
            </a:r>
          </a:p>
          <a:p>
            <a:pPr marL="0" indent="0">
              <a:buNone/>
            </a:pPr>
            <a:endParaRPr lang="en-US" sz="700" b="0" i="0" u="none" strike="noStrike" dirty="0">
              <a:solidFill>
                <a:srgbClr val="000000"/>
              </a:solidFill>
              <a:effectLst/>
              <a:latin typeface="Verdana" panose="020B0604030504040204" pitchFamily="34" charset="0"/>
            </a:endParaRPr>
          </a:p>
          <a:p>
            <a:pPr marL="0" indent="0">
              <a:buNone/>
            </a:pPr>
            <a:r>
              <a:rPr lang="en-US" sz="1600" b="0" i="0" u="none" strike="noStrike" dirty="0">
                <a:solidFill>
                  <a:srgbClr val="000000"/>
                </a:solidFill>
                <a:effectLst/>
                <a:latin typeface="Verdana" panose="020B0604030504040204" pitchFamily="34" charset="0"/>
              </a:rPr>
              <a:t>14. SSC7. Be able to plan and interpret a </a:t>
            </a:r>
            <a:r>
              <a:rPr lang="en-US" sz="1600" b="1" i="0" u="none" strike="noStrike" dirty="0">
                <a:solidFill>
                  <a:srgbClr val="000000"/>
                </a:solidFill>
                <a:effectLst/>
                <a:latin typeface="Verdana" panose="020B0604030504040204" pitchFamily="34" charset="0"/>
              </a:rPr>
              <a:t>pharmacogenetic</a:t>
            </a:r>
            <a:r>
              <a:rPr lang="en-US" sz="1600" b="0" i="0" u="none" strike="noStrike" dirty="0">
                <a:solidFill>
                  <a:srgbClr val="000000"/>
                </a:solidFill>
                <a:effectLst/>
                <a:latin typeface="Verdana" panose="020B0604030504040204" pitchFamily="34" charset="0"/>
              </a:rPr>
              <a:t> investigation of individual patient </a:t>
            </a:r>
          </a:p>
          <a:p>
            <a:pPr marL="0" indent="0">
              <a:buNone/>
            </a:pPr>
            <a:endParaRPr lang="en-US" sz="700" b="0" i="0" u="none" strike="noStrike" dirty="0">
              <a:solidFill>
                <a:srgbClr val="000000"/>
              </a:solidFill>
              <a:effectLst/>
              <a:latin typeface="Verdana" panose="020B0604030504040204" pitchFamily="34" charset="0"/>
            </a:endParaRPr>
          </a:p>
          <a:p>
            <a:pPr marL="0" indent="0">
              <a:buNone/>
            </a:pPr>
            <a:r>
              <a:rPr lang="en-US" sz="1600" b="0" i="0" u="none" strike="noStrike" dirty="0">
                <a:solidFill>
                  <a:srgbClr val="000000"/>
                </a:solidFill>
                <a:effectLst/>
                <a:latin typeface="Verdana" panose="020B0604030504040204" pitchFamily="34" charset="0"/>
              </a:rPr>
              <a:t>15. SSC8. Be able to diagnose or predict clinically significant </a:t>
            </a:r>
            <a:r>
              <a:rPr lang="en-US" sz="1600" b="1" i="0" u="none" strike="noStrike" dirty="0">
                <a:solidFill>
                  <a:srgbClr val="000000"/>
                </a:solidFill>
                <a:effectLst/>
                <a:latin typeface="Verdana" panose="020B0604030504040204" pitchFamily="34" charset="0"/>
              </a:rPr>
              <a:t>drug interactions </a:t>
            </a:r>
            <a:r>
              <a:rPr lang="en-US" sz="1600" b="0" i="0" u="none" strike="noStrike" dirty="0">
                <a:solidFill>
                  <a:srgbClr val="000000"/>
                </a:solidFill>
                <a:effectLst/>
                <a:latin typeface="Verdana" panose="020B0604030504040204" pitchFamily="34" charset="0"/>
              </a:rPr>
              <a:t>of individual patient</a:t>
            </a:r>
          </a:p>
        </p:txBody>
      </p:sp>
      <p:sp>
        <p:nvSpPr>
          <p:cNvPr id="7" name="TextBox 6">
            <a:extLst>
              <a:ext uri="{FF2B5EF4-FFF2-40B4-BE49-F238E27FC236}">
                <a16:creationId xmlns:a16="http://schemas.microsoft.com/office/drawing/2014/main" id="{6D77A68B-8C83-4B96-96D2-A34B32C1716D}"/>
              </a:ext>
            </a:extLst>
          </p:cNvPr>
          <p:cNvSpPr txBox="1"/>
          <p:nvPr/>
        </p:nvSpPr>
        <p:spPr>
          <a:xfrm>
            <a:off x="174172" y="1135704"/>
            <a:ext cx="12017828" cy="338554"/>
          </a:xfrm>
          <a:prstGeom prst="rect">
            <a:avLst/>
          </a:prstGeom>
          <a:noFill/>
        </p:spPr>
        <p:txBody>
          <a:bodyPr wrap="square" rtlCol="0">
            <a:spAutoFit/>
          </a:bodyPr>
          <a:lstStyle/>
          <a:p>
            <a:pPr algn="ctr"/>
            <a:r>
              <a:rPr lang="en-US" sz="1600" b="1" i="0" u="none" strike="noStrike" dirty="0">
                <a:solidFill>
                  <a:srgbClr val="7030A0"/>
                </a:solidFill>
                <a:effectLst/>
                <a:highlight>
                  <a:srgbClr val="00FF00"/>
                </a:highlight>
                <a:latin typeface="Verdana" panose="020B0604030504040204" pitchFamily="34" charset="0"/>
              </a:rPr>
              <a:t>Subject special Competences (SSC)</a:t>
            </a:r>
            <a:endParaRPr lang="lt-LT" sz="1600" dirty="0">
              <a:highlight>
                <a:srgbClr val="00FF00"/>
              </a:highlight>
            </a:endParaRPr>
          </a:p>
        </p:txBody>
      </p:sp>
      <p:cxnSp>
        <p:nvCxnSpPr>
          <p:cNvPr id="8" name="Gerader Verbinder 6">
            <a:extLst>
              <a:ext uri="{FF2B5EF4-FFF2-40B4-BE49-F238E27FC236}">
                <a16:creationId xmlns:a16="http://schemas.microsoft.com/office/drawing/2014/main" id="{559D7E58-8129-E9DF-4FD3-80E23823E356}"/>
              </a:ext>
            </a:extLst>
          </p:cNvPr>
          <p:cNvCxnSpPr/>
          <p:nvPr/>
        </p:nvCxnSpPr>
        <p:spPr>
          <a:xfrm>
            <a:off x="0" y="6413924"/>
            <a:ext cx="12182475" cy="0"/>
          </a:xfrm>
          <a:prstGeom prst="line">
            <a:avLst/>
          </a:prstGeom>
          <a:ln w="19050">
            <a:solidFill>
              <a:srgbClr val="0065B1"/>
            </a:solidFill>
          </a:ln>
        </p:spPr>
        <p:style>
          <a:lnRef idx="1">
            <a:schemeClr val="accent1"/>
          </a:lnRef>
          <a:fillRef idx="0">
            <a:schemeClr val="accent1"/>
          </a:fillRef>
          <a:effectRef idx="0">
            <a:schemeClr val="accent1"/>
          </a:effectRef>
          <a:fontRef idx="minor">
            <a:schemeClr val="tx1"/>
          </a:fontRef>
        </p:style>
      </p:cxnSp>
      <p:pic>
        <p:nvPicPr>
          <p:cNvPr id="11" name="Picture 10" descr="Description: Description: Description: C:\Users\User\AppData\Local\Microsoft\Windows\Temporary Internet Files\Content.Word\uems.gif">
            <a:extLst>
              <a:ext uri="{FF2B5EF4-FFF2-40B4-BE49-F238E27FC236}">
                <a16:creationId xmlns:a16="http://schemas.microsoft.com/office/drawing/2014/main" id="{46BE42B3-D9F8-8DB0-7138-F95E6F01664C}"/>
              </a:ext>
            </a:extLst>
          </p:cNvPr>
          <p:cNvPicPr/>
          <p:nvPr/>
        </p:nvPicPr>
        <p:blipFill>
          <a:blip r:embed="rId2" cstate="print"/>
          <a:srcRect/>
          <a:stretch>
            <a:fillRect/>
          </a:stretch>
        </p:blipFill>
        <p:spPr bwMode="auto">
          <a:xfrm>
            <a:off x="11610975" y="6334125"/>
            <a:ext cx="452968" cy="456782"/>
          </a:xfrm>
          <a:prstGeom prst="rect">
            <a:avLst/>
          </a:prstGeom>
          <a:noFill/>
          <a:ln w="9525">
            <a:noFill/>
            <a:miter lim="800000"/>
            <a:headEnd/>
            <a:tailEnd/>
          </a:ln>
        </p:spPr>
      </p:pic>
      <p:graphicFrame>
        <p:nvGraphicFramePr>
          <p:cNvPr id="12" name="Tabelle 1">
            <a:extLst>
              <a:ext uri="{FF2B5EF4-FFF2-40B4-BE49-F238E27FC236}">
                <a16:creationId xmlns:a16="http://schemas.microsoft.com/office/drawing/2014/main" id="{7F226C84-CA23-11F4-00EC-BEF6DFC11603}"/>
              </a:ext>
            </a:extLst>
          </p:cNvPr>
          <p:cNvGraphicFramePr>
            <a:graphicFrameLocks noGrp="1"/>
          </p:cNvGraphicFramePr>
          <p:nvPr>
            <p:extLst>
              <p:ext uri="{D42A27DB-BD31-4B8C-83A1-F6EECF244321}">
                <p14:modId xmlns:p14="http://schemas.microsoft.com/office/powerpoint/2010/main" val="777275227"/>
              </p:ext>
            </p:extLst>
          </p:nvPr>
        </p:nvGraphicFramePr>
        <p:xfrm>
          <a:off x="128057" y="6417736"/>
          <a:ext cx="12054417" cy="370840"/>
        </p:xfrm>
        <a:graphic>
          <a:graphicData uri="http://schemas.openxmlformats.org/drawingml/2006/table">
            <a:tbl>
              <a:tblPr firstRow="1" bandRow="1">
                <a:tableStyleId>{5C22544A-7EE6-4342-B048-85BDC9FD1C3A}</a:tableStyleId>
              </a:tblPr>
              <a:tblGrid>
                <a:gridCol w="4682068">
                  <a:extLst>
                    <a:ext uri="{9D8B030D-6E8A-4147-A177-3AD203B41FA5}">
                      <a16:colId xmlns:a16="http://schemas.microsoft.com/office/drawing/2014/main" val="20000"/>
                    </a:ext>
                  </a:extLst>
                </a:gridCol>
                <a:gridCol w="5962650">
                  <a:extLst>
                    <a:ext uri="{9D8B030D-6E8A-4147-A177-3AD203B41FA5}">
                      <a16:colId xmlns:a16="http://schemas.microsoft.com/office/drawing/2014/main" val="20001"/>
                    </a:ext>
                  </a:extLst>
                </a:gridCol>
                <a:gridCol w="1409699">
                  <a:extLst>
                    <a:ext uri="{9D8B030D-6E8A-4147-A177-3AD203B41FA5}">
                      <a16:colId xmlns:a16="http://schemas.microsoft.com/office/drawing/2014/main" val="20002"/>
                    </a:ext>
                  </a:extLst>
                </a:gridCol>
              </a:tblGrid>
              <a:tr h="370840">
                <a:tc>
                  <a:txBody>
                    <a:bodyPr/>
                    <a:lstStyle/>
                    <a:p>
                      <a:r>
                        <a:rPr lang="en-US" sz="800" b="0" noProof="0" dirty="0">
                          <a:solidFill>
                            <a:srgbClr val="002060"/>
                          </a:solidFill>
                          <a:latin typeface="Verdana" panose="020B0604030504040204" pitchFamily="34" charset="0"/>
                          <a:ea typeface="Verdana" panose="020B0604030504040204" pitchFamily="34" charset="0"/>
                        </a:rPr>
                        <a:t>Prof. Dr. Romaldas Mačiulaitis</a:t>
                      </a:r>
                      <a:br>
                        <a:rPr lang="en-US" sz="800" b="0" noProof="0" dirty="0">
                          <a:solidFill>
                            <a:srgbClr val="002060"/>
                          </a:solidFill>
                          <a:latin typeface="Verdana" panose="020B0604030504040204" pitchFamily="34" charset="0"/>
                          <a:ea typeface="Verdana" panose="020B0604030504040204" pitchFamily="34" charset="0"/>
                        </a:rPr>
                      </a:br>
                      <a:r>
                        <a:rPr lang="en-US" sz="800" b="0" noProof="0" dirty="0">
                          <a:solidFill>
                            <a:srgbClr val="002060"/>
                          </a:solidFill>
                          <a:latin typeface="Verdana" panose="020B0604030504040204" pitchFamily="34" charset="0"/>
                          <a:ea typeface="Verdana" panose="020B0604030504040204" pitchFamily="34" charset="0"/>
                        </a:rPr>
                        <a:t>President of UEMS Section of Pharmacology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Clinical Pharmacology to Non-Clinical Pharmacologists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a:solidFill>
                            <a:srgbClr val="002060"/>
                          </a:solidFill>
                          <a:latin typeface="Verdana" panose="020B0604030504040204" pitchFamily="34" charset="0"/>
                          <a:ea typeface="Verdana" panose="020B0604030504040204" pitchFamily="34" charset="0"/>
                        </a:rPr>
                        <a:t>UEMS Advisory Board Meeting, 17</a:t>
                      </a:r>
                      <a:r>
                        <a:rPr lang="en-US" sz="800" b="0" baseline="30000" noProof="0" dirty="0">
                          <a:solidFill>
                            <a:srgbClr val="002060"/>
                          </a:solidFill>
                          <a:latin typeface="Verdana" panose="020B0604030504040204" pitchFamily="34" charset="0"/>
                          <a:ea typeface="Verdana" panose="020B0604030504040204" pitchFamily="34" charset="0"/>
                        </a:rPr>
                        <a:t>th</a:t>
                      </a:r>
                      <a:r>
                        <a:rPr lang="en-US" sz="800" b="0" noProof="0" dirty="0">
                          <a:solidFill>
                            <a:srgbClr val="002060"/>
                          </a:solidFill>
                          <a:latin typeface="Verdana" panose="020B0604030504040204" pitchFamily="34" charset="0"/>
                          <a:ea typeface="Verdana" panose="020B0604030504040204" pitchFamily="34" charset="0"/>
                        </a:rPr>
                        <a:t> October 2025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800" b="0" noProof="0" dirty="0">
                          <a:solidFill>
                            <a:srgbClr val="002060"/>
                          </a:solidFill>
                          <a:latin typeface="Verdana" panose="020B0604030504040204" pitchFamily="34" charset="0"/>
                          <a:ea typeface="Verdana" panose="020B0604030504040204" pitchFamily="34" charset="0"/>
                        </a:rPr>
                        <a:t>Page </a:t>
                      </a:r>
                      <a:fld id="{58433B53-9424-4CDE-9E70-09EF7BFC7081}" type="slidenum">
                        <a:rPr lang="en-US" sz="800" b="0" noProof="0" smtClean="0">
                          <a:solidFill>
                            <a:srgbClr val="002060"/>
                          </a:solidFill>
                          <a:latin typeface="Verdana" panose="020B0604030504040204" pitchFamily="34" charset="0"/>
                          <a:ea typeface="Verdana" panose="020B0604030504040204" pitchFamily="34" charset="0"/>
                        </a:rPr>
                        <a:t>9</a:t>
                      </a:fld>
                      <a:endParaRPr lang="en-US" sz="800" b="0" noProof="0" dirty="0">
                        <a:solidFill>
                          <a:srgbClr val="002060"/>
                        </a:solidFill>
                        <a:latin typeface="Verdana" panose="020B0604030504040204" pitchFamily="34" charset="0"/>
                        <a:ea typeface="Verdana" panose="020B0604030504040204" pitchFamily="34" charset="0"/>
                      </a:endParaRPr>
                    </a:p>
                    <a:p>
                      <a:pPr algn="l"/>
                      <a:endParaRPr lang="en-US" sz="800" b="0" noProof="0" dirty="0">
                        <a:solidFill>
                          <a:srgbClr val="002060"/>
                        </a:solidFill>
                        <a:latin typeface="Verdana" panose="020B0604030504040204" pitchFamily="34" charset="0"/>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05594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3" ma:contentTypeDescription="Crée un document." ma:contentTypeScope="" ma:versionID="86dcd4e7effc3605f55d7ad34ce035cb">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c29cbb54add60317ae49322ad6ac3129"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bd27bf-f23a-4764-ba48-893866d47e01">
      <Terms xmlns="http://schemas.microsoft.com/office/infopath/2007/PartnerControls"/>
    </lcf76f155ced4ddcb4097134ff3c332f>
    <TaxCatchAll xmlns="cd7455a3-4a59-4a73-9e70-409757b3c8a1" xsi:nil="true"/>
  </documentManagement>
</p:properties>
</file>

<file path=customXml/itemProps1.xml><?xml version="1.0" encoding="utf-8"?>
<ds:datastoreItem xmlns:ds="http://schemas.openxmlformats.org/officeDocument/2006/customXml" ds:itemID="{15C10300-7D3D-49FB-9672-41C2A4F2928C}"/>
</file>

<file path=customXml/itemProps2.xml><?xml version="1.0" encoding="utf-8"?>
<ds:datastoreItem xmlns:ds="http://schemas.openxmlformats.org/officeDocument/2006/customXml" ds:itemID="{81677BF1-B66F-4DB7-A516-AC048C160983}"/>
</file>

<file path=customXml/itemProps3.xml><?xml version="1.0" encoding="utf-8"?>
<ds:datastoreItem xmlns:ds="http://schemas.openxmlformats.org/officeDocument/2006/customXml" ds:itemID="{5B64F318-E317-45DF-8277-E12DBA5F638D}"/>
</file>

<file path=docProps/app.xml><?xml version="1.0" encoding="utf-8"?>
<Properties xmlns="http://schemas.openxmlformats.org/officeDocument/2006/extended-properties" xmlns:vt="http://schemas.openxmlformats.org/officeDocument/2006/docPropsVTypes">
  <TotalTime>5822</TotalTime>
  <Words>1989</Words>
  <Application>Microsoft Office PowerPoint</Application>
  <PresentationFormat>Widescreen</PresentationFormat>
  <Paragraphs>209</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Verdana</vt:lpstr>
      <vt:lpstr>Office Theme</vt:lpstr>
      <vt:lpstr>Clinical Pharmacology to Non-Clinical Pharmacologists  in Europe</vt:lpstr>
      <vt:lpstr>Main provisions</vt:lpstr>
      <vt:lpstr>PowerPoint Presentation</vt:lpstr>
      <vt:lpstr>PowerPoint Presentation</vt:lpstr>
      <vt:lpstr>PowerPoint Presentation</vt:lpstr>
      <vt:lpstr>Clinical pharmacology NTRs (2025-07-01)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Romaldas Maciulaitis</dc:creator>
  <cp:lastModifiedBy>RM</cp:lastModifiedBy>
  <cp:revision>710</cp:revision>
  <cp:lastPrinted>2025-07-10T04:14:08Z</cp:lastPrinted>
  <dcterms:created xsi:type="dcterms:W3CDTF">2019-03-25T17:45:02Z</dcterms:created>
  <dcterms:modified xsi:type="dcterms:W3CDTF">2025-10-13T04:19:50Z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0x0101004194900BABD61B4BAC2F245EDF4ED39E</vt:lpwstr>
  </property>
</Properties>
</file>