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304" r:id="rId6"/>
    <p:sldId id="305" r:id="rId7"/>
    <p:sldId id="306" r:id="rId8"/>
    <p:sldId id="308" r:id="rId9"/>
    <p:sldId id="302" r:id="rId10"/>
    <p:sldId id="303" r:id="rId11"/>
    <p:sldId id="276" r:id="rId12"/>
    <p:sldId id="30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B7EE8-405C-8756-B539-5FE6AE9F2C99}" v="8" dt="2024-06-03T15:55:10.8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otr Tederko" userId="S::piotr.tederko@ebprm.eu::3d16831b-af3e-430f-b8d1-309b0ea110c3" providerId="AD" clId="Web-{240B7EE8-405C-8756-B539-5FE6AE9F2C99}"/>
    <pc:docChg chg="modSld">
      <pc:chgData name="Piotr Tederko" userId="S::piotr.tederko@ebprm.eu::3d16831b-af3e-430f-b8d1-309b0ea110c3" providerId="AD" clId="Web-{240B7EE8-405C-8756-B539-5FE6AE9F2C99}" dt="2024-06-03T15:55:10.857" v="7" actId="14100"/>
      <pc:docMkLst>
        <pc:docMk/>
      </pc:docMkLst>
      <pc:sldChg chg="modSp">
        <pc:chgData name="Piotr Tederko" userId="S::piotr.tederko@ebprm.eu::3d16831b-af3e-430f-b8d1-309b0ea110c3" providerId="AD" clId="Web-{240B7EE8-405C-8756-B539-5FE6AE9F2C99}" dt="2024-06-03T15:55:10.857" v="7" actId="14100"/>
        <pc:sldMkLst>
          <pc:docMk/>
          <pc:sldMk cId="3858858498" sldId="322"/>
        </pc:sldMkLst>
        <pc:picChg chg="mod">
          <ac:chgData name="Piotr Tederko" userId="S::piotr.tederko@ebprm.eu::3d16831b-af3e-430f-b8d1-309b0ea110c3" providerId="AD" clId="Web-{240B7EE8-405C-8756-B539-5FE6AE9F2C99}" dt="2024-06-03T15:55:10.857" v="7" actId="14100"/>
          <ac:picMkLst>
            <pc:docMk/>
            <pc:sldMk cId="3858858498" sldId="322"/>
            <ac:picMk id="4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68239-8AF5-4A90-A69E-14DEC871A48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6F878F9-CBD1-4E92-B7E8-D87EEADE8DFD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Personalized Treatment Plans</a:t>
          </a:r>
          <a:endParaRPr lang="tr-TR" dirty="0"/>
        </a:p>
      </dgm:t>
    </dgm:pt>
    <dgm:pt modelId="{53A2A772-9E4C-456E-BADA-9274593C790B}" type="parTrans" cxnId="{7C1D09B7-7865-49C9-86AA-B9F4DDD38888}">
      <dgm:prSet/>
      <dgm:spPr/>
      <dgm:t>
        <a:bodyPr/>
        <a:lstStyle/>
        <a:p>
          <a:endParaRPr lang="tr-TR"/>
        </a:p>
      </dgm:t>
    </dgm:pt>
    <dgm:pt modelId="{E3A78CA9-8DD5-4813-86B4-29A8FA8FDD62}" type="sibTrans" cxnId="{7C1D09B7-7865-49C9-86AA-B9F4DDD38888}">
      <dgm:prSet/>
      <dgm:spPr/>
      <dgm:t>
        <a:bodyPr/>
        <a:lstStyle/>
        <a:p>
          <a:endParaRPr lang="tr-TR"/>
        </a:p>
      </dgm:t>
    </dgm:pt>
    <dgm:pt modelId="{8ED63E57-F088-445C-B591-B787DCB90D50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can analyse vast amounts of patient data to create tailored rehabilitation programs, optimising individual patients' outcomes</a:t>
          </a:r>
          <a:r>
            <a:rPr lang="en-GB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 AI-driven </a:t>
          </a:r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personalised care can improve functional outcomes</a:t>
          </a:r>
          <a:endParaRPr lang="tr-TR" dirty="0"/>
        </a:p>
      </dgm:t>
    </dgm:pt>
    <dgm:pt modelId="{0CC68458-2D34-499F-AFB2-662847EB1345}" type="parTrans" cxnId="{0C1A3990-2DBF-4F87-9BD1-843E92BB595C}">
      <dgm:prSet/>
      <dgm:spPr/>
      <dgm:t>
        <a:bodyPr/>
        <a:lstStyle/>
        <a:p>
          <a:endParaRPr lang="tr-TR"/>
        </a:p>
      </dgm:t>
    </dgm:pt>
    <dgm:pt modelId="{12003EC9-9FD4-41BA-AA8C-4EAC4018D281}" type="sibTrans" cxnId="{0C1A3990-2DBF-4F87-9BD1-843E92BB595C}">
      <dgm:prSet/>
      <dgm:spPr/>
      <dgm:t>
        <a:bodyPr/>
        <a:lstStyle/>
        <a:p>
          <a:endParaRPr lang="tr-TR"/>
        </a:p>
      </dgm:t>
    </dgm:pt>
    <dgm:pt modelId="{592DAA43-3A37-4FEC-B773-52E4383F209C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Early Diagnosis and Prognosis</a:t>
          </a:r>
          <a:endParaRPr lang="tr-TR" dirty="0"/>
        </a:p>
      </dgm:t>
    </dgm:pt>
    <dgm:pt modelId="{952CAD3F-0D25-4751-A534-B89338AFB7C5}" type="parTrans" cxnId="{D19619F2-8FAF-415A-830F-0C5AF09ADC8B}">
      <dgm:prSet/>
      <dgm:spPr/>
      <dgm:t>
        <a:bodyPr/>
        <a:lstStyle/>
        <a:p>
          <a:endParaRPr lang="tr-TR"/>
        </a:p>
      </dgm:t>
    </dgm:pt>
    <dgm:pt modelId="{1A94369E-4D29-4F91-B786-438EF04979AF}" type="sibTrans" cxnId="{D19619F2-8FAF-415A-830F-0C5AF09ADC8B}">
      <dgm:prSet/>
      <dgm:spPr/>
      <dgm:t>
        <a:bodyPr/>
        <a:lstStyle/>
        <a:p>
          <a:endParaRPr lang="tr-TR"/>
        </a:p>
      </dgm:t>
    </dgm:pt>
    <dgm:pt modelId="{7F6F8B6D-F83E-434F-982A-3FFF7C33BFC4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algorithms can identify subtle patterns in patient data, potentially leading to earlier and more accurate diagnoses and prognoses.</a:t>
          </a:r>
          <a:endParaRPr lang="tr-TR" dirty="0"/>
        </a:p>
      </dgm:t>
    </dgm:pt>
    <dgm:pt modelId="{8DE0FADF-04C9-45DC-8253-E53A3BEB9670}" type="parTrans" cxnId="{4BAD3422-E641-497A-9CF8-F93BA2442839}">
      <dgm:prSet/>
      <dgm:spPr/>
      <dgm:t>
        <a:bodyPr/>
        <a:lstStyle/>
        <a:p>
          <a:endParaRPr lang="tr-TR"/>
        </a:p>
      </dgm:t>
    </dgm:pt>
    <dgm:pt modelId="{80BE0C2E-3293-44CF-8FDF-7158DA6B1334}" type="sibTrans" cxnId="{4BAD3422-E641-497A-9CF8-F93BA2442839}">
      <dgm:prSet/>
      <dgm:spPr/>
      <dgm:t>
        <a:bodyPr/>
        <a:lstStyle/>
        <a:p>
          <a:endParaRPr lang="tr-TR"/>
        </a:p>
      </dgm:t>
    </dgm:pt>
    <dgm:pt modelId="{2BC8E07D-875E-4D5D-AC36-2DE3F163332D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Robotics and Assistive Technologies</a:t>
          </a:r>
          <a:endParaRPr lang="tr-TR" dirty="0"/>
        </a:p>
      </dgm:t>
    </dgm:pt>
    <dgm:pt modelId="{AB4CBB00-C5AF-4024-AF50-60392F82D148}" type="parTrans" cxnId="{8798BD0D-42BD-45A0-88A4-E3E644588AD4}">
      <dgm:prSet/>
      <dgm:spPr/>
      <dgm:t>
        <a:bodyPr/>
        <a:lstStyle/>
        <a:p>
          <a:endParaRPr lang="tr-TR"/>
        </a:p>
      </dgm:t>
    </dgm:pt>
    <dgm:pt modelId="{DA9B7D12-13EA-490D-A802-3E2AD084C8C4}" type="sibTrans" cxnId="{8798BD0D-42BD-45A0-88A4-E3E644588AD4}">
      <dgm:prSet/>
      <dgm:spPr/>
      <dgm:t>
        <a:bodyPr/>
        <a:lstStyle/>
        <a:p>
          <a:endParaRPr lang="tr-TR"/>
        </a:p>
      </dgm:t>
    </dgm:pt>
    <dgm:pt modelId="{46198A2B-3684-4085-87E0-8B4A77C6664E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AI-powered robotic systems can assist in physical therapy, providing consistent and precise movements for patients. </a:t>
          </a:r>
          <a:endParaRPr lang="tr-TR" dirty="0"/>
        </a:p>
      </dgm:t>
    </dgm:pt>
    <dgm:pt modelId="{D260A115-73C1-4CA4-96CE-DF8040DD4137}" type="parTrans" cxnId="{779F5248-AE46-4B82-99A6-E5DCAD7AD06F}">
      <dgm:prSet/>
      <dgm:spPr/>
      <dgm:t>
        <a:bodyPr/>
        <a:lstStyle/>
        <a:p>
          <a:endParaRPr lang="tr-TR"/>
        </a:p>
      </dgm:t>
    </dgm:pt>
    <dgm:pt modelId="{7C908497-541D-4057-924D-B59B925A52C9}" type="sibTrans" cxnId="{779F5248-AE46-4B82-99A6-E5DCAD7AD06F}">
      <dgm:prSet/>
      <dgm:spPr/>
      <dgm:t>
        <a:bodyPr/>
        <a:lstStyle/>
        <a:p>
          <a:endParaRPr lang="tr-TR"/>
        </a:p>
      </dgm:t>
    </dgm:pt>
    <dgm:pt modelId="{3F40AECB-417A-40DE-BCC7-0715A70FC841}" type="pres">
      <dgm:prSet presAssocID="{37868239-8AF5-4A90-A69E-14DEC871A48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CFB3DCD-B253-4714-A667-72870796D6C7}" type="pres">
      <dgm:prSet presAssocID="{26F878F9-CBD1-4E92-B7E8-D87EEADE8DFD}" presName="linNode" presStyleCnt="0"/>
      <dgm:spPr/>
    </dgm:pt>
    <dgm:pt modelId="{90695814-F237-4622-899A-45F7A32013FF}" type="pres">
      <dgm:prSet presAssocID="{26F878F9-CBD1-4E92-B7E8-D87EEADE8DF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564E18-F924-4FB6-B966-56E15A11CF26}" type="pres">
      <dgm:prSet presAssocID="{26F878F9-CBD1-4E92-B7E8-D87EEADE8DF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A91357-0BB8-4B68-BAA1-DDE8AC54463E}" type="pres">
      <dgm:prSet presAssocID="{E3A78CA9-8DD5-4813-86B4-29A8FA8FDD62}" presName="sp" presStyleCnt="0"/>
      <dgm:spPr/>
    </dgm:pt>
    <dgm:pt modelId="{D6052968-60A6-4AFB-AAFA-7562FD58AFD1}" type="pres">
      <dgm:prSet presAssocID="{592DAA43-3A37-4FEC-B773-52E4383F209C}" presName="linNode" presStyleCnt="0"/>
      <dgm:spPr/>
    </dgm:pt>
    <dgm:pt modelId="{048222DB-407D-46D4-BB0B-BB79764EB832}" type="pres">
      <dgm:prSet presAssocID="{592DAA43-3A37-4FEC-B773-52E4383F209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9BDAAA-6B5C-45E3-89C1-9C6E363219B5}" type="pres">
      <dgm:prSet presAssocID="{592DAA43-3A37-4FEC-B773-52E4383F209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87ABD4-A5F1-49BC-AE2C-B4D909E08166}" type="pres">
      <dgm:prSet presAssocID="{1A94369E-4D29-4F91-B786-438EF04979AF}" presName="sp" presStyleCnt="0"/>
      <dgm:spPr/>
    </dgm:pt>
    <dgm:pt modelId="{37B6190F-5D5F-4B10-8B0E-951E2AA4041D}" type="pres">
      <dgm:prSet presAssocID="{2BC8E07D-875E-4D5D-AC36-2DE3F163332D}" presName="linNode" presStyleCnt="0"/>
      <dgm:spPr/>
    </dgm:pt>
    <dgm:pt modelId="{990CAC70-736C-4C8B-B9FB-6470F86D4E3A}" type="pres">
      <dgm:prSet presAssocID="{2BC8E07D-875E-4D5D-AC36-2DE3F163332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2A2F85-FABD-4D5B-8551-024E2DE49E12}" type="pres">
      <dgm:prSet presAssocID="{2BC8E07D-875E-4D5D-AC36-2DE3F163332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40AE976-C00A-44CD-9980-B917F35DC17C}" type="presOf" srcId="{46198A2B-3684-4085-87E0-8B4A77C6664E}" destId="{722A2F85-FABD-4D5B-8551-024E2DE49E12}" srcOrd="0" destOrd="0" presId="urn:microsoft.com/office/officeart/2005/8/layout/vList5"/>
    <dgm:cxn modelId="{0A1CCCD9-CA89-4A16-9A2F-6FFB383B3AB1}" type="presOf" srcId="{7F6F8B6D-F83E-434F-982A-3FFF7C33BFC4}" destId="{1D9BDAAA-6B5C-45E3-89C1-9C6E363219B5}" srcOrd="0" destOrd="0" presId="urn:microsoft.com/office/officeart/2005/8/layout/vList5"/>
    <dgm:cxn modelId="{48905814-D4D2-48C6-AB76-016A9EF07491}" type="presOf" srcId="{26F878F9-CBD1-4E92-B7E8-D87EEADE8DFD}" destId="{90695814-F237-4622-899A-45F7A32013FF}" srcOrd="0" destOrd="0" presId="urn:microsoft.com/office/officeart/2005/8/layout/vList5"/>
    <dgm:cxn modelId="{7C1D09B7-7865-49C9-86AA-B9F4DDD38888}" srcId="{37868239-8AF5-4A90-A69E-14DEC871A486}" destId="{26F878F9-CBD1-4E92-B7E8-D87EEADE8DFD}" srcOrd="0" destOrd="0" parTransId="{53A2A772-9E4C-456E-BADA-9274593C790B}" sibTransId="{E3A78CA9-8DD5-4813-86B4-29A8FA8FDD62}"/>
    <dgm:cxn modelId="{4BAD3422-E641-497A-9CF8-F93BA2442839}" srcId="{592DAA43-3A37-4FEC-B773-52E4383F209C}" destId="{7F6F8B6D-F83E-434F-982A-3FFF7C33BFC4}" srcOrd="0" destOrd="0" parTransId="{8DE0FADF-04C9-45DC-8253-E53A3BEB9670}" sibTransId="{80BE0C2E-3293-44CF-8FDF-7158DA6B1334}"/>
    <dgm:cxn modelId="{779F5248-AE46-4B82-99A6-E5DCAD7AD06F}" srcId="{2BC8E07D-875E-4D5D-AC36-2DE3F163332D}" destId="{46198A2B-3684-4085-87E0-8B4A77C6664E}" srcOrd="0" destOrd="0" parTransId="{D260A115-73C1-4CA4-96CE-DF8040DD4137}" sibTransId="{7C908497-541D-4057-924D-B59B925A52C9}"/>
    <dgm:cxn modelId="{8798BD0D-42BD-45A0-88A4-E3E644588AD4}" srcId="{37868239-8AF5-4A90-A69E-14DEC871A486}" destId="{2BC8E07D-875E-4D5D-AC36-2DE3F163332D}" srcOrd="2" destOrd="0" parTransId="{AB4CBB00-C5AF-4024-AF50-60392F82D148}" sibTransId="{DA9B7D12-13EA-490D-A802-3E2AD084C8C4}"/>
    <dgm:cxn modelId="{D19619F2-8FAF-415A-830F-0C5AF09ADC8B}" srcId="{37868239-8AF5-4A90-A69E-14DEC871A486}" destId="{592DAA43-3A37-4FEC-B773-52E4383F209C}" srcOrd="1" destOrd="0" parTransId="{952CAD3F-0D25-4751-A534-B89338AFB7C5}" sibTransId="{1A94369E-4D29-4F91-B786-438EF04979AF}"/>
    <dgm:cxn modelId="{EC28B2DF-100C-4319-8A96-13CC96FAFE12}" type="presOf" srcId="{2BC8E07D-875E-4D5D-AC36-2DE3F163332D}" destId="{990CAC70-736C-4C8B-B9FB-6470F86D4E3A}" srcOrd="0" destOrd="0" presId="urn:microsoft.com/office/officeart/2005/8/layout/vList5"/>
    <dgm:cxn modelId="{7F1DB6B1-EFF2-4318-96FB-DBA91819F643}" type="presOf" srcId="{592DAA43-3A37-4FEC-B773-52E4383F209C}" destId="{048222DB-407D-46D4-BB0B-BB79764EB832}" srcOrd="0" destOrd="0" presId="urn:microsoft.com/office/officeart/2005/8/layout/vList5"/>
    <dgm:cxn modelId="{34984643-654E-45C3-AD8B-632CD141420F}" type="presOf" srcId="{8ED63E57-F088-445C-B591-B787DCB90D50}" destId="{84564E18-F924-4FB6-B966-56E15A11CF26}" srcOrd="0" destOrd="0" presId="urn:microsoft.com/office/officeart/2005/8/layout/vList5"/>
    <dgm:cxn modelId="{340C8D7E-F61A-4E60-ACAA-DE6C6774C06D}" type="presOf" srcId="{37868239-8AF5-4A90-A69E-14DEC871A486}" destId="{3F40AECB-417A-40DE-BCC7-0715A70FC841}" srcOrd="0" destOrd="0" presId="urn:microsoft.com/office/officeart/2005/8/layout/vList5"/>
    <dgm:cxn modelId="{0C1A3990-2DBF-4F87-9BD1-843E92BB595C}" srcId="{26F878F9-CBD1-4E92-B7E8-D87EEADE8DFD}" destId="{8ED63E57-F088-445C-B591-B787DCB90D50}" srcOrd="0" destOrd="0" parTransId="{0CC68458-2D34-499F-AFB2-662847EB1345}" sibTransId="{12003EC9-9FD4-41BA-AA8C-4EAC4018D281}"/>
    <dgm:cxn modelId="{AF444451-6665-48F4-8F46-28076C769682}" type="presParOf" srcId="{3F40AECB-417A-40DE-BCC7-0715A70FC841}" destId="{3CFB3DCD-B253-4714-A667-72870796D6C7}" srcOrd="0" destOrd="0" presId="urn:microsoft.com/office/officeart/2005/8/layout/vList5"/>
    <dgm:cxn modelId="{3117A804-8F78-4AE1-82A9-D5240B307BE8}" type="presParOf" srcId="{3CFB3DCD-B253-4714-A667-72870796D6C7}" destId="{90695814-F237-4622-899A-45F7A32013FF}" srcOrd="0" destOrd="0" presId="urn:microsoft.com/office/officeart/2005/8/layout/vList5"/>
    <dgm:cxn modelId="{3BE9D87B-05BC-41C3-9139-8CE08FF3946B}" type="presParOf" srcId="{3CFB3DCD-B253-4714-A667-72870796D6C7}" destId="{84564E18-F924-4FB6-B966-56E15A11CF26}" srcOrd="1" destOrd="0" presId="urn:microsoft.com/office/officeart/2005/8/layout/vList5"/>
    <dgm:cxn modelId="{10CC4ED7-069E-4EE0-A33B-E968E099E204}" type="presParOf" srcId="{3F40AECB-417A-40DE-BCC7-0715A70FC841}" destId="{5EA91357-0BB8-4B68-BAA1-DDE8AC54463E}" srcOrd="1" destOrd="0" presId="urn:microsoft.com/office/officeart/2005/8/layout/vList5"/>
    <dgm:cxn modelId="{100BDEE9-BD7E-48C1-B91D-67BF82CBA5F6}" type="presParOf" srcId="{3F40AECB-417A-40DE-BCC7-0715A70FC841}" destId="{D6052968-60A6-4AFB-AAFA-7562FD58AFD1}" srcOrd="2" destOrd="0" presId="urn:microsoft.com/office/officeart/2005/8/layout/vList5"/>
    <dgm:cxn modelId="{DDF42C63-2694-486B-9564-A5C7A24C0FAC}" type="presParOf" srcId="{D6052968-60A6-4AFB-AAFA-7562FD58AFD1}" destId="{048222DB-407D-46D4-BB0B-BB79764EB832}" srcOrd="0" destOrd="0" presId="urn:microsoft.com/office/officeart/2005/8/layout/vList5"/>
    <dgm:cxn modelId="{6C690515-014E-46DA-A9DA-53F29AC3338C}" type="presParOf" srcId="{D6052968-60A6-4AFB-AAFA-7562FD58AFD1}" destId="{1D9BDAAA-6B5C-45E3-89C1-9C6E363219B5}" srcOrd="1" destOrd="0" presId="urn:microsoft.com/office/officeart/2005/8/layout/vList5"/>
    <dgm:cxn modelId="{21A5AD01-40C7-4457-8ED1-8AB271DD54D3}" type="presParOf" srcId="{3F40AECB-417A-40DE-BCC7-0715A70FC841}" destId="{3887ABD4-A5F1-49BC-AE2C-B4D909E08166}" srcOrd="3" destOrd="0" presId="urn:microsoft.com/office/officeart/2005/8/layout/vList5"/>
    <dgm:cxn modelId="{7092BD29-28BC-4765-A83E-95F0FB7E581E}" type="presParOf" srcId="{3F40AECB-417A-40DE-BCC7-0715A70FC841}" destId="{37B6190F-5D5F-4B10-8B0E-951E2AA4041D}" srcOrd="4" destOrd="0" presId="urn:microsoft.com/office/officeart/2005/8/layout/vList5"/>
    <dgm:cxn modelId="{60E832C2-6C42-4F3F-B2AF-BFEF736A698D}" type="presParOf" srcId="{37B6190F-5D5F-4B10-8B0E-951E2AA4041D}" destId="{990CAC70-736C-4C8B-B9FB-6470F86D4E3A}" srcOrd="0" destOrd="0" presId="urn:microsoft.com/office/officeart/2005/8/layout/vList5"/>
    <dgm:cxn modelId="{DC863B64-20A2-492D-A559-9D2AA63E3DE9}" type="presParOf" srcId="{37B6190F-5D5F-4B10-8B0E-951E2AA4041D}" destId="{722A2F85-FABD-4D5B-8551-024E2DE49E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31A63B-F0A0-4108-B531-6BFEDD99435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369F1E4-1946-47D9-8636-074CA5D4EA2F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Remote Monitoring</a:t>
          </a:r>
          <a:endParaRPr lang="tr-TR" dirty="0"/>
        </a:p>
      </dgm:t>
    </dgm:pt>
    <dgm:pt modelId="{0D205362-FE6A-4E0F-ABC5-4AFB83EBD91F}" type="parTrans" cxnId="{67F4419D-E6C7-4596-8AA4-FD5CCA1CC022}">
      <dgm:prSet/>
      <dgm:spPr/>
      <dgm:t>
        <a:bodyPr/>
        <a:lstStyle/>
        <a:p>
          <a:endParaRPr lang="tr-TR"/>
        </a:p>
      </dgm:t>
    </dgm:pt>
    <dgm:pt modelId="{251EAD9C-AA44-4CC1-8EB9-92DDA6C5E042}" type="sibTrans" cxnId="{67F4419D-E6C7-4596-8AA4-FD5CCA1CC022}">
      <dgm:prSet/>
      <dgm:spPr/>
      <dgm:t>
        <a:bodyPr/>
        <a:lstStyle/>
        <a:p>
          <a:endParaRPr lang="tr-TR"/>
        </a:p>
      </dgm:t>
    </dgm:pt>
    <dgm:pt modelId="{387EB2CD-C3F3-4FB9-B56C-6CEE5CF96B0E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can enable more effective remote patient monitoring, allowing timely interventions and reducing hospital readmissions. Tele-rehabilitation systems enhanced with AI have shown promise in maintaining continuity of care and improving patient engagement</a:t>
          </a:r>
          <a:r>
            <a:rPr lang="tr-TR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dirty="0"/>
        </a:p>
      </dgm:t>
    </dgm:pt>
    <dgm:pt modelId="{F1545C71-9BE4-4CAA-8949-71149D4CC20E}" type="parTrans" cxnId="{CB4A87F7-1D25-46EF-A7E9-F8B2DD170326}">
      <dgm:prSet/>
      <dgm:spPr/>
      <dgm:t>
        <a:bodyPr/>
        <a:lstStyle/>
        <a:p>
          <a:endParaRPr lang="tr-TR"/>
        </a:p>
      </dgm:t>
    </dgm:pt>
    <dgm:pt modelId="{2F4A4025-BC8D-4E4C-BF7A-6C04D5EF0663}" type="sibTrans" cxnId="{CB4A87F7-1D25-46EF-A7E9-F8B2DD170326}">
      <dgm:prSet/>
      <dgm:spPr/>
      <dgm:t>
        <a:bodyPr/>
        <a:lstStyle/>
        <a:p>
          <a:endParaRPr lang="tr-TR"/>
        </a:p>
      </dgm:t>
    </dgm:pt>
    <dgm:pt modelId="{5C41444A-551D-451F-8B0B-4F5A27D0B9FD}">
      <dgm:prSet phldrT="[Metin]"/>
      <dgm:spPr/>
      <dgm:t>
        <a:bodyPr/>
        <a:lstStyle/>
        <a:p>
          <a:r>
            <a:rPr lang="en-GB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Decision Support</a:t>
          </a:r>
          <a:endParaRPr lang="tr-TR" dirty="0"/>
        </a:p>
      </dgm:t>
    </dgm:pt>
    <dgm:pt modelId="{075827CA-FD1B-4D9C-8624-C24214AABC64}" type="parTrans" cxnId="{6B8023E6-BCB0-409F-AC7E-F8036B29C86E}">
      <dgm:prSet/>
      <dgm:spPr/>
      <dgm:t>
        <a:bodyPr/>
        <a:lstStyle/>
        <a:p>
          <a:endParaRPr lang="tr-TR"/>
        </a:p>
      </dgm:t>
    </dgm:pt>
    <dgm:pt modelId="{8A78E35D-1F06-439B-8C06-FEA5E8E6334F}" type="sibTrans" cxnId="{6B8023E6-BCB0-409F-AC7E-F8036B29C86E}">
      <dgm:prSet/>
      <dgm:spPr/>
      <dgm:t>
        <a:bodyPr/>
        <a:lstStyle/>
        <a:p>
          <a:endParaRPr lang="tr-TR"/>
        </a:p>
      </dgm:t>
    </dgm:pt>
    <dgm:pt modelId="{49CDF938-C199-48F9-8013-5D3D220838FE}">
      <dgm:prSet phldrT="[Metin]"/>
      <dgm:spPr/>
      <dgm:t>
        <a:bodyPr/>
        <a:lstStyle/>
        <a:p>
          <a:r>
            <a:rPr lang="en-US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AI systems, such as those using Contextual Model-based Reinforcement Learning, </a:t>
          </a:r>
          <a:r>
            <a:rPr lang="en-US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personalise</a:t>
          </a:r>
          <a:r>
            <a:rPr lang="en-US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treatment plans by adjusting timing, dosage, and intensity to </a:t>
          </a:r>
          <a:r>
            <a:rPr lang="en-US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maximise</a:t>
          </a:r>
          <a:r>
            <a:rPr lang="en-US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long-term outcomes for </a:t>
          </a:r>
          <a:r>
            <a:rPr lang="tr-TR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certain</a:t>
          </a:r>
          <a:r>
            <a:rPr lang="tr-TR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</a:t>
          </a:r>
          <a:r>
            <a:rPr lang="tr-TR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health</a:t>
          </a:r>
          <a:r>
            <a:rPr lang="tr-TR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</a:t>
          </a:r>
          <a:r>
            <a:rPr lang="tr-TR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conditions</a:t>
          </a:r>
          <a:r>
            <a:rPr lang="en-US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. These systems collaborate with clinicians to </a:t>
          </a:r>
          <a:r>
            <a:rPr lang="en-US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customise</a:t>
          </a:r>
          <a:r>
            <a:rPr lang="en-US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plans based on clinical judgment and patient preferences</a:t>
          </a:r>
          <a:r>
            <a:rPr lang="tr-TR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.</a:t>
          </a:r>
          <a:endParaRPr lang="tr-TR" dirty="0"/>
        </a:p>
      </dgm:t>
    </dgm:pt>
    <dgm:pt modelId="{9D38D201-E7FB-40AD-BB67-D723A1042FA0}" type="parTrans" cxnId="{7D50A217-2FF2-4F2D-BC24-CCE8954AC9CE}">
      <dgm:prSet/>
      <dgm:spPr/>
      <dgm:t>
        <a:bodyPr/>
        <a:lstStyle/>
        <a:p>
          <a:endParaRPr lang="tr-TR"/>
        </a:p>
      </dgm:t>
    </dgm:pt>
    <dgm:pt modelId="{FB7E40BC-48F5-4B73-A85D-C314722F111C}" type="sibTrans" cxnId="{7D50A217-2FF2-4F2D-BC24-CCE8954AC9CE}">
      <dgm:prSet/>
      <dgm:spPr/>
      <dgm:t>
        <a:bodyPr/>
        <a:lstStyle/>
        <a:p>
          <a:endParaRPr lang="tr-TR"/>
        </a:p>
      </dgm:t>
    </dgm:pt>
    <dgm:pt modelId="{BFF5184C-E6D3-40E5-81DF-D94FB02B00A5}">
      <dgm:prSet phldrT="[Metin]"/>
      <dgm:spPr/>
      <dgm:t>
        <a:bodyPr/>
        <a:lstStyle/>
        <a:p>
          <a:r>
            <a:rPr lang="en-US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Transformative Impact of AI</a:t>
          </a:r>
          <a:endParaRPr lang="tr-TR" dirty="0"/>
        </a:p>
      </dgm:t>
    </dgm:pt>
    <dgm:pt modelId="{F2743588-C2D4-4292-AFCB-43046B864F53}" type="parTrans" cxnId="{FBC2F911-32E2-4BB6-B99D-6826A676F903}">
      <dgm:prSet/>
      <dgm:spPr/>
      <dgm:t>
        <a:bodyPr/>
        <a:lstStyle/>
        <a:p>
          <a:endParaRPr lang="tr-TR"/>
        </a:p>
      </dgm:t>
    </dgm:pt>
    <dgm:pt modelId="{9A223CBF-3DC7-433A-BF3A-1449BA0EC2C2}" type="sibTrans" cxnId="{FBC2F911-32E2-4BB6-B99D-6826A676F903}">
      <dgm:prSet/>
      <dgm:spPr/>
      <dgm:t>
        <a:bodyPr/>
        <a:lstStyle/>
        <a:p>
          <a:endParaRPr lang="tr-TR"/>
        </a:p>
      </dgm:t>
    </dgm:pt>
    <dgm:pt modelId="{CFFF994C-BCFD-459E-8FF6-442666D23B2B}">
      <dgm:prSet phldrT="[Metin]"/>
      <dgm:spPr/>
      <dgm:t>
        <a:bodyPr/>
        <a:lstStyle/>
        <a:p>
          <a:r>
            <a:rPr lang="en-US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The integration of AI in medical rehabilitation programs is shown to enhance patient care significantly. AI technologies are not just supplementary tools; they represent a transformative approach that can lead to better outcomes for patients undergoing rehabilitation</a:t>
          </a:r>
          <a:endParaRPr lang="tr-TR" dirty="0"/>
        </a:p>
      </dgm:t>
    </dgm:pt>
    <dgm:pt modelId="{369C5565-3998-4C28-AAF8-C65AE0B22B40}" type="parTrans" cxnId="{1AC2A51C-11F6-420A-AF22-DBA7941F8C35}">
      <dgm:prSet/>
      <dgm:spPr/>
      <dgm:t>
        <a:bodyPr/>
        <a:lstStyle/>
        <a:p>
          <a:endParaRPr lang="tr-TR"/>
        </a:p>
      </dgm:t>
    </dgm:pt>
    <dgm:pt modelId="{D010F551-AA2F-412A-B060-683A5D2DDD49}" type="sibTrans" cxnId="{1AC2A51C-11F6-420A-AF22-DBA7941F8C35}">
      <dgm:prSet/>
      <dgm:spPr/>
      <dgm:t>
        <a:bodyPr/>
        <a:lstStyle/>
        <a:p>
          <a:endParaRPr lang="tr-TR"/>
        </a:p>
      </dgm:t>
    </dgm:pt>
    <dgm:pt modelId="{A80A2FD7-136C-4859-9F48-B68E08B0D9EF}" type="pres">
      <dgm:prSet presAssocID="{9A31A63B-F0A0-4108-B531-6BFEDD994357}" presName="Name0" presStyleCnt="0">
        <dgm:presLayoutVars>
          <dgm:dir/>
          <dgm:animLvl val="lvl"/>
          <dgm:resizeHandles val="exact"/>
        </dgm:presLayoutVars>
      </dgm:prSet>
      <dgm:spPr/>
    </dgm:pt>
    <dgm:pt modelId="{E2FC2766-5AAB-43D3-A483-E4B3F80437AB}" type="pres">
      <dgm:prSet presAssocID="{0369F1E4-1946-47D9-8636-074CA5D4EA2F}" presName="linNode" presStyleCnt="0"/>
      <dgm:spPr/>
    </dgm:pt>
    <dgm:pt modelId="{CFA2E969-AC71-4998-9A00-4C1E4371B997}" type="pres">
      <dgm:prSet presAssocID="{0369F1E4-1946-47D9-8636-074CA5D4EA2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8AB1E8-3FAC-4D7E-AF0D-250B1C46F8CB}" type="pres">
      <dgm:prSet presAssocID="{0369F1E4-1946-47D9-8636-074CA5D4EA2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74AD10-9E77-4FD4-802C-3499376523E2}" type="pres">
      <dgm:prSet presAssocID="{251EAD9C-AA44-4CC1-8EB9-92DDA6C5E042}" presName="sp" presStyleCnt="0"/>
      <dgm:spPr/>
    </dgm:pt>
    <dgm:pt modelId="{5EE05C9B-6014-40B5-9BA0-793969A180EF}" type="pres">
      <dgm:prSet presAssocID="{5C41444A-551D-451F-8B0B-4F5A27D0B9FD}" presName="linNode" presStyleCnt="0"/>
      <dgm:spPr/>
    </dgm:pt>
    <dgm:pt modelId="{A9317A99-0659-4AC6-8511-15F753DFFE5D}" type="pres">
      <dgm:prSet presAssocID="{5C41444A-551D-451F-8B0B-4F5A27D0B9F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3A96D7-5FF3-446F-AFF3-C43FC3B936E1}" type="pres">
      <dgm:prSet presAssocID="{5C41444A-551D-451F-8B0B-4F5A27D0B9F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BCFE7DF-4609-45B0-9D0A-1F6F0AC43639}" type="pres">
      <dgm:prSet presAssocID="{8A78E35D-1F06-439B-8C06-FEA5E8E6334F}" presName="sp" presStyleCnt="0"/>
      <dgm:spPr/>
    </dgm:pt>
    <dgm:pt modelId="{33A383CE-B1B9-4EC7-BE60-DD06589FCE89}" type="pres">
      <dgm:prSet presAssocID="{BFF5184C-E6D3-40E5-81DF-D94FB02B00A5}" presName="linNode" presStyleCnt="0"/>
      <dgm:spPr/>
    </dgm:pt>
    <dgm:pt modelId="{030E47E4-2F75-4B4B-8CC0-47C8C635F348}" type="pres">
      <dgm:prSet presAssocID="{BFF5184C-E6D3-40E5-81DF-D94FB02B00A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9F1F2D-9CC3-487A-BBDD-DA798DC25FA0}" type="pres">
      <dgm:prSet presAssocID="{BFF5184C-E6D3-40E5-81DF-D94FB02B00A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469246E-6DAF-423B-8C6B-038FA2C17DB9}" type="presOf" srcId="{49CDF938-C199-48F9-8013-5D3D220838FE}" destId="{3B3A96D7-5FF3-446F-AFF3-C43FC3B936E1}" srcOrd="0" destOrd="0" presId="urn:microsoft.com/office/officeart/2005/8/layout/vList5"/>
    <dgm:cxn modelId="{FBC2F911-32E2-4BB6-B99D-6826A676F903}" srcId="{9A31A63B-F0A0-4108-B531-6BFEDD994357}" destId="{BFF5184C-E6D3-40E5-81DF-D94FB02B00A5}" srcOrd="2" destOrd="0" parTransId="{F2743588-C2D4-4292-AFCB-43046B864F53}" sibTransId="{9A223CBF-3DC7-433A-BF3A-1449BA0EC2C2}"/>
    <dgm:cxn modelId="{67F4419D-E6C7-4596-8AA4-FD5CCA1CC022}" srcId="{9A31A63B-F0A0-4108-B531-6BFEDD994357}" destId="{0369F1E4-1946-47D9-8636-074CA5D4EA2F}" srcOrd="0" destOrd="0" parTransId="{0D205362-FE6A-4E0F-ABC5-4AFB83EBD91F}" sibTransId="{251EAD9C-AA44-4CC1-8EB9-92DDA6C5E042}"/>
    <dgm:cxn modelId="{7D50A217-2FF2-4F2D-BC24-CCE8954AC9CE}" srcId="{5C41444A-551D-451F-8B0B-4F5A27D0B9FD}" destId="{49CDF938-C199-48F9-8013-5D3D220838FE}" srcOrd="0" destOrd="0" parTransId="{9D38D201-E7FB-40AD-BB67-D723A1042FA0}" sibTransId="{FB7E40BC-48F5-4B73-A85D-C314722F111C}"/>
    <dgm:cxn modelId="{1AC2A51C-11F6-420A-AF22-DBA7941F8C35}" srcId="{BFF5184C-E6D3-40E5-81DF-D94FB02B00A5}" destId="{CFFF994C-BCFD-459E-8FF6-442666D23B2B}" srcOrd="0" destOrd="0" parTransId="{369C5565-3998-4C28-AAF8-C65AE0B22B40}" sibTransId="{D010F551-AA2F-412A-B060-683A5D2DDD49}"/>
    <dgm:cxn modelId="{3C7DA613-B954-4CCD-95A8-D1F394F8E4AA}" type="presOf" srcId="{387EB2CD-C3F3-4FB9-B56C-6CEE5CF96B0E}" destId="{5E8AB1E8-3FAC-4D7E-AF0D-250B1C46F8CB}" srcOrd="0" destOrd="0" presId="urn:microsoft.com/office/officeart/2005/8/layout/vList5"/>
    <dgm:cxn modelId="{8F137B83-3948-437A-82F9-2BF9C777DCCB}" type="presOf" srcId="{5C41444A-551D-451F-8B0B-4F5A27D0B9FD}" destId="{A9317A99-0659-4AC6-8511-15F753DFFE5D}" srcOrd="0" destOrd="0" presId="urn:microsoft.com/office/officeart/2005/8/layout/vList5"/>
    <dgm:cxn modelId="{85967D32-65A7-456B-80E5-C4CAE15720F3}" type="presOf" srcId="{BFF5184C-E6D3-40E5-81DF-D94FB02B00A5}" destId="{030E47E4-2F75-4B4B-8CC0-47C8C635F348}" srcOrd="0" destOrd="0" presId="urn:microsoft.com/office/officeart/2005/8/layout/vList5"/>
    <dgm:cxn modelId="{CB4A87F7-1D25-46EF-A7E9-F8B2DD170326}" srcId="{0369F1E4-1946-47D9-8636-074CA5D4EA2F}" destId="{387EB2CD-C3F3-4FB9-B56C-6CEE5CF96B0E}" srcOrd="0" destOrd="0" parTransId="{F1545C71-9BE4-4CAA-8949-71149D4CC20E}" sibTransId="{2F4A4025-BC8D-4E4C-BF7A-6C04D5EF0663}"/>
    <dgm:cxn modelId="{56F70377-D7FA-46A9-AE40-360D7D871B9D}" type="presOf" srcId="{0369F1E4-1946-47D9-8636-074CA5D4EA2F}" destId="{CFA2E969-AC71-4998-9A00-4C1E4371B997}" srcOrd="0" destOrd="0" presId="urn:microsoft.com/office/officeart/2005/8/layout/vList5"/>
    <dgm:cxn modelId="{33BB42F9-3A7D-40B6-9EC6-52E553D8C4FB}" type="presOf" srcId="{9A31A63B-F0A0-4108-B531-6BFEDD994357}" destId="{A80A2FD7-136C-4859-9F48-B68E08B0D9EF}" srcOrd="0" destOrd="0" presId="urn:microsoft.com/office/officeart/2005/8/layout/vList5"/>
    <dgm:cxn modelId="{4A9276E5-EC95-460C-B246-8FAEA4F0E437}" type="presOf" srcId="{CFFF994C-BCFD-459E-8FF6-442666D23B2B}" destId="{429F1F2D-9CC3-487A-BBDD-DA798DC25FA0}" srcOrd="0" destOrd="0" presId="urn:microsoft.com/office/officeart/2005/8/layout/vList5"/>
    <dgm:cxn modelId="{6B8023E6-BCB0-409F-AC7E-F8036B29C86E}" srcId="{9A31A63B-F0A0-4108-B531-6BFEDD994357}" destId="{5C41444A-551D-451F-8B0B-4F5A27D0B9FD}" srcOrd="1" destOrd="0" parTransId="{075827CA-FD1B-4D9C-8624-C24214AABC64}" sibTransId="{8A78E35D-1F06-439B-8C06-FEA5E8E6334F}"/>
    <dgm:cxn modelId="{B347DBEA-7551-4ACF-A061-5F84E10A0471}" type="presParOf" srcId="{A80A2FD7-136C-4859-9F48-B68E08B0D9EF}" destId="{E2FC2766-5AAB-43D3-A483-E4B3F80437AB}" srcOrd="0" destOrd="0" presId="urn:microsoft.com/office/officeart/2005/8/layout/vList5"/>
    <dgm:cxn modelId="{E2916090-D14A-4B6B-AFC7-68503807A243}" type="presParOf" srcId="{E2FC2766-5AAB-43D3-A483-E4B3F80437AB}" destId="{CFA2E969-AC71-4998-9A00-4C1E4371B997}" srcOrd="0" destOrd="0" presId="urn:microsoft.com/office/officeart/2005/8/layout/vList5"/>
    <dgm:cxn modelId="{CB36D795-C44A-40CB-8902-A53501BCEFC1}" type="presParOf" srcId="{E2FC2766-5AAB-43D3-A483-E4B3F80437AB}" destId="{5E8AB1E8-3FAC-4D7E-AF0D-250B1C46F8CB}" srcOrd="1" destOrd="0" presId="urn:microsoft.com/office/officeart/2005/8/layout/vList5"/>
    <dgm:cxn modelId="{22AEB74A-F30C-41C0-87FC-A845E7A33AFB}" type="presParOf" srcId="{A80A2FD7-136C-4859-9F48-B68E08B0D9EF}" destId="{5774AD10-9E77-4FD4-802C-3499376523E2}" srcOrd="1" destOrd="0" presId="urn:microsoft.com/office/officeart/2005/8/layout/vList5"/>
    <dgm:cxn modelId="{5D69713C-97D8-4FBD-A7B0-ED4C8266EA29}" type="presParOf" srcId="{A80A2FD7-136C-4859-9F48-B68E08B0D9EF}" destId="{5EE05C9B-6014-40B5-9BA0-793969A180EF}" srcOrd="2" destOrd="0" presId="urn:microsoft.com/office/officeart/2005/8/layout/vList5"/>
    <dgm:cxn modelId="{35C1FC0D-8AD5-4B98-91F7-ABD93464FDE0}" type="presParOf" srcId="{5EE05C9B-6014-40B5-9BA0-793969A180EF}" destId="{A9317A99-0659-4AC6-8511-15F753DFFE5D}" srcOrd="0" destOrd="0" presId="urn:microsoft.com/office/officeart/2005/8/layout/vList5"/>
    <dgm:cxn modelId="{0F748B24-50DE-4CF9-AEF7-EAF825831C12}" type="presParOf" srcId="{5EE05C9B-6014-40B5-9BA0-793969A180EF}" destId="{3B3A96D7-5FF3-446F-AFF3-C43FC3B936E1}" srcOrd="1" destOrd="0" presId="urn:microsoft.com/office/officeart/2005/8/layout/vList5"/>
    <dgm:cxn modelId="{71161A42-B41B-4A5B-B902-AF2E80B0FD81}" type="presParOf" srcId="{A80A2FD7-136C-4859-9F48-B68E08B0D9EF}" destId="{2BCFE7DF-4609-45B0-9D0A-1F6F0AC43639}" srcOrd="3" destOrd="0" presId="urn:microsoft.com/office/officeart/2005/8/layout/vList5"/>
    <dgm:cxn modelId="{D0CC2745-94A4-408D-83EC-F2CC74ECA910}" type="presParOf" srcId="{A80A2FD7-136C-4859-9F48-B68E08B0D9EF}" destId="{33A383CE-B1B9-4EC7-BE60-DD06589FCE89}" srcOrd="4" destOrd="0" presId="urn:microsoft.com/office/officeart/2005/8/layout/vList5"/>
    <dgm:cxn modelId="{05BA2530-4598-49B7-AF70-A728128EE631}" type="presParOf" srcId="{33A383CE-B1B9-4EC7-BE60-DD06589FCE89}" destId="{030E47E4-2F75-4B4B-8CC0-47C8C635F348}" srcOrd="0" destOrd="0" presId="urn:microsoft.com/office/officeart/2005/8/layout/vList5"/>
    <dgm:cxn modelId="{076032CE-9D4C-4439-84E7-53338C8D85AF}" type="presParOf" srcId="{33A383CE-B1B9-4EC7-BE60-DD06589FCE89}" destId="{429F1F2D-9CC3-487A-BBDD-DA798DC25F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F815A0-F169-4088-87C7-BBD38ABD4C7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B2AF893-0E9A-4E60-99D1-C698DA5EA4C9}">
      <dgm:prSet phldrT="[Metin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Education and Training: </a:t>
          </a:r>
          <a:r>
            <a:rPr lang="en-GB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PRM professionals should receive ongoing education and training in AI technologies and their applications in rehabilitation medicine. </a:t>
          </a:r>
          <a:endParaRPr lang="tr-TR" dirty="0">
            <a:solidFill>
              <a:schemeClr val="bg1"/>
            </a:solidFill>
          </a:endParaRPr>
        </a:p>
      </dgm:t>
    </dgm:pt>
    <dgm:pt modelId="{5C25D00D-1A3F-481C-A8C4-FBC74B1C8163}" type="parTrans" cxnId="{B6595A46-6998-4A2F-8679-FEAFEA516E6E}">
      <dgm:prSet/>
      <dgm:spPr/>
      <dgm:t>
        <a:bodyPr/>
        <a:lstStyle/>
        <a:p>
          <a:endParaRPr lang="tr-TR"/>
        </a:p>
      </dgm:t>
    </dgm:pt>
    <dgm:pt modelId="{32993883-F9DC-4876-963C-A290DC615659}" type="sibTrans" cxnId="{B6595A46-6998-4A2F-8679-FEAFEA516E6E}">
      <dgm:prSet/>
      <dgm:spPr/>
      <dgm:t>
        <a:bodyPr/>
        <a:lstStyle/>
        <a:p>
          <a:endParaRPr lang="tr-TR"/>
        </a:p>
      </dgm:t>
    </dgm:pt>
    <dgm:pt modelId="{08F24D85-DF1F-4D0A-8EEB-A18F379D173B}">
      <dgm:prSet phldrT="[Metin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Interdisciplinary Collaboration: </a:t>
          </a:r>
          <a:r>
            <a:rPr lang="en-GB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Encourage collaboration between PRM professionals, AI researchers, ethicists, and policymakers to ensure responsible development and implementation of AI in rehabilitation. </a:t>
          </a:r>
          <a:endParaRPr lang="tr-TR" dirty="0">
            <a:solidFill>
              <a:schemeClr val="bg1"/>
            </a:solidFill>
          </a:endParaRPr>
        </a:p>
      </dgm:t>
    </dgm:pt>
    <dgm:pt modelId="{5444AE8F-8B02-4366-BAEE-60EA750B32E8}" type="parTrans" cxnId="{75B77A00-26FD-4C0C-8EAF-B263410E5905}">
      <dgm:prSet/>
      <dgm:spPr/>
      <dgm:t>
        <a:bodyPr/>
        <a:lstStyle/>
        <a:p>
          <a:endParaRPr lang="tr-TR"/>
        </a:p>
      </dgm:t>
    </dgm:pt>
    <dgm:pt modelId="{AAE27FB4-B95E-4981-9136-607BEDD275B4}" type="sibTrans" cxnId="{75B77A00-26FD-4C0C-8EAF-B263410E5905}">
      <dgm:prSet/>
      <dgm:spPr/>
      <dgm:t>
        <a:bodyPr/>
        <a:lstStyle/>
        <a:p>
          <a:endParaRPr lang="tr-TR"/>
        </a:p>
      </dgm:t>
    </dgm:pt>
    <dgm:pt modelId="{514FE62B-FC2F-4C53-ADCB-E9BAA99825D7}">
      <dgm:prSet phldrT="[Metin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Research and Development: </a:t>
          </a:r>
          <a:r>
            <a:rPr lang="en-GB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Support further research into AI applications in PRM, focusing on clinical validation and real-world effectiveness. </a:t>
          </a:r>
          <a:endParaRPr lang="tr-TR" dirty="0">
            <a:solidFill>
              <a:schemeClr val="bg1"/>
            </a:solidFill>
          </a:endParaRPr>
        </a:p>
      </dgm:t>
    </dgm:pt>
    <dgm:pt modelId="{271B6F9A-D293-4884-A50C-1F62B78E7B3A}" type="parTrans" cxnId="{C7459C78-E4FB-49EF-8C66-8C10EDAC610B}">
      <dgm:prSet/>
      <dgm:spPr/>
      <dgm:t>
        <a:bodyPr/>
        <a:lstStyle/>
        <a:p>
          <a:endParaRPr lang="tr-TR"/>
        </a:p>
      </dgm:t>
    </dgm:pt>
    <dgm:pt modelId="{847951FC-64E5-4E01-ADCB-6F0F48811486}" type="sibTrans" cxnId="{C7459C78-E4FB-49EF-8C66-8C10EDAC610B}">
      <dgm:prSet/>
      <dgm:spPr/>
      <dgm:t>
        <a:bodyPr/>
        <a:lstStyle/>
        <a:p>
          <a:endParaRPr lang="tr-TR"/>
        </a:p>
      </dgm:t>
    </dgm:pt>
    <dgm:pt modelId="{A5AD41FD-7FFB-486D-BEFC-05EB7A38DC1E}" type="pres">
      <dgm:prSet presAssocID="{43F815A0-F169-4088-87C7-BBD38ABD4C74}" presName="outerComposite" presStyleCnt="0">
        <dgm:presLayoutVars>
          <dgm:chMax val="5"/>
          <dgm:dir/>
          <dgm:resizeHandles val="exact"/>
        </dgm:presLayoutVars>
      </dgm:prSet>
      <dgm:spPr/>
    </dgm:pt>
    <dgm:pt modelId="{C4E7F71C-CE37-4030-8FA7-52C3F90EA155}" type="pres">
      <dgm:prSet presAssocID="{43F815A0-F169-4088-87C7-BBD38ABD4C74}" presName="dummyMaxCanvas" presStyleCnt="0">
        <dgm:presLayoutVars/>
      </dgm:prSet>
      <dgm:spPr/>
    </dgm:pt>
    <dgm:pt modelId="{ED10272A-54AB-4271-B602-6C11210EB87B}" type="pres">
      <dgm:prSet presAssocID="{43F815A0-F169-4088-87C7-BBD38ABD4C7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D26555-F291-4A82-BF45-C2EAE9A4B237}" type="pres">
      <dgm:prSet presAssocID="{43F815A0-F169-4088-87C7-BBD38ABD4C74}" presName="ThreeNodes_2" presStyleLbl="node1" presStyleIdx="1" presStyleCnt="3" custLinFactNeighborY="33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322E2-D36D-4128-A611-0F598229554C}" type="pres">
      <dgm:prSet presAssocID="{43F815A0-F169-4088-87C7-BBD38ABD4C7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BE0AA3-5F9C-45DB-909B-0EBFC7B597DA}" type="pres">
      <dgm:prSet presAssocID="{43F815A0-F169-4088-87C7-BBD38ABD4C74}" presName="ThreeConn_1-2" presStyleLbl="fgAccFollowNode1" presStyleIdx="0" presStyleCnt="2">
        <dgm:presLayoutVars>
          <dgm:bulletEnabled val="1"/>
        </dgm:presLayoutVars>
      </dgm:prSet>
      <dgm:spPr/>
    </dgm:pt>
    <dgm:pt modelId="{5105E222-BE40-4199-A90A-801C5363833C}" type="pres">
      <dgm:prSet presAssocID="{43F815A0-F169-4088-87C7-BBD38ABD4C74}" presName="ThreeConn_2-3" presStyleLbl="fgAccFollowNode1" presStyleIdx="1" presStyleCnt="2">
        <dgm:presLayoutVars>
          <dgm:bulletEnabled val="1"/>
        </dgm:presLayoutVars>
      </dgm:prSet>
      <dgm:spPr/>
    </dgm:pt>
    <dgm:pt modelId="{383DF1F7-48C2-4183-A899-9828F6FBD566}" type="pres">
      <dgm:prSet presAssocID="{43F815A0-F169-4088-87C7-BBD38ABD4C7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4332CF-74C8-468E-AC78-56AD41BAE0E7}" type="pres">
      <dgm:prSet presAssocID="{43F815A0-F169-4088-87C7-BBD38ABD4C7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C836B1-5B7F-43CF-AD0D-3055E793DCBF}" type="pres">
      <dgm:prSet presAssocID="{43F815A0-F169-4088-87C7-BBD38ABD4C7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E9D10C3-B3D6-427C-97CD-8FB627972E1A}" type="presOf" srcId="{08F24D85-DF1F-4D0A-8EEB-A18F379D173B}" destId="{F64332CF-74C8-468E-AC78-56AD41BAE0E7}" srcOrd="1" destOrd="0" presId="urn:microsoft.com/office/officeart/2005/8/layout/vProcess5"/>
    <dgm:cxn modelId="{73F8F45A-D6CA-4720-8F8F-9D3AA28DF89E}" type="presOf" srcId="{43F815A0-F169-4088-87C7-BBD38ABD4C74}" destId="{A5AD41FD-7FFB-486D-BEFC-05EB7A38DC1E}" srcOrd="0" destOrd="0" presId="urn:microsoft.com/office/officeart/2005/8/layout/vProcess5"/>
    <dgm:cxn modelId="{B6595A46-6998-4A2F-8679-FEAFEA516E6E}" srcId="{43F815A0-F169-4088-87C7-BBD38ABD4C74}" destId="{9B2AF893-0E9A-4E60-99D1-C698DA5EA4C9}" srcOrd="0" destOrd="0" parTransId="{5C25D00D-1A3F-481C-A8C4-FBC74B1C8163}" sibTransId="{32993883-F9DC-4876-963C-A290DC615659}"/>
    <dgm:cxn modelId="{AA128D8A-509C-4112-9AFF-2CE835A4984B}" type="presOf" srcId="{08F24D85-DF1F-4D0A-8EEB-A18F379D173B}" destId="{A5D26555-F291-4A82-BF45-C2EAE9A4B237}" srcOrd="0" destOrd="0" presId="urn:microsoft.com/office/officeart/2005/8/layout/vProcess5"/>
    <dgm:cxn modelId="{6556CE55-A320-42EE-9DCE-A29572D69D63}" type="presOf" srcId="{32993883-F9DC-4876-963C-A290DC615659}" destId="{FEBE0AA3-5F9C-45DB-909B-0EBFC7B597DA}" srcOrd="0" destOrd="0" presId="urn:microsoft.com/office/officeart/2005/8/layout/vProcess5"/>
    <dgm:cxn modelId="{170B0C1E-D210-4F5F-945E-3B51B9E51822}" type="presOf" srcId="{9B2AF893-0E9A-4E60-99D1-C698DA5EA4C9}" destId="{ED10272A-54AB-4271-B602-6C11210EB87B}" srcOrd="0" destOrd="0" presId="urn:microsoft.com/office/officeart/2005/8/layout/vProcess5"/>
    <dgm:cxn modelId="{067A14F7-BF84-4CF7-918B-BF78184EABE9}" type="presOf" srcId="{9B2AF893-0E9A-4E60-99D1-C698DA5EA4C9}" destId="{383DF1F7-48C2-4183-A899-9828F6FBD566}" srcOrd="1" destOrd="0" presId="urn:microsoft.com/office/officeart/2005/8/layout/vProcess5"/>
    <dgm:cxn modelId="{75B77A00-26FD-4C0C-8EAF-B263410E5905}" srcId="{43F815A0-F169-4088-87C7-BBD38ABD4C74}" destId="{08F24D85-DF1F-4D0A-8EEB-A18F379D173B}" srcOrd="1" destOrd="0" parTransId="{5444AE8F-8B02-4366-BAEE-60EA750B32E8}" sibTransId="{AAE27FB4-B95E-4981-9136-607BEDD275B4}"/>
    <dgm:cxn modelId="{DC90688A-F76B-41EE-A1B3-AF74613E79ED}" type="presOf" srcId="{514FE62B-FC2F-4C53-ADCB-E9BAA99825D7}" destId="{B8C836B1-5B7F-43CF-AD0D-3055E793DCBF}" srcOrd="1" destOrd="0" presId="urn:microsoft.com/office/officeart/2005/8/layout/vProcess5"/>
    <dgm:cxn modelId="{CF9E9BBE-555D-4FE5-B055-50EF448BFDA5}" type="presOf" srcId="{514FE62B-FC2F-4C53-ADCB-E9BAA99825D7}" destId="{FAD322E2-D36D-4128-A611-0F598229554C}" srcOrd="0" destOrd="0" presId="urn:microsoft.com/office/officeart/2005/8/layout/vProcess5"/>
    <dgm:cxn modelId="{AE7B5B9E-5847-4878-A21B-C4B6F7C31907}" type="presOf" srcId="{AAE27FB4-B95E-4981-9136-607BEDD275B4}" destId="{5105E222-BE40-4199-A90A-801C5363833C}" srcOrd="0" destOrd="0" presId="urn:microsoft.com/office/officeart/2005/8/layout/vProcess5"/>
    <dgm:cxn modelId="{C7459C78-E4FB-49EF-8C66-8C10EDAC610B}" srcId="{43F815A0-F169-4088-87C7-BBD38ABD4C74}" destId="{514FE62B-FC2F-4C53-ADCB-E9BAA99825D7}" srcOrd="2" destOrd="0" parTransId="{271B6F9A-D293-4884-A50C-1F62B78E7B3A}" sibTransId="{847951FC-64E5-4E01-ADCB-6F0F48811486}"/>
    <dgm:cxn modelId="{13A6A324-4DD9-46F0-B83B-AA875838EB66}" type="presParOf" srcId="{A5AD41FD-7FFB-486D-BEFC-05EB7A38DC1E}" destId="{C4E7F71C-CE37-4030-8FA7-52C3F90EA155}" srcOrd="0" destOrd="0" presId="urn:microsoft.com/office/officeart/2005/8/layout/vProcess5"/>
    <dgm:cxn modelId="{5ECB36C4-7D0D-4AF6-9BD7-C974E5B28856}" type="presParOf" srcId="{A5AD41FD-7FFB-486D-BEFC-05EB7A38DC1E}" destId="{ED10272A-54AB-4271-B602-6C11210EB87B}" srcOrd="1" destOrd="0" presId="urn:microsoft.com/office/officeart/2005/8/layout/vProcess5"/>
    <dgm:cxn modelId="{18F4AC75-AE03-47D0-9822-D8AD3ADD27A7}" type="presParOf" srcId="{A5AD41FD-7FFB-486D-BEFC-05EB7A38DC1E}" destId="{A5D26555-F291-4A82-BF45-C2EAE9A4B237}" srcOrd="2" destOrd="0" presId="urn:microsoft.com/office/officeart/2005/8/layout/vProcess5"/>
    <dgm:cxn modelId="{BEF882B9-BC72-409D-ADE7-8434F42EF7D4}" type="presParOf" srcId="{A5AD41FD-7FFB-486D-BEFC-05EB7A38DC1E}" destId="{FAD322E2-D36D-4128-A611-0F598229554C}" srcOrd="3" destOrd="0" presId="urn:microsoft.com/office/officeart/2005/8/layout/vProcess5"/>
    <dgm:cxn modelId="{2F79A32C-CF38-4428-88B2-E6A36C7A2CB6}" type="presParOf" srcId="{A5AD41FD-7FFB-486D-BEFC-05EB7A38DC1E}" destId="{FEBE0AA3-5F9C-45DB-909B-0EBFC7B597DA}" srcOrd="4" destOrd="0" presId="urn:microsoft.com/office/officeart/2005/8/layout/vProcess5"/>
    <dgm:cxn modelId="{414BB5D9-EC0A-404A-98D5-EDEF485C07AB}" type="presParOf" srcId="{A5AD41FD-7FFB-486D-BEFC-05EB7A38DC1E}" destId="{5105E222-BE40-4199-A90A-801C5363833C}" srcOrd="5" destOrd="0" presId="urn:microsoft.com/office/officeart/2005/8/layout/vProcess5"/>
    <dgm:cxn modelId="{E22F49AF-5050-43D4-861D-16FE61EEE6FB}" type="presParOf" srcId="{A5AD41FD-7FFB-486D-BEFC-05EB7A38DC1E}" destId="{383DF1F7-48C2-4183-A899-9828F6FBD566}" srcOrd="6" destOrd="0" presId="urn:microsoft.com/office/officeart/2005/8/layout/vProcess5"/>
    <dgm:cxn modelId="{2A82EE86-E75D-43F0-BB25-B633237AA034}" type="presParOf" srcId="{A5AD41FD-7FFB-486D-BEFC-05EB7A38DC1E}" destId="{F64332CF-74C8-468E-AC78-56AD41BAE0E7}" srcOrd="7" destOrd="0" presId="urn:microsoft.com/office/officeart/2005/8/layout/vProcess5"/>
    <dgm:cxn modelId="{F9D91B1C-4510-40CF-B8BA-9A166D5B05AE}" type="presParOf" srcId="{A5AD41FD-7FFB-486D-BEFC-05EB7A38DC1E}" destId="{B8C836B1-5B7F-43CF-AD0D-3055E793DCB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F815A0-F169-4088-87C7-BBD38ABD4C7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B2AF893-0E9A-4E60-99D1-C698DA5EA4C9}">
      <dgm:prSet phldrT="[Metin]" custT="1"/>
      <dgm:spPr/>
      <dgm:t>
        <a:bodyPr/>
        <a:lstStyle/>
        <a:p>
          <a:r>
            <a:rPr lang="en-GB" sz="2400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Ethical Guidelines: </a:t>
          </a:r>
          <a:r>
            <a:rPr lang="en-GB" sz="24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Develop and regularly update ethical guidelines for using AI in PRM, building on existing frameworks such as the WHO guidance and the EU Ethics Guidelines for Trustworthy AI</a:t>
          </a:r>
          <a:r>
            <a:rPr lang="tr-TR" sz="24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sz="2400" dirty="0">
            <a:solidFill>
              <a:schemeClr val="bg1"/>
            </a:solidFill>
          </a:endParaRPr>
        </a:p>
      </dgm:t>
    </dgm:pt>
    <dgm:pt modelId="{5C25D00D-1A3F-481C-A8C4-FBC74B1C8163}" type="parTrans" cxnId="{B6595A46-6998-4A2F-8679-FEAFEA516E6E}">
      <dgm:prSet/>
      <dgm:spPr/>
      <dgm:t>
        <a:bodyPr/>
        <a:lstStyle/>
        <a:p>
          <a:endParaRPr lang="tr-TR"/>
        </a:p>
      </dgm:t>
    </dgm:pt>
    <dgm:pt modelId="{32993883-F9DC-4876-963C-A290DC615659}" type="sibTrans" cxnId="{B6595A46-6998-4A2F-8679-FEAFEA516E6E}">
      <dgm:prSet/>
      <dgm:spPr/>
      <dgm:t>
        <a:bodyPr/>
        <a:lstStyle/>
        <a:p>
          <a:endParaRPr lang="tr-TR"/>
        </a:p>
      </dgm:t>
    </dgm:pt>
    <dgm:pt modelId="{08F24D85-DF1F-4D0A-8EEB-A18F379D173B}">
      <dgm:prSet phldrT="[Metin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Patient Involvement: </a:t>
          </a:r>
          <a:r>
            <a:rPr lang="en-GB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en-US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need to foster transparency and trust, aligning with principles of patient-</a:t>
          </a:r>
          <a:r>
            <a:rPr lang="en-US" dirty="0" err="1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centred</a:t>
          </a:r>
          <a:r>
            <a:rPr lang="en-US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care. This will ultimately lead to more effective and accepted AI applications in rehabilitation and other healthcare settings</a:t>
          </a:r>
          <a:r>
            <a:rPr lang="tr-TR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r-TR" dirty="0">
            <a:solidFill>
              <a:schemeClr val="bg1"/>
            </a:solidFill>
          </a:endParaRPr>
        </a:p>
      </dgm:t>
    </dgm:pt>
    <dgm:pt modelId="{5444AE8F-8B02-4366-BAEE-60EA750B32E8}" type="parTrans" cxnId="{75B77A00-26FD-4C0C-8EAF-B263410E5905}">
      <dgm:prSet/>
      <dgm:spPr/>
      <dgm:t>
        <a:bodyPr/>
        <a:lstStyle/>
        <a:p>
          <a:endParaRPr lang="tr-TR"/>
        </a:p>
      </dgm:t>
    </dgm:pt>
    <dgm:pt modelId="{AAE27FB4-B95E-4981-9136-607BEDD275B4}" type="sibTrans" cxnId="{75B77A00-26FD-4C0C-8EAF-B263410E5905}">
      <dgm:prSet/>
      <dgm:spPr/>
      <dgm:t>
        <a:bodyPr/>
        <a:lstStyle/>
        <a:p>
          <a:endParaRPr lang="tr-TR"/>
        </a:p>
      </dgm:t>
    </dgm:pt>
    <dgm:pt modelId="{514FE62B-FC2F-4C53-ADCB-E9BAA99825D7}">
      <dgm:prSet phldrT="[Metin]"/>
      <dgm:spPr/>
      <dgm:t>
        <a:bodyPr/>
        <a:lstStyle/>
        <a:p>
          <a:r>
            <a:rPr lang="en-GB" b="1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Regulatory Framework: </a:t>
          </a:r>
          <a:r>
            <a:rPr lang="en-GB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Work with policymakers to develop appropriate regulatory frameworks that balance innovation, patient safety, and ethical considerations. The proposed EU AI Act provides a starting point for such regulations</a:t>
          </a:r>
          <a:r>
            <a:rPr lang="tr-TR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dirty="0">
            <a:solidFill>
              <a:schemeClr val="bg1"/>
            </a:solidFill>
          </a:endParaRPr>
        </a:p>
      </dgm:t>
    </dgm:pt>
    <dgm:pt modelId="{271B6F9A-D293-4884-A50C-1F62B78E7B3A}" type="parTrans" cxnId="{C7459C78-E4FB-49EF-8C66-8C10EDAC610B}">
      <dgm:prSet/>
      <dgm:spPr/>
      <dgm:t>
        <a:bodyPr/>
        <a:lstStyle/>
        <a:p>
          <a:endParaRPr lang="tr-TR"/>
        </a:p>
      </dgm:t>
    </dgm:pt>
    <dgm:pt modelId="{847951FC-64E5-4E01-ADCB-6F0F48811486}" type="sibTrans" cxnId="{C7459C78-E4FB-49EF-8C66-8C10EDAC610B}">
      <dgm:prSet/>
      <dgm:spPr/>
      <dgm:t>
        <a:bodyPr/>
        <a:lstStyle/>
        <a:p>
          <a:endParaRPr lang="tr-TR"/>
        </a:p>
      </dgm:t>
    </dgm:pt>
    <dgm:pt modelId="{A5AD41FD-7FFB-486D-BEFC-05EB7A38DC1E}" type="pres">
      <dgm:prSet presAssocID="{43F815A0-F169-4088-87C7-BBD38ABD4C74}" presName="outerComposite" presStyleCnt="0">
        <dgm:presLayoutVars>
          <dgm:chMax val="5"/>
          <dgm:dir/>
          <dgm:resizeHandles val="exact"/>
        </dgm:presLayoutVars>
      </dgm:prSet>
      <dgm:spPr/>
    </dgm:pt>
    <dgm:pt modelId="{C4E7F71C-CE37-4030-8FA7-52C3F90EA155}" type="pres">
      <dgm:prSet presAssocID="{43F815A0-F169-4088-87C7-BBD38ABD4C74}" presName="dummyMaxCanvas" presStyleCnt="0">
        <dgm:presLayoutVars/>
      </dgm:prSet>
      <dgm:spPr/>
    </dgm:pt>
    <dgm:pt modelId="{ED10272A-54AB-4271-B602-6C11210EB87B}" type="pres">
      <dgm:prSet presAssocID="{43F815A0-F169-4088-87C7-BBD38ABD4C7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D26555-F291-4A82-BF45-C2EAE9A4B237}" type="pres">
      <dgm:prSet presAssocID="{43F815A0-F169-4088-87C7-BBD38ABD4C74}" presName="ThreeNodes_2" presStyleLbl="node1" presStyleIdx="1" presStyleCnt="3" custLinFactNeighborY="33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322E2-D36D-4128-A611-0F598229554C}" type="pres">
      <dgm:prSet presAssocID="{43F815A0-F169-4088-87C7-BBD38ABD4C7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BE0AA3-5F9C-45DB-909B-0EBFC7B597DA}" type="pres">
      <dgm:prSet presAssocID="{43F815A0-F169-4088-87C7-BBD38ABD4C74}" presName="ThreeConn_1-2" presStyleLbl="fgAccFollowNode1" presStyleIdx="0" presStyleCnt="2">
        <dgm:presLayoutVars>
          <dgm:bulletEnabled val="1"/>
        </dgm:presLayoutVars>
      </dgm:prSet>
      <dgm:spPr/>
    </dgm:pt>
    <dgm:pt modelId="{5105E222-BE40-4199-A90A-801C5363833C}" type="pres">
      <dgm:prSet presAssocID="{43F815A0-F169-4088-87C7-BBD38ABD4C74}" presName="ThreeConn_2-3" presStyleLbl="fgAccFollowNode1" presStyleIdx="1" presStyleCnt="2">
        <dgm:presLayoutVars>
          <dgm:bulletEnabled val="1"/>
        </dgm:presLayoutVars>
      </dgm:prSet>
      <dgm:spPr/>
    </dgm:pt>
    <dgm:pt modelId="{383DF1F7-48C2-4183-A899-9828F6FBD566}" type="pres">
      <dgm:prSet presAssocID="{43F815A0-F169-4088-87C7-BBD38ABD4C7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4332CF-74C8-468E-AC78-56AD41BAE0E7}" type="pres">
      <dgm:prSet presAssocID="{43F815A0-F169-4088-87C7-BBD38ABD4C7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C836B1-5B7F-43CF-AD0D-3055E793DCBF}" type="pres">
      <dgm:prSet presAssocID="{43F815A0-F169-4088-87C7-BBD38ABD4C7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E9D10C3-B3D6-427C-97CD-8FB627972E1A}" type="presOf" srcId="{08F24D85-DF1F-4D0A-8EEB-A18F379D173B}" destId="{F64332CF-74C8-468E-AC78-56AD41BAE0E7}" srcOrd="1" destOrd="0" presId="urn:microsoft.com/office/officeart/2005/8/layout/vProcess5"/>
    <dgm:cxn modelId="{73F8F45A-D6CA-4720-8F8F-9D3AA28DF89E}" type="presOf" srcId="{43F815A0-F169-4088-87C7-BBD38ABD4C74}" destId="{A5AD41FD-7FFB-486D-BEFC-05EB7A38DC1E}" srcOrd="0" destOrd="0" presId="urn:microsoft.com/office/officeart/2005/8/layout/vProcess5"/>
    <dgm:cxn modelId="{B6595A46-6998-4A2F-8679-FEAFEA516E6E}" srcId="{43F815A0-F169-4088-87C7-BBD38ABD4C74}" destId="{9B2AF893-0E9A-4E60-99D1-C698DA5EA4C9}" srcOrd="0" destOrd="0" parTransId="{5C25D00D-1A3F-481C-A8C4-FBC74B1C8163}" sibTransId="{32993883-F9DC-4876-963C-A290DC615659}"/>
    <dgm:cxn modelId="{AA128D8A-509C-4112-9AFF-2CE835A4984B}" type="presOf" srcId="{08F24D85-DF1F-4D0A-8EEB-A18F379D173B}" destId="{A5D26555-F291-4A82-BF45-C2EAE9A4B237}" srcOrd="0" destOrd="0" presId="urn:microsoft.com/office/officeart/2005/8/layout/vProcess5"/>
    <dgm:cxn modelId="{6556CE55-A320-42EE-9DCE-A29572D69D63}" type="presOf" srcId="{32993883-F9DC-4876-963C-A290DC615659}" destId="{FEBE0AA3-5F9C-45DB-909B-0EBFC7B597DA}" srcOrd="0" destOrd="0" presId="urn:microsoft.com/office/officeart/2005/8/layout/vProcess5"/>
    <dgm:cxn modelId="{170B0C1E-D210-4F5F-945E-3B51B9E51822}" type="presOf" srcId="{9B2AF893-0E9A-4E60-99D1-C698DA5EA4C9}" destId="{ED10272A-54AB-4271-B602-6C11210EB87B}" srcOrd="0" destOrd="0" presId="urn:microsoft.com/office/officeart/2005/8/layout/vProcess5"/>
    <dgm:cxn modelId="{067A14F7-BF84-4CF7-918B-BF78184EABE9}" type="presOf" srcId="{9B2AF893-0E9A-4E60-99D1-C698DA5EA4C9}" destId="{383DF1F7-48C2-4183-A899-9828F6FBD566}" srcOrd="1" destOrd="0" presId="urn:microsoft.com/office/officeart/2005/8/layout/vProcess5"/>
    <dgm:cxn modelId="{75B77A00-26FD-4C0C-8EAF-B263410E5905}" srcId="{43F815A0-F169-4088-87C7-BBD38ABD4C74}" destId="{08F24D85-DF1F-4D0A-8EEB-A18F379D173B}" srcOrd="1" destOrd="0" parTransId="{5444AE8F-8B02-4366-BAEE-60EA750B32E8}" sibTransId="{AAE27FB4-B95E-4981-9136-607BEDD275B4}"/>
    <dgm:cxn modelId="{DC90688A-F76B-41EE-A1B3-AF74613E79ED}" type="presOf" srcId="{514FE62B-FC2F-4C53-ADCB-E9BAA99825D7}" destId="{B8C836B1-5B7F-43CF-AD0D-3055E793DCBF}" srcOrd="1" destOrd="0" presId="urn:microsoft.com/office/officeart/2005/8/layout/vProcess5"/>
    <dgm:cxn modelId="{CF9E9BBE-555D-4FE5-B055-50EF448BFDA5}" type="presOf" srcId="{514FE62B-FC2F-4C53-ADCB-E9BAA99825D7}" destId="{FAD322E2-D36D-4128-A611-0F598229554C}" srcOrd="0" destOrd="0" presId="urn:microsoft.com/office/officeart/2005/8/layout/vProcess5"/>
    <dgm:cxn modelId="{AE7B5B9E-5847-4878-A21B-C4B6F7C31907}" type="presOf" srcId="{AAE27FB4-B95E-4981-9136-607BEDD275B4}" destId="{5105E222-BE40-4199-A90A-801C5363833C}" srcOrd="0" destOrd="0" presId="urn:microsoft.com/office/officeart/2005/8/layout/vProcess5"/>
    <dgm:cxn modelId="{C7459C78-E4FB-49EF-8C66-8C10EDAC610B}" srcId="{43F815A0-F169-4088-87C7-BBD38ABD4C74}" destId="{514FE62B-FC2F-4C53-ADCB-E9BAA99825D7}" srcOrd="2" destOrd="0" parTransId="{271B6F9A-D293-4884-A50C-1F62B78E7B3A}" sibTransId="{847951FC-64E5-4E01-ADCB-6F0F48811486}"/>
    <dgm:cxn modelId="{13A6A324-4DD9-46F0-B83B-AA875838EB66}" type="presParOf" srcId="{A5AD41FD-7FFB-486D-BEFC-05EB7A38DC1E}" destId="{C4E7F71C-CE37-4030-8FA7-52C3F90EA155}" srcOrd="0" destOrd="0" presId="urn:microsoft.com/office/officeart/2005/8/layout/vProcess5"/>
    <dgm:cxn modelId="{5ECB36C4-7D0D-4AF6-9BD7-C974E5B28856}" type="presParOf" srcId="{A5AD41FD-7FFB-486D-BEFC-05EB7A38DC1E}" destId="{ED10272A-54AB-4271-B602-6C11210EB87B}" srcOrd="1" destOrd="0" presId="urn:microsoft.com/office/officeart/2005/8/layout/vProcess5"/>
    <dgm:cxn modelId="{18F4AC75-AE03-47D0-9822-D8AD3ADD27A7}" type="presParOf" srcId="{A5AD41FD-7FFB-486D-BEFC-05EB7A38DC1E}" destId="{A5D26555-F291-4A82-BF45-C2EAE9A4B237}" srcOrd="2" destOrd="0" presId="urn:microsoft.com/office/officeart/2005/8/layout/vProcess5"/>
    <dgm:cxn modelId="{BEF882B9-BC72-409D-ADE7-8434F42EF7D4}" type="presParOf" srcId="{A5AD41FD-7FFB-486D-BEFC-05EB7A38DC1E}" destId="{FAD322E2-D36D-4128-A611-0F598229554C}" srcOrd="3" destOrd="0" presId="urn:microsoft.com/office/officeart/2005/8/layout/vProcess5"/>
    <dgm:cxn modelId="{2F79A32C-CF38-4428-88B2-E6A36C7A2CB6}" type="presParOf" srcId="{A5AD41FD-7FFB-486D-BEFC-05EB7A38DC1E}" destId="{FEBE0AA3-5F9C-45DB-909B-0EBFC7B597DA}" srcOrd="4" destOrd="0" presId="urn:microsoft.com/office/officeart/2005/8/layout/vProcess5"/>
    <dgm:cxn modelId="{414BB5D9-EC0A-404A-98D5-EDEF485C07AB}" type="presParOf" srcId="{A5AD41FD-7FFB-486D-BEFC-05EB7A38DC1E}" destId="{5105E222-BE40-4199-A90A-801C5363833C}" srcOrd="5" destOrd="0" presId="urn:microsoft.com/office/officeart/2005/8/layout/vProcess5"/>
    <dgm:cxn modelId="{E22F49AF-5050-43D4-861D-16FE61EEE6FB}" type="presParOf" srcId="{A5AD41FD-7FFB-486D-BEFC-05EB7A38DC1E}" destId="{383DF1F7-48C2-4183-A899-9828F6FBD566}" srcOrd="6" destOrd="0" presId="urn:microsoft.com/office/officeart/2005/8/layout/vProcess5"/>
    <dgm:cxn modelId="{2A82EE86-E75D-43F0-BB25-B633237AA034}" type="presParOf" srcId="{A5AD41FD-7FFB-486D-BEFC-05EB7A38DC1E}" destId="{F64332CF-74C8-468E-AC78-56AD41BAE0E7}" srcOrd="7" destOrd="0" presId="urn:microsoft.com/office/officeart/2005/8/layout/vProcess5"/>
    <dgm:cxn modelId="{F9D91B1C-4510-40CF-B8BA-9A166D5B05AE}" type="presParOf" srcId="{A5AD41FD-7FFB-486D-BEFC-05EB7A38DC1E}" destId="{B8C836B1-5B7F-43CF-AD0D-3055E793DCB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64E18-F924-4FB6-B966-56E15A11CF26}">
      <dsp:nvSpPr>
        <dsp:cNvPr id="0" name=""/>
        <dsp:cNvSpPr/>
      </dsp:nvSpPr>
      <dsp:spPr>
        <a:xfrm rot="5400000">
          <a:off x="7276410" y="-2890574"/>
          <a:ext cx="1362662" cy="74896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can analyse vast amounts of patient data to create tailored rehabilitation programs, optimising individual patients' outcomes</a:t>
          </a:r>
          <a:r>
            <a:rPr lang="en-GB" sz="2100" kern="120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 AI-driven </a:t>
          </a:r>
          <a:r>
            <a:rPr lang="en-GB" sz="21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personalised care can improve functional outcomes</a:t>
          </a:r>
          <a:endParaRPr lang="tr-TR" sz="2100" kern="1200" dirty="0"/>
        </a:p>
      </dsp:txBody>
      <dsp:txXfrm rot="-5400000">
        <a:off x="4212922" y="239434"/>
        <a:ext cx="7423119" cy="1229622"/>
      </dsp:txXfrm>
    </dsp:sp>
    <dsp:sp modelId="{90695814-F237-4622-899A-45F7A32013FF}">
      <dsp:nvSpPr>
        <dsp:cNvPr id="0" name=""/>
        <dsp:cNvSpPr/>
      </dsp:nvSpPr>
      <dsp:spPr>
        <a:xfrm>
          <a:off x="0" y="2580"/>
          <a:ext cx="4212921" cy="1703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Personalized Treatment Plans</a:t>
          </a:r>
          <a:endParaRPr lang="tr-TR" sz="3400" kern="1200" dirty="0"/>
        </a:p>
      </dsp:txBody>
      <dsp:txXfrm>
        <a:off x="83150" y="85730"/>
        <a:ext cx="4046621" cy="1537028"/>
      </dsp:txXfrm>
    </dsp:sp>
    <dsp:sp modelId="{1D9BDAAA-6B5C-45E3-89C1-9C6E363219B5}">
      <dsp:nvSpPr>
        <dsp:cNvPr id="0" name=""/>
        <dsp:cNvSpPr/>
      </dsp:nvSpPr>
      <dsp:spPr>
        <a:xfrm rot="5400000">
          <a:off x="7276410" y="-1102080"/>
          <a:ext cx="1362662" cy="74896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algorithms can identify subtle patterns in patient data, potentially leading to earlier and more accurate diagnoses and prognoses.</a:t>
          </a:r>
          <a:endParaRPr lang="tr-TR" sz="2100" kern="1200" dirty="0"/>
        </a:p>
      </dsp:txBody>
      <dsp:txXfrm rot="-5400000">
        <a:off x="4212922" y="2027928"/>
        <a:ext cx="7423119" cy="1229622"/>
      </dsp:txXfrm>
    </dsp:sp>
    <dsp:sp modelId="{048222DB-407D-46D4-BB0B-BB79764EB832}">
      <dsp:nvSpPr>
        <dsp:cNvPr id="0" name=""/>
        <dsp:cNvSpPr/>
      </dsp:nvSpPr>
      <dsp:spPr>
        <a:xfrm>
          <a:off x="0" y="1791075"/>
          <a:ext cx="4212921" cy="1703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Early Diagnosis and Prognosis</a:t>
          </a:r>
          <a:endParaRPr lang="tr-TR" sz="3400" kern="1200" dirty="0"/>
        </a:p>
      </dsp:txBody>
      <dsp:txXfrm>
        <a:off x="83150" y="1874225"/>
        <a:ext cx="4046621" cy="1537028"/>
      </dsp:txXfrm>
    </dsp:sp>
    <dsp:sp modelId="{722A2F85-FABD-4D5B-8551-024E2DE49E12}">
      <dsp:nvSpPr>
        <dsp:cNvPr id="0" name=""/>
        <dsp:cNvSpPr/>
      </dsp:nvSpPr>
      <dsp:spPr>
        <a:xfrm rot="5400000">
          <a:off x="7276410" y="686414"/>
          <a:ext cx="1362662" cy="74896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AI-powered robotic systems can assist in physical therapy, providing consistent and precise movements for patients. </a:t>
          </a:r>
          <a:endParaRPr lang="tr-TR" sz="2100" kern="1200" dirty="0"/>
        </a:p>
      </dsp:txBody>
      <dsp:txXfrm rot="-5400000">
        <a:off x="4212922" y="3816422"/>
        <a:ext cx="7423119" cy="1229622"/>
      </dsp:txXfrm>
    </dsp:sp>
    <dsp:sp modelId="{990CAC70-736C-4C8B-B9FB-6470F86D4E3A}">
      <dsp:nvSpPr>
        <dsp:cNvPr id="0" name=""/>
        <dsp:cNvSpPr/>
      </dsp:nvSpPr>
      <dsp:spPr>
        <a:xfrm>
          <a:off x="0" y="3579570"/>
          <a:ext cx="4212921" cy="1703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Robotics and Assistive Technologies</a:t>
          </a:r>
          <a:endParaRPr lang="tr-TR" sz="3400" kern="1200" dirty="0"/>
        </a:p>
      </dsp:txBody>
      <dsp:txXfrm>
        <a:off x="83150" y="3662720"/>
        <a:ext cx="4046621" cy="1537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AB1E8-3FAC-4D7E-AF0D-250B1C46F8CB}">
      <dsp:nvSpPr>
        <dsp:cNvPr id="0" name=""/>
        <dsp:cNvSpPr/>
      </dsp:nvSpPr>
      <dsp:spPr>
        <a:xfrm rot="5400000">
          <a:off x="6857074" y="-2687914"/>
          <a:ext cx="1376263" cy="71013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AI can enable more effective remote patient monitoring, allowing timely interventions and reducing hospital readmissions. Tele-rehabilitation systems enhanced with AI have shown promise in maintaining continuity of care and improving patient engagement</a:t>
          </a:r>
          <a:r>
            <a:rPr lang="tr-TR" sz="15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sz="1500" kern="1200" dirty="0"/>
        </a:p>
      </dsp:txBody>
      <dsp:txXfrm rot="-5400000">
        <a:off x="3994521" y="241823"/>
        <a:ext cx="7034186" cy="1241895"/>
      </dsp:txXfrm>
    </dsp:sp>
    <dsp:sp modelId="{CFA2E969-AC71-4998-9A00-4C1E4371B997}">
      <dsp:nvSpPr>
        <dsp:cNvPr id="0" name=""/>
        <dsp:cNvSpPr/>
      </dsp:nvSpPr>
      <dsp:spPr>
        <a:xfrm>
          <a:off x="0" y="2606"/>
          <a:ext cx="3994521" cy="1720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Remote Monitoring</a:t>
          </a:r>
          <a:endParaRPr lang="tr-TR" sz="3900" kern="1200" dirty="0"/>
        </a:p>
      </dsp:txBody>
      <dsp:txXfrm>
        <a:off x="83979" y="86585"/>
        <a:ext cx="3826563" cy="1552370"/>
      </dsp:txXfrm>
    </dsp:sp>
    <dsp:sp modelId="{3B3A96D7-5FF3-446F-AFF3-C43FC3B936E1}">
      <dsp:nvSpPr>
        <dsp:cNvPr id="0" name=""/>
        <dsp:cNvSpPr/>
      </dsp:nvSpPr>
      <dsp:spPr>
        <a:xfrm rot="5400000">
          <a:off x="6857074" y="-881568"/>
          <a:ext cx="1376263" cy="71013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AI systems, such as those using Contextual Model-based Reinforcement Learning, </a:t>
          </a:r>
          <a:r>
            <a:rPr lang="en-US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personalise</a:t>
          </a:r>
          <a:r>
            <a:rPr lang="en-US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treatment plans by adjusting timing, dosage, and intensity to </a:t>
          </a:r>
          <a:r>
            <a:rPr lang="en-US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maximise</a:t>
          </a:r>
          <a:r>
            <a:rPr lang="en-US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long-term outcomes for </a:t>
          </a:r>
          <a:r>
            <a:rPr lang="tr-TR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certain</a:t>
          </a:r>
          <a:r>
            <a:rPr lang="tr-TR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</a:t>
          </a:r>
          <a:r>
            <a:rPr lang="tr-TR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health</a:t>
          </a:r>
          <a:r>
            <a:rPr lang="tr-TR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</a:t>
          </a:r>
          <a:r>
            <a:rPr lang="tr-TR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conditions</a:t>
          </a:r>
          <a:r>
            <a:rPr lang="en-US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. These systems collaborate with clinicians to </a:t>
          </a:r>
          <a:r>
            <a:rPr lang="en-US" sz="1500" kern="1200" dirty="0" err="1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customise</a:t>
          </a:r>
          <a:r>
            <a:rPr lang="en-US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 plans based on clinical judgment and patient preferences</a:t>
          </a:r>
          <a:r>
            <a:rPr lang="tr-TR" sz="1500" kern="1200" dirty="0" smtClean="0">
              <a:solidFill>
                <a:srgbClr val="000000"/>
              </a:solidFill>
              <a:latin typeface="Segoe UI" panose="020B0502040204020203" pitchFamily="34" charset="0"/>
              <a:ea typeface="Aptos"/>
              <a:cs typeface="Times New Roman" panose="02020603050405020304" pitchFamily="18" charset="0"/>
            </a:rPr>
            <a:t>.</a:t>
          </a:r>
          <a:endParaRPr lang="tr-TR" sz="1500" kern="1200" dirty="0"/>
        </a:p>
      </dsp:txBody>
      <dsp:txXfrm rot="-5400000">
        <a:off x="3994521" y="2048169"/>
        <a:ext cx="7034186" cy="1241895"/>
      </dsp:txXfrm>
    </dsp:sp>
    <dsp:sp modelId="{A9317A99-0659-4AC6-8511-15F753DFFE5D}">
      <dsp:nvSpPr>
        <dsp:cNvPr id="0" name=""/>
        <dsp:cNvSpPr/>
      </dsp:nvSpPr>
      <dsp:spPr>
        <a:xfrm>
          <a:off x="0" y="1808952"/>
          <a:ext cx="3994521" cy="1720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Decision Support</a:t>
          </a:r>
          <a:endParaRPr lang="tr-TR" sz="3900" kern="1200" dirty="0"/>
        </a:p>
      </dsp:txBody>
      <dsp:txXfrm>
        <a:off x="83979" y="1892931"/>
        <a:ext cx="3826563" cy="1552370"/>
      </dsp:txXfrm>
    </dsp:sp>
    <dsp:sp modelId="{429F1F2D-9CC3-487A-BBDD-DA798DC25FA0}">
      <dsp:nvSpPr>
        <dsp:cNvPr id="0" name=""/>
        <dsp:cNvSpPr/>
      </dsp:nvSpPr>
      <dsp:spPr>
        <a:xfrm rot="5400000">
          <a:off x="6857074" y="924776"/>
          <a:ext cx="1376263" cy="71013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The integration of AI in medical rehabilitation programs is shown to enhance patient care significantly. AI technologies are not just supplementary tools; they represent a transformative approach that can lead to better outcomes for patients undergoing rehabilitation</a:t>
          </a:r>
          <a:endParaRPr lang="tr-TR" sz="1500" kern="1200" dirty="0"/>
        </a:p>
      </dsp:txBody>
      <dsp:txXfrm rot="-5400000">
        <a:off x="3994521" y="3854513"/>
        <a:ext cx="7034186" cy="1241895"/>
      </dsp:txXfrm>
    </dsp:sp>
    <dsp:sp modelId="{030E47E4-2F75-4B4B-8CC0-47C8C635F348}">
      <dsp:nvSpPr>
        <dsp:cNvPr id="0" name=""/>
        <dsp:cNvSpPr/>
      </dsp:nvSpPr>
      <dsp:spPr>
        <a:xfrm>
          <a:off x="0" y="3615297"/>
          <a:ext cx="3994521" cy="17203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Transformative Impact of AI</a:t>
          </a:r>
          <a:endParaRPr lang="tr-TR" sz="3900" kern="1200" dirty="0"/>
        </a:p>
      </dsp:txBody>
      <dsp:txXfrm>
        <a:off x="83979" y="3699276"/>
        <a:ext cx="3826563" cy="15523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0272A-54AB-4271-B602-6C11210EB87B}">
      <dsp:nvSpPr>
        <dsp:cNvPr id="0" name=""/>
        <dsp:cNvSpPr/>
      </dsp:nvSpPr>
      <dsp:spPr>
        <a:xfrm>
          <a:off x="0" y="0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Education and Training: </a:t>
          </a:r>
          <a:r>
            <a:rPr lang="en-GB" sz="23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PRM professionals should receive ongoing education and training in AI technologies and their applications in rehabilitation medicine. </a:t>
          </a:r>
          <a:endParaRPr lang="tr-TR" sz="2300" kern="1200" dirty="0">
            <a:solidFill>
              <a:schemeClr val="bg1"/>
            </a:solidFill>
          </a:endParaRPr>
        </a:p>
      </dsp:txBody>
      <dsp:txXfrm>
        <a:off x="46056" y="46056"/>
        <a:ext cx="8272794" cy="1480343"/>
      </dsp:txXfrm>
    </dsp:sp>
    <dsp:sp modelId="{A5D26555-F291-4A82-BF45-C2EAE9A4B237}">
      <dsp:nvSpPr>
        <dsp:cNvPr id="0" name=""/>
        <dsp:cNvSpPr/>
      </dsp:nvSpPr>
      <dsp:spPr>
        <a:xfrm>
          <a:off x="879670" y="1887287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Interdisciplinary Collaboration: </a:t>
          </a:r>
          <a:r>
            <a:rPr lang="en-GB" sz="23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Encourage collaboration between PRM professionals, AI researchers, ethicists, and policymakers to ensure responsible development and implementation of AI in rehabilitation. </a:t>
          </a:r>
          <a:endParaRPr lang="tr-TR" sz="2300" kern="1200" dirty="0">
            <a:solidFill>
              <a:schemeClr val="bg1"/>
            </a:solidFill>
          </a:endParaRPr>
        </a:p>
      </dsp:txBody>
      <dsp:txXfrm>
        <a:off x="925726" y="1933343"/>
        <a:ext cx="7975718" cy="1480343"/>
      </dsp:txXfrm>
    </dsp:sp>
    <dsp:sp modelId="{FAD322E2-D36D-4128-A611-0F598229554C}">
      <dsp:nvSpPr>
        <dsp:cNvPr id="0" name=""/>
        <dsp:cNvSpPr/>
      </dsp:nvSpPr>
      <dsp:spPr>
        <a:xfrm>
          <a:off x="1759340" y="3669062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Research and Development: </a:t>
          </a:r>
          <a:r>
            <a:rPr lang="en-GB" sz="23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Support further research into AI applications in PRM, focusing on clinical validation and real-world effectiveness. </a:t>
          </a:r>
          <a:endParaRPr lang="tr-TR" sz="2300" kern="1200" dirty="0">
            <a:solidFill>
              <a:schemeClr val="bg1"/>
            </a:solidFill>
          </a:endParaRPr>
        </a:p>
      </dsp:txBody>
      <dsp:txXfrm>
        <a:off x="1805396" y="3715118"/>
        <a:ext cx="7975718" cy="1480343"/>
      </dsp:txXfrm>
    </dsp:sp>
    <dsp:sp modelId="{FEBE0AA3-5F9C-45DB-909B-0EBFC7B597DA}">
      <dsp:nvSpPr>
        <dsp:cNvPr id="0" name=""/>
        <dsp:cNvSpPr/>
      </dsp:nvSpPr>
      <dsp:spPr>
        <a:xfrm>
          <a:off x="8947501" y="1192445"/>
          <a:ext cx="1022096" cy="10220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9177473" y="1192445"/>
        <a:ext cx="562152" cy="769127"/>
      </dsp:txXfrm>
    </dsp:sp>
    <dsp:sp modelId="{5105E222-BE40-4199-A90A-801C5363833C}">
      <dsp:nvSpPr>
        <dsp:cNvPr id="0" name=""/>
        <dsp:cNvSpPr/>
      </dsp:nvSpPr>
      <dsp:spPr>
        <a:xfrm>
          <a:off x="9827171" y="3016493"/>
          <a:ext cx="1022096" cy="10220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10057143" y="3016493"/>
        <a:ext cx="562152" cy="7691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0272A-54AB-4271-B602-6C11210EB87B}">
      <dsp:nvSpPr>
        <dsp:cNvPr id="0" name=""/>
        <dsp:cNvSpPr/>
      </dsp:nvSpPr>
      <dsp:spPr>
        <a:xfrm>
          <a:off x="0" y="0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Ethical Guidelines: </a:t>
          </a:r>
          <a:r>
            <a:rPr lang="en-GB" sz="24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Develop and regularly update ethical guidelines for using AI in PRM, building on existing frameworks such as the WHO guidance and the EU Ethics Guidelines for Trustworthy AI</a:t>
          </a:r>
          <a:r>
            <a:rPr lang="tr-TR" sz="24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sz="2400" kern="1200" dirty="0">
            <a:solidFill>
              <a:schemeClr val="bg1"/>
            </a:solidFill>
          </a:endParaRPr>
        </a:p>
      </dsp:txBody>
      <dsp:txXfrm>
        <a:off x="46056" y="46056"/>
        <a:ext cx="8272794" cy="1480343"/>
      </dsp:txXfrm>
    </dsp:sp>
    <dsp:sp modelId="{A5D26555-F291-4A82-BF45-C2EAE9A4B237}">
      <dsp:nvSpPr>
        <dsp:cNvPr id="0" name=""/>
        <dsp:cNvSpPr/>
      </dsp:nvSpPr>
      <dsp:spPr>
        <a:xfrm>
          <a:off x="879670" y="1887287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Patient Involvement: </a:t>
          </a:r>
          <a:r>
            <a:rPr lang="en-GB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We</a:t>
          </a:r>
          <a:r>
            <a:rPr lang="en-US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need to foster transparency and trust, aligning with principles of patient-</a:t>
          </a:r>
          <a:r>
            <a:rPr lang="en-US" sz="2200" kern="1200" dirty="0" err="1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centred</a:t>
          </a:r>
          <a:r>
            <a:rPr lang="en-US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care. This will ultimately lead to more effective and accepted AI applications in rehabilitation and other healthcare settings</a:t>
          </a:r>
          <a:r>
            <a:rPr lang="tr-TR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tr-TR" sz="2200" kern="1200" dirty="0">
            <a:solidFill>
              <a:schemeClr val="bg1"/>
            </a:solidFill>
          </a:endParaRPr>
        </a:p>
      </dsp:txBody>
      <dsp:txXfrm>
        <a:off x="925726" y="1933343"/>
        <a:ext cx="7975718" cy="1480343"/>
      </dsp:txXfrm>
    </dsp:sp>
    <dsp:sp modelId="{FAD322E2-D36D-4128-A611-0F598229554C}">
      <dsp:nvSpPr>
        <dsp:cNvPr id="0" name=""/>
        <dsp:cNvSpPr/>
      </dsp:nvSpPr>
      <dsp:spPr>
        <a:xfrm>
          <a:off x="1759340" y="3669062"/>
          <a:ext cx="9969597" cy="157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Regulatory Framework: </a:t>
          </a:r>
          <a:r>
            <a:rPr lang="en-GB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Work with policymakers to develop appropriate regulatory frameworks that balance innovation, patient safety, and ethical considerations. The proposed EU AI Act provides a starting point for such regulations</a:t>
          </a:r>
          <a:r>
            <a:rPr lang="tr-TR" sz="2200" kern="1200" dirty="0" smtClean="0">
              <a:solidFill>
                <a:schemeClr val="bg1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tr-TR" sz="2200" kern="1200" dirty="0">
            <a:solidFill>
              <a:schemeClr val="bg1"/>
            </a:solidFill>
          </a:endParaRPr>
        </a:p>
      </dsp:txBody>
      <dsp:txXfrm>
        <a:off x="1805396" y="3715118"/>
        <a:ext cx="7975718" cy="1480343"/>
      </dsp:txXfrm>
    </dsp:sp>
    <dsp:sp modelId="{FEBE0AA3-5F9C-45DB-909B-0EBFC7B597DA}">
      <dsp:nvSpPr>
        <dsp:cNvPr id="0" name=""/>
        <dsp:cNvSpPr/>
      </dsp:nvSpPr>
      <dsp:spPr>
        <a:xfrm>
          <a:off x="8947501" y="1192445"/>
          <a:ext cx="1022096" cy="10220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9177473" y="1192445"/>
        <a:ext cx="562152" cy="769127"/>
      </dsp:txXfrm>
    </dsp:sp>
    <dsp:sp modelId="{5105E222-BE40-4199-A90A-801C5363833C}">
      <dsp:nvSpPr>
        <dsp:cNvPr id="0" name=""/>
        <dsp:cNvSpPr/>
      </dsp:nvSpPr>
      <dsp:spPr>
        <a:xfrm>
          <a:off x="9827171" y="3016493"/>
          <a:ext cx="1022096" cy="10220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>
        <a:off x="10057143" y="3016493"/>
        <a:ext cx="562152" cy="769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9CC09-0E2B-4707-8CC4-06E12C9828C6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46685-02D3-4264-9400-F75838A92D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55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46685-02D3-4264-9400-F75838A92D9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088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246685-02D3-4264-9400-F75838A92D9C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101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46685-02D3-4264-9400-F75838A92D9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129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46685-02D3-4264-9400-F75838A92D9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312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46685-02D3-4264-9400-F75838A92D9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581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General assembly in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Zagreb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a great success with the gathering of many participants. We would like to thank our colleagues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Croatia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their kind hospitality.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46685-02D3-4264-9400-F75838A92D9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383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2DEC2C-D24F-4A92-89FB-13795A050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D78243-54B7-427A-9701-576666188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29186F-53C0-497E-9052-FC5B2CEA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04D2BC-FD44-466F-9162-3A6523EA5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3CBB23-5E26-42BE-ABAB-8486424E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43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FDB7DC-02C3-4ACC-B7EF-B4738CF4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A8D5964-8FB2-43E3-AB0B-CE5552CE7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CA76D6-CCC6-4E60-B3C1-9E9AFAB1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B39FCA-2E1F-4AD8-90D6-114B3380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2C025F-DA3E-4688-AC04-F4A940F1C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9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22E489-B498-433A-AC18-B00614702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E391054-B18E-4432-8CDB-6FF795B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C49278-4459-470F-BD27-228273FD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F2F57C-1E11-48BB-BA1B-9D6A26F8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96CBDE-9E40-4BD6-B697-FEBD0D41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6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9F9AFE-8326-4916-A48D-D51CD4F9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A188A9-C25A-42DB-980F-59EDD4100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F1EDF4-B1FA-4CC8-864A-B53DD618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0305B4-6D11-493F-A243-13DF02DA7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F1A0B1-591B-46A4-8D51-EB4B9C3CB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47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2CF70C-5612-4517-9A66-4C5651828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F59EB2-87E8-44BD-B710-90A6F76EB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01C295-4CCF-4B42-BD44-8F25258F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DBF6BA-3EC2-49DD-BD2A-886A36F2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F9731E-8C9D-41A2-BDB8-D0411A34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18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EEB97D-39DF-4C02-A1F8-574BCA95A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50DD50-D0BF-427C-A6AE-05D8F7B76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2C82F3C-BED3-4FB7-B388-EA87AF842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5B340A9-A14B-446F-9C35-E3002F0C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4D59C8-2F29-4A1A-9934-ED970BE1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E61E39E-1E8E-44E9-8304-363D11145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04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2DF0D-6B21-4CDC-B072-8757F1E38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70F416A-0A02-4B16-8B43-25FA6CA7D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F9FAC8E-98C9-4720-89AA-0C1C828A4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7F78D7D-C459-4DC3-BF3F-D58678331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06E53DF-4AB4-4E3A-8219-08C6575FA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E0ECD37-BBEA-4FF4-8141-6F77CC7F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0D19F16-B129-48C4-BB33-3CF2E3740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906160-3049-40E4-BDE2-88E0D9F2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12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79D4E-2396-4B70-BB25-E1EF1C4F1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7B45685-B3A6-4DD5-9BBF-12C8C51D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CEF35BA-06DA-47E5-A92D-272CFF95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DE22831-C881-4291-A236-3FBBC625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38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254A110-4AC5-4094-9DDC-B3A1C00D1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A17AEAF-1021-4199-B172-3229138F8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C46E829-A417-40B7-921F-08E7E94CA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7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7B6CC7-15CD-4F98-AFE5-9FED39557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11E86C-B256-4CC0-BDD3-18DDC70DD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85869C4-6DAA-4D03-8E0A-0F21BFFCF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3D8680-57B9-47F0-9C19-84A7E946E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6B08AC2-E6AE-43CD-9A59-8B2A46D2B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102ACEA-D57A-4DE6-B634-61E83B255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11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FF2A35-4C6A-4D9E-84D5-81E943A8B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E89AF0E-A83A-45A0-AB0E-8310031AA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7E7989D-B680-4D44-A204-0EA52EDBD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73CB870-417C-40B2-B76E-B40123E81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140C1FE-F2BC-4EDF-927D-D37C4171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8C6C37-955A-4101-8263-214B2EE2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42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4749A0D-ACC0-4D3C-B705-62E1B5A1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AC076BC-06A9-4DE5-BBF2-AF8244834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69359-3C9F-44B8-8C08-694BC80ED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B9CE5-0977-401B-831E-822C0641DBA4}" type="datetimeFigureOut">
              <a:rPr lang="tr-TR" smtClean="0"/>
              <a:t>29.04.2025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5170C9-DCDA-4D22-80DB-F4462AA573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FCA701-9130-405A-A5A9-C041DC844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50D33-20CD-427C-9D9F-594DE9CFDE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37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yoral@istanbul.edu.tr" TargetMode="External"/><Relationship Id="rId2" Type="http://schemas.openxmlformats.org/officeDocument/2006/relationships/hyperlink" Target="mailto:aydanoral@yahoo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ydan.oral@ebprm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3EF71-4C24-4E22-8579-D10C456E2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017941"/>
            <a:ext cx="9144000" cy="1033463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Artificial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PRM</a:t>
            </a:r>
            <a:endParaRPr 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AF438E-6630-4E02-919B-00289C645A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091274"/>
            <a:ext cx="9144000" cy="1655762"/>
          </a:xfrm>
        </p:spPr>
        <p:txBody>
          <a:bodyPr/>
          <a:lstStyle/>
          <a:p>
            <a:r>
              <a:rPr lang="tr-TR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Presenter</a:t>
            </a:r>
            <a:r>
              <a:rPr lang="tr-T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: Aydan Oral</a:t>
            </a:r>
          </a:p>
          <a:p>
            <a:r>
              <a:rPr lang="tr-TR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President</a:t>
            </a:r>
            <a:r>
              <a:rPr lang="tr-T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tr-T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Board of PRM</a:t>
            </a:r>
            <a:endParaRPr lang="tr-T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pic>
        <p:nvPicPr>
          <p:cNvPr id="6" name="Resim 5" descr="metin içeren bir resim&#10;&#10;Açıklama otomatik olarak oluşturuldu">
            <a:extLst>
              <a:ext uri="{FF2B5EF4-FFF2-40B4-BE49-F238E27FC236}">
                <a16:creationId xmlns:a16="http://schemas.microsoft.com/office/drawing/2014/main" id="{DB7802FB-7A20-45D9-B989-AC6BF86FB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244" y="477134"/>
            <a:ext cx="6851511" cy="1458607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6143C08F-3654-31A1-A6FA-66295AA0346B}"/>
              </a:ext>
            </a:extLst>
          </p:cNvPr>
          <p:cNvSpPr txBox="1"/>
          <p:nvPr/>
        </p:nvSpPr>
        <p:spPr>
          <a:xfrm>
            <a:off x="2459022" y="3228265"/>
            <a:ext cx="7273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POSITION STATEMENT </a:t>
            </a:r>
            <a:r>
              <a:rPr lang="tr-TR" sz="36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UEMS </a:t>
            </a:r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PRM SECTION AND BOARD </a:t>
            </a:r>
            <a:r>
              <a:rPr lang="tr-TR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5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335386922"/>
              </p:ext>
            </p:extLst>
          </p:nvPr>
        </p:nvGraphicFramePr>
        <p:xfrm>
          <a:off x="272561" y="1072662"/>
          <a:ext cx="11702561" cy="5285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852854" y="439615"/>
            <a:ext cx="9609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kern="100" dirty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Potential benefits of AI in Medical </a:t>
            </a:r>
            <a:r>
              <a:rPr lang="en-GB" sz="3200" b="1" kern="100" dirty="0" err="1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Rehabilitatio</a:t>
            </a:r>
            <a:r>
              <a:rPr lang="tr-TR" sz="3200" b="1" kern="100" dirty="0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1614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942137075"/>
              </p:ext>
            </p:extLst>
          </p:nvPr>
        </p:nvGraphicFramePr>
        <p:xfrm>
          <a:off x="633046" y="800100"/>
          <a:ext cx="11095892" cy="5338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1125415" y="215325"/>
            <a:ext cx="9609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kern="100" dirty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Potential benefits of AI in Medical </a:t>
            </a:r>
            <a:r>
              <a:rPr lang="en-GB" sz="3200" b="1" kern="100" dirty="0" err="1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Rehabilitatio</a:t>
            </a:r>
            <a:r>
              <a:rPr lang="tr-TR" sz="3200" b="1" kern="100" dirty="0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tr-TR" sz="32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338503" y="6261443"/>
            <a:ext cx="11684977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P</a:t>
            </a:r>
            <a:r>
              <a:rPr lang="en-US" sz="2400" dirty="0" err="1" smtClean="0"/>
              <a:t>atient</a:t>
            </a:r>
            <a:r>
              <a:rPr lang="en-US" sz="2400" dirty="0" smtClean="0"/>
              <a:t> </a:t>
            </a:r>
            <a:r>
              <a:rPr lang="en-US" sz="2400" dirty="0"/>
              <a:t>education, research literature analysis, and </a:t>
            </a:r>
            <a:r>
              <a:rPr lang="en-US" sz="2400" dirty="0" err="1"/>
              <a:t>personalised</a:t>
            </a:r>
            <a:r>
              <a:rPr lang="en-US" sz="2400" dirty="0"/>
              <a:t> treatment planning.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6349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554152477"/>
              </p:ext>
            </p:extLst>
          </p:nvPr>
        </p:nvGraphicFramePr>
        <p:xfrm>
          <a:off x="246185" y="896815"/>
          <a:ext cx="11728938" cy="5241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1811215" y="123092"/>
            <a:ext cx="7280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100" dirty="0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tr-TR" sz="3600" b="1" kern="100" dirty="0">
              <a:solidFill>
                <a:srgbClr val="0F4761"/>
              </a:solidFill>
              <a:latin typeface="Aptos Display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2795279790"/>
              </p:ext>
            </p:extLst>
          </p:nvPr>
        </p:nvGraphicFramePr>
        <p:xfrm>
          <a:off x="246185" y="896815"/>
          <a:ext cx="11728938" cy="5241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1811215" y="123092"/>
            <a:ext cx="7280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100" dirty="0" smtClean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tr-TR" sz="3600" b="1" kern="100" dirty="0">
              <a:solidFill>
                <a:srgbClr val="0F4761"/>
              </a:solidFill>
              <a:latin typeface="Aptos Display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39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28192" y="129492"/>
            <a:ext cx="6096000" cy="63607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spcAft>
                <a:spcPts val="400"/>
              </a:spcAft>
            </a:pPr>
            <a:r>
              <a:rPr lang="en-US" sz="1600" b="1" kern="100" dirty="0">
                <a:solidFill>
                  <a:srgbClr val="0F4761"/>
                </a:solidFill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Risks and Limitations of AI in Physical and Rehabilitation Medicine</a:t>
            </a:r>
            <a:endParaRPr lang="tr-TR" sz="1600" b="1" kern="100" dirty="0">
              <a:solidFill>
                <a:srgbClr val="0F4761"/>
              </a:solidFill>
              <a:latin typeface="Aptos Display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While Artificial Intelligence (AI) offers significant potential benefits in Physical and Rehabilitation Medicine (PRM), it is crucial to acknowledge and address the associated risks and limitations:</a:t>
            </a:r>
            <a:endParaRPr lang="tr-TR" sz="1200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Overreliance on AI Systems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Risk of diminishing clinical reasoning skills among practitioners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overlooking nuanced patient factors not captured by AI models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The danger of automation bias, where clinicians may excessively trust AI recommendations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Data Quality and Bias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AI models are only as good as the data they're trained on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Risk of perpetuating or amplifying existing biases in healthcare data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reduced efficacy in underrepresented patient populations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Lack of Interpretability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Many AI models and profound learning systems operate as "black boxes."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Difficulty in explaining AI-driven decisions to patients and regulatory bodies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Challenges in identifying and correcting errors in AI reasoning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Privacy and Security Concerns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Increased risk of data breaches due to the large amounts of sensitive patient data required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</a:t>
            </a: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unauthorised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access or misuse of personal health information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Challenges in ensuring GDPR compliance and other data protection regulations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Integration and Interoperability Issues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Difficulties in integrating AI systems with existing healthcare IT infrastructure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errors or data loss during information transfer between systems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Need for </a:t>
            </a: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standardisation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of data formats and AI algorithms across different platforms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Limited Generalizability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AI models developed in one clinical setting may not perform well in others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Challenges in adapting AI systems to diverse patient populations and healthcare </a:t>
            </a:r>
            <a:r>
              <a:rPr lang="en-US" sz="1200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5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335846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tr-TR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it-IT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Ethical </a:t>
            </a: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Dilemmas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Questions of accountability when AI systems contribute to clinical decisions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AI to exacerbate healthcare disparities if not carefully implemented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Ethical concerns surrounding patient autonomy and informed consent with AI-driven care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tr-TR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it-IT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Regulatory </a:t>
            </a: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and Legal Uncertainties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The evolving regulatory landscape for AI in healthcare in the light of the EU document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Unclear liability frameworks for errors or adverse events involving AI systems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Challenges in certifying and auditing AI systems for clinical use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tr-TR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it-IT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Resource </a:t>
            </a: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Intensiveness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High costs associated with developing, implementing, and maintaining AI systems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Need for </a:t>
            </a: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specialised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personnel to manage and interpret AI in clinical settings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for increasing healthcare costs, at least in the short term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tr-TR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it-IT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Resistance </a:t>
            </a: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to Change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Potential reluctance among healthcare professionals to adopt AI technologies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Patient </a:t>
            </a: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scepticism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or discomfort with AI involvement in their care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Organisational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challenges in managing the cultural shift required for AI integration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tr-TR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Limitations </a:t>
            </a:r>
            <a:r>
              <a:rPr lang="en-US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in Complex Decision-Making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AI may struggle with cases requiring complex, multifaceted decision-making typical in PRM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Difficulty in capturing the holistic, patient-</a:t>
            </a:r>
            <a:r>
              <a:rPr lang="en-US" sz="1200" kern="0" dirty="0" err="1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centred</a:t>
            </a: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 approach central to rehabilitation </a:t>
            </a:r>
            <a:r>
              <a:rPr lang="en-US" sz="1200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medicine</a:t>
            </a:r>
            <a:endParaRPr lang="tr-TR" sz="1200" kern="100" dirty="0">
              <a:solidFill>
                <a:srgbClr val="000000"/>
              </a:solidFill>
              <a:latin typeface="Apto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tr-TR" sz="1200" b="1" kern="10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it-IT" sz="1200" b="1" kern="0" dirty="0" smtClean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it-IT" sz="1200" b="1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Learning and Updating</a:t>
            </a:r>
            <a:r>
              <a:rPr lang="it-IT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Need for ongoing monitoring and updating of AI systems to maintain performance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kern="0" dirty="0">
                <a:solidFill>
                  <a:srgbClr val="000000"/>
                </a:solidFill>
                <a:latin typeface="Aptos"/>
                <a:ea typeface="Times New Roman" panose="02020603050405020304" pitchFamily="18" charset="0"/>
                <a:cs typeface="Times New Roman" panose="02020603050405020304" pitchFamily="18" charset="0"/>
              </a:rPr>
              <a:t>Challenges in ensuring AI systems adapt to changing clinical practices and new evidence</a:t>
            </a:r>
            <a:endParaRPr lang="tr-TR" sz="1200" kern="100" dirty="0">
              <a:solidFill>
                <a:srgbClr val="000000"/>
              </a:solidFill>
              <a:latin typeface="Aptos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5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14" y="44099"/>
            <a:ext cx="10669024" cy="6858000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3836377" y="589222"/>
            <a:ext cx="7558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PREPARE - Personalized Rehabilitation via Novel Patient Stratification Strategies</a:t>
            </a:r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”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</a:rPr>
              <a:t>Project has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</a:rPr>
              <a:t>been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</a:rPr>
              <a:t>funded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</a:rPr>
              <a:t> as of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</a:rPr>
              <a:t>December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</a:rPr>
              <a:t> 9, 2022.</a:t>
            </a:r>
            <a:endParaRPr lang="tr-TR" b="1" dirty="0">
              <a:solidFill>
                <a:prstClr val="black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852854" y="712177"/>
            <a:ext cx="2763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https://prepare-rehab.eu/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473" y="3735120"/>
            <a:ext cx="5125165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2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CB3D7C-8254-71B3-1B74-467FA2FCB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179" y="1769446"/>
            <a:ext cx="10409808" cy="331910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b="1" i="1" dirty="0" err="1"/>
              <a:t>Thank</a:t>
            </a:r>
            <a:r>
              <a:rPr lang="tr-TR" sz="4800" b="1" i="1" dirty="0"/>
              <a:t> </a:t>
            </a:r>
            <a:r>
              <a:rPr lang="tr-TR" sz="4800" b="1" i="1" dirty="0" err="1"/>
              <a:t>you</a:t>
            </a:r>
            <a:r>
              <a:rPr lang="tr-TR" sz="4800" b="1" i="1" dirty="0"/>
              <a:t> </a:t>
            </a:r>
            <a:r>
              <a:rPr lang="tr-TR" sz="4800" b="1" i="1" dirty="0" err="1"/>
              <a:t>for</a:t>
            </a:r>
            <a:r>
              <a:rPr lang="tr-TR" sz="4800" b="1" i="1" dirty="0"/>
              <a:t> </a:t>
            </a:r>
            <a:r>
              <a:rPr lang="tr-TR" sz="4800" b="1" i="1" dirty="0" err="1"/>
              <a:t>your</a:t>
            </a:r>
            <a:r>
              <a:rPr lang="tr-TR" sz="4800" b="1" i="1" dirty="0"/>
              <a:t> </a:t>
            </a:r>
            <a:r>
              <a:rPr lang="tr-TR" sz="4800" b="1" i="1" dirty="0" err="1"/>
              <a:t>attention</a:t>
            </a:r>
            <a:r>
              <a:rPr lang="tr-TR" sz="4800" b="1" i="1" dirty="0"/>
              <a:t/>
            </a:r>
            <a:br>
              <a:rPr lang="tr-TR" sz="4800" b="1" i="1" dirty="0"/>
            </a:br>
            <a:r>
              <a:rPr lang="tr-TR" b="1" i="1" dirty="0"/>
              <a:t/>
            </a:r>
            <a:br>
              <a:rPr lang="tr-TR" b="1" i="1" dirty="0"/>
            </a:br>
            <a:r>
              <a:rPr lang="tr-TR" sz="3600" b="1" i="1" dirty="0">
                <a:hlinkClick r:id="rId2"/>
              </a:rPr>
              <a:t>aydanoral@yahoo.com</a:t>
            </a:r>
            <a:r>
              <a:rPr lang="tr-TR" sz="3600" b="1" i="1" dirty="0"/>
              <a:t/>
            </a:r>
            <a:br>
              <a:rPr lang="tr-TR" sz="3600" b="1" i="1" dirty="0"/>
            </a:br>
            <a:r>
              <a:rPr lang="tr-TR" sz="3600" b="1" i="1" dirty="0">
                <a:hlinkClick r:id="rId3"/>
              </a:rPr>
              <a:t>ayoral@istanbul.edu.tr</a:t>
            </a:r>
            <a:r>
              <a:rPr lang="tr-TR" sz="3600" b="1" i="1" dirty="0"/>
              <a:t/>
            </a:r>
            <a:br>
              <a:rPr lang="tr-TR" sz="3600" b="1" i="1" dirty="0"/>
            </a:br>
            <a:r>
              <a:rPr lang="tr-TR" sz="3600" b="1" i="1" dirty="0">
                <a:hlinkClick r:id="rId4"/>
              </a:rPr>
              <a:t>aydan.oral@ebprm.eu</a:t>
            </a:r>
            <a:r>
              <a:rPr lang="tr-TR" sz="3600" b="1" i="1" dirty="0"/>
              <a:t/>
            </a:r>
            <a:br>
              <a:rPr lang="tr-TR" sz="3600" b="1" i="1" dirty="0"/>
            </a:br>
            <a:endParaRPr lang="tr-TR" sz="3600" b="1" i="1" dirty="0"/>
          </a:p>
        </p:txBody>
      </p:sp>
    </p:spTree>
    <p:extLst>
      <p:ext uri="{BB962C8B-B14F-4D97-AF65-F5344CB8AC3E}">
        <p14:creationId xmlns:p14="http://schemas.microsoft.com/office/powerpoint/2010/main" val="14744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eate a new document." ma:contentTypeScope="" ma:versionID="c4ac4cc19ec2fd821d8ee0cffd700213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d772538a9937c808c56e73c70051e2a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9E97E3-369F-464F-922A-A0689B4100A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df67e0b0-9bde-4972-bd80-c1901218f7d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9C6464A-4DEF-4255-873F-4DB466239308}"/>
</file>

<file path=customXml/itemProps3.xml><?xml version="1.0" encoding="utf-8"?>
<ds:datastoreItem xmlns:ds="http://schemas.openxmlformats.org/officeDocument/2006/customXml" ds:itemID="{2FC0C113-F2CE-4CC8-B524-6A25B0CA48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6804</TotalTime>
  <Words>1127</Words>
  <Application>Microsoft Office PowerPoint</Application>
  <PresentationFormat>Geniş ekran</PresentationFormat>
  <Paragraphs>95</Paragraphs>
  <Slides>9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Calibri Light</vt:lpstr>
      <vt:lpstr>Courier New</vt:lpstr>
      <vt:lpstr>Segoe UI</vt:lpstr>
      <vt:lpstr>Times New Roman</vt:lpstr>
      <vt:lpstr>Office Teması</vt:lpstr>
      <vt:lpstr>Artificial Intelligence and PRM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Thank you for your attention  aydanoral@yahoo.com ayoral@istanbul.edu.tr aydan.oral@ebprm.eu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Aydan Oral</dc:creator>
  <cp:lastModifiedBy>Aydan</cp:lastModifiedBy>
  <cp:revision>217</cp:revision>
  <dcterms:created xsi:type="dcterms:W3CDTF">2021-09-09T15:38:16Z</dcterms:created>
  <dcterms:modified xsi:type="dcterms:W3CDTF">2025-04-29T15:21:01Z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