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0255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3111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8619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/>
        </p:nvSpPr>
        <p:spPr>
          <a:xfrm>
            <a:off x="1" y="6413469"/>
            <a:ext cx="12192000" cy="438750"/>
          </a:xfrm>
          <a:prstGeom prst="rect">
            <a:avLst/>
          </a:prstGeom>
          <a:solidFill>
            <a:srgbClr val="133C8B"/>
          </a:solidFill>
          <a:ln>
            <a:solidFill>
              <a:srgbClr val="133C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5">
              <a:defRPr/>
            </a:pPr>
            <a:endParaRPr lang="de-CH" sz="1462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93" y="6481358"/>
            <a:ext cx="316873" cy="302983"/>
          </a:xfrm>
          <a:prstGeom prst="rect">
            <a:avLst/>
          </a:prstGeom>
        </p:spPr>
      </p:pic>
      <p:sp>
        <p:nvSpPr>
          <p:cNvPr id="8" name="Rechteck 7"/>
          <p:cNvSpPr/>
          <p:nvPr userDrawn="1"/>
        </p:nvSpPr>
        <p:spPr>
          <a:xfrm>
            <a:off x="625737" y="6427734"/>
            <a:ext cx="2947826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42965">
              <a:defRPr/>
            </a:pPr>
            <a:r>
              <a:rPr lang="en-US" sz="650" b="1" i="1" kern="0" dirty="0">
                <a:solidFill>
                  <a:srgbClr val="FFD204"/>
                </a:solidFill>
              </a:rPr>
              <a:t>EAACI</a:t>
            </a:r>
            <a:r>
              <a:rPr lang="en-US" sz="650" i="1" kern="0" dirty="0">
                <a:solidFill>
                  <a:srgbClr val="FFD204"/>
                </a:solidFill>
              </a:rPr>
              <a:t> </a:t>
            </a:r>
          </a:p>
          <a:p>
            <a:pPr defTabSz="742965">
              <a:defRPr/>
            </a:pPr>
            <a:r>
              <a:rPr lang="en-US" sz="650" i="1" kern="0" dirty="0">
                <a:solidFill>
                  <a:srgbClr val="FFFFFF"/>
                </a:solidFill>
              </a:rPr>
              <a:t>dedicated to Allergy Science, </a:t>
            </a:r>
            <a:br>
              <a:rPr lang="en-US" sz="650" i="1" kern="0" dirty="0">
                <a:solidFill>
                  <a:srgbClr val="FFFFFF"/>
                </a:solidFill>
              </a:rPr>
            </a:br>
            <a:r>
              <a:rPr lang="en-US" sz="650" i="1" kern="0" dirty="0">
                <a:solidFill>
                  <a:srgbClr val="FFFFFF"/>
                </a:solidFill>
              </a:rPr>
              <a:t>committed to your Health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9912502" y="6487413"/>
            <a:ext cx="2091659" cy="290873"/>
          </a:xfrm>
          <a:prstGeom prst="rect">
            <a:avLst/>
          </a:prstGeom>
        </p:spPr>
        <p:txBody>
          <a:bodyPr anchor="ctr"/>
          <a:lstStyle>
            <a:lvl1pPr algn="r">
              <a:defRPr sz="799">
                <a:solidFill>
                  <a:schemeClr val="bg1"/>
                </a:solidFill>
              </a:defRPr>
            </a:lvl1pPr>
          </a:lstStyle>
          <a:p>
            <a:pPr defTabSz="742941">
              <a:defRPr/>
            </a:pPr>
            <a:fld id="{A0C42CC2-CC69-44E1-B137-81A4607EC7D7}" type="slidenum">
              <a:rPr lang="en-US" kern="0" smtClean="0"/>
              <a:pPr defTabSz="742941">
                <a:defRPr/>
              </a:pPr>
              <a:t>‹#›</a:t>
            </a:fld>
            <a:endParaRPr lang="en-US" sz="894" kern="0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27422" y="89432"/>
            <a:ext cx="10515600" cy="549273"/>
          </a:xfrm>
        </p:spPr>
        <p:txBody>
          <a:bodyPr>
            <a:normAutofit/>
          </a:bodyPr>
          <a:lstStyle>
            <a:lvl1pPr>
              <a:defRPr lang="en-US" sz="2275" b="0" i="0" u="none" kern="1200" spc="0" baseline="0" dirty="0">
                <a:solidFill>
                  <a:srgbClr val="133C8B"/>
                </a:solidFill>
                <a:latin typeface="Segoe UI Light" pitchFamily="34" charset="0"/>
                <a:ea typeface="+mn-ea"/>
                <a:cs typeface="+mn-cs"/>
              </a:defRPr>
            </a:lvl1pPr>
          </a:lstStyle>
          <a:p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138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5432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641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940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6681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90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082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502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1E76D-232A-4CC9-9B7A-94FAB747C20C}" type="datetimeFigureOut">
              <a:rPr lang="ro-RO" smtClean="0"/>
              <a:t>03.05.2025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DDFAA-1E89-45E8-8317-91BF7FA96F8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0949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094" y="2587557"/>
            <a:ext cx="9144000" cy="69867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ro-RO" sz="40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My experience as first time appraiser</a:t>
            </a:r>
            <a:endParaRPr lang="ro-RO" sz="4000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o-RO" sz="2000" dirty="0" smtClean="0"/>
              <a:t>Ileana Ghiordanescu, MD, PhD</a:t>
            </a:r>
          </a:p>
          <a:p>
            <a:pPr algn="r"/>
            <a:r>
              <a:rPr lang="ro-RO" sz="2000" dirty="0" smtClean="0"/>
              <a:t>Chair of the EAACI-UEMS Knowledge Examination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24740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651" y="36508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Reflections on Participating as an Evaluator</a:t>
            </a:r>
            <a:endParaRPr lang="ro-RO" sz="2800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651" y="1535641"/>
            <a:ext cx="10515600" cy="4826147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Serving as an evaluator for a European Specialty Examination—while also Chairing our own Exam Committee—offered a </a:t>
            </a:r>
            <a:r>
              <a:rPr lang="en-US" b="1" dirty="0" smtClean="0"/>
              <a:t>valuable comparative perspective on exam preparation, organization, and analysis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This experience helped to </a:t>
            </a:r>
            <a:r>
              <a:rPr lang="en-US" b="1" dirty="0" smtClean="0"/>
              <a:t>highlight differences and potential areas for improvement</a:t>
            </a:r>
            <a:r>
              <a:rPr lang="en-US" dirty="0" smtClean="0"/>
              <a:t> within our own examination process.</a:t>
            </a:r>
          </a:p>
          <a:p>
            <a:endParaRPr lang="ro-RO" dirty="0" smtClean="0"/>
          </a:p>
          <a:p>
            <a:r>
              <a:rPr lang="ro-RO" b="1" dirty="0" smtClean="0"/>
              <a:t>Drafting a preliminary report</a:t>
            </a:r>
            <a:r>
              <a:rPr lang="ro-RO" dirty="0" smtClean="0"/>
              <a:t> for both the Exam Committee meeting and online Exam </a:t>
            </a:r>
            <a:r>
              <a:rPr lang="ro-RO" b="1" dirty="0" smtClean="0"/>
              <a:t>was not as challenging </a:t>
            </a:r>
            <a:r>
              <a:rPr lang="ro-RO" dirty="0" smtClean="0"/>
              <a:t>as expected as t</a:t>
            </a:r>
            <a:r>
              <a:rPr lang="en-US" dirty="0" smtClean="0"/>
              <a:t>here was</a:t>
            </a:r>
            <a:r>
              <a:rPr lang="en-US" b="1" dirty="0" smtClean="0"/>
              <a:t> constructive collaboration and exchange of ideas with fellow exam appraiser</a:t>
            </a:r>
            <a:r>
              <a:rPr lang="ro-RO" b="1" dirty="0" smtClean="0"/>
              <a:t>s</a:t>
            </a:r>
            <a:r>
              <a:rPr lang="ro-RO" dirty="0" smtClean="0"/>
              <a:t> at all steps</a:t>
            </a:r>
            <a:r>
              <a:rPr lang="ro-RO" b="1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experience allowed me to apply many of the principles </a:t>
            </a:r>
            <a:r>
              <a:rPr lang="en-US" dirty="0" smtClean="0"/>
              <a:t>discussed during the May 2024 CESMA workshop dedicated to exam appraisal procedure. </a:t>
            </a:r>
            <a:endParaRPr lang="ro-RO" dirty="0"/>
          </a:p>
        </p:txBody>
      </p:sp>
      <p:grpSp>
        <p:nvGrpSpPr>
          <p:cNvPr id="19" name="Group 18"/>
          <p:cNvGrpSpPr/>
          <p:nvPr/>
        </p:nvGrpSpPr>
        <p:grpSpPr>
          <a:xfrm>
            <a:off x="7669935" y="676867"/>
            <a:ext cx="823826" cy="816654"/>
            <a:chOff x="7761374" y="407626"/>
            <a:chExt cx="986875" cy="986875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302C703-330E-4E19-9A9D-FD7CDF54A7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61374" y="407626"/>
              <a:ext cx="986875" cy="98687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B1251A2-30EE-490F-80DE-3110BB237A5C}"/>
                </a:ext>
              </a:extLst>
            </p:cNvPr>
            <p:cNvGrpSpPr/>
            <p:nvPr/>
          </p:nvGrpSpPr>
          <p:grpSpPr>
            <a:xfrm>
              <a:off x="7985628" y="609100"/>
              <a:ext cx="497971" cy="472940"/>
              <a:chOff x="13105898" y="2166662"/>
              <a:chExt cx="666589" cy="917589"/>
            </a:xfrm>
          </p:grpSpPr>
          <p:sp>
            <p:nvSpPr>
              <p:cNvPr id="12" name="Freeform 5"/>
              <p:cNvSpPr>
                <a:spLocks noEditPoints="1"/>
              </p:cNvSpPr>
              <p:nvPr/>
            </p:nvSpPr>
            <p:spPr bwMode="auto">
              <a:xfrm>
                <a:off x="13105898" y="2166662"/>
                <a:ext cx="666589" cy="917589"/>
              </a:xfrm>
              <a:custGeom>
                <a:avLst/>
                <a:gdLst/>
                <a:ahLst/>
                <a:cxnLst>
                  <a:cxn ang="0">
                    <a:pos x="55" y="19"/>
                  </a:cxn>
                  <a:cxn ang="0">
                    <a:pos x="55" y="17"/>
                  </a:cxn>
                  <a:cxn ang="0">
                    <a:pos x="51" y="13"/>
                  </a:cxn>
                  <a:cxn ang="0">
                    <a:pos x="43" y="13"/>
                  </a:cxn>
                  <a:cxn ang="0">
                    <a:pos x="44" y="9"/>
                  </a:cxn>
                  <a:cxn ang="0">
                    <a:pos x="36" y="0"/>
                  </a:cxn>
                  <a:cxn ang="0">
                    <a:pos x="27" y="9"/>
                  </a:cxn>
                  <a:cxn ang="0">
                    <a:pos x="28" y="13"/>
                  </a:cxn>
                  <a:cxn ang="0">
                    <a:pos x="22" y="13"/>
                  </a:cxn>
                  <a:cxn ang="0">
                    <a:pos x="17" y="17"/>
                  </a:cxn>
                  <a:cxn ang="0">
                    <a:pos x="17" y="19"/>
                  </a:cxn>
                  <a:cxn ang="0">
                    <a:pos x="7" y="19"/>
                  </a:cxn>
                  <a:cxn ang="0">
                    <a:pos x="0" y="26"/>
                  </a:cxn>
                  <a:cxn ang="0">
                    <a:pos x="0" y="95"/>
                  </a:cxn>
                  <a:cxn ang="0">
                    <a:pos x="7" y="102"/>
                  </a:cxn>
                  <a:cxn ang="0">
                    <a:pos x="66" y="102"/>
                  </a:cxn>
                  <a:cxn ang="0">
                    <a:pos x="73" y="95"/>
                  </a:cxn>
                  <a:cxn ang="0">
                    <a:pos x="73" y="26"/>
                  </a:cxn>
                  <a:cxn ang="0">
                    <a:pos x="66" y="19"/>
                  </a:cxn>
                  <a:cxn ang="0">
                    <a:pos x="55" y="19"/>
                  </a:cxn>
                  <a:cxn ang="0">
                    <a:pos x="31" y="9"/>
                  </a:cxn>
                  <a:cxn ang="0">
                    <a:pos x="36" y="3"/>
                  </a:cxn>
                  <a:cxn ang="0">
                    <a:pos x="41" y="9"/>
                  </a:cxn>
                  <a:cxn ang="0">
                    <a:pos x="39" y="13"/>
                  </a:cxn>
                  <a:cxn ang="0">
                    <a:pos x="32" y="13"/>
                  </a:cxn>
                  <a:cxn ang="0">
                    <a:pos x="31" y="9"/>
                  </a:cxn>
                  <a:cxn ang="0">
                    <a:pos x="66" y="91"/>
                  </a:cxn>
                  <a:cxn ang="0">
                    <a:pos x="61" y="95"/>
                  </a:cxn>
                  <a:cxn ang="0">
                    <a:pos x="11" y="95"/>
                  </a:cxn>
                  <a:cxn ang="0">
                    <a:pos x="7" y="91"/>
                  </a:cxn>
                  <a:cxn ang="0">
                    <a:pos x="7" y="31"/>
                  </a:cxn>
                  <a:cxn ang="0">
                    <a:pos x="11" y="26"/>
                  </a:cxn>
                  <a:cxn ang="0">
                    <a:pos x="17" y="26"/>
                  </a:cxn>
                  <a:cxn ang="0">
                    <a:pos x="21" y="30"/>
                  </a:cxn>
                  <a:cxn ang="0">
                    <a:pos x="52" y="30"/>
                  </a:cxn>
                  <a:cxn ang="0">
                    <a:pos x="55" y="26"/>
                  </a:cxn>
                  <a:cxn ang="0">
                    <a:pos x="61" y="26"/>
                  </a:cxn>
                  <a:cxn ang="0">
                    <a:pos x="66" y="31"/>
                  </a:cxn>
                  <a:cxn ang="0">
                    <a:pos x="66" y="91"/>
                  </a:cxn>
                  <a:cxn ang="0">
                    <a:pos x="66" y="91"/>
                  </a:cxn>
                  <a:cxn ang="0">
                    <a:pos x="66" y="91"/>
                  </a:cxn>
                </a:cxnLst>
                <a:rect l="0" t="0" r="r" b="b"/>
                <a:pathLst>
                  <a:path w="73" h="102">
                    <a:moveTo>
                      <a:pt x="55" y="19"/>
                    </a:moveTo>
                    <a:cubicBezTo>
                      <a:pt x="55" y="17"/>
                      <a:pt x="55" y="17"/>
                      <a:pt x="55" y="17"/>
                    </a:cubicBezTo>
                    <a:cubicBezTo>
                      <a:pt x="55" y="15"/>
                      <a:pt x="53" y="13"/>
                      <a:pt x="51" y="13"/>
                    </a:cubicBezTo>
                    <a:cubicBezTo>
                      <a:pt x="43" y="13"/>
                      <a:pt x="43" y="13"/>
                      <a:pt x="43" y="13"/>
                    </a:cubicBezTo>
                    <a:cubicBezTo>
                      <a:pt x="44" y="11"/>
                      <a:pt x="44" y="10"/>
                      <a:pt x="44" y="9"/>
                    </a:cubicBezTo>
                    <a:cubicBezTo>
                      <a:pt x="44" y="4"/>
                      <a:pt x="40" y="0"/>
                      <a:pt x="36" y="0"/>
                    </a:cubicBezTo>
                    <a:cubicBezTo>
                      <a:pt x="31" y="0"/>
                      <a:pt x="27" y="4"/>
                      <a:pt x="27" y="9"/>
                    </a:cubicBezTo>
                    <a:cubicBezTo>
                      <a:pt x="27" y="10"/>
                      <a:pt x="27" y="11"/>
                      <a:pt x="28" y="13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19" y="13"/>
                      <a:pt x="17" y="15"/>
                      <a:pt x="17" y="17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3" y="19"/>
                      <a:pt x="0" y="23"/>
                      <a:pt x="0" y="26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0" y="99"/>
                      <a:pt x="3" y="102"/>
                      <a:pt x="7" y="102"/>
                    </a:cubicBezTo>
                    <a:cubicBezTo>
                      <a:pt x="66" y="102"/>
                      <a:pt x="66" y="102"/>
                      <a:pt x="66" y="102"/>
                    </a:cubicBezTo>
                    <a:cubicBezTo>
                      <a:pt x="70" y="102"/>
                      <a:pt x="73" y="99"/>
                      <a:pt x="73" y="95"/>
                    </a:cubicBezTo>
                    <a:cubicBezTo>
                      <a:pt x="73" y="26"/>
                      <a:pt x="73" y="26"/>
                      <a:pt x="73" y="26"/>
                    </a:cubicBezTo>
                    <a:cubicBezTo>
                      <a:pt x="73" y="23"/>
                      <a:pt x="70" y="19"/>
                      <a:pt x="66" y="19"/>
                    </a:cubicBezTo>
                    <a:lnTo>
                      <a:pt x="55" y="19"/>
                    </a:lnTo>
                    <a:close/>
                    <a:moveTo>
                      <a:pt x="31" y="9"/>
                    </a:moveTo>
                    <a:cubicBezTo>
                      <a:pt x="31" y="6"/>
                      <a:pt x="33" y="3"/>
                      <a:pt x="36" y="3"/>
                    </a:cubicBezTo>
                    <a:cubicBezTo>
                      <a:pt x="38" y="3"/>
                      <a:pt x="41" y="6"/>
                      <a:pt x="41" y="9"/>
                    </a:cubicBezTo>
                    <a:cubicBezTo>
                      <a:pt x="41" y="10"/>
                      <a:pt x="40" y="12"/>
                      <a:pt x="39" y="13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1" y="12"/>
                      <a:pt x="31" y="10"/>
                      <a:pt x="31" y="9"/>
                    </a:cubicBezTo>
                    <a:close/>
                    <a:moveTo>
                      <a:pt x="66" y="91"/>
                    </a:moveTo>
                    <a:cubicBezTo>
                      <a:pt x="66" y="94"/>
                      <a:pt x="64" y="95"/>
                      <a:pt x="61" y="95"/>
                    </a:cubicBezTo>
                    <a:cubicBezTo>
                      <a:pt x="11" y="95"/>
                      <a:pt x="11" y="95"/>
                      <a:pt x="11" y="95"/>
                    </a:cubicBezTo>
                    <a:cubicBezTo>
                      <a:pt x="9" y="95"/>
                      <a:pt x="7" y="94"/>
                      <a:pt x="7" y="91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7" y="28"/>
                      <a:pt x="9" y="26"/>
                      <a:pt x="11" y="26"/>
                    </a:cubicBezTo>
                    <a:cubicBezTo>
                      <a:pt x="17" y="26"/>
                      <a:pt x="17" y="26"/>
                      <a:pt x="17" y="26"/>
                    </a:cubicBezTo>
                    <a:cubicBezTo>
                      <a:pt x="17" y="28"/>
                      <a:pt x="19" y="30"/>
                      <a:pt x="21" y="30"/>
                    </a:cubicBezTo>
                    <a:cubicBezTo>
                      <a:pt x="52" y="30"/>
                      <a:pt x="52" y="30"/>
                      <a:pt x="52" y="30"/>
                    </a:cubicBezTo>
                    <a:cubicBezTo>
                      <a:pt x="54" y="30"/>
                      <a:pt x="55" y="28"/>
                      <a:pt x="55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4" y="26"/>
                      <a:pt x="66" y="28"/>
                      <a:pt x="66" y="31"/>
                    </a:cubicBezTo>
                    <a:lnTo>
                      <a:pt x="66" y="91"/>
                    </a:lnTo>
                    <a:close/>
                    <a:moveTo>
                      <a:pt x="66" y="91"/>
                    </a:moveTo>
                    <a:cubicBezTo>
                      <a:pt x="66" y="91"/>
                      <a:pt x="66" y="91"/>
                      <a:pt x="66" y="91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3" name="Freeform 6"/>
              <p:cNvSpPr>
                <a:spLocks noEditPoints="1"/>
              </p:cNvSpPr>
              <p:nvPr/>
            </p:nvSpPr>
            <p:spPr bwMode="auto">
              <a:xfrm>
                <a:off x="13233456" y="2490355"/>
                <a:ext cx="109727" cy="108355"/>
              </a:xfrm>
              <a:custGeom>
                <a:avLst/>
                <a:gdLst/>
                <a:ahLst/>
                <a:cxnLst>
                  <a:cxn ang="0">
                    <a:pos x="12" y="6"/>
                  </a:cxn>
                  <a:cxn ang="0">
                    <a:pos x="6" y="12"/>
                  </a:cxn>
                  <a:cxn ang="0">
                    <a:pos x="0" y="6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6"/>
                  </a:cxn>
                </a:cxnLst>
                <a:rect l="0" t="0" r="r" b="b"/>
                <a:pathLst>
                  <a:path w="12" h="12">
                    <a:moveTo>
                      <a:pt x="12" y="6"/>
                    </a:moveTo>
                    <a:cubicBezTo>
                      <a:pt x="12" y="9"/>
                      <a:pt x="9" y="12"/>
                      <a:pt x="6" y="12"/>
                    </a:cubicBezTo>
                    <a:cubicBezTo>
                      <a:pt x="3" y="12"/>
                      <a:pt x="0" y="9"/>
                      <a:pt x="0" y="6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9" y="0"/>
                      <a:pt x="12" y="3"/>
                      <a:pt x="12" y="6"/>
                    </a:cubicBezTo>
                    <a:close/>
                    <a:moveTo>
                      <a:pt x="12" y="6"/>
                    </a:moveTo>
                    <a:cubicBezTo>
                      <a:pt x="12" y="6"/>
                      <a:pt x="12" y="6"/>
                      <a:pt x="12" y="6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4" name="Freeform 7"/>
              <p:cNvSpPr>
                <a:spLocks noEditPoints="1"/>
              </p:cNvSpPr>
              <p:nvPr/>
            </p:nvSpPr>
            <p:spPr bwMode="auto">
              <a:xfrm>
                <a:off x="13380215" y="2517787"/>
                <a:ext cx="255115" cy="53492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4" y="6"/>
                  </a:cxn>
                  <a:cxn ang="0">
                    <a:pos x="24" y="6"/>
                  </a:cxn>
                  <a:cxn ang="0">
                    <a:pos x="28" y="3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8" h="6">
                    <a:moveTo>
                      <a:pt x="2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5"/>
                      <a:pt x="2" y="6"/>
                      <a:pt x="4" y="6"/>
                    </a:cubicBezTo>
                    <a:cubicBezTo>
                      <a:pt x="24" y="6"/>
                      <a:pt x="24" y="6"/>
                      <a:pt x="24" y="6"/>
                    </a:cubicBezTo>
                    <a:cubicBezTo>
                      <a:pt x="26" y="6"/>
                      <a:pt x="28" y="5"/>
                      <a:pt x="28" y="3"/>
                    </a:cubicBezTo>
                    <a:cubicBezTo>
                      <a:pt x="28" y="1"/>
                      <a:pt x="26" y="0"/>
                      <a:pt x="24" y="0"/>
                    </a:cubicBezTo>
                    <a:close/>
                    <a:moveTo>
                      <a:pt x="24" y="0"/>
                    </a:move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" name="Freeform 8"/>
              <p:cNvSpPr>
                <a:spLocks noEditPoints="1"/>
              </p:cNvSpPr>
              <p:nvPr/>
            </p:nvSpPr>
            <p:spPr bwMode="auto">
              <a:xfrm>
                <a:off x="13233456" y="2643972"/>
                <a:ext cx="109727" cy="108355"/>
              </a:xfrm>
              <a:custGeom>
                <a:avLst/>
                <a:gdLst/>
                <a:ahLst/>
                <a:cxnLst>
                  <a:cxn ang="0">
                    <a:pos x="12" y="6"/>
                  </a:cxn>
                  <a:cxn ang="0">
                    <a:pos x="6" y="12"/>
                  </a:cxn>
                  <a:cxn ang="0">
                    <a:pos x="0" y="6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12" y="6"/>
                  </a:cxn>
                  <a:cxn ang="0">
                    <a:pos x="12" y="6"/>
                  </a:cxn>
                </a:cxnLst>
                <a:rect l="0" t="0" r="r" b="b"/>
                <a:pathLst>
                  <a:path w="12" h="12">
                    <a:moveTo>
                      <a:pt x="12" y="6"/>
                    </a:moveTo>
                    <a:cubicBezTo>
                      <a:pt x="12" y="10"/>
                      <a:pt x="9" y="12"/>
                      <a:pt x="6" y="12"/>
                    </a:cubicBezTo>
                    <a:cubicBezTo>
                      <a:pt x="3" y="12"/>
                      <a:pt x="0" y="10"/>
                      <a:pt x="0" y="6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9" y="0"/>
                      <a:pt x="12" y="3"/>
                      <a:pt x="12" y="6"/>
                    </a:cubicBezTo>
                    <a:close/>
                    <a:moveTo>
                      <a:pt x="12" y="6"/>
                    </a:moveTo>
                    <a:cubicBezTo>
                      <a:pt x="12" y="6"/>
                      <a:pt x="12" y="6"/>
                      <a:pt x="12" y="6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6" name="Freeform 9"/>
              <p:cNvSpPr>
                <a:spLocks noEditPoints="1"/>
              </p:cNvSpPr>
              <p:nvPr/>
            </p:nvSpPr>
            <p:spPr bwMode="auto">
              <a:xfrm>
                <a:off x="13380215" y="2670032"/>
                <a:ext cx="255115" cy="6309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4" y="7"/>
                  </a:cxn>
                  <a:cxn ang="0">
                    <a:pos x="24" y="7"/>
                  </a:cxn>
                  <a:cxn ang="0">
                    <a:pos x="28" y="3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8" h="7">
                    <a:moveTo>
                      <a:pt x="2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5"/>
                      <a:pt x="2" y="7"/>
                      <a:pt x="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6" y="7"/>
                      <a:pt x="28" y="5"/>
                      <a:pt x="28" y="3"/>
                    </a:cubicBezTo>
                    <a:cubicBezTo>
                      <a:pt x="28" y="1"/>
                      <a:pt x="26" y="0"/>
                      <a:pt x="24" y="0"/>
                    </a:cubicBezTo>
                    <a:close/>
                    <a:moveTo>
                      <a:pt x="24" y="0"/>
                    </a:move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7" name="Freeform 10"/>
              <p:cNvSpPr>
                <a:spLocks noEditPoints="1"/>
              </p:cNvSpPr>
              <p:nvPr/>
            </p:nvSpPr>
            <p:spPr bwMode="auto">
              <a:xfrm>
                <a:off x="13233456" y="2805819"/>
                <a:ext cx="109727" cy="116584"/>
              </a:xfrm>
              <a:custGeom>
                <a:avLst/>
                <a:gdLst/>
                <a:ahLst/>
                <a:cxnLst>
                  <a:cxn ang="0">
                    <a:pos x="12" y="7"/>
                  </a:cxn>
                  <a:cxn ang="0">
                    <a:pos x="6" y="13"/>
                  </a:cxn>
                  <a:cxn ang="0">
                    <a:pos x="0" y="7"/>
                  </a:cxn>
                  <a:cxn ang="0">
                    <a:pos x="6" y="0"/>
                  </a:cxn>
                  <a:cxn ang="0">
                    <a:pos x="12" y="7"/>
                  </a:cxn>
                  <a:cxn ang="0">
                    <a:pos x="12" y="7"/>
                  </a:cxn>
                  <a:cxn ang="0">
                    <a:pos x="12" y="7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10"/>
                      <a:pt x="9" y="13"/>
                      <a:pt x="6" y="13"/>
                    </a:cubicBezTo>
                    <a:cubicBezTo>
                      <a:pt x="3" y="13"/>
                      <a:pt x="0" y="10"/>
                      <a:pt x="0" y="7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9" y="0"/>
                      <a:pt x="12" y="3"/>
                      <a:pt x="12" y="7"/>
                    </a:cubicBezTo>
                    <a:close/>
                    <a:moveTo>
                      <a:pt x="12" y="7"/>
                    </a:moveTo>
                    <a:cubicBezTo>
                      <a:pt x="12" y="7"/>
                      <a:pt x="12" y="7"/>
                      <a:pt x="12" y="7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8" name="Freeform 11"/>
              <p:cNvSpPr>
                <a:spLocks noEditPoints="1"/>
              </p:cNvSpPr>
              <p:nvPr/>
            </p:nvSpPr>
            <p:spPr bwMode="auto">
              <a:xfrm>
                <a:off x="13380215" y="2833251"/>
                <a:ext cx="255115" cy="63093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4" y="7"/>
                  </a:cxn>
                  <a:cxn ang="0">
                    <a:pos x="24" y="7"/>
                  </a:cxn>
                  <a:cxn ang="0">
                    <a:pos x="28" y="4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8" h="7">
                    <a:moveTo>
                      <a:pt x="2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5"/>
                      <a:pt x="2" y="7"/>
                      <a:pt x="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6" y="7"/>
                      <a:pt x="28" y="5"/>
                      <a:pt x="28" y="4"/>
                    </a:cubicBezTo>
                    <a:cubicBezTo>
                      <a:pt x="28" y="2"/>
                      <a:pt x="26" y="0"/>
                      <a:pt x="24" y="0"/>
                    </a:cubicBezTo>
                    <a:close/>
                    <a:moveTo>
                      <a:pt x="24" y="0"/>
                    </a:moveTo>
                    <a:cubicBezTo>
                      <a:pt x="24" y="0"/>
                      <a:pt x="24" y="0"/>
                      <a:pt x="24" y="0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363636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267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Thank you!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6310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400" dirty="0" smtClean="0"/>
              <a:t>Conflict of interests declaration</a:t>
            </a:r>
            <a:endParaRPr lang="ro-RO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50520" y="1310640"/>
            <a:ext cx="11003280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Chair of the European Academy of Allergy and Clinical Immunology (</a:t>
            </a:r>
            <a:r>
              <a:rPr lang="en-US" sz="2400" dirty="0" smtClean="0"/>
              <a:t>EAACI</a:t>
            </a:r>
            <a:r>
              <a:rPr lang="ro-RO" sz="2400" dirty="0" smtClean="0"/>
              <a:t>)</a:t>
            </a:r>
            <a:r>
              <a:rPr lang="en-US" sz="2400" dirty="0" smtClean="0"/>
              <a:t>-UEMS Knowledge </a:t>
            </a:r>
            <a:r>
              <a:rPr lang="en-US" sz="2400" dirty="0"/>
              <a:t>Examination </a:t>
            </a:r>
            <a:r>
              <a:rPr lang="en-US" sz="2400" dirty="0" smtClean="0"/>
              <a:t>Committee</a:t>
            </a:r>
            <a:endParaRPr lang="ro-RO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o-R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488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36" y="235347"/>
            <a:ext cx="10515600" cy="549273"/>
          </a:xfrm>
        </p:spPr>
        <p:txBody>
          <a:bodyPr>
            <a:normAutofit/>
          </a:bodyPr>
          <a:lstStyle/>
          <a:p>
            <a:r>
              <a:rPr lang="ro-RO" sz="2400" dirty="0" smtClean="0"/>
              <a:t>Exam key steps observed</a:t>
            </a:r>
            <a:endParaRPr lang="ro-RO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73336" y="1079770"/>
            <a:ext cx="1017881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b="1" dirty="0" smtClean="0"/>
              <a:t>Exam Committee meeting</a:t>
            </a:r>
            <a:r>
              <a:rPr lang="ro-RO" sz="2400" dirty="0" smtClean="0"/>
              <a:t>–in-person participation.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b="1" dirty="0" smtClean="0"/>
              <a:t>Online Exam</a:t>
            </a:r>
            <a:r>
              <a:rPr lang="ro-RO" sz="2400" dirty="0" smtClean="0"/>
              <a:t>–online participation.</a:t>
            </a:r>
          </a:p>
        </p:txBody>
      </p:sp>
    </p:spTree>
    <p:extLst>
      <p:ext uri="{BB962C8B-B14F-4D97-AF65-F5344CB8AC3E}">
        <p14:creationId xmlns:p14="http://schemas.microsoft.com/office/powerpoint/2010/main" val="12293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08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Process of Inviting Observers for the Exam</a:t>
            </a:r>
            <a:endParaRPr lang="ro-RO" sz="2400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924" y="1494885"/>
            <a:ext cx="10515600" cy="459463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u="sng" dirty="0" smtClean="0"/>
              <a:t>Invitation Sent: 8 August 2024</a:t>
            </a:r>
          </a:p>
          <a:p>
            <a:r>
              <a:rPr lang="ro-RO" sz="2400" dirty="0" smtClean="0"/>
              <a:t>Exam Committee meeting: </a:t>
            </a:r>
            <a:r>
              <a:rPr lang="ro-RO" sz="2000" b="1" dirty="0" smtClean="0"/>
              <a:t>17 October 2024 </a:t>
            </a:r>
            <a:r>
              <a:rPr lang="ro-RO" sz="2000" dirty="0" smtClean="0"/>
              <a:t>during the Society Congress</a:t>
            </a:r>
          </a:p>
          <a:p>
            <a:pPr lvl="2"/>
            <a:r>
              <a:rPr lang="ro-RO" sz="1600" dirty="0" smtClean="0"/>
              <a:t>A</a:t>
            </a:r>
            <a:r>
              <a:rPr lang="en-US" sz="1600" dirty="0" err="1" smtClean="0"/>
              <a:t>ccommodation</a:t>
            </a:r>
            <a:r>
              <a:rPr lang="en-US" sz="1600" dirty="0" smtClean="0"/>
              <a:t>, </a:t>
            </a:r>
            <a:r>
              <a:rPr lang="en-US" sz="1600" dirty="0"/>
              <a:t>travel expenses </a:t>
            </a:r>
            <a:r>
              <a:rPr lang="en-US" sz="1600" dirty="0" smtClean="0"/>
              <a:t>and subsistence </a:t>
            </a:r>
            <a:r>
              <a:rPr lang="ro-RO" sz="1600" dirty="0" smtClean="0"/>
              <a:t>were </a:t>
            </a:r>
            <a:r>
              <a:rPr lang="en-US" sz="1600" dirty="0" smtClean="0"/>
              <a:t>covered </a:t>
            </a:r>
            <a:r>
              <a:rPr lang="en-US" sz="1600" dirty="0"/>
              <a:t>by the inviting </a:t>
            </a:r>
            <a:r>
              <a:rPr lang="en-US" sz="1600" dirty="0" smtClean="0"/>
              <a:t>party</a:t>
            </a:r>
            <a:endParaRPr lang="ro-RO" sz="1600" dirty="0" smtClean="0"/>
          </a:p>
          <a:p>
            <a:r>
              <a:rPr lang="ro-RO" sz="2400" dirty="0"/>
              <a:t>O</a:t>
            </a:r>
            <a:r>
              <a:rPr lang="ro-RO" sz="2400" dirty="0" smtClean="0"/>
              <a:t>nline Exam:</a:t>
            </a:r>
          </a:p>
          <a:p>
            <a:pPr lvl="1"/>
            <a:r>
              <a:rPr lang="en-US" sz="2000" dirty="0" smtClean="0"/>
              <a:t>Call for observers sent: </a:t>
            </a:r>
            <a:r>
              <a:rPr lang="ro-RO" sz="2000" b="1" dirty="0" smtClean="0"/>
              <a:t>2</a:t>
            </a:r>
            <a:r>
              <a:rPr lang="en-US" sz="2000" b="1" dirty="0" smtClean="0"/>
              <a:t>4 October 2024</a:t>
            </a:r>
            <a:endParaRPr lang="ro-RO" sz="2000" b="1" dirty="0"/>
          </a:p>
          <a:p>
            <a:pPr lvl="1"/>
            <a:r>
              <a:rPr lang="ro-RO" sz="2000" dirty="0" smtClean="0"/>
              <a:t>Exam date: </a:t>
            </a:r>
            <a:r>
              <a:rPr lang="ro-RO" sz="2000" b="1" dirty="0" smtClean="0"/>
              <a:t>19 November 2024</a:t>
            </a:r>
            <a:endParaRPr lang="ro-RO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970" y="4214985"/>
            <a:ext cx="5466844" cy="121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1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557" y="35539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Exam Committee Meeting – 17 October during the Society Congress – Logistics</a:t>
            </a:r>
            <a:r>
              <a:rPr lang="ro-RO" dirty="0"/>
              <a:t/>
            </a:r>
            <a:br>
              <a:rPr lang="ro-RO" dirty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57" y="1860921"/>
            <a:ext cx="6817468" cy="432100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1800" b="1" dirty="0" smtClean="0"/>
              <a:t>In-person</a:t>
            </a:r>
            <a:r>
              <a:rPr lang="en-US" sz="1800" dirty="0" smtClean="0"/>
              <a:t> attendance included </a:t>
            </a:r>
            <a:r>
              <a:rPr lang="en-US" sz="1800" b="1" dirty="0" smtClean="0"/>
              <a:t>two evaluators</a:t>
            </a:r>
            <a:r>
              <a:rPr lang="en-US" sz="1800" dirty="0" smtClean="0"/>
              <a:t>.</a:t>
            </a:r>
          </a:p>
          <a:p>
            <a:pPr algn="just"/>
            <a:r>
              <a:rPr lang="en-US" sz="1800" dirty="0" smtClean="0"/>
              <a:t>The </a:t>
            </a:r>
            <a:r>
              <a:rPr lang="en-US" sz="1800" b="1" dirty="0" smtClean="0"/>
              <a:t>hotel and congress venue </a:t>
            </a:r>
            <a:r>
              <a:rPr lang="en-US" sz="1800" dirty="0" smtClean="0"/>
              <a:t>were easy to locate and </a:t>
            </a:r>
            <a:r>
              <a:rPr lang="en-US" sz="1800" b="1" dirty="0" smtClean="0"/>
              <a:t>comfortable</a:t>
            </a:r>
            <a:r>
              <a:rPr lang="en-US" sz="1800" dirty="0" smtClean="0"/>
              <a:t>.</a:t>
            </a:r>
          </a:p>
          <a:p>
            <a:pPr algn="just"/>
            <a:r>
              <a:rPr lang="en-US" sz="1800" b="1" dirty="0" smtClean="0"/>
              <a:t>Internal navigation </a:t>
            </a:r>
            <a:r>
              <a:rPr lang="en-US" sz="1800" dirty="0" smtClean="0"/>
              <a:t>within the congress center was more </a:t>
            </a:r>
            <a:r>
              <a:rPr lang="en-US" sz="1800" b="1" dirty="0" smtClean="0"/>
              <a:t>challenging</a:t>
            </a:r>
            <a:r>
              <a:rPr lang="en-US" sz="1800" dirty="0" smtClean="0"/>
              <a:t> due to multiple buildings and simultaneous events.</a:t>
            </a:r>
          </a:p>
          <a:p>
            <a:pPr algn="just"/>
            <a:r>
              <a:rPr lang="en-US" sz="1800" dirty="0" smtClean="0"/>
              <a:t>Observers completed </a:t>
            </a:r>
            <a:r>
              <a:rPr lang="en-US" sz="1800" b="1" dirty="0" smtClean="0"/>
              <a:t>desk registration </a:t>
            </a:r>
            <a:r>
              <a:rPr lang="en-US" sz="1800" dirty="0" smtClean="0"/>
              <a:t>and received badges upon arrival.</a:t>
            </a:r>
          </a:p>
          <a:p>
            <a:pPr algn="just"/>
            <a:r>
              <a:rPr lang="en-US" sz="1800" b="1" dirty="0" smtClean="0"/>
              <a:t>Two meeting rooms </a:t>
            </a:r>
            <a:r>
              <a:rPr lang="en-US" sz="1800" dirty="0" smtClean="0"/>
              <a:t>were reserved for the </a:t>
            </a:r>
            <a:r>
              <a:rPr lang="ro-RO" sz="1800" dirty="0" smtClean="0"/>
              <a:t>Exam </a:t>
            </a:r>
            <a:r>
              <a:rPr lang="en-US" sz="1800" dirty="0" smtClean="0"/>
              <a:t>committee </a:t>
            </a:r>
            <a:r>
              <a:rPr lang="ro-RO" sz="1800" dirty="0" smtClean="0"/>
              <a:t>meeting</a:t>
            </a:r>
            <a:r>
              <a:rPr lang="en-US" sz="1800" dirty="0" smtClean="0"/>
              <a:t>.</a:t>
            </a:r>
          </a:p>
          <a:p>
            <a:pPr algn="just"/>
            <a:r>
              <a:rPr lang="en-US" sz="1800" dirty="0" smtClean="0"/>
              <a:t>In the </a:t>
            </a:r>
            <a:r>
              <a:rPr lang="en-US" sz="1800" b="1" dirty="0" smtClean="0"/>
              <a:t>first phase</a:t>
            </a:r>
            <a:r>
              <a:rPr lang="en-US" sz="1800" dirty="0" smtClean="0"/>
              <a:t>, participants—including the Exam Chair, Examination Officer, Secretary General, and </a:t>
            </a:r>
            <a:r>
              <a:rPr lang="ro-RO" sz="1800" dirty="0" smtClean="0"/>
              <a:t>5</a:t>
            </a:r>
            <a:r>
              <a:rPr lang="en-US" sz="1800" dirty="0" smtClean="0"/>
              <a:t> senior question reviewers—were </a:t>
            </a:r>
            <a:r>
              <a:rPr lang="en-US" sz="1800" b="1" dirty="0" smtClean="0"/>
              <a:t>split into two groups</a:t>
            </a:r>
            <a:r>
              <a:rPr lang="en-US" sz="1800" dirty="0" smtClean="0"/>
              <a:t>, </a:t>
            </a:r>
            <a:r>
              <a:rPr lang="en-US" sz="1800" b="1" dirty="0" smtClean="0"/>
              <a:t>each in a separate room with one evaluator</a:t>
            </a:r>
            <a:r>
              <a:rPr lang="en-US" sz="1800" dirty="0" smtClean="0"/>
              <a:t>.</a:t>
            </a:r>
          </a:p>
          <a:p>
            <a:pPr algn="just"/>
            <a:r>
              <a:rPr lang="ro-RO" sz="1800" dirty="0"/>
              <a:t>I</a:t>
            </a:r>
            <a:r>
              <a:rPr lang="en-US" sz="1800" dirty="0" smtClean="0"/>
              <a:t>n the </a:t>
            </a:r>
            <a:r>
              <a:rPr lang="en-US" sz="1800" b="1" dirty="0" smtClean="0"/>
              <a:t>second phase</a:t>
            </a:r>
            <a:r>
              <a:rPr lang="en-US" sz="1800" dirty="0" smtClean="0"/>
              <a:t>, the groups merged into a single session for continued discussions.</a:t>
            </a:r>
            <a:endParaRPr lang="ro-RO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82" t="4010" r="-1"/>
          <a:stretch/>
        </p:blipFill>
        <p:spPr>
          <a:xfrm>
            <a:off x="7861246" y="1860921"/>
            <a:ext cx="3179972" cy="427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2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476" y="-199079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Exam Committee Meeting – 17 October during the Society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Congress</a:t>
            </a:r>
            <a:r>
              <a:rPr lang="ro-RO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- Observations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6484"/>
            <a:ext cx="10883630" cy="552723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ro-RO" sz="2000" dirty="0"/>
              <a:t>Q</a:t>
            </a:r>
            <a:r>
              <a:rPr lang="en-US" sz="2000" dirty="0" err="1" smtClean="0"/>
              <a:t>uestion</a:t>
            </a:r>
            <a:r>
              <a:rPr lang="en-US" sz="2000" dirty="0" smtClean="0"/>
              <a:t> generation follows a </a:t>
            </a:r>
            <a:r>
              <a:rPr lang="en-US" sz="2000" b="1" dirty="0" smtClean="0"/>
              <a:t>structured workflow </a:t>
            </a:r>
            <a:r>
              <a:rPr lang="en-US" sz="2000" dirty="0" smtClean="0"/>
              <a:t>within the CIYM platform, involving question submissions by authors, and multiple rounds of review.</a:t>
            </a:r>
            <a:endParaRPr lang="ro-RO" sz="2000" dirty="0" smtClean="0"/>
          </a:p>
          <a:p>
            <a:endParaRPr lang="ro-RO" sz="2600" dirty="0" smtClean="0"/>
          </a:p>
          <a:p>
            <a:pPr marL="0" indent="0">
              <a:buNone/>
            </a:pPr>
            <a:endParaRPr lang="ro-RO" sz="2600" dirty="0" smtClean="0"/>
          </a:p>
          <a:p>
            <a:pPr marL="0" indent="0">
              <a:buNone/>
            </a:pPr>
            <a:endParaRPr lang="ro-RO" sz="2600" dirty="0"/>
          </a:p>
          <a:p>
            <a:pPr marL="0" indent="0">
              <a:buNone/>
            </a:pPr>
            <a:endParaRPr lang="ro-RO" sz="2600" dirty="0" smtClean="0"/>
          </a:p>
          <a:p>
            <a:pPr marL="0" indent="0">
              <a:buNone/>
            </a:pPr>
            <a:endParaRPr lang="ro-RO" sz="2600" dirty="0"/>
          </a:p>
          <a:p>
            <a:pPr marL="0" indent="0">
              <a:buNone/>
            </a:pPr>
            <a:endParaRPr lang="ro-RO" sz="2600" dirty="0" smtClean="0"/>
          </a:p>
          <a:p>
            <a:pPr marL="0" indent="0">
              <a:buNone/>
            </a:pPr>
            <a:endParaRPr lang="ro-RO" sz="2600" dirty="0" smtClean="0"/>
          </a:p>
          <a:p>
            <a:r>
              <a:rPr lang="en-US" sz="2000" b="1" dirty="0" smtClean="0"/>
              <a:t>Meeting exclusively focused on the final reviewing</a:t>
            </a:r>
            <a:r>
              <a:rPr lang="en-US" sz="2000" dirty="0" smtClean="0"/>
              <a:t> of newly written questions.</a:t>
            </a:r>
          </a:p>
          <a:p>
            <a:r>
              <a:rPr lang="ro-RO" sz="2000" dirty="0" smtClean="0"/>
              <a:t>O</a:t>
            </a:r>
            <a:r>
              <a:rPr lang="en-US" sz="2000" dirty="0" err="1" smtClean="0"/>
              <a:t>bserved</a:t>
            </a:r>
            <a:r>
              <a:rPr lang="en-US" sz="2000" dirty="0" smtClean="0"/>
              <a:t> question revisal </a:t>
            </a:r>
            <a:r>
              <a:rPr lang="en-US" sz="2000" dirty="0"/>
              <a:t>process—</a:t>
            </a:r>
            <a:r>
              <a:rPr lang="en-US" sz="2000" b="1" dirty="0" smtClean="0"/>
              <a:t>thorough and collaborative effort</a:t>
            </a:r>
            <a:r>
              <a:rPr lang="en-US" sz="2000" dirty="0" smtClean="0"/>
              <a:t>, ensuring that all questions are aligned with the curriculum and meet high standards of clarity, accuracy, and fairness</a:t>
            </a:r>
            <a:r>
              <a:rPr lang="ro-RO" sz="2600" dirty="0" smtClean="0"/>
              <a:t>.</a:t>
            </a:r>
          </a:p>
          <a:p>
            <a:endParaRPr lang="ro-RO" dirty="0" smtClean="0"/>
          </a:p>
          <a:p>
            <a:endParaRPr lang="ro-R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846" y="1971473"/>
            <a:ext cx="7994516" cy="29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Exam Committee Meeting – 17 October during the Society Congress</a:t>
            </a:r>
            <a:r>
              <a:rPr lang="ro-RO" sz="2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o-RO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– Issues identified and on-site recommendations</a:t>
            </a:r>
            <a:endParaRPr lang="ro-R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055" y="1978025"/>
            <a:ext cx="4844375" cy="406285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b="1" u="sng" dirty="0"/>
              <a:t> </a:t>
            </a:r>
            <a:r>
              <a:rPr lang="ro-RO" sz="2400" b="1" u="sng" dirty="0" smtClean="0"/>
              <a:t>On-site Recommendations </a:t>
            </a:r>
          </a:p>
          <a:p>
            <a:r>
              <a:rPr lang="en-US" sz="2400" dirty="0" smtClean="0"/>
              <a:t>More </a:t>
            </a:r>
            <a:r>
              <a:rPr lang="en-US" sz="2400" b="1" dirty="0" smtClean="0"/>
              <a:t>Detailed Guidelines </a:t>
            </a:r>
            <a:r>
              <a:rPr lang="en-US" sz="2400" dirty="0" smtClean="0"/>
              <a:t>for writing questions</a:t>
            </a:r>
          </a:p>
          <a:p>
            <a:r>
              <a:rPr lang="en-US" sz="2400" b="1" dirty="0" smtClean="0"/>
              <a:t>Expand Use of Tables and Visuals</a:t>
            </a:r>
          </a:p>
          <a:p>
            <a:r>
              <a:rPr lang="en-US" sz="2400" b="1" dirty="0" smtClean="0"/>
              <a:t>Avoid sending any sensitive information </a:t>
            </a:r>
            <a:r>
              <a:rPr lang="en-US" sz="2400" dirty="0" smtClean="0"/>
              <a:t>outside the reviewer team</a:t>
            </a:r>
            <a:endParaRPr lang="ro-RO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978025"/>
            <a:ext cx="4268821" cy="4062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3100" b="1" u="sng" dirty="0"/>
              <a:t>I</a:t>
            </a:r>
            <a:r>
              <a:rPr lang="ro-RO" sz="3100" b="1" u="sng" dirty="0" smtClean="0"/>
              <a:t>ssues identified</a:t>
            </a:r>
          </a:p>
          <a:p>
            <a:r>
              <a:rPr lang="en-US" b="1" dirty="0" smtClean="0"/>
              <a:t>Content Issues</a:t>
            </a:r>
            <a:r>
              <a:rPr lang="en-US" dirty="0" smtClean="0"/>
              <a:t>—use of absolute terms, negative wording, areas addressed too broad, minor terminology issues</a:t>
            </a:r>
          </a:p>
          <a:p>
            <a:r>
              <a:rPr lang="en-US" b="1" dirty="0" smtClean="0"/>
              <a:t>Structural and Formatting Issues </a:t>
            </a:r>
            <a:r>
              <a:rPr lang="en-US" dirty="0"/>
              <a:t>—</a:t>
            </a:r>
            <a:r>
              <a:rPr lang="en-US" dirty="0" smtClean="0"/>
              <a:t>progressive item order, no area tagged, clinical data representation (tables with values)</a:t>
            </a:r>
          </a:p>
          <a:p>
            <a:r>
              <a:rPr lang="en-US" b="1" dirty="0" smtClean="0"/>
              <a:t>Safety concerns</a:t>
            </a:r>
            <a:r>
              <a:rPr lang="en-US" dirty="0" smtClean="0"/>
              <a:t>—the instructions booklet along with the actual questions to be revised, were sent to the observers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049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13" y="0"/>
            <a:ext cx="10515600" cy="1325563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Online Exam - Issues identified </a:t>
            </a:r>
            <a:endParaRPr lang="ro-RO" sz="2800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005" y="1037544"/>
            <a:ext cx="11119339" cy="18501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o-RO" sz="2000" b="1" u="sng" dirty="0" smtClean="0"/>
              <a:t>Pre-Exam:</a:t>
            </a:r>
            <a:endParaRPr lang="ro-RO" sz="2000" u="sng" dirty="0"/>
          </a:p>
          <a:p>
            <a:r>
              <a:rPr lang="ro-RO" sz="2000" b="1" dirty="0"/>
              <a:t>Difficulties with </a:t>
            </a:r>
            <a:r>
              <a:rPr lang="ro-RO" sz="2000" b="1" dirty="0" smtClean="0"/>
              <a:t>Login </a:t>
            </a:r>
            <a:r>
              <a:rPr lang="ro-RO" sz="2000" dirty="0" smtClean="0"/>
              <a:t>as observer </a:t>
            </a:r>
          </a:p>
          <a:p>
            <a:r>
              <a:rPr lang="ro-RO" sz="2000" b="1" dirty="0" smtClean="0"/>
              <a:t>Laptop </a:t>
            </a:r>
            <a:r>
              <a:rPr lang="ro-RO" sz="2000" b="1" dirty="0"/>
              <a:t>Resource Testing </a:t>
            </a:r>
            <a:r>
              <a:rPr lang="ro-RO" sz="2000" b="1" dirty="0" smtClean="0"/>
              <a:t>Issues</a:t>
            </a:r>
            <a:endParaRPr lang="ro-RO" sz="2000" dirty="0" smtClean="0"/>
          </a:p>
          <a:p>
            <a:r>
              <a:rPr lang="ro-RO" sz="2000" b="1" dirty="0"/>
              <a:t>Latency Issues with Guardian </a:t>
            </a:r>
            <a:r>
              <a:rPr lang="ro-RO" sz="2000" b="1" dirty="0" smtClean="0"/>
              <a:t>Browser</a:t>
            </a:r>
            <a:endParaRPr lang="ro-RO" sz="2000" dirty="0"/>
          </a:p>
          <a:p>
            <a:endParaRPr lang="ro-RO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98005" y="3094892"/>
            <a:ext cx="11119339" cy="341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000" b="1" u="sng" dirty="0" smtClean="0"/>
              <a:t>During </a:t>
            </a:r>
            <a:r>
              <a:rPr lang="ro-RO" sz="2000" b="1" u="sng" dirty="0"/>
              <a:t>the </a:t>
            </a:r>
            <a:r>
              <a:rPr lang="ro-RO" sz="2000" b="1" u="sng" dirty="0" smtClean="0"/>
              <a:t>Exam:</a:t>
            </a:r>
            <a:endParaRPr lang="ro-RO" sz="2000" u="sng" dirty="0" smtClean="0"/>
          </a:p>
          <a:p>
            <a:r>
              <a:rPr lang="ro-RO" sz="2000" b="1" dirty="0"/>
              <a:t>P</a:t>
            </a:r>
            <a:r>
              <a:rPr lang="ro-RO" sz="2000" b="1" dirty="0" smtClean="0"/>
              <a:t>roctoring </a:t>
            </a:r>
            <a:r>
              <a:rPr lang="ro-RO" sz="2000" dirty="0"/>
              <a:t>process lasted for about </a:t>
            </a:r>
            <a:r>
              <a:rPr lang="ro-RO" sz="2000" b="1" dirty="0"/>
              <a:t>15 </a:t>
            </a:r>
            <a:r>
              <a:rPr lang="ro-RO" sz="2000" b="1" dirty="0" smtClean="0"/>
              <a:t>minutes</a:t>
            </a:r>
          </a:p>
          <a:p>
            <a:r>
              <a:rPr lang="ro-RO" sz="2000" dirty="0" smtClean="0"/>
              <a:t>Interactions with two proctors</a:t>
            </a:r>
          </a:p>
          <a:p>
            <a:pPr lvl="1"/>
            <a:r>
              <a:rPr lang="ro-RO" sz="2000" dirty="0" smtClean="0"/>
              <a:t>First, accessed </a:t>
            </a:r>
            <a:r>
              <a:rPr lang="ro-RO" sz="2000" dirty="0"/>
              <a:t>system settings like the </a:t>
            </a:r>
            <a:r>
              <a:rPr lang="ro-RO" sz="2000" b="1" dirty="0"/>
              <a:t>"Game Mode" </a:t>
            </a:r>
            <a:r>
              <a:rPr lang="ro-RO" sz="2000" dirty="0"/>
              <a:t>without providing any </a:t>
            </a:r>
            <a:r>
              <a:rPr lang="ro-RO" sz="2000" dirty="0" smtClean="0"/>
              <a:t>explanation</a:t>
            </a:r>
          </a:p>
          <a:p>
            <a:pPr lvl="1"/>
            <a:r>
              <a:rPr lang="ro-RO" sz="2000" dirty="0" smtClean="0"/>
              <a:t>Second, was speaking in a </a:t>
            </a:r>
            <a:r>
              <a:rPr lang="ro-RO" sz="2000" b="1" dirty="0" smtClean="0"/>
              <a:t>difficult to understand English</a:t>
            </a:r>
            <a:r>
              <a:rPr lang="ro-RO" sz="2000" dirty="0" smtClean="0"/>
              <a:t>, his voice could be heard but there was no visual interaction</a:t>
            </a:r>
          </a:p>
          <a:p>
            <a:r>
              <a:rPr lang="ro-RO" sz="2000" dirty="0" smtClean="0"/>
              <a:t>Upon finishing the exam </a:t>
            </a:r>
            <a:r>
              <a:rPr lang="ro-RO" sz="2000" dirty="0"/>
              <a:t>early, there was </a:t>
            </a:r>
            <a:r>
              <a:rPr lang="ro-RO" sz="2000" b="1" dirty="0"/>
              <a:t>no comment </a:t>
            </a:r>
            <a:r>
              <a:rPr lang="ro-RO" sz="2000" b="1" dirty="0" smtClean="0"/>
              <a:t>or acknowledgement </a:t>
            </a:r>
            <a:r>
              <a:rPr lang="ro-RO" sz="2000" b="1" dirty="0"/>
              <a:t>from the </a:t>
            </a:r>
            <a:r>
              <a:rPr lang="ro-RO" sz="2000" b="1" dirty="0" smtClean="0"/>
              <a:t>proctors</a:t>
            </a:r>
          </a:p>
          <a:p>
            <a:r>
              <a:rPr lang="ro-RO" sz="2000" b="1" dirty="0">
                <a:solidFill>
                  <a:srgbClr val="FF0000"/>
                </a:solidFill>
              </a:rPr>
              <a:t>Snipping Tool </a:t>
            </a:r>
            <a:r>
              <a:rPr lang="ro-RO" sz="2000" b="1" dirty="0" smtClean="0">
                <a:solidFill>
                  <a:srgbClr val="FF0000"/>
                </a:solidFill>
              </a:rPr>
              <a:t>Access–possible</a:t>
            </a:r>
          </a:p>
          <a:p>
            <a:r>
              <a:rPr lang="ro-RO" sz="2000" b="1" dirty="0" smtClean="0">
                <a:solidFill>
                  <a:srgbClr val="FF0000"/>
                </a:solidFill>
              </a:rPr>
              <a:t>Chrome </a:t>
            </a:r>
            <a:r>
              <a:rPr lang="ro-RO" sz="2000" b="1" dirty="0" smtClean="0">
                <a:solidFill>
                  <a:srgbClr val="FF0000"/>
                </a:solidFill>
              </a:rPr>
              <a:t>browser–opened </a:t>
            </a:r>
            <a:r>
              <a:rPr lang="ro-RO" sz="2000" b="1" dirty="0" smtClean="0">
                <a:solidFill>
                  <a:srgbClr val="FF0000"/>
                </a:solidFill>
              </a:rPr>
              <a:t>by the proctors on my laptop</a:t>
            </a:r>
          </a:p>
          <a:p>
            <a:endParaRPr lang="ro-RO" dirty="0"/>
          </a:p>
        </p:txBody>
      </p:sp>
      <p:grpSp>
        <p:nvGrpSpPr>
          <p:cNvPr id="20" name="Group 19"/>
          <p:cNvGrpSpPr/>
          <p:nvPr/>
        </p:nvGrpSpPr>
        <p:grpSpPr>
          <a:xfrm>
            <a:off x="6881085" y="3217282"/>
            <a:ext cx="1080000" cy="1080000"/>
            <a:chOff x="4205979" y="2798993"/>
            <a:chExt cx="1080000" cy="1080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082775C-CA6C-4281-8F2D-F4188AC7421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05979" y="2798993"/>
              <a:ext cx="1080000" cy="1080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90000" rIns="91440" bIns="9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>
                <a:latin typeface="+mj-lt"/>
              </a:endParaRPr>
            </a:p>
          </p:txBody>
        </p:sp>
        <p:sp>
          <p:nvSpPr>
            <p:cNvPr id="19" name="Graphic 118">
              <a:extLst>
                <a:ext uri="{FF2B5EF4-FFF2-40B4-BE49-F238E27FC236}">
                  <a16:creationId xmlns:a16="http://schemas.microsoft.com/office/drawing/2014/main" id="{17F1856D-5CA0-4F28-BEB7-2CFE98BF9B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49349" y="2933993"/>
              <a:ext cx="393260" cy="810000"/>
            </a:xfrm>
            <a:custGeom>
              <a:avLst/>
              <a:gdLst>
                <a:gd name="connsiteX0" fmla="*/ 714375 w 1276350"/>
                <a:gd name="connsiteY0" fmla="*/ 1100138 h 2628900"/>
                <a:gd name="connsiteX1" fmla="*/ 865823 w 1276350"/>
                <a:gd name="connsiteY1" fmla="*/ 1411605 h 2628900"/>
                <a:gd name="connsiteX2" fmla="*/ 733425 w 1276350"/>
                <a:gd name="connsiteY2" fmla="*/ 1477328 h 2628900"/>
                <a:gd name="connsiteX3" fmla="*/ 607695 w 1276350"/>
                <a:gd name="connsiteY3" fmla="*/ 1499235 h 2628900"/>
                <a:gd name="connsiteX4" fmla="*/ 615315 w 1276350"/>
                <a:gd name="connsiteY4" fmla="*/ 1539240 h 2628900"/>
                <a:gd name="connsiteX5" fmla="*/ 628650 w 1276350"/>
                <a:gd name="connsiteY5" fmla="*/ 1598295 h 2628900"/>
                <a:gd name="connsiteX6" fmla="*/ 629603 w 1276350"/>
                <a:gd name="connsiteY6" fmla="*/ 1602105 h 2628900"/>
                <a:gd name="connsiteX7" fmla="*/ 629603 w 1276350"/>
                <a:gd name="connsiteY7" fmla="*/ 1605915 h 2628900"/>
                <a:gd name="connsiteX8" fmla="*/ 481013 w 1276350"/>
                <a:gd name="connsiteY8" fmla="*/ 1668780 h 2628900"/>
                <a:gd name="connsiteX9" fmla="*/ 355283 w 1276350"/>
                <a:gd name="connsiteY9" fmla="*/ 1689735 h 2628900"/>
                <a:gd name="connsiteX10" fmla="*/ 456248 w 1276350"/>
                <a:gd name="connsiteY10" fmla="*/ 1732598 h 2628900"/>
                <a:gd name="connsiteX11" fmla="*/ 591503 w 1276350"/>
                <a:gd name="connsiteY11" fmla="*/ 1820228 h 2628900"/>
                <a:gd name="connsiteX12" fmla="*/ 564833 w 1276350"/>
                <a:gd name="connsiteY12" fmla="*/ 1901190 h 2628900"/>
                <a:gd name="connsiteX13" fmla="*/ 558165 w 1276350"/>
                <a:gd name="connsiteY13" fmla="*/ 1912620 h 2628900"/>
                <a:gd name="connsiteX14" fmla="*/ 563880 w 1276350"/>
                <a:gd name="connsiteY14" fmla="*/ 1935480 h 2628900"/>
                <a:gd name="connsiteX15" fmla="*/ 579120 w 1276350"/>
                <a:gd name="connsiteY15" fmla="*/ 2103120 h 2628900"/>
                <a:gd name="connsiteX16" fmla="*/ 579120 w 1276350"/>
                <a:gd name="connsiteY16" fmla="*/ 2104073 h 2628900"/>
                <a:gd name="connsiteX17" fmla="*/ 314325 w 1276350"/>
                <a:gd name="connsiteY17" fmla="*/ 2262188 h 2628900"/>
                <a:gd name="connsiteX18" fmla="*/ 293370 w 1276350"/>
                <a:gd name="connsiteY18" fmla="*/ 2262188 h 2628900"/>
                <a:gd name="connsiteX19" fmla="*/ 104775 w 1276350"/>
                <a:gd name="connsiteY19" fmla="*/ 2312670 h 2628900"/>
                <a:gd name="connsiteX20" fmla="*/ 72390 w 1276350"/>
                <a:gd name="connsiteY20" fmla="*/ 2409825 h 2628900"/>
                <a:gd name="connsiteX21" fmla="*/ 72390 w 1276350"/>
                <a:gd name="connsiteY21" fmla="*/ 2628900 h 2628900"/>
                <a:gd name="connsiteX22" fmla="*/ 0 w 1276350"/>
                <a:gd name="connsiteY22" fmla="*/ 2628900 h 2628900"/>
                <a:gd name="connsiteX23" fmla="*/ 0 w 1276350"/>
                <a:gd name="connsiteY23" fmla="*/ 2409825 h 2628900"/>
                <a:gd name="connsiteX24" fmla="*/ 53340 w 1276350"/>
                <a:gd name="connsiteY24" fmla="*/ 2262188 h 2628900"/>
                <a:gd name="connsiteX25" fmla="*/ 292418 w 1276350"/>
                <a:gd name="connsiteY25" fmla="*/ 2191703 h 2628900"/>
                <a:gd name="connsiteX26" fmla="*/ 312420 w 1276350"/>
                <a:gd name="connsiteY26" fmla="*/ 2191703 h 2628900"/>
                <a:gd name="connsiteX27" fmla="*/ 509588 w 1276350"/>
                <a:gd name="connsiteY27" fmla="*/ 2085023 h 2628900"/>
                <a:gd name="connsiteX28" fmla="*/ 494348 w 1276350"/>
                <a:gd name="connsiteY28" fmla="*/ 1954530 h 2628900"/>
                <a:gd name="connsiteX29" fmla="*/ 486728 w 1276350"/>
                <a:gd name="connsiteY29" fmla="*/ 1902143 h 2628900"/>
                <a:gd name="connsiteX30" fmla="*/ 501968 w 1276350"/>
                <a:gd name="connsiteY30" fmla="*/ 1866900 h 2628900"/>
                <a:gd name="connsiteX31" fmla="*/ 520065 w 1276350"/>
                <a:gd name="connsiteY31" fmla="*/ 1828800 h 2628900"/>
                <a:gd name="connsiteX32" fmla="*/ 440055 w 1276350"/>
                <a:gd name="connsiteY32" fmla="*/ 1803083 h 2628900"/>
                <a:gd name="connsiteX33" fmla="*/ 283845 w 1276350"/>
                <a:gd name="connsiteY33" fmla="*/ 1689735 h 2628900"/>
                <a:gd name="connsiteX34" fmla="*/ 478155 w 1276350"/>
                <a:gd name="connsiteY34" fmla="*/ 1598295 h 2628900"/>
                <a:gd name="connsiteX35" fmla="*/ 554355 w 1276350"/>
                <a:gd name="connsiteY35" fmla="*/ 1592580 h 2628900"/>
                <a:gd name="connsiteX36" fmla="*/ 545783 w 1276350"/>
                <a:gd name="connsiteY36" fmla="*/ 1559243 h 2628900"/>
                <a:gd name="connsiteX37" fmla="*/ 549593 w 1276350"/>
                <a:gd name="connsiteY37" fmla="*/ 1459230 h 2628900"/>
                <a:gd name="connsiteX38" fmla="*/ 728663 w 1276350"/>
                <a:gd name="connsiteY38" fmla="*/ 1408748 h 2628900"/>
                <a:gd name="connsiteX39" fmla="*/ 800100 w 1276350"/>
                <a:gd name="connsiteY39" fmla="*/ 1384935 h 2628900"/>
                <a:gd name="connsiteX40" fmla="*/ 658178 w 1276350"/>
                <a:gd name="connsiteY40" fmla="*/ 1146810 h 2628900"/>
                <a:gd name="connsiteX41" fmla="*/ 498158 w 1276350"/>
                <a:gd name="connsiteY41" fmla="*/ 880110 h 2628900"/>
                <a:gd name="connsiteX42" fmla="*/ 543878 w 1276350"/>
                <a:gd name="connsiteY42" fmla="*/ 765810 h 2628900"/>
                <a:gd name="connsiteX43" fmla="*/ 562928 w 1276350"/>
                <a:gd name="connsiteY43" fmla="*/ 706755 h 2628900"/>
                <a:gd name="connsiteX44" fmla="*/ 507683 w 1276350"/>
                <a:gd name="connsiteY44" fmla="*/ 432435 h 2628900"/>
                <a:gd name="connsiteX45" fmla="*/ 269558 w 1276350"/>
                <a:gd name="connsiteY45" fmla="*/ 61913 h 2628900"/>
                <a:gd name="connsiteX46" fmla="*/ 261938 w 1276350"/>
                <a:gd name="connsiteY46" fmla="*/ 56198 h 2628900"/>
                <a:gd name="connsiteX47" fmla="*/ 307658 w 1276350"/>
                <a:gd name="connsiteY47" fmla="*/ 0 h 2628900"/>
                <a:gd name="connsiteX48" fmla="*/ 314325 w 1276350"/>
                <a:gd name="connsiteY48" fmla="*/ 5715 h 2628900"/>
                <a:gd name="connsiteX49" fmla="*/ 576263 w 1276350"/>
                <a:gd name="connsiteY49" fmla="*/ 415290 h 2628900"/>
                <a:gd name="connsiteX50" fmla="*/ 632460 w 1276350"/>
                <a:gd name="connsiteY50" fmla="*/ 692468 h 2628900"/>
                <a:gd name="connsiteX51" fmla="*/ 591503 w 1276350"/>
                <a:gd name="connsiteY51" fmla="*/ 817245 h 2628900"/>
                <a:gd name="connsiteX52" fmla="*/ 568643 w 1276350"/>
                <a:gd name="connsiteY52" fmla="*/ 873443 h 2628900"/>
                <a:gd name="connsiteX53" fmla="*/ 714375 w 1276350"/>
                <a:gd name="connsiteY53" fmla="*/ 1100138 h 2628900"/>
                <a:gd name="connsiteX54" fmla="*/ 274320 w 1276350"/>
                <a:gd name="connsiteY54" fmla="*/ 942023 h 2628900"/>
                <a:gd name="connsiteX55" fmla="*/ 180975 w 1276350"/>
                <a:gd name="connsiteY55" fmla="*/ 931545 h 2628900"/>
                <a:gd name="connsiteX56" fmla="*/ 171450 w 1276350"/>
                <a:gd name="connsiteY56" fmla="*/ 929640 h 2628900"/>
                <a:gd name="connsiteX57" fmla="*/ 158115 w 1276350"/>
                <a:gd name="connsiteY57" fmla="*/ 1000125 h 2628900"/>
                <a:gd name="connsiteX58" fmla="*/ 167640 w 1276350"/>
                <a:gd name="connsiteY58" fmla="*/ 1002030 h 2628900"/>
                <a:gd name="connsiteX59" fmla="*/ 274320 w 1276350"/>
                <a:gd name="connsiteY59" fmla="*/ 1014413 h 2628900"/>
                <a:gd name="connsiteX60" fmla="*/ 384810 w 1276350"/>
                <a:gd name="connsiteY60" fmla="*/ 978218 h 2628900"/>
                <a:gd name="connsiteX61" fmla="*/ 402908 w 1276350"/>
                <a:gd name="connsiteY61" fmla="*/ 908685 h 2628900"/>
                <a:gd name="connsiteX62" fmla="*/ 400050 w 1276350"/>
                <a:gd name="connsiteY62" fmla="*/ 899160 h 2628900"/>
                <a:gd name="connsiteX63" fmla="*/ 340043 w 1276350"/>
                <a:gd name="connsiteY63" fmla="*/ 915353 h 2628900"/>
                <a:gd name="connsiteX64" fmla="*/ 341948 w 1276350"/>
                <a:gd name="connsiteY64" fmla="*/ 922973 h 2628900"/>
                <a:gd name="connsiteX65" fmla="*/ 332423 w 1276350"/>
                <a:gd name="connsiteY65" fmla="*/ 924878 h 2628900"/>
                <a:gd name="connsiteX66" fmla="*/ 330518 w 1276350"/>
                <a:gd name="connsiteY66" fmla="*/ 928688 h 2628900"/>
                <a:gd name="connsiteX67" fmla="*/ 274320 w 1276350"/>
                <a:gd name="connsiteY67" fmla="*/ 942023 h 2628900"/>
                <a:gd name="connsiteX68" fmla="*/ 138113 w 1276350"/>
                <a:gd name="connsiteY68" fmla="*/ 779145 h 2628900"/>
                <a:gd name="connsiteX69" fmla="*/ 248603 w 1276350"/>
                <a:gd name="connsiteY69" fmla="*/ 759143 h 2628900"/>
                <a:gd name="connsiteX70" fmla="*/ 428625 w 1276350"/>
                <a:gd name="connsiteY70" fmla="*/ 811530 h 2628900"/>
                <a:gd name="connsiteX71" fmla="*/ 436245 w 1276350"/>
                <a:gd name="connsiteY71" fmla="*/ 817245 h 2628900"/>
                <a:gd name="connsiteX72" fmla="*/ 478155 w 1276350"/>
                <a:gd name="connsiteY72" fmla="*/ 759143 h 2628900"/>
                <a:gd name="connsiteX73" fmla="*/ 470535 w 1276350"/>
                <a:gd name="connsiteY73" fmla="*/ 753428 h 2628900"/>
                <a:gd name="connsiteX74" fmla="*/ 248603 w 1276350"/>
                <a:gd name="connsiteY74" fmla="*/ 687705 h 2628900"/>
                <a:gd name="connsiteX75" fmla="*/ 113348 w 1276350"/>
                <a:gd name="connsiteY75" fmla="*/ 711518 h 2628900"/>
                <a:gd name="connsiteX76" fmla="*/ 104775 w 1276350"/>
                <a:gd name="connsiteY76" fmla="*/ 715328 h 2628900"/>
                <a:gd name="connsiteX77" fmla="*/ 128588 w 1276350"/>
                <a:gd name="connsiteY77" fmla="*/ 782955 h 2628900"/>
                <a:gd name="connsiteX78" fmla="*/ 138113 w 1276350"/>
                <a:gd name="connsiteY78" fmla="*/ 779145 h 2628900"/>
                <a:gd name="connsiteX79" fmla="*/ 923925 w 1276350"/>
                <a:gd name="connsiteY79" fmla="*/ 1748790 h 2628900"/>
                <a:gd name="connsiteX80" fmla="*/ 1268730 w 1276350"/>
                <a:gd name="connsiteY80" fmla="*/ 1748790 h 2628900"/>
                <a:gd name="connsiteX81" fmla="*/ 1268730 w 1276350"/>
                <a:gd name="connsiteY81" fmla="*/ 1677353 h 2628900"/>
                <a:gd name="connsiteX82" fmla="*/ 923925 w 1276350"/>
                <a:gd name="connsiteY82" fmla="*/ 1677353 h 2628900"/>
                <a:gd name="connsiteX83" fmla="*/ 923925 w 1276350"/>
                <a:gd name="connsiteY83" fmla="*/ 1748790 h 2628900"/>
                <a:gd name="connsiteX84" fmla="*/ 1282065 w 1276350"/>
                <a:gd name="connsiteY84" fmla="*/ 1423988 h 2628900"/>
                <a:gd name="connsiteX85" fmla="*/ 1254443 w 1276350"/>
                <a:gd name="connsiteY85" fmla="*/ 1358265 h 2628900"/>
                <a:gd name="connsiteX86" fmla="*/ 910590 w 1276350"/>
                <a:gd name="connsiteY86" fmla="*/ 1503998 h 2628900"/>
                <a:gd name="connsiteX87" fmla="*/ 938213 w 1276350"/>
                <a:gd name="connsiteY87" fmla="*/ 1569720 h 2628900"/>
                <a:gd name="connsiteX88" fmla="*/ 1282065 w 1276350"/>
                <a:gd name="connsiteY88" fmla="*/ 1423988 h 2628900"/>
                <a:gd name="connsiteX89" fmla="*/ 910590 w 1276350"/>
                <a:gd name="connsiteY89" fmla="*/ 1916430 h 2628900"/>
                <a:gd name="connsiteX90" fmla="*/ 1254443 w 1276350"/>
                <a:gd name="connsiteY90" fmla="*/ 2062163 h 2628900"/>
                <a:gd name="connsiteX91" fmla="*/ 1282065 w 1276350"/>
                <a:gd name="connsiteY91" fmla="*/ 1996440 h 2628900"/>
                <a:gd name="connsiteX92" fmla="*/ 938213 w 1276350"/>
                <a:gd name="connsiteY92" fmla="*/ 1850708 h 2628900"/>
                <a:gd name="connsiteX93" fmla="*/ 910590 w 1276350"/>
                <a:gd name="connsiteY93" fmla="*/ 1916430 h 262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1276350" h="2628900">
                  <a:moveTo>
                    <a:pt x="714375" y="1100138"/>
                  </a:moveTo>
                  <a:cubicBezTo>
                    <a:pt x="814388" y="1224915"/>
                    <a:pt x="900113" y="1332548"/>
                    <a:pt x="865823" y="1411605"/>
                  </a:cubicBezTo>
                  <a:cubicBezTo>
                    <a:pt x="847725" y="1451610"/>
                    <a:pt x="804863" y="1473518"/>
                    <a:pt x="733425" y="1477328"/>
                  </a:cubicBezTo>
                  <a:cubicBezTo>
                    <a:pt x="623888" y="1483995"/>
                    <a:pt x="609600" y="1496378"/>
                    <a:pt x="607695" y="1499235"/>
                  </a:cubicBezTo>
                  <a:cubicBezTo>
                    <a:pt x="606743" y="1503998"/>
                    <a:pt x="612458" y="1525905"/>
                    <a:pt x="615315" y="1539240"/>
                  </a:cubicBezTo>
                  <a:cubicBezTo>
                    <a:pt x="620078" y="1556385"/>
                    <a:pt x="624840" y="1575435"/>
                    <a:pt x="628650" y="1598295"/>
                  </a:cubicBezTo>
                  <a:lnTo>
                    <a:pt x="629603" y="1602105"/>
                  </a:lnTo>
                  <a:lnTo>
                    <a:pt x="629603" y="1605915"/>
                  </a:lnTo>
                  <a:cubicBezTo>
                    <a:pt x="626745" y="1664018"/>
                    <a:pt x="556260" y="1665923"/>
                    <a:pt x="481013" y="1668780"/>
                  </a:cubicBezTo>
                  <a:cubicBezTo>
                    <a:pt x="377190" y="1672590"/>
                    <a:pt x="355283" y="1682115"/>
                    <a:pt x="355283" y="1689735"/>
                  </a:cubicBezTo>
                  <a:cubicBezTo>
                    <a:pt x="355283" y="1709738"/>
                    <a:pt x="416243" y="1723073"/>
                    <a:pt x="456248" y="1732598"/>
                  </a:cubicBezTo>
                  <a:cubicBezTo>
                    <a:pt x="517208" y="1746885"/>
                    <a:pt x="585788" y="1762125"/>
                    <a:pt x="591503" y="1820228"/>
                  </a:cubicBezTo>
                  <a:cubicBezTo>
                    <a:pt x="594360" y="1849755"/>
                    <a:pt x="578168" y="1878330"/>
                    <a:pt x="564833" y="1901190"/>
                  </a:cubicBezTo>
                  <a:cubicBezTo>
                    <a:pt x="562928" y="1905000"/>
                    <a:pt x="560070" y="1908810"/>
                    <a:pt x="558165" y="1912620"/>
                  </a:cubicBezTo>
                  <a:cubicBezTo>
                    <a:pt x="559118" y="1918335"/>
                    <a:pt x="561975" y="1927860"/>
                    <a:pt x="563880" y="1935480"/>
                  </a:cubicBezTo>
                  <a:cubicBezTo>
                    <a:pt x="575310" y="1980248"/>
                    <a:pt x="593408" y="2047875"/>
                    <a:pt x="579120" y="2103120"/>
                  </a:cubicBezTo>
                  <a:lnTo>
                    <a:pt x="579120" y="2104073"/>
                  </a:lnTo>
                  <a:cubicBezTo>
                    <a:pt x="537210" y="2243138"/>
                    <a:pt x="421958" y="2262188"/>
                    <a:pt x="314325" y="2262188"/>
                  </a:cubicBezTo>
                  <a:cubicBezTo>
                    <a:pt x="310515" y="2262188"/>
                    <a:pt x="296228" y="2262188"/>
                    <a:pt x="293370" y="2262188"/>
                  </a:cubicBezTo>
                  <a:cubicBezTo>
                    <a:pt x="201930" y="2262188"/>
                    <a:pt x="139065" y="2279333"/>
                    <a:pt x="104775" y="2312670"/>
                  </a:cubicBezTo>
                  <a:cubicBezTo>
                    <a:pt x="81915" y="2334578"/>
                    <a:pt x="72390" y="2365058"/>
                    <a:pt x="72390" y="2409825"/>
                  </a:cubicBezTo>
                  <a:lnTo>
                    <a:pt x="72390" y="2628900"/>
                  </a:lnTo>
                  <a:lnTo>
                    <a:pt x="0" y="2628900"/>
                  </a:lnTo>
                  <a:lnTo>
                    <a:pt x="0" y="2409825"/>
                  </a:lnTo>
                  <a:cubicBezTo>
                    <a:pt x="0" y="2368868"/>
                    <a:pt x="5715" y="2309813"/>
                    <a:pt x="53340" y="2262188"/>
                  </a:cubicBezTo>
                  <a:cubicBezTo>
                    <a:pt x="101918" y="2214563"/>
                    <a:pt x="180023" y="2191703"/>
                    <a:pt x="292418" y="2191703"/>
                  </a:cubicBezTo>
                  <a:cubicBezTo>
                    <a:pt x="295275" y="2191703"/>
                    <a:pt x="308610" y="2191703"/>
                    <a:pt x="312420" y="2191703"/>
                  </a:cubicBezTo>
                  <a:cubicBezTo>
                    <a:pt x="434340" y="2191703"/>
                    <a:pt x="485775" y="2164080"/>
                    <a:pt x="509588" y="2085023"/>
                  </a:cubicBezTo>
                  <a:cubicBezTo>
                    <a:pt x="519113" y="2048828"/>
                    <a:pt x="503873" y="1989773"/>
                    <a:pt x="494348" y="1954530"/>
                  </a:cubicBezTo>
                  <a:cubicBezTo>
                    <a:pt x="486728" y="1925955"/>
                    <a:pt x="483870" y="1914525"/>
                    <a:pt x="486728" y="1902143"/>
                  </a:cubicBezTo>
                  <a:cubicBezTo>
                    <a:pt x="488633" y="1890713"/>
                    <a:pt x="494348" y="1880235"/>
                    <a:pt x="501968" y="1866900"/>
                  </a:cubicBezTo>
                  <a:cubicBezTo>
                    <a:pt x="513398" y="1846898"/>
                    <a:pt x="519113" y="1833563"/>
                    <a:pt x="520065" y="1828800"/>
                  </a:cubicBezTo>
                  <a:cubicBezTo>
                    <a:pt x="516255" y="1824038"/>
                    <a:pt x="498158" y="1816418"/>
                    <a:pt x="440055" y="1803083"/>
                  </a:cubicBezTo>
                  <a:cubicBezTo>
                    <a:pt x="373380" y="1787843"/>
                    <a:pt x="282893" y="1766888"/>
                    <a:pt x="283845" y="1689735"/>
                  </a:cubicBezTo>
                  <a:cubicBezTo>
                    <a:pt x="285750" y="1604963"/>
                    <a:pt x="397193" y="1601153"/>
                    <a:pt x="478155" y="1598295"/>
                  </a:cubicBezTo>
                  <a:cubicBezTo>
                    <a:pt x="501015" y="1597343"/>
                    <a:pt x="536258" y="1596390"/>
                    <a:pt x="554355" y="1592580"/>
                  </a:cubicBezTo>
                  <a:cubicBezTo>
                    <a:pt x="551498" y="1580198"/>
                    <a:pt x="548640" y="1568768"/>
                    <a:pt x="545783" y="1559243"/>
                  </a:cubicBezTo>
                  <a:cubicBezTo>
                    <a:pt x="536258" y="1523048"/>
                    <a:pt x="527685" y="1488758"/>
                    <a:pt x="549593" y="1459230"/>
                  </a:cubicBezTo>
                  <a:cubicBezTo>
                    <a:pt x="572453" y="1427798"/>
                    <a:pt x="617220" y="1415415"/>
                    <a:pt x="728663" y="1408748"/>
                  </a:cubicBezTo>
                  <a:cubicBezTo>
                    <a:pt x="786765" y="1404938"/>
                    <a:pt x="798195" y="1389698"/>
                    <a:pt x="800100" y="1384935"/>
                  </a:cubicBezTo>
                  <a:cubicBezTo>
                    <a:pt x="817245" y="1345883"/>
                    <a:pt x="721995" y="1225868"/>
                    <a:pt x="658178" y="1146810"/>
                  </a:cubicBezTo>
                  <a:cubicBezTo>
                    <a:pt x="579120" y="1047750"/>
                    <a:pt x="503873" y="953453"/>
                    <a:pt x="498158" y="880110"/>
                  </a:cubicBezTo>
                  <a:cubicBezTo>
                    <a:pt x="493395" y="812483"/>
                    <a:pt x="523875" y="784860"/>
                    <a:pt x="543878" y="765810"/>
                  </a:cubicBezTo>
                  <a:cubicBezTo>
                    <a:pt x="561023" y="749618"/>
                    <a:pt x="568643" y="742950"/>
                    <a:pt x="562928" y="706755"/>
                  </a:cubicBezTo>
                  <a:cubicBezTo>
                    <a:pt x="542925" y="593408"/>
                    <a:pt x="523875" y="497205"/>
                    <a:pt x="507683" y="432435"/>
                  </a:cubicBezTo>
                  <a:cubicBezTo>
                    <a:pt x="469583" y="282893"/>
                    <a:pt x="390525" y="158115"/>
                    <a:pt x="269558" y="61913"/>
                  </a:cubicBezTo>
                  <a:lnTo>
                    <a:pt x="261938" y="56198"/>
                  </a:lnTo>
                  <a:lnTo>
                    <a:pt x="307658" y="0"/>
                  </a:lnTo>
                  <a:lnTo>
                    <a:pt x="314325" y="5715"/>
                  </a:lnTo>
                  <a:cubicBezTo>
                    <a:pt x="444818" y="110490"/>
                    <a:pt x="535305" y="252413"/>
                    <a:pt x="576263" y="415290"/>
                  </a:cubicBezTo>
                  <a:cubicBezTo>
                    <a:pt x="592455" y="481013"/>
                    <a:pt x="612458" y="580073"/>
                    <a:pt x="632460" y="692468"/>
                  </a:cubicBezTo>
                  <a:cubicBezTo>
                    <a:pt x="645795" y="767715"/>
                    <a:pt x="613410" y="797243"/>
                    <a:pt x="591503" y="817245"/>
                  </a:cubicBezTo>
                  <a:cubicBezTo>
                    <a:pt x="574358" y="832485"/>
                    <a:pt x="565785" y="841058"/>
                    <a:pt x="568643" y="873443"/>
                  </a:cubicBezTo>
                  <a:cubicBezTo>
                    <a:pt x="573405" y="923925"/>
                    <a:pt x="651510" y="1021080"/>
                    <a:pt x="714375" y="1100138"/>
                  </a:cubicBezTo>
                  <a:close/>
                  <a:moveTo>
                    <a:pt x="274320" y="942023"/>
                  </a:moveTo>
                  <a:cubicBezTo>
                    <a:pt x="248603" y="942023"/>
                    <a:pt x="218123" y="938213"/>
                    <a:pt x="180975" y="931545"/>
                  </a:cubicBezTo>
                  <a:lnTo>
                    <a:pt x="171450" y="929640"/>
                  </a:lnTo>
                  <a:lnTo>
                    <a:pt x="158115" y="1000125"/>
                  </a:lnTo>
                  <a:lnTo>
                    <a:pt x="167640" y="1002030"/>
                  </a:lnTo>
                  <a:cubicBezTo>
                    <a:pt x="208598" y="1009650"/>
                    <a:pt x="244793" y="1014413"/>
                    <a:pt x="274320" y="1014413"/>
                  </a:cubicBezTo>
                  <a:cubicBezTo>
                    <a:pt x="326708" y="1014413"/>
                    <a:pt x="362903" y="1002983"/>
                    <a:pt x="384810" y="978218"/>
                  </a:cubicBezTo>
                  <a:cubicBezTo>
                    <a:pt x="413385" y="947738"/>
                    <a:pt x="403860" y="912495"/>
                    <a:pt x="402908" y="908685"/>
                  </a:cubicBezTo>
                  <a:lnTo>
                    <a:pt x="400050" y="899160"/>
                  </a:lnTo>
                  <a:lnTo>
                    <a:pt x="340043" y="915353"/>
                  </a:lnTo>
                  <a:lnTo>
                    <a:pt x="341948" y="922973"/>
                  </a:lnTo>
                  <a:lnTo>
                    <a:pt x="332423" y="924878"/>
                  </a:lnTo>
                  <a:cubicBezTo>
                    <a:pt x="332423" y="924878"/>
                    <a:pt x="332423" y="926783"/>
                    <a:pt x="330518" y="928688"/>
                  </a:cubicBezTo>
                  <a:cubicBezTo>
                    <a:pt x="329565" y="931545"/>
                    <a:pt x="317183" y="942023"/>
                    <a:pt x="274320" y="942023"/>
                  </a:cubicBezTo>
                  <a:close/>
                  <a:moveTo>
                    <a:pt x="138113" y="779145"/>
                  </a:moveTo>
                  <a:cubicBezTo>
                    <a:pt x="174308" y="765810"/>
                    <a:pt x="211455" y="759143"/>
                    <a:pt x="248603" y="759143"/>
                  </a:cubicBezTo>
                  <a:cubicBezTo>
                    <a:pt x="352425" y="759143"/>
                    <a:pt x="424815" y="809625"/>
                    <a:pt x="428625" y="811530"/>
                  </a:cubicBezTo>
                  <a:lnTo>
                    <a:pt x="436245" y="817245"/>
                  </a:lnTo>
                  <a:lnTo>
                    <a:pt x="478155" y="759143"/>
                  </a:lnTo>
                  <a:lnTo>
                    <a:pt x="470535" y="753428"/>
                  </a:lnTo>
                  <a:cubicBezTo>
                    <a:pt x="466725" y="750570"/>
                    <a:pt x="377190" y="687705"/>
                    <a:pt x="248603" y="687705"/>
                  </a:cubicBezTo>
                  <a:cubicBezTo>
                    <a:pt x="202883" y="687705"/>
                    <a:pt x="158115" y="695325"/>
                    <a:pt x="113348" y="711518"/>
                  </a:cubicBezTo>
                  <a:lnTo>
                    <a:pt x="104775" y="715328"/>
                  </a:lnTo>
                  <a:lnTo>
                    <a:pt x="128588" y="782955"/>
                  </a:lnTo>
                  <a:lnTo>
                    <a:pt x="138113" y="779145"/>
                  </a:lnTo>
                  <a:close/>
                  <a:moveTo>
                    <a:pt x="923925" y="1748790"/>
                  </a:moveTo>
                  <a:lnTo>
                    <a:pt x="1268730" y="1748790"/>
                  </a:lnTo>
                  <a:lnTo>
                    <a:pt x="1268730" y="1677353"/>
                  </a:lnTo>
                  <a:lnTo>
                    <a:pt x="923925" y="1677353"/>
                  </a:lnTo>
                  <a:lnTo>
                    <a:pt x="923925" y="1748790"/>
                  </a:lnTo>
                  <a:close/>
                  <a:moveTo>
                    <a:pt x="1282065" y="1423988"/>
                  </a:moveTo>
                  <a:lnTo>
                    <a:pt x="1254443" y="1358265"/>
                  </a:lnTo>
                  <a:lnTo>
                    <a:pt x="910590" y="1503998"/>
                  </a:lnTo>
                  <a:lnTo>
                    <a:pt x="938213" y="1569720"/>
                  </a:lnTo>
                  <a:lnTo>
                    <a:pt x="1282065" y="1423988"/>
                  </a:lnTo>
                  <a:close/>
                  <a:moveTo>
                    <a:pt x="910590" y="1916430"/>
                  </a:moveTo>
                  <a:lnTo>
                    <a:pt x="1254443" y="2062163"/>
                  </a:lnTo>
                  <a:lnTo>
                    <a:pt x="1282065" y="1996440"/>
                  </a:lnTo>
                  <a:lnTo>
                    <a:pt x="938213" y="1850708"/>
                  </a:lnTo>
                  <a:lnTo>
                    <a:pt x="910590" y="191643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193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40" y="180300"/>
            <a:ext cx="10515600" cy="1325563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Exam Results Analysis – Identified issues</a:t>
            </a:r>
            <a:endParaRPr lang="ro-RO" sz="2800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740" y="1426792"/>
            <a:ext cx="10515600" cy="2201626"/>
          </a:xfr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ro-RO" dirty="0" smtClean="0"/>
              <a:t>Exam </a:t>
            </a:r>
            <a:r>
              <a:rPr lang="en-US" dirty="0" smtClean="0"/>
              <a:t>guidelines</a:t>
            </a:r>
            <a:r>
              <a:rPr lang="ro-RO" dirty="0" smtClean="0"/>
              <a:t> mention</a:t>
            </a:r>
            <a:r>
              <a:rPr lang="en-US" dirty="0" smtClean="0"/>
              <a:t> that the </a:t>
            </a:r>
            <a:r>
              <a:rPr lang="ro-RO" b="1" dirty="0" smtClean="0"/>
              <a:t>Exam </a:t>
            </a:r>
            <a:r>
              <a:rPr lang="en-US" b="1" dirty="0" err="1" smtClean="0"/>
              <a:t>organisers</a:t>
            </a:r>
            <a:r>
              <a:rPr lang="en-US" b="1" dirty="0" smtClean="0"/>
              <a:t> decide upon the pass mark</a:t>
            </a:r>
            <a:r>
              <a:rPr lang="en-US" dirty="0" smtClean="0"/>
              <a:t>, which can vary from year to year.</a:t>
            </a:r>
          </a:p>
          <a:p>
            <a:r>
              <a:rPr lang="ro-RO" b="1" dirty="0"/>
              <a:t>N</a:t>
            </a:r>
            <a:r>
              <a:rPr lang="en-US" b="1" dirty="0" smtClean="0"/>
              <a:t>o scientific method</a:t>
            </a:r>
            <a:r>
              <a:rPr lang="en-US" dirty="0" smtClean="0"/>
              <a:t> seems to be communicated for this important task.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761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eate a new document." ma:contentTypeScope="" ma:versionID="c4ac4cc19ec2fd821d8ee0cffd700213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d772538a9937c808c56e73c70051e2a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C7677A17-37F4-45A7-86FE-9B9A1EA2B933}"/>
</file>

<file path=customXml/itemProps2.xml><?xml version="1.0" encoding="utf-8"?>
<ds:datastoreItem xmlns:ds="http://schemas.openxmlformats.org/officeDocument/2006/customXml" ds:itemID="{8C83A82C-BF59-4A53-A2BC-592148D6EDA5}"/>
</file>

<file path=customXml/itemProps3.xml><?xml version="1.0" encoding="utf-8"?>
<ds:datastoreItem xmlns:ds="http://schemas.openxmlformats.org/officeDocument/2006/customXml" ds:itemID="{336DB760-402D-47FC-9D6A-C131202A85BE}"/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659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Segoe UI Light</vt:lpstr>
      <vt:lpstr>Office Theme</vt:lpstr>
      <vt:lpstr>My experience as first time appraiser</vt:lpstr>
      <vt:lpstr>Conflict of interests declaration</vt:lpstr>
      <vt:lpstr>Exam key steps observed</vt:lpstr>
      <vt:lpstr>Process of Inviting Observers for the Exam</vt:lpstr>
      <vt:lpstr>Exam Committee Meeting – 17 October during the Society Congress – Logistics </vt:lpstr>
      <vt:lpstr>Exam Committee Meeting – 17 October during the Society Congress - Observations</vt:lpstr>
      <vt:lpstr>Exam Committee Meeting – 17 October during the Society Congress – Issues identified and on-site recommendations</vt:lpstr>
      <vt:lpstr>Online Exam - Issues identified </vt:lpstr>
      <vt:lpstr>Exam Results Analysis – Identified issues</vt:lpstr>
      <vt:lpstr>Reflections on Participating as an Evaluator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experience as first time appraiser</dc:title>
  <dc:creator>Windows User</dc:creator>
  <cp:lastModifiedBy>Windows User</cp:lastModifiedBy>
  <cp:revision>63</cp:revision>
  <dcterms:created xsi:type="dcterms:W3CDTF">2025-05-01T15:12:51Z</dcterms:created>
  <dcterms:modified xsi:type="dcterms:W3CDTF">2025-05-03T07:08:52Z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