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4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9" r:id="rId3"/>
    <p:sldId id="259" r:id="rId4"/>
    <p:sldId id="275" r:id="rId5"/>
    <p:sldId id="274" r:id="rId6"/>
    <p:sldId id="266" r:id="rId7"/>
    <p:sldId id="263" r:id="rId8"/>
    <p:sldId id="273" r:id="rId9"/>
    <p:sldId id="272" r:id="rId10"/>
    <p:sldId id="257" r:id="rId11"/>
    <p:sldId id="261" r:id="rId12"/>
    <p:sldId id="269" r:id="rId13"/>
    <p:sldId id="267" r:id="rId14"/>
    <p:sldId id="270" r:id="rId15"/>
    <p:sldId id="271" r:id="rId16"/>
    <p:sldId id="264" r:id="rId17"/>
    <p:sldId id="262" r:id="rId18"/>
    <p:sldId id="260" r:id="rId19"/>
    <p:sldId id="268" r:id="rId20"/>
    <p:sldId id="278" r:id="rId21"/>
    <p:sldId id="277" r:id="rId22"/>
    <p:sldId id="276" r:id="rId23"/>
    <p:sldId id="26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873017-A608-DD67-054E-C22E9F0C43A0}" v="188" dt="2025-05-01T23:24:28.0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2" autoAdjust="0"/>
    <p:restoredTop sz="93883" autoAdjust="0"/>
  </p:normalViewPr>
  <p:slideViewPr>
    <p:cSldViewPr snapToGrid="0">
      <p:cViewPr varScale="1">
        <p:scale>
          <a:sx n="63" d="100"/>
          <a:sy n="63" d="100"/>
        </p:scale>
        <p:origin x="612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qi.ie/national-framework-of-qualifications" TargetMode="External"/><Relationship Id="rId2" Type="http://schemas.openxmlformats.org/officeDocument/2006/relationships/hyperlink" Target="https://www.qqi.ie/sites/default/files/2022-09/NFQ%20Grid%20Level%20Indicators.pdf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E7AA7E8-8006-4E1F-A566-FCF37EE6F3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910" y="1598246"/>
            <a:ext cx="4626709" cy="5122985"/>
          </a:xfrm>
        </p:spPr>
        <p:txBody>
          <a:bodyPr anchor="t">
            <a:normAutofit/>
          </a:bodyPr>
          <a:lstStyle/>
          <a:p>
            <a:pPr algn="r"/>
            <a:r>
              <a:rPr lang="en-US" sz="6800" dirty="0">
                <a:solidFill>
                  <a:srgbClr val="FFFFFF"/>
                </a:solidFill>
              </a:rPr>
              <a:t>How are you awarding your Exam?</a:t>
            </a:r>
            <a:r>
              <a:rPr lang="en-US" sz="6800" dirty="0"/>
              <a:t/>
            </a:r>
            <a:br>
              <a:rPr lang="en-US" sz="6800" dirty="0"/>
            </a:br>
            <a:r>
              <a:rPr lang="en-US" sz="6800" dirty="0">
                <a:solidFill>
                  <a:srgbClr val="FFFFFF"/>
                </a:solidFill>
              </a:rPr>
              <a:t>Diploma Or Fellowship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92994" y="1590840"/>
            <a:ext cx="5672176" cy="50952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4400" b="1" dirty="0">
                <a:solidFill>
                  <a:srgbClr val="FFFFFF"/>
                </a:solidFill>
                <a:latin typeface="Times New Roman"/>
                <a:cs typeface="Times New Roman"/>
              </a:rPr>
              <a:t>Prof M Ashraf Butt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D0D8FD1-3305-DB68-8336-F6A99D2F4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1113" y="2887081"/>
            <a:ext cx="2105465" cy="26643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2994" y="2822946"/>
            <a:ext cx="2558526" cy="272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3D8667-904E-9037-5FB4-F02304489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latin typeface="Times New Roman"/>
                <a:cs typeface="Times New Roman"/>
              </a:rPr>
              <a:t>Diplomas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923D9-9592-DA02-106F-4BC1F1586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5536397" cy="393528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Recognition of </a:t>
            </a:r>
            <a:r>
              <a:rPr lang="en-US" dirty="0">
                <a:solidFill>
                  <a:srgbClr val="0070C0"/>
                </a:solidFill>
                <a:latin typeface="Times New Roman"/>
                <a:cs typeface="Times New Roman"/>
              </a:rPr>
              <a:t>competency</a:t>
            </a:r>
            <a:r>
              <a:rPr lang="en-US" dirty="0">
                <a:latin typeface="Times New Roman"/>
                <a:cs typeface="Times New Roman"/>
              </a:rPr>
              <a:t>/achievement</a:t>
            </a:r>
          </a:p>
          <a:p>
            <a:r>
              <a:rPr lang="en-US" dirty="0">
                <a:latin typeface="Times New Roman"/>
                <a:cs typeface="Times New Roman"/>
              </a:rPr>
              <a:t>Specific field</a:t>
            </a:r>
          </a:p>
          <a:p>
            <a:r>
              <a:rPr lang="en-US" dirty="0">
                <a:latin typeface="Times New Roman"/>
                <a:ea typeface="+mn-lt"/>
                <a:cs typeface="+mn-lt"/>
              </a:rPr>
              <a:t>A diploma is a document awarded by an educational institution (such as a college or university) testifying the recipient has graduated by successfully completing their courses of studies</a:t>
            </a:r>
          </a:p>
        </p:txBody>
      </p:sp>
    </p:spTree>
    <p:extLst>
      <p:ext uri="{BB962C8B-B14F-4D97-AF65-F5344CB8AC3E}">
        <p14:creationId xmlns:p14="http://schemas.microsoft.com/office/powerpoint/2010/main" val="1362352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" y="1910952"/>
            <a:ext cx="3718559" cy="2946401"/>
          </a:xfrm>
          <a:prstGeom prst="rect">
            <a:avLst/>
          </a:prstGeom>
        </p:spPr>
      </p:pic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F6F61-04D4-B49B-21C9-8565E7FEC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b="1" dirty="0">
                <a:latin typeface="Times New Roman"/>
                <a:ea typeface="+mn-lt"/>
                <a:cs typeface="+mn-lt"/>
              </a:rPr>
              <a:t>Diploma in Orthopedics (</a:t>
            </a:r>
            <a:r>
              <a:rPr lang="en-US" sz="2600" b="1" dirty="0" err="1">
                <a:latin typeface="Times New Roman"/>
                <a:ea typeface="+mn-lt"/>
                <a:cs typeface="+mn-lt"/>
              </a:rPr>
              <a:t>D.Ortho</a:t>
            </a:r>
            <a:r>
              <a:rPr lang="en-US" sz="2600" b="1" dirty="0">
                <a:latin typeface="Times New Roman"/>
                <a:ea typeface="+mn-lt"/>
                <a:cs typeface="+mn-lt"/>
              </a:rPr>
              <a:t>)</a:t>
            </a:r>
            <a:endParaRPr lang="en-US" sz="2600" dirty="0">
              <a:latin typeface="Times New Roman"/>
              <a:cs typeface="Times New Roman"/>
            </a:endParaRPr>
          </a:p>
          <a:p>
            <a:r>
              <a:rPr lang="en-US" sz="2600" b="1" dirty="0">
                <a:latin typeface="Times New Roman"/>
                <a:ea typeface="+mn-lt"/>
                <a:cs typeface="+mn-lt"/>
              </a:rPr>
              <a:t>Diploma in Pediatrics (DCH)</a:t>
            </a:r>
            <a:endParaRPr lang="en-US" sz="2600" dirty="0">
              <a:latin typeface="Times New Roman"/>
              <a:cs typeface="Times New Roman"/>
            </a:endParaRPr>
          </a:p>
          <a:p>
            <a:r>
              <a:rPr lang="en-US" sz="2600" b="1" dirty="0">
                <a:latin typeface="Times New Roman"/>
                <a:ea typeface="+mn-lt"/>
                <a:cs typeface="+mn-lt"/>
              </a:rPr>
              <a:t>Diploma in Dermatology, Venereology &amp; Leprosy (DDVL)</a:t>
            </a:r>
            <a:endParaRPr lang="en-US" sz="2600" dirty="0">
              <a:latin typeface="Times New Roman"/>
              <a:cs typeface="Times New Roman"/>
            </a:endParaRPr>
          </a:p>
          <a:p>
            <a:r>
              <a:rPr lang="en-US" sz="2600" b="1" dirty="0">
                <a:latin typeface="Times New Roman"/>
                <a:ea typeface="+mn-lt"/>
                <a:cs typeface="+mn-lt"/>
              </a:rPr>
              <a:t>Diploma in </a:t>
            </a:r>
            <a:r>
              <a:rPr lang="en-US" sz="2600" b="1" dirty="0" err="1">
                <a:latin typeface="Times New Roman"/>
                <a:ea typeface="+mn-lt"/>
                <a:cs typeface="+mn-lt"/>
              </a:rPr>
              <a:t>Anaesthesiology</a:t>
            </a:r>
            <a:r>
              <a:rPr lang="en-US" sz="2600" b="1" dirty="0">
                <a:latin typeface="Times New Roman"/>
                <a:ea typeface="+mn-lt"/>
                <a:cs typeface="+mn-lt"/>
              </a:rPr>
              <a:t> (DA)</a:t>
            </a:r>
            <a:endParaRPr lang="en-US" sz="2600" dirty="0">
              <a:latin typeface="Times New Roman"/>
              <a:cs typeface="Times New Roman"/>
            </a:endParaRPr>
          </a:p>
          <a:p>
            <a:r>
              <a:rPr lang="en-US" sz="2600" b="1" dirty="0">
                <a:latin typeface="Times New Roman"/>
                <a:ea typeface="+mn-lt"/>
                <a:cs typeface="+mn-lt"/>
              </a:rPr>
              <a:t>Diploma in Obstetrics &amp; </a:t>
            </a:r>
            <a:r>
              <a:rPr lang="en-US" sz="2600" b="1" dirty="0" err="1">
                <a:latin typeface="Times New Roman"/>
                <a:ea typeface="+mn-lt"/>
                <a:cs typeface="+mn-lt"/>
              </a:rPr>
              <a:t>Gynaecology</a:t>
            </a:r>
            <a:r>
              <a:rPr lang="en-US" sz="2600" b="1" dirty="0">
                <a:latin typeface="Times New Roman"/>
                <a:ea typeface="+mn-lt"/>
                <a:cs typeface="+mn-lt"/>
              </a:rPr>
              <a:t> (DGO)</a:t>
            </a:r>
            <a:endParaRPr lang="en-US" sz="2600" dirty="0">
              <a:latin typeface="Times New Roman"/>
              <a:cs typeface="Times New Roman"/>
            </a:endParaRPr>
          </a:p>
          <a:p>
            <a:r>
              <a:rPr lang="en-US" sz="2600" b="1" dirty="0">
                <a:latin typeface="Times New Roman"/>
                <a:ea typeface="+mn-lt"/>
                <a:cs typeface="+mn-lt"/>
              </a:rPr>
              <a:t>Diploma in Radio-Diagnosis (DMRD)</a:t>
            </a:r>
            <a:endParaRPr lang="en-US" sz="2600" dirty="0">
              <a:latin typeface="Times New Roman"/>
              <a:cs typeface="Times New Roman"/>
            </a:endParaRPr>
          </a:p>
          <a:p>
            <a:r>
              <a:rPr lang="en-US" sz="2600" b="1" dirty="0">
                <a:latin typeface="Times New Roman"/>
                <a:ea typeface="+mn-lt"/>
                <a:cs typeface="+mn-lt"/>
              </a:rPr>
              <a:t>Diploma in Family Medicine (DFM)</a:t>
            </a:r>
            <a:endParaRPr lang="en-US" sz="2600" dirty="0">
              <a:latin typeface="Times New Roman"/>
              <a:cs typeface="Times New Roman"/>
            </a:endParaRPr>
          </a:p>
          <a:p>
            <a:r>
              <a:rPr lang="en-US" sz="2600" b="1" dirty="0">
                <a:latin typeface="Times New Roman"/>
                <a:ea typeface="+mn-lt"/>
                <a:cs typeface="+mn-lt"/>
              </a:rPr>
              <a:t>Diploma in Public Health (DPH)</a:t>
            </a:r>
            <a:endParaRPr lang="en-US" sz="2600" dirty="0">
              <a:latin typeface="Times New Roman"/>
              <a:cs typeface="Times New Roman"/>
            </a:endParaRPr>
          </a:p>
          <a:p>
            <a:r>
              <a:rPr lang="en-US" sz="2600" b="1" dirty="0">
                <a:latin typeface="Times New Roman"/>
                <a:ea typeface="+mn-lt"/>
                <a:cs typeface="+mn-lt"/>
              </a:rPr>
              <a:t>Diploma in Emergency Medicine (DEM)</a:t>
            </a:r>
            <a:endParaRPr lang="en-US" sz="2600" dirty="0">
              <a:latin typeface="Times New Roman"/>
              <a:cs typeface="Times New Roman"/>
            </a:endParaRPr>
          </a:p>
          <a:p>
            <a:r>
              <a:rPr lang="en-US" sz="2600" b="1" dirty="0">
                <a:latin typeface="Times New Roman"/>
                <a:ea typeface="+mn-lt"/>
                <a:cs typeface="+mn-lt"/>
              </a:rPr>
              <a:t>Diploma in Otorhinolaryngology (DLO)</a:t>
            </a:r>
            <a:endParaRPr lang="en-US" sz="2600" dirty="0">
              <a:latin typeface="Times New Roman"/>
              <a:cs typeface="Times New Roman"/>
            </a:endParaRP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5562127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" y="1910952"/>
            <a:ext cx="3718559" cy="2946401"/>
          </a:xfrm>
          <a:prstGeom prst="rect">
            <a:avLst/>
          </a:prstGeom>
        </p:spPr>
      </p:pic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F6F61-04D4-B49B-21C9-8565E7FEC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Fellowship Award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522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0"/>
            <a:ext cx="11775440" cy="6858000"/>
          </a:xfrm>
        </p:spPr>
      </p:pic>
    </p:spTree>
    <p:extLst>
      <p:ext uri="{BB962C8B-B14F-4D97-AF65-F5344CB8AC3E}">
        <p14:creationId xmlns:p14="http://schemas.microsoft.com/office/powerpoint/2010/main" val="6127482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Fellowship VS Diploma</a:t>
            </a:r>
            <a:endParaRPr lang="en-IE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IE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fellowship is a postgraduate training program for advanced </a:t>
            </a:r>
            <a:r>
              <a:rPr lang="en-IE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specialization</a:t>
            </a:r>
          </a:p>
          <a:p>
            <a:r>
              <a:rPr lang="en-IE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I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diploma is a shorter qualification, often focusing on specific areas of clinical practice or medical education. </a:t>
            </a:r>
          </a:p>
        </p:txBody>
      </p:sp>
    </p:spTree>
    <p:extLst>
      <p:ext uri="{BB962C8B-B14F-4D97-AF65-F5344CB8AC3E}">
        <p14:creationId xmlns:p14="http://schemas.microsoft.com/office/powerpoint/2010/main" val="2627205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Fellowship vs Diploma</a:t>
            </a:r>
            <a:endParaRPr lang="en-IE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Fellowships build upon completed higher specialist training (HST), offering further structured training in a subspecialty, often for a 12-month period. </a:t>
            </a:r>
            <a:endParaRPr lang="en-I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Diplomas</a:t>
            </a:r>
            <a:r>
              <a:rPr lang="en-I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on the other hand, can range from one to two years and focus on mastering basics or developing specific skills in areas like clinical education. </a:t>
            </a:r>
          </a:p>
          <a:p>
            <a:pPr marL="0" indent="0"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5474332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5C341F-7E59-01A3-2CFB-A90CB028D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latin typeface="Times New Roman"/>
                <a:cs typeface="Times New Roman"/>
              </a:rPr>
              <a:t>Fellowship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27609-6D2F-5FCF-1483-5CF057D4A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friendly association, especially with people who share one's interests.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"they valued fun and good fellowship as the cement of the community"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Similar</a:t>
            </a:r>
            <a:r>
              <a:rPr lang="en-US" dirty="0" smtClean="0">
                <a:ea typeface="+mn-lt"/>
                <a:cs typeface="+mn-lt"/>
              </a:rPr>
              <a:t>: the </a:t>
            </a:r>
            <a:r>
              <a:rPr lang="en-US" dirty="0">
                <a:ea typeface="+mn-lt"/>
                <a:cs typeface="+mn-lt"/>
              </a:rPr>
              <a:t>status of a fellow of a college or society.</a:t>
            </a:r>
          </a:p>
          <a:p>
            <a:r>
              <a:rPr lang="en-US" dirty="0">
                <a:ea typeface="+mn-lt"/>
                <a:cs typeface="+mn-lt"/>
              </a:rPr>
              <a:t>"a fellowship in mathematics"</a:t>
            </a:r>
          </a:p>
          <a:p>
            <a:endParaRPr lang="en-US" dirty="0">
              <a:ea typeface="+mn-lt"/>
              <a:cs typeface="+mn-lt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2867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B633C6-20AC-03B6-40FE-3BA0F48D1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latin typeface="Times New Roman"/>
                <a:cs typeface="Times New Roman"/>
              </a:rPr>
              <a:t>Fellowship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2EC780-6F2B-7332-E62D-61BD8A8C4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latin typeface="Times New Roman"/>
                <a:ea typeface="+mn-lt"/>
                <a:cs typeface="+mn-lt"/>
              </a:rPr>
              <a:t>Fellowship awards after MBBS are specialized training programs that offer advanced knowledge and clinical skills in a specific medical field, often leading to career enhancement. </a:t>
            </a:r>
            <a:endParaRPr lang="en-US" dirty="0" smtClean="0">
              <a:latin typeface="Times New Roman"/>
              <a:ea typeface="+mn-lt"/>
              <a:cs typeface="+mn-lt"/>
            </a:endParaRPr>
          </a:p>
          <a:p>
            <a:r>
              <a:rPr lang="en-US" dirty="0" smtClean="0">
                <a:latin typeface="Times New Roman"/>
                <a:ea typeface="+mn-lt"/>
                <a:cs typeface="+mn-lt"/>
              </a:rPr>
              <a:t>These </a:t>
            </a:r>
            <a:r>
              <a:rPr lang="en-US" dirty="0">
                <a:latin typeface="Times New Roman"/>
                <a:ea typeface="+mn-lt"/>
                <a:cs typeface="+mn-lt"/>
              </a:rPr>
              <a:t>awards can be pursued after completing an MBBS degree to specialize in areas like cardiology, oncology, dermatology, or emergency medicine. </a:t>
            </a:r>
          </a:p>
        </p:txBody>
      </p:sp>
    </p:spTree>
    <p:extLst>
      <p:ext uri="{BB962C8B-B14F-4D97-AF65-F5344CB8AC3E}">
        <p14:creationId xmlns:p14="http://schemas.microsoft.com/office/powerpoint/2010/main" val="27958213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F409A3-C173-62F1-E46F-58E785E84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latin typeface="Times New Roman"/>
                <a:cs typeface="Times New Roman"/>
              </a:rPr>
              <a:t>Fellowship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63002-2D9A-5FF4-08AA-4C13631CD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What </a:t>
            </a:r>
            <a:r>
              <a:rPr lang="en-US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is a fellowship awarded to?</a:t>
            </a:r>
          </a:p>
          <a:p>
            <a:r>
              <a:rPr lang="en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It is usually understood to mean scholarships for people who have earned their college degree and are pursuing additional education – typically either students who are completing a graduate program or graduate degree holders who are receiving hyper-specialized training that goes beyond what they learned in grad school.</a:t>
            </a:r>
            <a:endParaRPr lang="en-US" dirty="0"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  <a:p>
            <a:endParaRPr lang="en-US" dirty="0">
              <a:latin typeface="Times New Roman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785951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F409A3-C173-62F1-E46F-58E785E84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latin typeface="Times New Roman"/>
                <a:cs typeface="Times New Roman"/>
              </a:rPr>
              <a:t>Fellowship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63002-2D9A-5FF4-08AA-4C13631CD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latin typeface="Times New Roman"/>
                <a:ea typeface="+mn-lt"/>
                <a:cs typeface="+mn-lt"/>
              </a:rPr>
              <a:t>Fellowship awards are often granted after students complete </a:t>
            </a:r>
            <a:r>
              <a:rPr lang="en-US" dirty="0">
                <a:solidFill>
                  <a:srgbClr val="0070C0"/>
                </a:solidFill>
                <a:latin typeface="Times New Roman"/>
                <a:ea typeface="+mn-lt"/>
                <a:cs typeface="+mn-lt"/>
              </a:rPr>
              <a:t>examinations</a:t>
            </a:r>
            <a:r>
              <a:rPr lang="en-US" dirty="0">
                <a:latin typeface="Times New Roman"/>
                <a:ea typeface="+mn-lt"/>
                <a:cs typeface="+mn-lt"/>
              </a:rPr>
              <a:t> and demonstrate high academic achievement. </a:t>
            </a:r>
          </a:p>
          <a:p>
            <a:pPr marL="0" indent="0">
              <a:buNone/>
            </a:pPr>
            <a:endParaRPr lang="en-US" dirty="0">
              <a:latin typeface="Times New Roman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00930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2008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9640" y="1829276"/>
            <a:ext cx="1143000" cy="1133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260" y="1953260"/>
            <a:ext cx="1143000" cy="1143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0180" y="1819751"/>
            <a:ext cx="1143000" cy="1143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3180" y="1953260"/>
            <a:ext cx="1143000" cy="1143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3520" y="1953260"/>
            <a:ext cx="1143000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8180" y="1953260"/>
            <a:ext cx="1143000" cy="1095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140" y="4094480"/>
            <a:ext cx="1143000" cy="8197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06942" y="3931920"/>
            <a:ext cx="1133475" cy="9823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31260" y="4094480"/>
            <a:ext cx="1143000" cy="7810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04180" y="3742372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6659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F409A3-C173-62F1-E46F-58E785E84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Times New Roman"/>
                <a:cs typeface="Times New Roman"/>
              </a:rPr>
              <a:t>Fellowship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63002-2D9A-5FF4-08AA-4C13631CD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IE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Fellowship of the Royal College of Physicians of Ireland (FRCPI) is our most prestigious category of membership. Achieving FRCPI is an internationally-recognised benchmark of professional excellence. </a:t>
            </a:r>
            <a:endParaRPr lang="en-US" sz="4400" dirty="0"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567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CF6553-2E36-0495-FFEA-C923B7B07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pPr marL="228600" lvl="0" indent="-228600">
              <a:spcBef>
                <a:spcPts val="1000"/>
              </a:spcBef>
            </a:pP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Trainees Prefer Fellowship</a:t>
            </a:r>
            <a:endParaRPr lang="en-US" sz="4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EFCCC-57B0-4337-F3F4-A9B02E8DB9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9127" y="395780"/>
            <a:ext cx="6869513" cy="6025339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Fellow of Royal College of Surgeons Ireland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Fellow of College of Surgeons of Edinburgh A &amp; E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Fellow of Faculty of Sports and Exercise Medicine RCSI and RCPI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Fellow of the European Board of Emergency Medicine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Fellow of European Society of Emergency Medicine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MSc. DM (Disaster Medicine)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Diploma Immediate Medical Care Royal College of Surgeons Edinburgh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Diploma Leadership and Quality in Healthcare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Diploma Healthcare Professions Education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73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FB32A4-623B-7767-0361-9F4B13795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272" y="-261730"/>
            <a:ext cx="8024728" cy="7119730"/>
          </a:xfrm>
        </p:spPr>
      </p:pic>
    </p:spTree>
    <p:extLst>
      <p:ext uri="{BB962C8B-B14F-4D97-AF65-F5344CB8AC3E}">
        <p14:creationId xmlns:p14="http://schemas.microsoft.com/office/powerpoint/2010/main" val="2263348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CF6553-2E36-0495-FFEA-C923B7B07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Conflict of Interest</a:t>
            </a:r>
            <a:endParaRPr lang="en-US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EFCCC-57B0-4337-F3F4-A9B02E8DB9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9127" y="395781"/>
            <a:ext cx="5797423" cy="569069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Co-Chair EMERGE</a:t>
            </a: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Officer of Section and Board of Emergency Medicine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Past Chair ACLS Council Ireland</a:t>
            </a: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Past Honorary Secretary Irish Association of Emergency Medicine</a:t>
            </a:r>
          </a:p>
          <a:p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Member Fitness to Practice Committee Irish Medical Council</a:t>
            </a: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Member National DNACPR Policy Group</a:t>
            </a: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Consultant in Emergency Medicine</a:t>
            </a:r>
          </a:p>
          <a:p>
            <a:pPr marL="0" indent="0">
              <a:buNone/>
            </a:pP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65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CF6553-2E36-0495-FFEA-C923B7B07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pPr marL="228600" lvl="0" indent="-228600">
              <a:spcBef>
                <a:spcPts val="1000"/>
              </a:spcBef>
            </a:pPr>
            <a:r>
              <a:rPr lang="en-US" sz="60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Fellow/Diploma</a:t>
            </a:r>
            <a:endParaRPr lang="en-US" sz="6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EFCCC-57B0-4337-F3F4-A9B02E8DB9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9127" y="395780"/>
            <a:ext cx="6869513" cy="6025339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Fellow of Royal College of Surgeons Ireland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Fellow of College of Surgeons of Edinburgh A &amp; E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Fellow of Faculty of Sports and Exercise Medicine RCSI and RCPI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Fellow of the European Board of Emergency Medicine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Fellow of European Society of Emergency Medicine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MSc. DM (Disaster Medicine)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Diploma Immediate Medical Care Royal College of Surgeons Edinburgh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Diploma Leadership and Quality in Healthcare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Diploma Healthcare Professions Education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59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CF6553-2E36-0495-FFEA-C923B7B07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IRELAND</a:t>
            </a:r>
            <a:endParaRPr lang="en-US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EFCCC-57B0-4337-F3F4-A9B02E8DB9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5536397" cy="393528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National Framework of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Qualifications</a:t>
            </a:r>
          </a:p>
          <a:p>
            <a:endParaRPr lang="en-US" dirty="0"/>
          </a:p>
          <a:p>
            <a:r>
              <a:rPr lang="en-I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describes</a:t>
            </a:r>
            <a:r>
              <a:rPr lang="en-IE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 tooltip="NFQ Grid Level Indicators.pdf"/>
              </a:rPr>
              <a:t> what learners need to know, understand and be able to do to achieve a qualification</a:t>
            </a:r>
            <a:r>
              <a:rPr lang="en-I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It lists the main qualifications awarded at each level and pathways from one </a:t>
            </a:r>
            <a:r>
              <a:rPr lang="en-IE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NFQ level</a:t>
            </a:r>
            <a:r>
              <a:rPr lang="en-IE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to the next. 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82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695" y="163370"/>
            <a:ext cx="11774077" cy="688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80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F7CD7F-436B-2DAC-2F70-56A81AAC0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European Qualification Framework</a:t>
            </a:r>
            <a:endParaRPr lang="en-US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595268" y="670560"/>
            <a:ext cx="5570572" cy="5506403"/>
          </a:xfrm>
        </p:spPr>
        <p:txBody>
          <a:bodyPr/>
          <a:lstStyle/>
          <a:p>
            <a:r>
              <a:rPr lang="en-I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NFQ is aligned with the European Qualification Framework (EQF) and the Qualifications Framework of the European Higher Education Area (QF-EHEA). </a:t>
            </a:r>
            <a:endParaRPr lang="en-IE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Alignment </a:t>
            </a:r>
            <a:r>
              <a:rPr lang="en-I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these two frameworks makes it easier for you to compare qualifications across Europe. </a:t>
            </a:r>
            <a:endParaRPr lang="en-I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01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F7CD7F-436B-2DAC-2F70-56A81AAC0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09127" y="0"/>
            <a:ext cx="70828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30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F7CD7F-436B-2DAC-2F70-56A81AAC0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latin typeface="Times New Roman"/>
                <a:cs typeface="Times New Roman"/>
              </a:rPr>
              <a:t>Diploma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B98158-A18F-0C15-FCA6-331F8890D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5536397" cy="393528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latin typeface="Times New Roman"/>
                <a:ea typeface="+mn-lt"/>
                <a:cs typeface="+mn-lt"/>
              </a:rPr>
              <a:t>A</a:t>
            </a:r>
            <a:r>
              <a:rPr lang="en-US" dirty="0" smtClean="0">
                <a:latin typeface="Times New Roman"/>
                <a:ea typeface="+mn-lt"/>
                <a:cs typeface="+mn-lt"/>
              </a:rPr>
              <a:t> </a:t>
            </a:r>
            <a:r>
              <a:rPr lang="en-US" dirty="0">
                <a:latin typeface="Times New Roman"/>
                <a:ea typeface="+mn-lt"/>
                <a:cs typeface="+mn-lt"/>
              </a:rPr>
              <a:t>certificate awarded by an educational establishment to show that someone has successfully completed a course of study.</a:t>
            </a:r>
          </a:p>
          <a:p>
            <a:r>
              <a:rPr lang="en-US" dirty="0">
                <a:latin typeface="Times New Roman"/>
                <a:ea typeface="+mn-lt"/>
                <a:cs typeface="+mn-lt"/>
              </a:rPr>
              <a:t> </a:t>
            </a:r>
            <a:r>
              <a:rPr lang="en-US" b="1" cap="all" dirty="0">
                <a:latin typeface="Times New Roman"/>
                <a:ea typeface="+mn-lt"/>
                <a:cs typeface="+mn-lt"/>
              </a:rPr>
              <a:t>historical</a:t>
            </a:r>
            <a:endParaRPr lang="en-US" dirty="0">
              <a:latin typeface="Times New Roman"/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dirty="0">
                <a:latin typeface="Times New Roman"/>
                <a:ea typeface="+mn-lt"/>
                <a:cs typeface="+mn-lt"/>
              </a:rPr>
              <a:t>an official document or charter.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91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94900BABD61B4BAC2F245EDF4ED39E" ma:contentTypeVersion="13" ma:contentTypeDescription="Create a new document." ma:contentTypeScope="" ma:versionID="c4ac4cc19ec2fd821d8ee0cffd700213">
  <xsd:schema xmlns:xsd="http://www.w3.org/2001/XMLSchema" xmlns:xs="http://www.w3.org/2001/XMLSchema" xmlns:p="http://schemas.microsoft.com/office/2006/metadata/properties" xmlns:ns2="83bd27bf-f23a-4764-ba48-893866d47e01" xmlns:ns3="cd7455a3-4a59-4a73-9e70-409757b3c8a1" targetNamespace="http://schemas.microsoft.com/office/2006/metadata/properties" ma:root="true" ma:fieldsID="d772538a9937c808c56e73c70051e2a9" ns2:_="" ns3:_="">
    <xsd:import namespace="83bd27bf-f23a-4764-ba48-893866d47e01"/>
    <xsd:import namespace="cd7455a3-4a59-4a73-9e70-409757b3c8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bd27bf-f23a-4764-ba48-893866d47e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6de6d2fa-23a7-45f3-a64a-563df53bb5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7455a3-4a59-4a73-9e70-409757b3c8a1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b1efa4d1-760a-4f09-868e-fc619fd5e590}" ma:internalName="TaxCatchAll" ma:showField="CatchAllData" ma:web="cd7455a3-4a59-4a73-9e70-409757b3c8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3bd27bf-f23a-4764-ba48-893866d47e01">
      <Terms xmlns="http://schemas.microsoft.com/office/infopath/2007/PartnerControls"/>
    </lcf76f155ced4ddcb4097134ff3c332f>
    <TaxCatchAll xmlns="cd7455a3-4a59-4a73-9e70-409757b3c8a1" xsi:nil="true"/>
  </documentManagement>
</p:properties>
</file>

<file path=customXml/itemProps1.xml><?xml version="1.0" encoding="utf-8"?>
<ds:datastoreItem xmlns:ds="http://schemas.openxmlformats.org/officeDocument/2006/customXml" ds:itemID="{0F3BA67B-4131-4EF2-8B8E-7AD2287046ED}"/>
</file>

<file path=customXml/itemProps2.xml><?xml version="1.0" encoding="utf-8"?>
<ds:datastoreItem xmlns:ds="http://schemas.openxmlformats.org/officeDocument/2006/customXml" ds:itemID="{AD8E904E-D4FB-4AC2-A65D-79109E376608}"/>
</file>

<file path=customXml/itemProps3.xml><?xml version="1.0" encoding="utf-8"?>
<ds:datastoreItem xmlns:ds="http://schemas.openxmlformats.org/officeDocument/2006/customXml" ds:itemID="{EA76362F-933F-4B82-8F13-B797A10111F7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248</TotalTime>
  <Words>731</Words>
  <Application>Microsoft Office PowerPoint</Application>
  <PresentationFormat>Widescreen</PresentationFormat>
  <Paragraphs>78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Aptos</vt:lpstr>
      <vt:lpstr>Aptos Display</vt:lpstr>
      <vt:lpstr>Arial</vt:lpstr>
      <vt:lpstr>Calibri</vt:lpstr>
      <vt:lpstr>Times New Roman</vt:lpstr>
      <vt:lpstr>office theme</vt:lpstr>
      <vt:lpstr>How are you awarding your Exam? Diploma Or Fellowship</vt:lpstr>
      <vt:lpstr>PowerPoint Presentation</vt:lpstr>
      <vt:lpstr>No Conflict of Interest</vt:lpstr>
      <vt:lpstr>   Fellow/Diploma</vt:lpstr>
      <vt:lpstr>IRELAND</vt:lpstr>
      <vt:lpstr>PowerPoint Presentation</vt:lpstr>
      <vt:lpstr>European Qualification Framework</vt:lpstr>
      <vt:lpstr>PowerPoint Presentation</vt:lpstr>
      <vt:lpstr>Diploma</vt:lpstr>
      <vt:lpstr>Diplomas</vt:lpstr>
      <vt:lpstr>PowerPoint Presentation</vt:lpstr>
      <vt:lpstr>PowerPoint Presentation</vt:lpstr>
      <vt:lpstr>PowerPoint Presentation</vt:lpstr>
      <vt:lpstr>Fellowship VS Diploma</vt:lpstr>
      <vt:lpstr>Fellowship vs Diploma</vt:lpstr>
      <vt:lpstr>Fellowship</vt:lpstr>
      <vt:lpstr>Fellowship</vt:lpstr>
      <vt:lpstr>Fellowship</vt:lpstr>
      <vt:lpstr>Fellowship</vt:lpstr>
      <vt:lpstr>PowerPoint Presentation</vt:lpstr>
      <vt:lpstr>Fellowship</vt:lpstr>
      <vt:lpstr>Trainees Prefer Fellowship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are you awarding your Exam? Diploma Or Fellowship</dc:title>
  <dc:creator>Ashraf Butt</dc:creator>
  <cp:lastModifiedBy>Ashraf Butt</cp:lastModifiedBy>
  <cp:revision>135</cp:revision>
  <dcterms:created xsi:type="dcterms:W3CDTF">2025-05-01T18:28:38Z</dcterms:created>
  <dcterms:modified xsi:type="dcterms:W3CDTF">2025-05-03T08:16:28Z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0x0101004194900BABD61B4BAC2F245EDF4ED39E</vt:lpwstr>
  </property>
</Properties>
</file>