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theme/theme1.xml" ContentType="application/vnd.openxmlformats-officedocument.them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olors8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9" r:id="rId4"/>
    <p:sldId id="258" r:id="rId5"/>
    <p:sldId id="267" r:id="rId6"/>
    <p:sldId id="284" r:id="rId7"/>
    <p:sldId id="273" r:id="rId8"/>
    <p:sldId id="272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5" autoAdjust="0"/>
    <p:restoredTop sz="94660"/>
  </p:normalViewPr>
  <p:slideViewPr>
    <p:cSldViewPr>
      <p:cViewPr varScale="1">
        <p:scale>
          <a:sx n="90" d="100"/>
          <a:sy n="90" d="100"/>
        </p:scale>
        <p:origin x="8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Parigi\Documents\UEMS\CESMA\CESMA%20treasurer\CESMA%20BANK%20ACCOUNT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rigi\Documents\UEMS\CESMA\CESMA%20treasurer\CESMA%20BANK%20ACCOUNT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rigi\AppData\Roaming\Microsoft\Excel\CESMA%20BANK%20ACCOUNT%20(version%201).xlsb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rigi\Documents\UEMS\CESMA\CESMA%20treasurer\CESMA%20BANK%20ACCOUNT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BattistaParigi\OneDrive%20-%20Universit&#224;%20di%20Pavia\Desktop\CESMA%20treasurer\CESMA%20BANK%20ACCOUNT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Parigi\Documents\UEMS\CESMA\CESMA%20treasurer\CESMA%20BANK%20ACCOUN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Contacts\Desktop\CESMA%20BANK%20ACCOUN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rigi\Documents\UEMS\CESMA\CESMA%20treasurer\CESMA%20BANK%20ACCOUN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Parigi\Documents\UEMS\CESMA\CESMA%20treasurer\CESMA%20BANK%20ACCOUNT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Contacts\Desktop\CESMA%20BANK%20ACCOUN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C4-4B30-B9C8-C81BED710A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C4-4B30-B9C8-C81BED710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C4-4B30-B9C8-C81BED710A3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C4-4B30-B9C8-C81BED710A3B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557207093948624"/>
                      <c:h val="0.14822527226704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4C4-4B30-B9C8-C81BED710A3B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'CESMA BANK ACCOUNT'!$G$3:$J$3</c:f>
              <c:strCache>
                <c:ptCount val="4"/>
                <c:pt idx="0">
                  <c:v>meetings</c:v>
                </c:pt>
                <c:pt idx="1">
                  <c:v>executives</c:v>
                </c:pt>
                <c:pt idx="2">
                  <c:v>bank</c:v>
                </c:pt>
                <c:pt idx="3">
                  <c:v>UEMS expens</c:v>
                </c:pt>
              </c:strCache>
            </c:strRef>
          </c:cat>
          <c:val>
            <c:numRef>
              <c:f>'CESMA BANK ACCOUNT'!$G$587:$J$587</c:f>
              <c:numCache>
                <c:formatCode>_(* #,##0.00_);_(* \(#,##0.00\);_(* "-"??_);_(@_)</c:formatCode>
                <c:ptCount val="4"/>
                <c:pt idx="0">
                  <c:v>-6082.7</c:v>
                </c:pt>
                <c:pt idx="1">
                  <c:v>-6010.91</c:v>
                </c:pt>
                <c:pt idx="2">
                  <c:v>-189.45</c:v>
                </c:pt>
                <c:pt idx="3">
                  <c:v>-8068.66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C4-4B30-B9C8-C81BED710A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21-49D5-8F2B-151465D2CA9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21-49D5-8F2B-151465D2CA9E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'CESMA BANK ACCOUNT'!$J$602:$K$602</c:f>
              <c:strCache>
                <c:ptCount val="2"/>
                <c:pt idx="0">
                  <c:v>management fees</c:v>
                </c:pt>
                <c:pt idx="1">
                  <c:v>investement fund</c:v>
                </c:pt>
              </c:strCache>
            </c:strRef>
          </c:cat>
          <c:val>
            <c:numRef>
              <c:f>'CESMA BANK ACCOUNT'!$J$603:$K$603</c:f>
              <c:numCache>
                <c:formatCode>General</c:formatCode>
                <c:ptCount val="2"/>
                <c:pt idx="0" formatCode="0.00">
                  <c:v>2263</c:v>
                </c:pt>
                <c:pt idx="1">
                  <c:v>5805.66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21-49D5-8F2B-151465D2CA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trend!$A$2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trend!$B$1:$G$1</c:f>
              <c:strCache>
                <c:ptCount val="6"/>
                <c:pt idx="0">
                  <c:v>sections</c:v>
                </c:pt>
                <c:pt idx="1">
                  <c:v> external </c:v>
                </c:pt>
                <c:pt idx="2">
                  <c:v> appraisals </c:v>
                </c:pt>
                <c:pt idx="3">
                  <c:v> meetings </c:v>
                </c:pt>
                <c:pt idx="4">
                  <c:v> executives </c:v>
                </c:pt>
                <c:pt idx="5">
                  <c:v> administration </c:v>
                </c:pt>
              </c:strCache>
            </c:strRef>
          </c:cat>
          <c:val>
            <c:numRef>
              <c:f>trend!$B$2:$G$2</c:f>
              <c:numCache>
                <c:formatCode>_(* #,##0.00_);_(* \(#,##0.00\);_(* "-"??_);_(@_)</c:formatCode>
                <c:ptCount val="6"/>
                <c:pt idx="0">
                  <c:v>7000</c:v>
                </c:pt>
                <c:pt idx="1">
                  <c:v>2276</c:v>
                </c:pt>
                <c:pt idx="2">
                  <c:v>520.29999999999995</c:v>
                </c:pt>
                <c:pt idx="3">
                  <c:v>-7475.6900000000005</c:v>
                </c:pt>
                <c:pt idx="4">
                  <c:v>-2265.48</c:v>
                </c:pt>
                <c:pt idx="5">
                  <c:v>-9.8000000000000007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1-426E-9D40-4E31CFB807EE}"/>
            </c:ext>
          </c:extLst>
        </c:ser>
        <c:ser>
          <c:idx val="1"/>
          <c:order val="1"/>
          <c:tx>
            <c:strRef>
              <c:f>trend!$A$3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trend!$B$1:$G$1</c:f>
              <c:strCache>
                <c:ptCount val="6"/>
                <c:pt idx="0">
                  <c:v>sections</c:v>
                </c:pt>
                <c:pt idx="1">
                  <c:v> external </c:v>
                </c:pt>
                <c:pt idx="2">
                  <c:v> appraisals </c:v>
                </c:pt>
                <c:pt idx="3">
                  <c:v> meetings </c:v>
                </c:pt>
                <c:pt idx="4">
                  <c:v> executives </c:v>
                </c:pt>
                <c:pt idx="5">
                  <c:v> administration </c:v>
                </c:pt>
              </c:strCache>
            </c:strRef>
          </c:cat>
          <c:val>
            <c:numRef>
              <c:f>trend!$B$3:$G$3</c:f>
              <c:numCache>
                <c:formatCode>_(* #,##0.00_);_(* \(#,##0.00\);_(* "-"??_);_(@_)</c:formatCode>
                <c:ptCount val="6"/>
                <c:pt idx="0">
                  <c:v>10600</c:v>
                </c:pt>
                <c:pt idx="1">
                  <c:v>2837.16</c:v>
                </c:pt>
                <c:pt idx="2">
                  <c:v>1794.25</c:v>
                </c:pt>
                <c:pt idx="3">
                  <c:v>-6584.46</c:v>
                </c:pt>
                <c:pt idx="4">
                  <c:v>-7090.9599999999991</c:v>
                </c:pt>
                <c:pt idx="5">
                  <c:v>-63.150000000000006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1-426E-9D40-4E31CFB807EE}"/>
            </c:ext>
          </c:extLst>
        </c:ser>
        <c:ser>
          <c:idx val="2"/>
          <c:order val="2"/>
          <c:tx>
            <c:strRef>
              <c:f>trend!$A$4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trend!$B$1:$G$1</c:f>
              <c:strCache>
                <c:ptCount val="6"/>
                <c:pt idx="0">
                  <c:v>sections</c:v>
                </c:pt>
                <c:pt idx="1">
                  <c:v> external </c:v>
                </c:pt>
                <c:pt idx="2">
                  <c:v> appraisals </c:v>
                </c:pt>
                <c:pt idx="3">
                  <c:v> meetings </c:v>
                </c:pt>
                <c:pt idx="4">
                  <c:v> executives </c:v>
                </c:pt>
                <c:pt idx="5">
                  <c:v> administration </c:v>
                </c:pt>
              </c:strCache>
            </c:strRef>
          </c:cat>
          <c:val>
            <c:numRef>
              <c:f>trend!$B$4:$G$4</c:f>
              <c:numCache>
                <c:formatCode>_(* #,##0.00_);_(* \(#,##0.00\);_(* "-"??_);_(@_)</c:formatCode>
                <c:ptCount val="6"/>
                <c:pt idx="0">
                  <c:v>9150</c:v>
                </c:pt>
                <c:pt idx="1">
                  <c:v>1525</c:v>
                </c:pt>
                <c:pt idx="2">
                  <c:v>836.44</c:v>
                </c:pt>
                <c:pt idx="3">
                  <c:v>-7912.35</c:v>
                </c:pt>
                <c:pt idx="4">
                  <c:v>-9983.8199999999979</c:v>
                </c:pt>
                <c:pt idx="5">
                  <c:v>-113.72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11-426E-9D40-4E31CFB807EE}"/>
            </c:ext>
          </c:extLst>
        </c:ser>
        <c:ser>
          <c:idx val="3"/>
          <c:order val="3"/>
          <c:tx>
            <c:strRef>
              <c:f>trend!$A$5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trend!$B$1:$G$1</c:f>
              <c:strCache>
                <c:ptCount val="6"/>
                <c:pt idx="0">
                  <c:v>sections</c:v>
                </c:pt>
                <c:pt idx="1">
                  <c:v> external </c:v>
                </c:pt>
                <c:pt idx="2">
                  <c:v> appraisals </c:v>
                </c:pt>
                <c:pt idx="3">
                  <c:v> meetings </c:v>
                </c:pt>
                <c:pt idx="4">
                  <c:v> executives </c:v>
                </c:pt>
                <c:pt idx="5">
                  <c:v> administration </c:v>
                </c:pt>
              </c:strCache>
            </c:strRef>
          </c:cat>
          <c:val>
            <c:numRef>
              <c:f>trend!$B$5:$G$5</c:f>
              <c:numCache>
                <c:formatCode>_(* #,##0.00_);_(* \(#,##0.00\);_(* "-"??_);_(@_)</c:formatCode>
                <c:ptCount val="6"/>
                <c:pt idx="0">
                  <c:v>8850</c:v>
                </c:pt>
                <c:pt idx="1">
                  <c:v>0</c:v>
                </c:pt>
                <c:pt idx="2">
                  <c:v>430</c:v>
                </c:pt>
                <c:pt idx="3">
                  <c:v>-1810.63</c:v>
                </c:pt>
                <c:pt idx="4">
                  <c:v>-3099.55</c:v>
                </c:pt>
                <c:pt idx="5">
                  <c:v>-133.80000000000001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11-426E-9D40-4E31CFB807EE}"/>
            </c:ext>
          </c:extLst>
        </c:ser>
        <c:ser>
          <c:idx val="4"/>
          <c:order val="4"/>
          <c:tx>
            <c:strRef>
              <c:f>trend!$A$6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trend!$B$1:$G$1</c:f>
              <c:strCache>
                <c:ptCount val="6"/>
                <c:pt idx="0">
                  <c:v>sections</c:v>
                </c:pt>
                <c:pt idx="1">
                  <c:v> external </c:v>
                </c:pt>
                <c:pt idx="2">
                  <c:v> appraisals </c:v>
                </c:pt>
                <c:pt idx="3">
                  <c:v> meetings </c:v>
                </c:pt>
                <c:pt idx="4">
                  <c:v> executives </c:v>
                </c:pt>
                <c:pt idx="5">
                  <c:v> administration </c:v>
                </c:pt>
              </c:strCache>
            </c:strRef>
          </c:cat>
          <c:val>
            <c:numRef>
              <c:f>trend!$B$6:$G$6</c:f>
              <c:numCache>
                <c:formatCode>_(* #,##0.00_);_(* \(#,##0.00\);_(* "-"??_);_(@_)</c:formatCode>
                <c:ptCount val="6"/>
                <c:pt idx="0">
                  <c:v>6000</c:v>
                </c:pt>
                <c:pt idx="1">
                  <c:v>3600</c:v>
                </c:pt>
                <c:pt idx="2">
                  <c:v>0</c:v>
                </c:pt>
                <c:pt idx="3">
                  <c:v>-1921.96</c:v>
                </c:pt>
                <c:pt idx="4">
                  <c:v>0</c:v>
                </c:pt>
                <c:pt idx="5">
                  <c:v>-138.15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11-426E-9D40-4E31CFB807EE}"/>
            </c:ext>
          </c:extLst>
        </c:ser>
        <c:ser>
          <c:idx val="5"/>
          <c:order val="5"/>
          <c:tx>
            <c:strRef>
              <c:f>trend!$A$7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trend!$B$1:$G$1</c:f>
              <c:strCache>
                <c:ptCount val="6"/>
                <c:pt idx="0">
                  <c:v>sections</c:v>
                </c:pt>
                <c:pt idx="1">
                  <c:v> external </c:v>
                </c:pt>
                <c:pt idx="2">
                  <c:v> appraisals </c:v>
                </c:pt>
                <c:pt idx="3">
                  <c:v> meetings </c:v>
                </c:pt>
                <c:pt idx="4">
                  <c:v> executives </c:v>
                </c:pt>
                <c:pt idx="5">
                  <c:v> administration </c:v>
                </c:pt>
              </c:strCache>
            </c:strRef>
          </c:cat>
          <c:val>
            <c:numRef>
              <c:f>trend!$B$7:$G$7</c:f>
              <c:numCache>
                <c:formatCode>_(* #,##0.00_);_(* \(#,##0.00\);_(* "-"??_);_(@_)</c:formatCode>
                <c:ptCount val="6"/>
                <c:pt idx="0">
                  <c:v>15180</c:v>
                </c:pt>
                <c:pt idx="1">
                  <c:v>280</c:v>
                </c:pt>
                <c:pt idx="2">
                  <c:v>0</c:v>
                </c:pt>
                <c:pt idx="3">
                  <c:v>-11619.48</c:v>
                </c:pt>
                <c:pt idx="4">
                  <c:v>-3869.82</c:v>
                </c:pt>
                <c:pt idx="5">
                  <c:v>-562.35000000000036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1-426E-9D40-4E31CFB807EE}"/>
            </c:ext>
          </c:extLst>
        </c:ser>
        <c:ser>
          <c:idx val="6"/>
          <c:order val="6"/>
          <c:tx>
            <c:strRef>
              <c:f>trend!$A$8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trend!$B$1:$G$1</c:f>
              <c:strCache>
                <c:ptCount val="6"/>
                <c:pt idx="0">
                  <c:v>sections</c:v>
                </c:pt>
                <c:pt idx="1">
                  <c:v> external </c:v>
                </c:pt>
                <c:pt idx="2">
                  <c:v> appraisals </c:v>
                </c:pt>
                <c:pt idx="3">
                  <c:v> meetings </c:v>
                </c:pt>
                <c:pt idx="4">
                  <c:v> executives </c:v>
                </c:pt>
                <c:pt idx="5">
                  <c:v> administration </c:v>
                </c:pt>
              </c:strCache>
            </c:strRef>
          </c:cat>
          <c:val>
            <c:numRef>
              <c:f>trend!$B$8:$G$8</c:f>
              <c:numCache>
                <c:formatCode>_(* #,##0.00_);_(* \(#,##0.00\);_(* "-"??_);_(@_)</c:formatCode>
                <c:ptCount val="6"/>
                <c:pt idx="0">
                  <c:v>15700</c:v>
                </c:pt>
                <c:pt idx="1">
                  <c:v>5775</c:v>
                </c:pt>
                <c:pt idx="2">
                  <c:v>4000</c:v>
                </c:pt>
                <c:pt idx="3">
                  <c:v>-6589</c:v>
                </c:pt>
                <c:pt idx="4">
                  <c:v>-8275.25</c:v>
                </c:pt>
                <c:pt idx="5">
                  <c:v>-307.10000000000014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11-426E-9D40-4E31CFB807EE}"/>
            </c:ext>
          </c:extLst>
        </c:ser>
        <c:ser>
          <c:idx val="7"/>
          <c:order val="7"/>
          <c:tx>
            <c:strRef>
              <c:f>trend!$A$9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trend!$B$1:$G$1</c:f>
              <c:strCache>
                <c:ptCount val="6"/>
                <c:pt idx="0">
                  <c:v>sections</c:v>
                </c:pt>
                <c:pt idx="1">
                  <c:v> external </c:v>
                </c:pt>
                <c:pt idx="2">
                  <c:v> appraisals </c:v>
                </c:pt>
                <c:pt idx="3">
                  <c:v> meetings </c:v>
                </c:pt>
                <c:pt idx="4">
                  <c:v> executives </c:v>
                </c:pt>
                <c:pt idx="5">
                  <c:v> administration </c:v>
                </c:pt>
              </c:strCache>
            </c:strRef>
          </c:cat>
          <c:val>
            <c:numRef>
              <c:f>trend!$B$9:$G$9</c:f>
              <c:numCache>
                <c:formatCode>_(* #,##0.00_);_(* \(#,##0.00\);_(* "-"??_);_(@_)</c:formatCode>
                <c:ptCount val="6"/>
                <c:pt idx="0">
                  <c:v>13400</c:v>
                </c:pt>
                <c:pt idx="1">
                  <c:v>4810</c:v>
                </c:pt>
                <c:pt idx="2">
                  <c:v>8232.7999999999993</c:v>
                </c:pt>
                <c:pt idx="3">
                  <c:v>-6082.7</c:v>
                </c:pt>
                <c:pt idx="4">
                  <c:v>-5216.83</c:v>
                </c:pt>
                <c:pt idx="5">
                  <c:v>-189.45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C11-426E-9D40-4E31CFB80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883760"/>
        <c:axId val="417884088"/>
      </c:barChart>
      <c:catAx>
        <c:axId val="41788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17884088"/>
        <c:crosses val="autoZero"/>
        <c:auto val="1"/>
        <c:lblAlgn val="ctr"/>
        <c:lblOffset val="100"/>
        <c:noMultiLvlLbl val="0"/>
      </c:catAx>
      <c:valAx>
        <c:axId val="417884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1788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90543365101934"/>
          <c:y val="8.5934445250708799E-2"/>
          <c:w val="0.78647610046962357"/>
          <c:h val="0.796367172794579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balance!$A$2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balance!$B$1:$I$1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balance!$B$2:$I$2</c:f>
              <c:numCache>
                <c:formatCode>_(* #,##0.00_);_(* \(#,##0.00\);_(* "-"??_);_(@_)</c:formatCode>
                <c:ptCount val="8"/>
                <c:pt idx="0">
                  <c:v>9796.2999999999993</c:v>
                </c:pt>
                <c:pt idx="1">
                  <c:v>15231.41</c:v>
                </c:pt>
                <c:pt idx="2">
                  <c:v>11511.44</c:v>
                </c:pt>
                <c:pt idx="3">
                  <c:v>9280</c:v>
                </c:pt>
                <c:pt idx="4">
                  <c:v>9600</c:v>
                </c:pt>
                <c:pt idx="5">
                  <c:v>15460</c:v>
                </c:pt>
                <c:pt idx="6">
                  <c:v>25475</c:v>
                </c:pt>
                <c:pt idx="7">
                  <c:v>28242.799999999999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C-452A-889F-2DC4DEE1501E}"/>
            </c:ext>
          </c:extLst>
        </c:ser>
        <c:ser>
          <c:idx val="1"/>
          <c:order val="1"/>
          <c:tx>
            <c:strRef>
              <c:f>balance!$A$3</c:f>
              <c:strCache>
                <c:ptCount val="1"/>
                <c:pt idx="0">
                  <c:v>expenses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balance!$B$1:$I$1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balance!$B$3:$I$3</c:f>
              <c:numCache>
                <c:formatCode>_(* #,##0.00_);_(* \(#,##0.00\);_(* "-"??_);_(@_)</c:formatCode>
                <c:ptCount val="8"/>
                <c:pt idx="0">
                  <c:v>-9750.9699999999993</c:v>
                </c:pt>
                <c:pt idx="1">
                  <c:v>-13738.569999999998</c:v>
                </c:pt>
                <c:pt idx="2">
                  <c:v>-18339.89</c:v>
                </c:pt>
                <c:pt idx="3">
                  <c:v>-5043.9800000000005</c:v>
                </c:pt>
                <c:pt idx="4">
                  <c:v>-2060.11</c:v>
                </c:pt>
                <c:pt idx="5">
                  <c:v>-16051.65</c:v>
                </c:pt>
                <c:pt idx="6">
                  <c:v>-19611.22</c:v>
                </c:pt>
                <c:pt idx="7">
                  <c:v>-20351.72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4C-452A-889F-2DC4DEE15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003880"/>
        <c:axId val="462000600"/>
      </c:barChart>
      <c:lineChart>
        <c:grouping val="standard"/>
        <c:varyColors val="0"/>
        <c:ser>
          <c:idx val="2"/>
          <c:order val="2"/>
          <c:tx>
            <c:strRef>
              <c:f>balance!$A$4</c:f>
              <c:strCache>
                <c:ptCount val="1"/>
                <c:pt idx="0">
                  <c:v>balance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2922021902561288E-3"/>
                  <c:y val="-8.6612798507259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4C-452A-889F-2DC4DEE1501E}"/>
                </c:ext>
              </c:extLst>
            </c:dLbl>
            <c:dLbl>
              <c:idx val="2"/>
              <c:layout>
                <c:manualLayout>
                  <c:x val="2.2022707665896393E-2"/>
                  <c:y val="1.1548373134301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4C-452A-889F-2DC4DEE1501E}"/>
                </c:ext>
              </c:extLst>
            </c:dLbl>
            <c:dLbl>
              <c:idx val="7"/>
              <c:layout>
                <c:manualLayout>
                  <c:x val="-1.5204249336281759E-3"/>
                  <c:y val="-6.9290238805807286E-2"/>
                </c:manualLayout>
              </c:layout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4C-452A-889F-2DC4DEE150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balance!$B$1:$I$1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balance!$B$4:$I$4</c:f>
              <c:numCache>
                <c:formatCode>_(* #,##0.00_);_(* \(#,##0.00\);_(* "-"??_);_(@_)</c:formatCode>
                <c:ptCount val="8"/>
                <c:pt idx="0">
                  <c:v>45.329999999999927</c:v>
                </c:pt>
                <c:pt idx="1">
                  <c:v>1492.840000000002</c:v>
                </c:pt>
                <c:pt idx="2">
                  <c:v>-6828.4499999999989</c:v>
                </c:pt>
                <c:pt idx="3">
                  <c:v>4236.0199999999995</c:v>
                </c:pt>
                <c:pt idx="4">
                  <c:v>7539.8899999999994</c:v>
                </c:pt>
                <c:pt idx="5">
                  <c:v>-591.64999999999964</c:v>
                </c:pt>
                <c:pt idx="6">
                  <c:v>5863.7799999999988</c:v>
                </c:pt>
                <c:pt idx="7">
                  <c:v>7891.0799999999981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F4C-452A-889F-2DC4DEE15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003880"/>
        <c:axId val="462000600"/>
      </c:lineChart>
      <c:catAx>
        <c:axId val="4620038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2000600"/>
        <c:crosses val="autoZero"/>
        <c:auto val="1"/>
        <c:lblAlgn val="ctr"/>
        <c:lblOffset val="100"/>
        <c:noMultiLvlLbl val="0"/>
      </c:catAx>
      <c:valAx>
        <c:axId val="462000600"/>
        <c:scaling>
          <c:orientation val="minMax"/>
          <c:max val="30000"/>
          <c:min val="-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2003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4B-4D34-8E8F-707B56043B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4B-4D34-8E8F-707B56043B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4B-4D34-8E8F-707B56043BE6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77921807971158"/>
                      <c:h val="0.171257339612659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4B-4D34-8E8F-707B56043BE6}"/>
                </c:ext>
              </c:extLst>
            </c:dLbl>
            <c:dLbl>
              <c:idx val="1"/>
              <c:layout>
                <c:manualLayout>
                  <c:x val="-7.7754204132635202E-2"/>
                  <c:y val="-5.232048846911084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4B-4D34-8E8F-707B56043BE6}"/>
                </c:ext>
              </c:extLst>
            </c:dLbl>
            <c:dLbl>
              <c:idx val="2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864702010409833"/>
                      <c:h val="0.191653006530845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4B-4D34-8E8F-707B56043BE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'CESMA BANK ACCOUNT'!$D$3:$F$3</c:f>
              <c:strCache>
                <c:ptCount val="3"/>
                <c:pt idx="0">
                  <c:v>sections</c:v>
                </c:pt>
                <c:pt idx="1">
                  <c:v>external</c:v>
                </c:pt>
                <c:pt idx="2">
                  <c:v>appraisals</c:v>
                </c:pt>
              </c:strCache>
            </c:strRef>
          </c:cat>
          <c:val>
            <c:numRef>
              <c:f>'CESMA BANK ACCOUNT'!$D$587:$F$587</c:f>
              <c:numCache>
                <c:formatCode>_(* #,##0.00_);_(* \(#,##0.00\);_(* "-"??_);_(@_)</c:formatCode>
                <c:ptCount val="3"/>
                <c:pt idx="0">
                  <c:v>13400</c:v>
                </c:pt>
                <c:pt idx="1">
                  <c:v>5110</c:v>
                </c:pt>
                <c:pt idx="2">
                  <c:v>9732.7999999999993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4B-4D34-8E8F-707B56043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AC7D01-3C56-4656-9F0F-1983D7A1909E}" type="datetimeFigureOut">
              <a:rPr lang="it-IT" smtClean="0"/>
              <a:pPr/>
              <a:t>02/05/2025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926143-847C-409F-836F-FCF1B0DAD7A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err="1"/>
              <a:t>Treasurer’s</a:t>
            </a:r>
            <a:r>
              <a:rPr lang="it-IT" dirty="0"/>
              <a:t> report</a:t>
            </a:r>
            <a:br>
              <a:rPr lang="it-IT" dirty="0"/>
            </a:br>
            <a:r>
              <a:rPr lang="it-IT" sz="3600" dirty="0"/>
              <a:t> Cork, 3rd </a:t>
            </a:r>
            <a:r>
              <a:rPr lang="it-IT" sz="3600" dirty="0" err="1"/>
              <a:t>May</a:t>
            </a:r>
            <a:r>
              <a:rPr lang="it-IT" sz="3600" dirty="0"/>
              <a:t> 2025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4581128"/>
            <a:ext cx="7854696" cy="1752600"/>
          </a:xfrm>
        </p:spPr>
        <p:txBody>
          <a:bodyPr/>
          <a:lstStyle/>
          <a:p>
            <a:pPr algn="ctr"/>
            <a:r>
              <a:rPr lang="it-IT" dirty="0"/>
              <a:t>Gian Battista Parigi</a:t>
            </a:r>
          </a:p>
          <a:p>
            <a:pPr algn="ctr"/>
            <a:r>
              <a:rPr lang="it-IT" dirty="0"/>
              <a:t>UEMS-CESMA</a:t>
            </a:r>
          </a:p>
          <a:p>
            <a:pPr algn="ctr"/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Specialist</a:t>
            </a:r>
            <a:r>
              <a:rPr lang="it-IT" dirty="0"/>
              <a:t>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Assessment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DC31BF-CBC7-4A31-A645-EE7246D69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Income</a:t>
            </a:r>
            <a:r>
              <a:rPr lang="it-IT" dirty="0"/>
              <a:t>/</a:t>
            </a:r>
            <a:r>
              <a:rPr lang="it-IT" dirty="0" err="1"/>
              <a:t>expenses</a:t>
            </a:r>
            <a:r>
              <a:rPr lang="it-IT" dirty="0"/>
              <a:t> trend 2017-2024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DDF135-D3D0-44C0-9D6F-F403B1617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68429413-EFAE-45FB-A917-AFEB504FD7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056783"/>
              </p:ext>
            </p:extLst>
          </p:nvPr>
        </p:nvGraphicFramePr>
        <p:xfrm>
          <a:off x="611560" y="2057400"/>
          <a:ext cx="8229600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747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/>
          <p:cNvCxnSpPr>
            <a:cxnSpLocks/>
          </p:cNvCxnSpPr>
          <p:nvPr/>
        </p:nvCxnSpPr>
        <p:spPr>
          <a:xfrm>
            <a:off x="1403648" y="4581128"/>
            <a:ext cx="712879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>
            <a:extLst>
              <a:ext uri="{FF2B5EF4-FFF2-40B4-BE49-F238E27FC236}">
                <a16:creationId xmlns:a16="http://schemas.microsoft.com/office/drawing/2014/main" id="{03C057F2-73BE-C181-892D-9696F7FC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General </a:t>
            </a:r>
            <a:r>
              <a:rPr lang="it-IT" dirty="0" err="1"/>
              <a:t>yearly</a:t>
            </a:r>
            <a:r>
              <a:rPr lang="it-IT" dirty="0"/>
              <a:t> balance 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2B3A842A-B106-455D-982B-D935E45B03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882707"/>
              </p:ext>
            </p:extLst>
          </p:nvPr>
        </p:nvGraphicFramePr>
        <p:xfrm>
          <a:off x="395536" y="2093652"/>
          <a:ext cx="8352928" cy="439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3F0E4F7-384E-3B99-F5D7-3A102748A234}"/>
              </a:ext>
            </a:extLst>
          </p:cNvPr>
          <p:cNvSpPr txBox="1"/>
          <p:nvPr/>
        </p:nvSpPr>
        <p:spPr>
          <a:xfrm>
            <a:off x="1763688" y="2030650"/>
            <a:ext cx="64679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dirty="0"/>
              <a:t>2017  2018  2019  2020  2021  2022  2023  2024</a:t>
            </a:r>
          </a:p>
        </p:txBody>
      </p:sp>
    </p:spTree>
    <p:extLst>
      <p:ext uri="{BB962C8B-B14F-4D97-AF65-F5344CB8AC3E}">
        <p14:creationId xmlns:p14="http://schemas.microsoft.com/office/powerpoint/2010/main" val="758339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49E62-625C-46A5-A6E0-8AF53D039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785104">
            <a:off x="1209830" y="32637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7300" dirty="0"/>
              <a:t>Thanks to </a:t>
            </a:r>
            <a:r>
              <a:rPr lang="it-IT" sz="7300" dirty="0" err="1"/>
              <a:t>all</a:t>
            </a:r>
            <a:r>
              <a:rPr lang="it-IT" sz="7300" dirty="0"/>
              <a:t> of </a:t>
            </a:r>
            <a:r>
              <a:rPr lang="it-IT" sz="7300" dirty="0" err="1"/>
              <a:t>you</a:t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 descr="Lucky Luke Sunset 1978 HD (1)">
            <a:extLst>
              <a:ext uri="{FF2B5EF4-FFF2-40B4-BE49-F238E27FC236}">
                <a16:creationId xmlns:a16="http://schemas.microsoft.com/office/drawing/2014/main" id="{6337AC33-70C8-4246-A14D-D120D6D71B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83957"/>
            <a:ext cx="6912768" cy="5053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063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Account 29-4-2025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5AAC7D9-D3DE-43AA-BB76-EBA7285DE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815190"/>
            <a:ext cx="4248472" cy="240055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C44638D4-4651-463D-87AA-FEBAE74890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081" y="1772816"/>
            <a:ext cx="3889367" cy="2981278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35D3142C-19D9-0D58-89BF-4955742DC0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0688" y="3744088"/>
            <a:ext cx="4794771" cy="285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8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04EB7-C0B0-4D29-B721-8BD0CCA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Expected</a:t>
            </a:r>
            <a:r>
              <a:rPr lang="it-IT" dirty="0"/>
              <a:t> </a:t>
            </a:r>
            <a:r>
              <a:rPr lang="it-IT" dirty="0" err="1"/>
              <a:t>fees</a:t>
            </a:r>
            <a:r>
              <a:rPr lang="it-IT" dirty="0"/>
              <a:t> - 2025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415A28-96B5-4FD8-A64F-9B6C2DF2C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2204864"/>
            <a:ext cx="8229600" cy="4389120"/>
          </a:xfrm>
        </p:spPr>
        <p:txBody>
          <a:bodyPr/>
          <a:lstStyle/>
          <a:p>
            <a:r>
              <a:rPr lang="it-IT" sz="3600" dirty="0"/>
              <a:t>43 </a:t>
            </a:r>
            <a:r>
              <a:rPr lang="it-IT" sz="3600" dirty="0" err="1"/>
              <a:t>sections</a:t>
            </a:r>
            <a:endParaRPr lang="it-IT" sz="3600" dirty="0"/>
          </a:p>
          <a:p>
            <a:pPr lvl="1"/>
            <a:r>
              <a:rPr lang="it-IT" sz="3400" dirty="0"/>
              <a:t>33 </a:t>
            </a:r>
            <a:r>
              <a:rPr lang="it-IT" sz="3400" dirty="0" err="1"/>
              <a:t>authorised</a:t>
            </a:r>
            <a:r>
              <a:rPr lang="it-IT" sz="3400" dirty="0"/>
              <a:t> payment = 9.900</a:t>
            </a:r>
          </a:p>
          <a:p>
            <a:pPr lvl="1"/>
            <a:r>
              <a:rPr lang="it-IT" sz="3400" dirty="0"/>
              <a:t>9 </a:t>
            </a:r>
            <a:r>
              <a:rPr lang="it-IT" sz="3400" dirty="0" err="1"/>
              <a:t>upon</a:t>
            </a:r>
            <a:r>
              <a:rPr lang="it-IT" sz="3400" dirty="0"/>
              <a:t> </a:t>
            </a:r>
            <a:r>
              <a:rPr lang="it-IT" sz="3400" dirty="0" err="1"/>
              <a:t>invoice</a:t>
            </a:r>
            <a:r>
              <a:rPr lang="it-IT" sz="3400" dirty="0"/>
              <a:t> = (2.700)</a:t>
            </a:r>
          </a:p>
          <a:p>
            <a:pPr lvl="1"/>
            <a:r>
              <a:rPr lang="it-IT" sz="3400" dirty="0"/>
              <a:t>1 </a:t>
            </a:r>
            <a:r>
              <a:rPr lang="it-IT" sz="3400" dirty="0" err="1"/>
              <a:t>withdrew</a:t>
            </a:r>
            <a:r>
              <a:rPr lang="it-IT" sz="3400" dirty="0"/>
              <a:t> (</a:t>
            </a:r>
            <a:r>
              <a:rPr lang="it-IT" sz="3400" dirty="0" err="1"/>
              <a:t>Urology</a:t>
            </a:r>
            <a:r>
              <a:rPr lang="it-IT" sz="3400" dirty="0"/>
              <a:t>)</a:t>
            </a:r>
          </a:p>
          <a:p>
            <a:r>
              <a:rPr lang="it-IT" sz="3600" dirty="0"/>
              <a:t>3 MJC </a:t>
            </a:r>
            <a:r>
              <a:rPr lang="it-IT" sz="3600" dirty="0" err="1"/>
              <a:t>authorised</a:t>
            </a:r>
            <a:r>
              <a:rPr lang="it-IT" sz="3600" dirty="0"/>
              <a:t> payment = 900</a:t>
            </a:r>
          </a:p>
          <a:p>
            <a:r>
              <a:rPr lang="it-IT" sz="3600" dirty="0"/>
              <a:t>18 </a:t>
            </a:r>
            <a:r>
              <a:rPr lang="it-IT" sz="3600"/>
              <a:t>Scientific Societies = (5.400)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465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/>
              <a:t>Membership payments</a:t>
            </a: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id="{A42B62D5-A02E-4AAD-B565-5BE89DDB78B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920084"/>
            <a:ext cx="3754760" cy="4461244"/>
          </a:xfrm>
          <a:prstGeom prst="rect">
            <a:avLst/>
          </a:prstGeom>
        </p:spPr>
      </p:pic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56C93F2E-2FC0-4FDA-8C72-4FD285448C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83968" y="1920084"/>
            <a:ext cx="4402832" cy="44612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it-IT" dirty="0"/>
              <a:t>Membership payments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6D01EDB4-660C-447B-B3EA-68D5D60119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1487" y="2132856"/>
            <a:ext cx="3668465" cy="4248471"/>
          </a:xfrm>
          <a:prstGeom prst="rect">
            <a:avLst/>
          </a:prstGeom>
        </p:spPr>
      </p:pic>
      <p:pic>
        <p:nvPicPr>
          <p:cNvPr id="12" name="Segnaposto contenuto 11">
            <a:extLst>
              <a:ext uri="{FF2B5EF4-FFF2-40B4-BE49-F238E27FC236}">
                <a16:creationId xmlns:a16="http://schemas.microsoft.com/office/drawing/2014/main" id="{2DA8DB59-3C23-4DE3-8653-B875C4E30CD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55976" y="2132855"/>
            <a:ext cx="4326061" cy="424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2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23A7E95A-7C0A-4CBA-8461-14BFB6E86E94}"/>
              </a:ext>
            </a:extLst>
          </p:cNvPr>
          <p:cNvSpPr txBox="1">
            <a:spLocks/>
          </p:cNvSpPr>
          <p:nvPr/>
        </p:nvSpPr>
        <p:spPr>
          <a:xfrm>
            <a:off x="-1116632" y="2163398"/>
            <a:ext cx="8229600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it-IT" sz="4400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C95007A9-53D3-426A-B72C-5CB358C7B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7620"/>
            <a:ext cx="8229600" cy="2148848"/>
          </a:xfrm>
        </p:spPr>
        <p:txBody>
          <a:bodyPr>
            <a:normAutofit fontScale="90000"/>
          </a:bodyPr>
          <a:lstStyle/>
          <a:p>
            <a:br>
              <a:rPr lang="it-IT" sz="6000" dirty="0"/>
            </a:br>
            <a:r>
              <a:rPr lang="it-IT" sz="4900" dirty="0"/>
              <a:t>Membership payments</a:t>
            </a:r>
            <a:br>
              <a:rPr lang="it-IT" sz="8000" dirty="0"/>
            </a:br>
            <a:r>
              <a:rPr lang="it-IT" sz="4400" dirty="0" err="1"/>
              <a:t>European</a:t>
            </a:r>
            <a:r>
              <a:rPr lang="it-IT" sz="4400" dirty="0"/>
              <a:t>/National Scientific Societies</a:t>
            </a:r>
            <a:br>
              <a:rPr lang="it-IT" sz="6000" dirty="0"/>
            </a:b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3953ED43-3E7E-4D31-858B-FC8A457FE1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C6CF6FE6-22AC-40C6-AE67-D450D52B0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" y="1946487"/>
            <a:ext cx="4038600" cy="4434840"/>
          </a:xfrm>
          <a:prstGeom prst="rect">
            <a:avLst/>
          </a:prstGeom>
        </p:spPr>
      </p:pic>
      <p:pic>
        <p:nvPicPr>
          <p:cNvPr id="13" name="Segnaposto contenuto 12">
            <a:extLst>
              <a:ext uri="{FF2B5EF4-FFF2-40B4-BE49-F238E27FC236}">
                <a16:creationId xmlns:a16="http://schemas.microsoft.com/office/drawing/2014/main" id="{B37E366D-129D-4B2A-9704-B76A2E7549B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920086"/>
            <a:ext cx="4038600" cy="447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30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it-IT" dirty="0"/>
              <a:t>Breakdown </a:t>
            </a:r>
            <a:r>
              <a:rPr lang="it-IT" dirty="0" err="1"/>
              <a:t>income</a:t>
            </a:r>
            <a:r>
              <a:rPr lang="it-IT" dirty="0"/>
              <a:t> = +28.242,80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48D3C5FE-11DC-4059-99DD-4C3E295E18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18727"/>
              </p:ext>
            </p:extLst>
          </p:nvPr>
        </p:nvGraphicFramePr>
        <p:xfrm>
          <a:off x="1547664" y="2015658"/>
          <a:ext cx="7715200" cy="461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5EEFC47E-8292-43B6-BA72-51D53B0122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147600"/>
              </p:ext>
            </p:extLst>
          </p:nvPr>
        </p:nvGraphicFramePr>
        <p:xfrm>
          <a:off x="899592" y="2057400"/>
          <a:ext cx="7128792" cy="461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6FF4B18-2FD0-E685-7333-9CE592453C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196984"/>
              </p:ext>
            </p:extLst>
          </p:nvPr>
        </p:nvGraphicFramePr>
        <p:xfrm>
          <a:off x="899592" y="2057400"/>
          <a:ext cx="7128792" cy="4410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71B8E6B3-0FD3-473B-A5F2-DBA6E50C18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105954"/>
              </p:ext>
            </p:extLst>
          </p:nvPr>
        </p:nvGraphicFramePr>
        <p:xfrm>
          <a:off x="457200" y="2057400"/>
          <a:ext cx="7355160" cy="4570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240C6E09-2FC5-4428-8D7E-3B458C3D94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931503"/>
              </p:ext>
            </p:extLst>
          </p:nvPr>
        </p:nvGraphicFramePr>
        <p:xfrm>
          <a:off x="899592" y="1847088"/>
          <a:ext cx="6696744" cy="461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2655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Breakdown </a:t>
            </a:r>
            <a:r>
              <a:rPr lang="it-IT" dirty="0" err="1"/>
              <a:t>Expenses</a:t>
            </a:r>
            <a:r>
              <a:rPr lang="it-IT" dirty="0"/>
              <a:t> = -20.351,72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77E5473C-87ED-4A16-9238-E282C25FA2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587768"/>
              </p:ext>
            </p:extLst>
          </p:nvPr>
        </p:nvGraphicFramePr>
        <p:xfrm>
          <a:off x="827584" y="2057400"/>
          <a:ext cx="7344816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D7521142-1D72-64AE-C719-01A1C705A7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62779"/>
              </p:ext>
            </p:extLst>
          </p:nvPr>
        </p:nvGraphicFramePr>
        <p:xfrm>
          <a:off x="683568" y="2057400"/>
          <a:ext cx="7200800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391323"/>
              </p:ext>
            </p:extLst>
          </p:nvPr>
        </p:nvGraphicFramePr>
        <p:xfrm>
          <a:off x="539552" y="2057400"/>
          <a:ext cx="7920880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00945"/>
              </p:ext>
            </p:extLst>
          </p:nvPr>
        </p:nvGraphicFramePr>
        <p:xfrm>
          <a:off x="899592" y="1988840"/>
          <a:ext cx="7056784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1CAB76C2-8174-44D1-A97B-11FFCAEDC1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824112"/>
              </p:ext>
            </p:extLst>
          </p:nvPr>
        </p:nvGraphicFramePr>
        <p:xfrm>
          <a:off x="611560" y="2057400"/>
          <a:ext cx="7704856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A4A1D463-D168-495C-9195-6DF2F33BF9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621967"/>
              </p:ext>
            </p:extLst>
          </p:nvPr>
        </p:nvGraphicFramePr>
        <p:xfrm>
          <a:off x="1403648" y="1556792"/>
          <a:ext cx="648072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10599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A07CA4-86DE-4044-AC9C-43F127F0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UEMS </a:t>
            </a:r>
            <a:r>
              <a:rPr lang="it-IT" dirty="0" err="1"/>
              <a:t>expenses</a:t>
            </a:r>
            <a:r>
              <a:rPr lang="it-IT" dirty="0"/>
              <a:t> = 8.068,66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B9689C56-F127-4C30-8EBF-5DBBFF4E24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248282"/>
              </p:ext>
            </p:extLst>
          </p:nvPr>
        </p:nvGraphicFramePr>
        <p:xfrm>
          <a:off x="971600" y="2057400"/>
          <a:ext cx="6912768" cy="425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1497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eate a new document." ma:contentTypeScope="" ma:versionID="c4ac4cc19ec2fd821d8ee0cffd700213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d772538a9937c808c56e73c70051e2a9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55054F74-26F1-42F0-8307-2FEE8F20A6F4}"/>
</file>

<file path=customXml/itemProps2.xml><?xml version="1.0" encoding="utf-8"?>
<ds:datastoreItem xmlns:ds="http://schemas.openxmlformats.org/officeDocument/2006/customXml" ds:itemID="{2E17838A-2DB2-4BEE-AA0B-CF566831D216}"/>
</file>

<file path=customXml/itemProps3.xml><?xml version="1.0" encoding="utf-8"?>
<ds:datastoreItem xmlns:ds="http://schemas.openxmlformats.org/officeDocument/2006/customXml" ds:itemID="{B4C1C174-A468-4919-BA8F-3FEA03D7D113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298</TotalTime>
  <Words>110</Words>
  <Application>Microsoft Office PowerPoint</Application>
  <PresentationFormat>Presentazione su schermo 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Equinozio</vt:lpstr>
      <vt:lpstr>Treasurer’s report  Cork, 3rd May 2025</vt:lpstr>
      <vt:lpstr>Account 29-4-2025</vt:lpstr>
      <vt:lpstr>Expected fees - 2025</vt:lpstr>
      <vt:lpstr>Membership payments</vt:lpstr>
      <vt:lpstr>Membership payments</vt:lpstr>
      <vt:lpstr> Membership payments European/National Scientific Societies </vt:lpstr>
      <vt:lpstr>Breakdown income = +28.242,80</vt:lpstr>
      <vt:lpstr>Breakdown Expenses = -20.351,72</vt:lpstr>
      <vt:lpstr>UEMS expenses = 8.068,66</vt:lpstr>
      <vt:lpstr>Income/expenses trend 2017-2024</vt:lpstr>
      <vt:lpstr>General yearly balance </vt:lpstr>
      <vt:lpstr>Thanks to all of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Treasurer’s report</dc:title>
  <dc:creator>Utente</dc:creator>
  <cp:lastModifiedBy>Gian Battista Parigi</cp:lastModifiedBy>
  <cp:revision>94</cp:revision>
  <dcterms:created xsi:type="dcterms:W3CDTF">2016-05-06T15:45:39Z</dcterms:created>
  <dcterms:modified xsi:type="dcterms:W3CDTF">2025-05-02T15:32:04Z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