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3" r:id="rId1"/>
  </p:sldMasterIdLst>
  <p:sldIdLst>
    <p:sldId id="256" r:id="rId2"/>
    <p:sldId id="259" r:id="rId3"/>
    <p:sldId id="268" r:id="rId4"/>
    <p:sldId id="269" r:id="rId5"/>
    <p:sldId id="266" r:id="rId6"/>
    <p:sldId id="270" r:id="rId7"/>
    <p:sldId id="271" r:id="rId8"/>
    <p:sldId id="1035" r:id="rId9"/>
    <p:sldId id="1036" r:id="rId10"/>
    <p:sldId id="1037" r:id="rId11"/>
    <p:sldId id="273" r:id="rId12"/>
    <p:sldId id="1042" r:id="rId13"/>
    <p:sldId id="1028" r:id="rId14"/>
    <p:sldId id="1031" r:id="rId15"/>
    <p:sldId id="1032" r:id="rId16"/>
    <p:sldId id="1033" r:id="rId17"/>
    <p:sldId id="272" r:id="rId18"/>
    <p:sldId id="1041" r:id="rId19"/>
    <p:sldId id="261" r:id="rId20"/>
    <p:sldId id="262" r:id="rId21"/>
    <p:sldId id="258" r:id="rId22"/>
    <p:sldId id="257" r:id="rId23"/>
    <p:sldId id="263" r:id="rId24"/>
    <p:sldId id="264" r:id="rId25"/>
    <p:sldId id="265" r:id="rId26"/>
    <p:sldId id="274" r:id="rId27"/>
    <p:sldId id="1030" r:id="rId28"/>
    <p:sldId id="1026" r:id="rId29"/>
    <p:sldId id="275" r:id="rId30"/>
    <p:sldId id="1025" r:id="rId31"/>
    <p:sldId id="1024" r:id="rId32"/>
    <p:sldId id="1038" r:id="rId33"/>
    <p:sldId id="1039" r:id="rId34"/>
    <p:sldId id="1040" r:id="rId35"/>
    <p:sldId id="1020" r:id="rId36"/>
    <p:sldId id="276" r:id="rId37"/>
    <p:sldId id="1027" r:id="rId38"/>
    <p:sldId id="1022" r:id="rId39"/>
    <p:sldId id="1021" r:id="rId40"/>
    <p:sldId id="1023" r:id="rId41"/>
    <p:sldId id="1034" r:id="rId42"/>
    <p:sldId id="1029" r:id="rId4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3"/>
    <p:restoredTop sz="94658"/>
  </p:normalViewPr>
  <p:slideViewPr>
    <p:cSldViewPr snapToGrid="0">
      <p:cViewPr varScale="1">
        <p:scale>
          <a:sx n="78" d="100"/>
          <a:sy n="78" d="100"/>
        </p:scale>
        <p:origin x="79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D7368D-31D9-8101-473D-CD39E706F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6401" y="3378954"/>
            <a:ext cx="6394567" cy="3479046"/>
          </a:xfrm>
          <a:custGeom>
            <a:avLst/>
            <a:gdLst>
              <a:gd name="connsiteX0" fmla="*/ 5171297 w 6394567"/>
              <a:gd name="connsiteY0" fmla="*/ 284 h 3479046"/>
              <a:gd name="connsiteX1" fmla="*/ 6394290 w 6394567"/>
              <a:gd name="connsiteY1" fmla="*/ 430072 h 3479046"/>
              <a:gd name="connsiteX2" fmla="*/ 6394567 w 6394567"/>
              <a:gd name="connsiteY2" fmla="*/ 430316 h 3479046"/>
              <a:gd name="connsiteX3" fmla="*/ 6394567 w 6394567"/>
              <a:gd name="connsiteY3" fmla="*/ 3479046 h 3479046"/>
              <a:gd name="connsiteX4" fmla="*/ 0 w 6394567"/>
              <a:gd name="connsiteY4" fmla="*/ 3479046 h 3479046"/>
              <a:gd name="connsiteX5" fmla="*/ 3916974 w 6394567"/>
              <a:gd name="connsiteY5" fmla="*/ 405504 h 3479046"/>
              <a:gd name="connsiteX6" fmla="*/ 3959456 w 6394567"/>
              <a:gd name="connsiteY6" fmla="*/ 373857 h 3479046"/>
              <a:gd name="connsiteX7" fmla="*/ 5052215 w 6394567"/>
              <a:gd name="connsiteY7" fmla="*/ 1756 h 3479046"/>
              <a:gd name="connsiteX8" fmla="*/ 5171297 w 6394567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4567" h="3479046">
                <a:moveTo>
                  <a:pt x="5171297" y="284"/>
                </a:moveTo>
                <a:cubicBezTo>
                  <a:pt x="5607674" y="7531"/>
                  <a:pt x="6039042" y="153650"/>
                  <a:pt x="6394290" y="430072"/>
                </a:cubicBezTo>
                <a:lnTo>
                  <a:pt x="6394567" y="430316"/>
                </a:lnTo>
                <a:lnTo>
                  <a:pt x="6394567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39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F32C74-82F4-2A29-889B-EF23CEE6A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1" y="1122363"/>
            <a:ext cx="6211185" cy="230524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ACADD6-278F-604C-8A38-BBBAFC6754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2" y="3549048"/>
            <a:ext cx="5029198" cy="1956278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3946B-3F5A-C916-B62B-8D5938EA8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539F-2DB8-FCDA-C884-9C3CD29B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DAA7B3-5D3B-D493-8F6F-1FEBB8576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488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50D2E-0561-F284-F89A-AAE3CD09A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10239338" cy="95366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657C4C-16EC-2477-6332-830F53011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9848" y="2139696"/>
            <a:ext cx="10239338" cy="36776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940D3-6996-1C08-F1AF-87C354657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76C3-588F-B636-8CE0-AA2CBFBCE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EF8A9-EB1E-B344-A4B8-B58D06336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45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EF3A28-33E4-2796-AE7A-1234569F5C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844950" y="1081177"/>
            <a:ext cx="2508849" cy="463382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D185FC-2BBB-E997-A5CD-F2C6CF6B7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66800" y="1081177"/>
            <a:ext cx="7505700" cy="463382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4B3C-96CD-071C-C2AD-2C7E04F81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2B04-F5E0-C5A3-C77D-6AE9A9E9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55BC2-C712-C4A4-50EC-E10D88344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798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4769-9A55-AF9B-4CE4-DFA07E711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45D9E-DBB4-B890-88D5-B4C03599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15260-1C0B-A965-3114-D7C40D18BD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AAF4D1-0334-3F24-69B4-06C7BD742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BA76D-3B8B-429D-9B32-54D6A629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71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9C414-4A2F-78AF-ED60-6130D4C563B3}"/>
              </a:ext>
            </a:extLst>
          </p:cNvPr>
          <p:cNvSpPr/>
          <p:nvPr/>
        </p:nvSpPr>
        <p:spPr>
          <a:xfrm>
            <a:off x="6284115" y="3378954"/>
            <a:ext cx="5907885" cy="3479046"/>
          </a:xfrm>
          <a:custGeom>
            <a:avLst/>
            <a:gdLst>
              <a:gd name="connsiteX0" fmla="*/ 5171297 w 5907885"/>
              <a:gd name="connsiteY0" fmla="*/ 284 h 3479046"/>
              <a:gd name="connsiteX1" fmla="*/ 5813217 w 5907885"/>
              <a:gd name="connsiteY1" fmla="*/ 114238 h 3479046"/>
              <a:gd name="connsiteX2" fmla="*/ 5907885 w 5907885"/>
              <a:gd name="connsiteY2" fmla="*/ 151524 h 3479046"/>
              <a:gd name="connsiteX3" fmla="*/ 5907885 w 5907885"/>
              <a:gd name="connsiteY3" fmla="*/ 3479046 h 3479046"/>
              <a:gd name="connsiteX4" fmla="*/ 0 w 5907885"/>
              <a:gd name="connsiteY4" fmla="*/ 3479046 h 3479046"/>
              <a:gd name="connsiteX5" fmla="*/ 3916974 w 5907885"/>
              <a:gd name="connsiteY5" fmla="*/ 405504 h 3479046"/>
              <a:gd name="connsiteX6" fmla="*/ 3959456 w 5907885"/>
              <a:gd name="connsiteY6" fmla="*/ 373857 h 3479046"/>
              <a:gd name="connsiteX7" fmla="*/ 5052215 w 5907885"/>
              <a:gd name="connsiteY7" fmla="*/ 1756 h 3479046"/>
              <a:gd name="connsiteX8" fmla="*/ 5171297 w 5907885"/>
              <a:gd name="connsiteY8" fmla="*/ 284 h 3479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907885" h="3479046">
                <a:moveTo>
                  <a:pt x="5171297" y="284"/>
                </a:moveTo>
                <a:cubicBezTo>
                  <a:pt x="5389485" y="3908"/>
                  <a:pt x="5606422" y="42249"/>
                  <a:pt x="5813217" y="114238"/>
                </a:cubicBezTo>
                <a:lnTo>
                  <a:pt x="5907885" y="151524"/>
                </a:lnTo>
                <a:lnTo>
                  <a:pt x="5907885" y="3479046"/>
                </a:lnTo>
                <a:lnTo>
                  <a:pt x="0" y="3479046"/>
                </a:lnTo>
                <a:lnTo>
                  <a:pt x="3916974" y="405504"/>
                </a:lnTo>
                <a:lnTo>
                  <a:pt x="3959456" y="373857"/>
                </a:lnTo>
                <a:cubicBezTo>
                  <a:pt x="4291086" y="139664"/>
                  <a:pt x="4671097" y="17528"/>
                  <a:pt x="5052215" y="1756"/>
                </a:cubicBezTo>
                <a:cubicBezTo>
                  <a:pt x="5091916" y="114"/>
                  <a:pt x="5131627" y="-375"/>
                  <a:pt x="5171297" y="284"/>
                </a:cubicBezTo>
                <a:close/>
              </a:path>
            </a:pathLst>
          </a:custGeom>
          <a:gradFill>
            <a:gsLst>
              <a:gs pos="2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3410AE4-7FC7-589E-B6D3-0DA7B5FC5CE3}"/>
              </a:ext>
            </a:extLst>
          </p:cNvPr>
          <p:cNvSpPr/>
          <p:nvPr/>
        </p:nvSpPr>
        <p:spPr>
          <a:xfrm flipH="1" flipV="1">
            <a:off x="0" y="0"/>
            <a:ext cx="2923855" cy="1479128"/>
          </a:xfrm>
          <a:custGeom>
            <a:avLst/>
            <a:gdLst>
              <a:gd name="connsiteX0" fmla="*/ 2923855 w 2923855"/>
              <a:gd name="connsiteY0" fmla="*/ 1479128 h 1479128"/>
              <a:gd name="connsiteX1" fmla="*/ 0 w 2923855"/>
              <a:gd name="connsiteY1" fmla="*/ 1479128 h 1479128"/>
              <a:gd name="connsiteX2" fmla="*/ 1368245 w 2923855"/>
              <a:gd name="connsiteY2" fmla="*/ 405504 h 1479128"/>
              <a:gd name="connsiteX3" fmla="*/ 1410727 w 2923855"/>
              <a:gd name="connsiteY3" fmla="*/ 373857 h 1479128"/>
              <a:gd name="connsiteX4" fmla="*/ 2503486 w 2923855"/>
              <a:gd name="connsiteY4" fmla="*/ 1756 h 1479128"/>
              <a:gd name="connsiteX5" fmla="*/ 2622568 w 2923855"/>
              <a:gd name="connsiteY5" fmla="*/ 284 h 1479128"/>
              <a:gd name="connsiteX6" fmla="*/ 2785835 w 2923855"/>
              <a:gd name="connsiteY6" fmla="*/ 9494 h 1479128"/>
              <a:gd name="connsiteX7" fmla="*/ 2923855 w 2923855"/>
              <a:gd name="connsiteY7" fmla="*/ 28352 h 147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23855" h="1479128">
                <a:moveTo>
                  <a:pt x="2923855" y="1479128"/>
                </a:moveTo>
                <a:lnTo>
                  <a:pt x="0" y="1479128"/>
                </a:lnTo>
                <a:lnTo>
                  <a:pt x="1368245" y="405504"/>
                </a:lnTo>
                <a:lnTo>
                  <a:pt x="1410727" y="373857"/>
                </a:lnTo>
                <a:cubicBezTo>
                  <a:pt x="1742357" y="139664"/>
                  <a:pt x="2122368" y="17528"/>
                  <a:pt x="2503486" y="1756"/>
                </a:cubicBezTo>
                <a:cubicBezTo>
                  <a:pt x="2543187" y="114"/>
                  <a:pt x="2582898" y="-375"/>
                  <a:pt x="2622568" y="284"/>
                </a:cubicBezTo>
                <a:cubicBezTo>
                  <a:pt x="2677115" y="1190"/>
                  <a:pt x="2731584" y="4266"/>
                  <a:pt x="2785835" y="9494"/>
                </a:cubicBezTo>
                <a:lnTo>
                  <a:pt x="2923855" y="28352"/>
                </a:lnTo>
                <a:close/>
              </a:path>
            </a:pathLst>
          </a:custGeom>
          <a:gradFill>
            <a:gsLst>
              <a:gs pos="3300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B381CBD-08D9-3C9A-7620-24F2D6404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709738"/>
            <a:ext cx="6455434" cy="2981274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5AE2B-1716-CEEC-73F8-E81F59192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4759252"/>
            <a:ext cx="5397260" cy="955748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F3052-6EE8-979F-04FB-1B8DF81F2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86285-161A-6869-27C2-0A159C234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ED64F-5DAB-238D-C34A-1DCCB122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188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484D0-7460-7B08-F1EE-96EABE402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936841"/>
            <a:ext cx="10092477" cy="953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0B7F9-8ECB-7079-A11E-51D3903E2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E97161-CAF5-CA48-D814-7ACD43AB9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9795" y="2117341"/>
            <a:ext cx="4809482" cy="37601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BD680-4E7A-5155-3CAE-6BD44EE8B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6A152D-EFF2-B3AA-3F25-14E1136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BD6032-FD7A-BFFD-9BE5-48EDBEFBD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037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47F4D-4855-340E-03F3-4860885EC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63283"/>
            <a:ext cx="10096500" cy="91600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B472-7426-C288-B5F6-0A1232DCE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1" y="1879287"/>
            <a:ext cx="4739628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94F9C-B6FA-97C3-F618-0CF956CB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66801" y="2505075"/>
            <a:ext cx="4739628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F5665C-7910-AFA2-350F-42C06ED5AF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330" y="1879287"/>
            <a:ext cx="4762970" cy="582117"/>
          </a:xfrm>
        </p:spPr>
        <p:txBody>
          <a:bodyPr anchor="b">
            <a:noAutofit/>
          </a:bodyPr>
          <a:lstStyle>
            <a:lvl1pPr marL="0" indent="0">
              <a:buNone/>
              <a:defRPr sz="1400" b="1" cap="all" spc="25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71352E-1DE0-F0CD-6F81-1D8FF59C2B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330" y="2505075"/>
            <a:ext cx="4762970" cy="33896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38F7E4-7D9E-4736-3269-4F0C4699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8386CF-9A84-8D2A-BC47-C951DD99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0844D-FE1F-49E7-3BBD-527FB72EC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20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F691C-93A5-1364-00A9-A470C28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1357223"/>
            <a:ext cx="8886884" cy="1043078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055BD-4154-B9D1-0B5B-B1E3A06B6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A9E4A-03D1-7A8B-233D-014A3248F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2CEFC4-D276-DF45-F395-F5BD2EA7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54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12C0AD-76F4-FCE4-2717-0A9AA4351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83BB66-3F41-7F1D-5108-B3F679A8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A6DA0-07AE-4BE4-B82F-7936D0E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98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FB75-C953-0BD0-4E2E-717767426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70626"/>
            <a:ext cx="3705225" cy="1286774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1AA52-60F3-40F2-673B-5848F4253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75426"/>
            <a:ext cx="5980112" cy="47683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167E8-C561-5A72-AED3-442F66DDE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BFED3-7CB3-1B8B-9504-13A121CA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56C9-19A0-4441-B1AF-B7AFBF642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898EA-84CC-411C-0012-D314953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20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1E10-1458-2553-05B4-313F7E26D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782128"/>
            <a:ext cx="3705225" cy="1275272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0F677-F177-6DED-1920-685B9D9FF2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143000"/>
            <a:ext cx="5980112" cy="4572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D1CB1-2109-480E-8904-4077C94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B0DB38-7CB9-2140-BC21-6D2E7DD0B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51CED-465B-40B5-ADCE-957C918F227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448AD-3B1D-4B5E-CAB9-BB5FD2CD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EEF53D-CF5A-87A2-E973-3B8CCDEB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11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1F4A25-A386-9574-775C-E5E5F9FC3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36841"/>
            <a:ext cx="8886884" cy="953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F7885F-2B7B-74DB-9996-E0ACEBC9D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9848" y="2139696"/>
            <a:ext cx="8883836" cy="3677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4F519-BA47-2B81-CC1C-7E1F119EC6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7379" y="4629744"/>
            <a:ext cx="26535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E351CED-465B-40B5-ADCE-957C918F227B}" type="datetimeFigureOut">
              <a:rPr lang="en-US" smtClean="0"/>
              <a:t>5/2/2025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52D7B-C352-1630-4C3D-7D5983C04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2" y="6318446"/>
            <a:ext cx="27431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E04F0-DF9B-480B-CC46-BAE7A81FB7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18446"/>
            <a:ext cx="6156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>
                <a:solidFill>
                  <a:schemeClr val="tx1"/>
                </a:solidFill>
              </a:defRPr>
            </a:lvl1pPr>
          </a:lstStyle>
          <a:p>
            <a:fld id="{5A33CB2A-1702-4C1D-9CC4-8D472D39F1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0B84FD-A1C5-0242-271D-81714340414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69388" y="92248"/>
            <a:ext cx="1417308" cy="3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151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902" r:id="rId6"/>
    <p:sldLayoutId id="2147483897" r:id="rId7"/>
    <p:sldLayoutId id="2147483898" r:id="rId8"/>
    <p:sldLayoutId id="2147483899" r:id="rId9"/>
    <p:sldLayoutId id="2147483901" r:id="rId10"/>
    <p:sldLayoutId id="21474839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Neue Haas Grotesk Text Pro" panose="020B05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2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hat.openai.com/share/fa5fce94-21f3-4b4b-a135-793e25e4cc38" TargetMode="External"/><Relationship Id="rId5" Type="http://schemas.openxmlformats.org/officeDocument/2006/relationships/hyperlink" Target="https://chat.openai.com/share/4d94c7ac-d154-44d2-a73f-038ce5d58beb" TargetMode="External"/><Relationship Id="rId4" Type="http://schemas.openxmlformats.org/officeDocument/2006/relationships/image" Target="../media/image2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789EBE4E-5983-B393-1D5E-731351065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54BB8956-2950-61E9-2AE8-0F3362374B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2CEF5482-568A-9463-C672-BC6D644DF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39511" y="-72076"/>
            <a:ext cx="8582352" cy="4875036"/>
          </a:xfrm>
          <a:custGeom>
            <a:avLst/>
            <a:gdLst>
              <a:gd name="connsiteX0" fmla="*/ 1259133 w 8582352"/>
              <a:gd name="connsiteY0" fmla="*/ 1707 h 4875036"/>
              <a:gd name="connsiteX1" fmla="*/ 29139 w 8582352"/>
              <a:gd name="connsiteY1" fmla="*/ 317762 h 4875036"/>
              <a:gd name="connsiteX2" fmla="*/ 0 w 8582352"/>
              <a:gd name="connsiteY2" fmla="*/ 333585 h 4875036"/>
              <a:gd name="connsiteX3" fmla="*/ 79271 w 8582352"/>
              <a:gd name="connsiteY3" fmla="*/ 4875036 h 4875036"/>
              <a:gd name="connsiteX4" fmla="*/ 8582352 w 8582352"/>
              <a:gd name="connsiteY4" fmla="*/ 4726614 h 4875036"/>
              <a:gd name="connsiteX5" fmla="*/ 3064323 w 8582352"/>
              <a:gd name="connsiteY5" fmla="*/ 550287 h 4875036"/>
              <a:gd name="connsiteX6" fmla="*/ 3002736 w 8582352"/>
              <a:gd name="connsiteY6" fmla="*/ 506058 h 4875036"/>
              <a:gd name="connsiteX7" fmla="*/ 1429589 w 8582352"/>
              <a:gd name="connsiteY7" fmla="*/ 840 h 4875036"/>
              <a:gd name="connsiteX8" fmla="*/ 1259133 w 8582352"/>
              <a:gd name="connsiteY8" fmla="*/ 1707 h 487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2352" h="4875036">
                <a:moveTo>
                  <a:pt x="1259133" y="1707"/>
                </a:moveTo>
                <a:cubicBezTo>
                  <a:pt x="833461" y="16212"/>
                  <a:pt x="412733" y="123046"/>
                  <a:pt x="29139" y="317762"/>
                </a:cubicBezTo>
                <a:lnTo>
                  <a:pt x="0" y="333585"/>
                </a:lnTo>
                <a:lnTo>
                  <a:pt x="79271" y="4875036"/>
                </a:lnTo>
                <a:lnTo>
                  <a:pt x="8582352" y="4726614"/>
                </a:lnTo>
                <a:lnTo>
                  <a:pt x="3064323" y="550287"/>
                </a:lnTo>
                <a:lnTo>
                  <a:pt x="3002736" y="506058"/>
                </a:lnTo>
                <a:cubicBezTo>
                  <a:pt x="2522288" y="179187"/>
                  <a:pt x="1975404" y="13891"/>
                  <a:pt x="1429589" y="840"/>
                </a:cubicBezTo>
                <a:cubicBezTo>
                  <a:pt x="1372734" y="-519"/>
                  <a:pt x="1315889" y="-227"/>
                  <a:pt x="1259133" y="1707"/>
                </a:cubicBezTo>
                <a:close/>
              </a:path>
            </a:pathLst>
          </a:custGeom>
          <a:gradFill>
            <a:gsLst>
              <a:gs pos="22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86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A95B35E-8F0B-D6A0-80C3-6B6A79410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826" y="236531"/>
            <a:ext cx="5790668" cy="1772279"/>
          </a:xfrm>
        </p:spPr>
        <p:txBody>
          <a:bodyPr anchor="t" anchorCtr="0">
            <a:noAutofit/>
          </a:bodyPr>
          <a:lstStyle/>
          <a:p>
            <a:pPr>
              <a:lnSpc>
                <a:spcPct val="90000"/>
              </a:lnSpc>
            </a:pPr>
            <a:r>
              <a:rPr lang="nl-BE" sz="4800">
                <a:latin typeface="Calibri" panose="020F0502020204030204" pitchFamily="34" charset="0"/>
                <a:cs typeface="Calibri" panose="020F0502020204030204" pitchFamily="34" charset="0"/>
              </a:rPr>
              <a:t>All you wanted to know, but didn’t dare to ask, about MCQ examinations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0B5C72-E059-6B2D-22E1-6256F5C4FC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9826" y="3213847"/>
            <a:ext cx="3209017" cy="970952"/>
          </a:xfrm>
        </p:spPr>
        <p:txBody>
          <a:bodyPr>
            <a:normAutofit/>
          </a:bodyPr>
          <a:lstStyle/>
          <a:p>
            <a:r>
              <a:rPr lang="nl-BE" sz="1800" i="1">
                <a:latin typeface="Calibri Light" panose="020F0302020204030204" pitchFamily="34" charset="0"/>
                <a:cs typeface="Calibri Light" panose="020F0302020204030204" pitchFamily="34" charset="0"/>
              </a:rPr>
              <a:t>Danny G.P. Mathysen (MSc, PhD)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38784C3-11AE-0BE2-6339-1A2BDAC7F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000" flipV="1">
            <a:off x="7888979" y="5020683"/>
            <a:ext cx="4324338" cy="1889417"/>
          </a:xfrm>
          <a:custGeom>
            <a:avLst/>
            <a:gdLst>
              <a:gd name="connsiteX0" fmla="*/ 26412 w 4324338"/>
              <a:gd name="connsiteY0" fmla="*/ 1889417 h 1889417"/>
              <a:gd name="connsiteX1" fmla="*/ 4324338 w 4324338"/>
              <a:gd name="connsiteY1" fmla="*/ 1814397 h 1889417"/>
              <a:gd name="connsiteX2" fmla="*/ 2459858 w 4324338"/>
              <a:gd name="connsiteY2" fmla="*/ 403264 h 1889417"/>
              <a:gd name="connsiteX3" fmla="*/ 2414726 w 4324338"/>
              <a:gd name="connsiteY3" fmla="*/ 370852 h 1889417"/>
              <a:gd name="connsiteX4" fmla="*/ 1261883 w 4324338"/>
              <a:gd name="connsiteY4" fmla="*/ 615 h 1889417"/>
              <a:gd name="connsiteX5" fmla="*/ 70385 w 4324338"/>
              <a:gd name="connsiteY5" fmla="*/ 326182 h 1889417"/>
              <a:gd name="connsiteX6" fmla="*/ 0 w 4324338"/>
              <a:gd name="connsiteY6" fmla="*/ 376291 h 188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4338" h="1889417">
                <a:moveTo>
                  <a:pt x="26412" y="1889417"/>
                </a:moveTo>
                <a:lnTo>
                  <a:pt x="4324338" y="1814397"/>
                </a:lnTo>
                <a:lnTo>
                  <a:pt x="2459858" y="403264"/>
                </a:lnTo>
                <a:lnTo>
                  <a:pt x="2414726" y="370852"/>
                </a:lnTo>
                <a:cubicBezTo>
                  <a:pt x="2062641" y="131313"/>
                  <a:pt x="1661870" y="10180"/>
                  <a:pt x="1261883" y="615"/>
                </a:cubicBezTo>
                <a:cubicBezTo>
                  <a:pt x="845229" y="-9347"/>
                  <a:pt x="429425" y="101751"/>
                  <a:pt x="70385" y="326182"/>
                </a:cubicBezTo>
                <a:lnTo>
                  <a:pt x="0" y="376291"/>
                </a:lnTo>
                <a:close/>
              </a:path>
            </a:pathLst>
          </a:custGeom>
          <a:gradFill>
            <a:gsLst>
              <a:gs pos="27000">
                <a:schemeClr val="bg2">
                  <a:alpha val="70000"/>
                </a:schemeClr>
              </a:gs>
              <a:gs pos="100000">
                <a:schemeClr val="accent1">
                  <a:lumMod val="60000"/>
                  <a:lumOff val="40000"/>
                  <a:alpha val="7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BE77452-7CCE-7E27-414A-C2B72CFF4C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pic>
        <p:nvPicPr>
          <p:cNvPr id="4" name="Afbeelding 3" descr="Afbeelding met schermopname, cirkel, tekst, Lettertype&#10;&#10;Automatisch gegenereerde beschrijving">
            <a:extLst>
              <a:ext uri="{FF2B5EF4-FFF2-40B4-BE49-F238E27FC236}">
                <a16:creationId xmlns:a16="http://schemas.microsoft.com/office/drawing/2014/main" id="{277CD6CA-D8F1-4B34-71EF-2FB8DCD44FF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980" y="0"/>
            <a:ext cx="3535710" cy="63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809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AC20B-4A41-9E1B-1EA2-A11B020EB1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78E66532-2F98-8DB2-BFC3-B8CFC1CE63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17BA2CE-58E2-C4A9-F36D-D88C019CFAC9}"/>
              </a:ext>
            </a:extLst>
          </p:cNvPr>
          <p:cNvSpPr txBox="1">
            <a:spLocks/>
          </p:cNvSpPr>
          <p:nvPr/>
        </p:nvSpPr>
        <p:spPr>
          <a:xfrm>
            <a:off x="197225" y="207962"/>
            <a:ext cx="11994754" cy="37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How to write a high quality MCQ?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C50651C-6A30-73F2-99B8-B9E2CB428F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7363F74-BC3F-898E-798F-65E1F488DC30}"/>
              </a:ext>
            </a:extLst>
          </p:cNvPr>
          <p:cNvSpPr txBox="1"/>
          <p:nvPr/>
        </p:nvSpPr>
        <p:spPr>
          <a:xfrm>
            <a:off x="286871" y="1183341"/>
            <a:ext cx="750205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Tips and tricks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Dedicated time needed to write high quality MCQs</a:t>
            </a:r>
            <a:b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(60 minutes for a question with clinical scenario or 30 minutes</a:t>
            </a:r>
            <a:b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question without clinical scenario) </a:t>
            </a:r>
            <a: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to make sure that mathematical validity corresponds optimally with clinical validity</a:t>
            </a:r>
            <a:b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(content validity)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Describe who is the author of the MCQ (including contact details)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Describe mapping with ETR, syllabus and curriculum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Describe sources that have been consulted during the writing process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Define the expectancy level of the question (basic knowledge, applying knowledge, etc.) </a:t>
            </a:r>
            <a:r>
              <a:rPr lang="nl-BE" b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itchFamily="2" charset="2"/>
              </a:rPr>
              <a:t> without defined expectancy level it is impossible to properly analyse the psychometric parameters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Be prepared that the quality monitoring process may significantly change the lay-out and/or content of MCQs</a:t>
            </a:r>
            <a:b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</a:br>
            <a:r>
              <a:rPr lang="nl-BE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(principle of at least 4 eyes!)</a:t>
            </a:r>
            <a:endParaRPr lang="nl-BE" b="1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001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FB6508-BB1A-6EED-16F8-8CF53151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DA09211B-02DF-180E-22E5-68C7ED7B2B4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82921975-650F-9664-95E4-899EDCF75A5A}"/>
              </a:ext>
            </a:extLst>
          </p:cNvPr>
          <p:cNvSpPr txBox="1">
            <a:spLocks/>
          </p:cNvSpPr>
          <p:nvPr/>
        </p:nvSpPr>
        <p:spPr>
          <a:xfrm>
            <a:off x="197225" y="207962"/>
            <a:ext cx="11994754" cy="37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How to measure the quality of MCQs?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C7EC3EA-2516-B042-3FE5-134486D25C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71F318D-28B3-8C59-96D6-04BC39D865EE}"/>
              </a:ext>
            </a:extLst>
          </p:cNvPr>
          <p:cNvSpPr txBox="1"/>
          <p:nvPr/>
        </p:nvSpPr>
        <p:spPr>
          <a:xfrm>
            <a:off x="286871" y="1183341"/>
            <a:ext cx="11707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Psychometric analysis parameters of test items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P-value (preferably between 0.10 and 0.90)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Rit-value (preferably above 0.15) </a:t>
            </a:r>
            <a:r>
              <a:rPr lang="nl-BE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relative Rit-value (parameter developed by D. Mathysen)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Discriminative power (preferably above 0.15)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Item Response Theory (IRT) for large candidate populations </a:t>
            </a:r>
            <a:r>
              <a:rPr lang="nl-BE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(N ≳ 500)</a:t>
            </a:r>
            <a:endParaRPr lang="nl-BE" i="1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object 7">
            <a:extLst>
              <a:ext uri="{FF2B5EF4-FFF2-40B4-BE49-F238E27FC236}">
                <a16:creationId xmlns:a16="http://schemas.microsoft.com/office/drawing/2014/main" id="{2F926575-DDF3-69CC-E096-AF825B64E777}"/>
              </a:ext>
            </a:extLst>
          </p:cNvPr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58219" y="2895600"/>
            <a:ext cx="5759358" cy="375443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</p:pic>
      <p:sp>
        <p:nvSpPr>
          <p:cNvPr id="2" name="object 11">
            <a:extLst>
              <a:ext uri="{FF2B5EF4-FFF2-40B4-BE49-F238E27FC236}">
                <a16:creationId xmlns:a16="http://schemas.microsoft.com/office/drawing/2014/main" id="{E7F11876-93B7-7413-15A2-1DCC1C991F8A}"/>
              </a:ext>
            </a:extLst>
          </p:cNvPr>
          <p:cNvSpPr txBox="1"/>
          <p:nvPr/>
        </p:nvSpPr>
        <p:spPr>
          <a:xfrm>
            <a:off x="3562269" y="6244886"/>
            <a:ext cx="189801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595959"/>
                </a:solidFill>
                <a:latin typeface="Calibri"/>
                <a:cs typeface="Calibri"/>
              </a:rPr>
              <a:t>Ability</a:t>
            </a:r>
            <a:r>
              <a:rPr sz="1200" b="1" spc="-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595959"/>
                </a:solidFill>
                <a:latin typeface="Calibri"/>
                <a:cs typeface="Calibri"/>
              </a:rPr>
              <a:t>level</a:t>
            </a:r>
            <a:r>
              <a:rPr sz="1200" b="1" spc="-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595959"/>
                </a:solidFill>
                <a:latin typeface="Calibri"/>
                <a:cs typeface="Calibri"/>
              </a:rPr>
              <a:t>of</a:t>
            </a:r>
            <a:r>
              <a:rPr sz="1200" b="1" spc="-3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595959"/>
                </a:solidFill>
                <a:latin typeface="Calibri"/>
                <a:cs typeface="Calibri"/>
              </a:rPr>
              <a:t>the</a:t>
            </a:r>
            <a:r>
              <a:rPr sz="1200" b="1" spc="-2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595959"/>
                </a:solidFill>
                <a:latin typeface="Calibri"/>
                <a:cs typeface="Calibri"/>
              </a:rPr>
              <a:t>candidates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10">
            <a:extLst>
              <a:ext uri="{FF2B5EF4-FFF2-40B4-BE49-F238E27FC236}">
                <a16:creationId xmlns:a16="http://schemas.microsoft.com/office/drawing/2014/main" id="{B42E0EA7-A931-43FA-ECBB-4C6F0EEBFD9A}"/>
              </a:ext>
            </a:extLst>
          </p:cNvPr>
          <p:cNvSpPr txBox="1"/>
          <p:nvPr/>
        </p:nvSpPr>
        <p:spPr>
          <a:xfrm>
            <a:off x="1423891" y="3654016"/>
            <a:ext cx="211454" cy="1855470"/>
          </a:xfrm>
          <a:prstGeom prst="rect">
            <a:avLst/>
          </a:prstGeom>
        </p:spPr>
        <p:txBody>
          <a:bodyPr vert="vert270" wrap="square" lIns="0" tIns="50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200" b="1" spc="-10" dirty="0">
                <a:solidFill>
                  <a:srgbClr val="595959"/>
                </a:solidFill>
                <a:latin typeface="Calibri"/>
                <a:cs typeface="Calibri"/>
              </a:rPr>
              <a:t>Probability </a:t>
            </a:r>
            <a:r>
              <a:rPr sz="1200" b="1" dirty="0">
                <a:solidFill>
                  <a:srgbClr val="595959"/>
                </a:solidFill>
                <a:latin typeface="Calibri"/>
                <a:cs typeface="Calibri"/>
              </a:rPr>
              <a:t>of</a:t>
            </a:r>
            <a:r>
              <a:rPr sz="1200" b="1" spc="-1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b="1" dirty="0">
                <a:solidFill>
                  <a:srgbClr val="595959"/>
                </a:solidFill>
                <a:latin typeface="Calibri"/>
                <a:cs typeface="Calibri"/>
              </a:rPr>
              <a:t>correct</a:t>
            </a:r>
            <a:r>
              <a:rPr sz="1200" b="1" spc="-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595959"/>
                </a:solidFill>
                <a:latin typeface="Calibri"/>
                <a:cs typeface="Calibri"/>
              </a:rPr>
              <a:t>answer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15">
            <a:extLst>
              <a:ext uri="{FF2B5EF4-FFF2-40B4-BE49-F238E27FC236}">
                <a16:creationId xmlns:a16="http://schemas.microsoft.com/office/drawing/2014/main" id="{ABE27694-C672-F349-A0EB-E379AE0E7CCD}"/>
              </a:ext>
            </a:extLst>
          </p:cNvPr>
          <p:cNvSpPr txBox="1"/>
          <p:nvPr/>
        </p:nvSpPr>
        <p:spPr>
          <a:xfrm>
            <a:off x="3562269" y="2936241"/>
            <a:ext cx="1987631" cy="228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nl-BE" sz="1400" b="1" dirty="0">
                <a:solidFill>
                  <a:srgbClr val="FF0000"/>
                </a:solidFill>
                <a:latin typeface="Calibri"/>
                <a:cs typeface="Calibri"/>
              </a:rPr>
              <a:t>as narrow as possible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" name="object 14">
            <a:extLst>
              <a:ext uri="{FF2B5EF4-FFF2-40B4-BE49-F238E27FC236}">
                <a16:creationId xmlns:a16="http://schemas.microsoft.com/office/drawing/2014/main" id="{1D0F32FC-F73C-E465-EB22-0355F3F44FAD}"/>
              </a:ext>
            </a:extLst>
          </p:cNvPr>
          <p:cNvSpPr/>
          <p:nvPr/>
        </p:nvSpPr>
        <p:spPr>
          <a:xfrm>
            <a:off x="3793187" y="3165231"/>
            <a:ext cx="884321" cy="2344256"/>
          </a:xfrm>
          <a:custGeom>
            <a:avLst/>
            <a:gdLst/>
            <a:ahLst/>
            <a:cxnLst/>
            <a:rect l="l" t="t" r="r" b="b"/>
            <a:pathLst>
              <a:path w="1056004" h="3216275">
                <a:moveTo>
                  <a:pt x="95250" y="862952"/>
                </a:moveTo>
                <a:lnTo>
                  <a:pt x="87312" y="847077"/>
                </a:lnTo>
                <a:lnTo>
                  <a:pt x="47625" y="767702"/>
                </a:lnTo>
                <a:lnTo>
                  <a:pt x="0" y="862952"/>
                </a:lnTo>
                <a:lnTo>
                  <a:pt x="31750" y="862952"/>
                </a:lnTo>
                <a:lnTo>
                  <a:pt x="31750" y="3120733"/>
                </a:lnTo>
                <a:lnTo>
                  <a:pt x="0" y="3120733"/>
                </a:lnTo>
                <a:lnTo>
                  <a:pt x="47625" y="3215983"/>
                </a:lnTo>
                <a:lnTo>
                  <a:pt x="87312" y="3136608"/>
                </a:lnTo>
                <a:lnTo>
                  <a:pt x="95250" y="3120733"/>
                </a:lnTo>
                <a:lnTo>
                  <a:pt x="63500" y="3120733"/>
                </a:lnTo>
                <a:lnTo>
                  <a:pt x="63500" y="862952"/>
                </a:lnTo>
                <a:lnTo>
                  <a:pt x="95250" y="862952"/>
                </a:lnTo>
                <a:close/>
              </a:path>
              <a:path w="1056004" h="3216275">
                <a:moveTo>
                  <a:pt x="1055738" y="47625"/>
                </a:moveTo>
                <a:lnTo>
                  <a:pt x="1023988" y="31750"/>
                </a:lnTo>
                <a:lnTo>
                  <a:pt x="960488" y="0"/>
                </a:lnTo>
                <a:lnTo>
                  <a:pt x="960488" y="31750"/>
                </a:lnTo>
                <a:lnTo>
                  <a:pt x="502907" y="31750"/>
                </a:lnTo>
                <a:lnTo>
                  <a:pt x="502907" y="0"/>
                </a:lnTo>
                <a:lnTo>
                  <a:pt x="407657" y="47625"/>
                </a:lnTo>
                <a:lnTo>
                  <a:pt x="502907" y="95250"/>
                </a:lnTo>
                <a:lnTo>
                  <a:pt x="502907" y="63500"/>
                </a:lnTo>
                <a:lnTo>
                  <a:pt x="960488" y="63500"/>
                </a:lnTo>
                <a:lnTo>
                  <a:pt x="960488" y="95250"/>
                </a:lnTo>
                <a:lnTo>
                  <a:pt x="1023988" y="63500"/>
                </a:lnTo>
                <a:lnTo>
                  <a:pt x="1055738" y="4762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6">
            <a:extLst>
              <a:ext uri="{FF2B5EF4-FFF2-40B4-BE49-F238E27FC236}">
                <a16:creationId xmlns:a16="http://schemas.microsoft.com/office/drawing/2014/main" id="{083E1297-BFE8-25F9-A49A-77729209C688}"/>
              </a:ext>
            </a:extLst>
          </p:cNvPr>
          <p:cNvSpPr txBox="1"/>
          <p:nvPr/>
        </p:nvSpPr>
        <p:spPr>
          <a:xfrm>
            <a:off x="3562269" y="3826736"/>
            <a:ext cx="215444" cy="1510029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lang="nl-BE" sz="1400" b="1" dirty="0">
                <a:solidFill>
                  <a:srgbClr val="FF0000"/>
                </a:solidFill>
                <a:latin typeface="Calibri"/>
                <a:cs typeface="Calibri"/>
              </a:rPr>
              <a:t>as high as possible</a:t>
            </a:r>
            <a:endParaRPr sz="14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624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76B89798-7E77-7715-BFD8-FF1273FD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552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357F1-4E6C-AC45-4688-F55213940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53A3C262-6C80-E5A2-5207-50EBE47386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A193D42-1BD2-3367-2666-6B041EA4F3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9260" y="0"/>
            <a:ext cx="4847403" cy="685968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D5847A4-0B3D-A7A4-DC42-CB1F2F7BD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FBE6F7C3-3A42-5296-7D0A-3A225F193ACF}"/>
              </a:ext>
            </a:extLst>
          </p:cNvPr>
          <p:cNvSpPr txBox="1"/>
          <p:nvPr/>
        </p:nvSpPr>
        <p:spPr>
          <a:xfrm>
            <a:off x="5563651" y="44835"/>
            <a:ext cx="4213359" cy="2641930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dashboard on item performance</a:t>
            </a:r>
          </a:p>
        </p:txBody>
      </p:sp>
    </p:spTree>
    <p:extLst>
      <p:ext uri="{BB962C8B-B14F-4D97-AF65-F5344CB8AC3E}">
        <p14:creationId xmlns:p14="http://schemas.microsoft.com/office/powerpoint/2010/main" val="3182965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E1D8C-35B3-819F-C41A-1371B09B3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2B876338-DDA5-0D98-701B-AC67096349E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EBC8BB3D-7972-2C37-51A9-EB14352D1D65}"/>
              </a:ext>
            </a:extLst>
          </p:cNvPr>
          <p:cNvSpPr txBox="1">
            <a:spLocks/>
          </p:cNvSpPr>
          <p:nvPr/>
        </p:nvSpPr>
        <p:spPr>
          <a:xfrm>
            <a:off x="197225" y="207962"/>
            <a:ext cx="11994754" cy="37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measure the quality of MCQs?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2B7B383-7400-D575-4CDD-B9443D15A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4D824A8-1477-9020-5B33-A4DC9A0D3A50}"/>
              </a:ext>
            </a:extLst>
          </p:cNvPr>
          <p:cNvSpPr txBox="1"/>
          <p:nvPr/>
        </p:nvSpPr>
        <p:spPr>
          <a:xfrm>
            <a:off x="286871" y="1183341"/>
            <a:ext cx="117079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Elimination of test items: caveats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Psychometric parameters are only valid for the set of test items</a:t>
            </a:r>
            <a:b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the specific candidate population: same test item in another</a:t>
            </a:r>
            <a:b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examination with other candidates will have different outcomes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good examination is </a:t>
            </a:r>
            <a:r>
              <a:rPr lang="nl-BE" b="1" u="sng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combination of test items with</a:t>
            </a:r>
            <a:b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optimal psychometric parameters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Some test items are expected to be answered correctly by</a:t>
            </a:r>
            <a:b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virtually all (none) of the candidates: very bad psychometric</a:t>
            </a:r>
            <a:b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parameters will be the result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Development of knowledge is not a linear process: a weaker</a:t>
            </a:r>
            <a:b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candidate may be more performant on a single part of the syllabus</a:t>
            </a:r>
            <a:b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or curriculum compared to an overall stronger candidate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Elimination of test items will impact on the blueprint of the examination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a distractor is selected more often than the answer key,</a:t>
            </a:r>
            <a:b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please check whether the answer key was assigned properly</a:t>
            </a:r>
            <a:b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(and recalculate the total examination scores if necessary)</a:t>
            </a:r>
          </a:p>
        </p:txBody>
      </p:sp>
    </p:spTree>
    <p:extLst>
      <p:ext uri="{BB962C8B-B14F-4D97-AF65-F5344CB8AC3E}">
        <p14:creationId xmlns:p14="http://schemas.microsoft.com/office/powerpoint/2010/main" val="3266276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A5992-C3BE-B7A7-CE8C-84B121A48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7D184DBB-D6FC-F368-6150-493A31CA3DB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18994062-3695-8400-2DB2-6D8A5FD3D0B4}"/>
              </a:ext>
            </a:extLst>
          </p:cNvPr>
          <p:cNvSpPr txBox="1">
            <a:spLocks/>
          </p:cNvSpPr>
          <p:nvPr/>
        </p:nvSpPr>
        <p:spPr>
          <a:xfrm>
            <a:off x="197225" y="207962"/>
            <a:ext cx="11994754" cy="37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measure the quality of MCQs?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A88F821-1951-8262-635D-CEEDE9FC5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C284B55-B553-93E6-315E-F279B96823F3}"/>
              </a:ext>
            </a:extLst>
          </p:cNvPr>
          <p:cNvSpPr txBox="1"/>
          <p:nvPr/>
        </p:nvSpPr>
        <p:spPr>
          <a:xfrm>
            <a:off x="286871" y="1183341"/>
            <a:ext cx="1170790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Elimination of test items: how to avoid?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 enough attention and enough time on the process of</a:t>
            </a:r>
            <a:b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 writing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Implement review panels to improve the quality of test items</a:t>
            </a:r>
            <a:b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to the use in an examination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 review panels to imrpove the quality of test items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after having been used in an examination, taking into consideration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psychometric parameters of the test item (in case reuse of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 test item as benchmarking test item is considered)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Calculate the psychometric parameters as part of a quality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monitoring of the examination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the quality monitoring of the test items has been conducted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properly before using these test items in an examination,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examiners can be confident as what minimal level can be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expected from the candidates: </a:t>
            </a: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fall into the boobytrap</a:t>
            </a:r>
            <a:b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lowering the standard because of poor candidate performance...</a:t>
            </a:r>
          </a:p>
        </p:txBody>
      </p:sp>
    </p:spTree>
    <p:extLst>
      <p:ext uri="{BB962C8B-B14F-4D97-AF65-F5344CB8AC3E}">
        <p14:creationId xmlns:p14="http://schemas.microsoft.com/office/powerpoint/2010/main" val="3271005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415CE-A408-3A57-3618-7B6B7338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E5990AF4-8BF2-EBC7-7727-32E12E628CF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D0AD1E4-6E39-5E88-AA62-03982E05735D}"/>
              </a:ext>
            </a:extLst>
          </p:cNvPr>
          <p:cNvSpPr txBox="1">
            <a:spLocks/>
          </p:cNvSpPr>
          <p:nvPr/>
        </p:nvSpPr>
        <p:spPr>
          <a:xfrm>
            <a:off x="197225" y="207962"/>
            <a:ext cx="11994754" cy="37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measure the quality of MCQs?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1351F42-BDB7-676F-3E8E-2BDB996A3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322BB4C-603C-A228-B84E-F24F440048EE}"/>
              </a:ext>
            </a:extLst>
          </p:cNvPr>
          <p:cNvSpPr txBox="1"/>
          <p:nvPr/>
        </p:nvSpPr>
        <p:spPr>
          <a:xfrm>
            <a:off x="286871" y="1183341"/>
            <a:ext cx="1170790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Elimination of test items: it is acceptable to keep</a:t>
            </a:r>
            <a:b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 items with expected poor psychometric parameters!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test items are expected to be answered (in)correctly by</a:t>
            </a:r>
            <a:b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virtuall all (none) of the candidates!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Some test items will test pure recall of knowledge, without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further reasoning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Negatively formulated test items can be used (provided the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negation is clearly indicated with bold and/or underlined font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type, and/or capital letters) to detect the really excellent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candidates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Some distractors may be considered as dangerous options,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and the selection of such distractors is a potential indicator for</a:t>
            </a:r>
            <a:b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 flag candidates</a:t>
            </a:r>
          </a:p>
        </p:txBody>
      </p:sp>
    </p:spTree>
    <p:extLst>
      <p:ext uri="{BB962C8B-B14F-4D97-AF65-F5344CB8AC3E}">
        <p14:creationId xmlns:p14="http://schemas.microsoft.com/office/powerpoint/2010/main" val="2698370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6A726-7299-318B-D4AD-F7E4ED037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D72D0F86-935F-116B-0F39-C896E3BBA06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0B65419D-812C-5ADA-3E01-49FA7290D46E}"/>
              </a:ext>
            </a:extLst>
          </p:cNvPr>
          <p:cNvSpPr txBox="1">
            <a:spLocks/>
          </p:cNvSpPr>
          <p:nvPr/>
        </p:nvSpPr>
        <p:spPr>
          <a:xfrm>
            <a:off x="197225" y="207962"/>
            <a:ext cx="11994754" cy="37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measure the quality of MCQs?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02376F1-6998-4B38-42AA-55F32A439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9D519AE-D68A-2F3A-C66D-3F495E2A70C4}"/>
              </a:ext>
            </a:extLst>
          </p:cNvPr>
          <p:cNvSpPr txBox="1"/>
          <p:nvPr/>
        </p:nvSpPr>
        <p:spPr>
          <a:xfrm>
            <a:off x="286871" y="1183341"/>
            <a:ext cx="750205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Internal consistency of MCQ examination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Coefficient H (upper limit)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McDonald’s Omega (most reliable estimation)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Cronbach’s alpha (lower limit)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Confidence interval of total examination score and SEM</a:t>
            </a:r>
            <a:endParaRPr lang="nl-BE" sz="240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0B38561-FC12-357D-34E4-D2A1A5492B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19979" y="3502678"/>
            <a:ext cx="4572000" cy="14351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1A89850-2E34-0A4E-99B4-5B034A8AF6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01378"/>
            <a:ext cx="4303697" cy="1436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E34F213-76B1-F4B9-087E-1504A0D4BE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0901" y="3501378"/>
            <a:ext cx="3693600" cy="1436400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E8A9316F-97E4-57A8-CFF0-FFEF1EE5B30B}"/>
              </a:ext>
            </a:extLst>
          </p:cNvPr>
          <p:cNvSpPr/>
          <p:nvPr/>
        </p:nvSpPr>
        <p:spPr>
          <a:xfrm>
            <a:off x="4303697" y="3501378"/>
            <a:ext cx="197204" cy="143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0184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84E70-5FC5-1C7D-01D7-D688D406C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41473E1B-3144-645B-3317-4E646B1FFA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25CEE33-8008-1736-F7AB-B703CC54F72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9260" y="0"/>
            <a:ext cx="4847403" cy="68596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78CD5DF-36CC-37D6-9134-4841BAC70B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4A55D9D-30DF-185E-2A46-FBAB7EBCA6D8}"/>
              </a:ext>
            </a:extLst>
          </p:cNvPr>
          <p:cNvSpPr txBox="1"/>
          <p:nvPr/>
        </p:nvSpPr>
        <p:spPr>
          <a:xfrm>
            <a:off x="5563651" y="44835"/>
            <a:ext cx="4213359" cy="2641930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Recent research on effectiveness of MAQs vs SBAs</a:t>
            </a:r>
          </a:p>
        </p:txBody>
      </p:sp>
    </p:spTree>
    <p:extLst>
      <p:ext uri="{BB962C8B-B14F-4D97-AF65-F5344CB8AC3E}">
        <p14:creationId xmlns:p14="http://schemas.microsoft.com/office/powerpoint/2010/main" val="1855894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4A17C0-4195-E984-0F62-9D3A86552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69751CFD-5EC3-CAC2-8002-B24758C44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AD6DDE7B-E734-B79B-2751-E5373C97B5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88EB2CC1-1C77-CB2F-3D68-3B166A372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60265" y="-960268"/>
            <a:ext cx="6857998" cy="87785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7900">
                <a:srgbClr val="000000">
                  <a:alpha val="33000"/>
                </a:srgbClr>
              </a:gs>
              <a:gs pos="100000">
                <a:srgbClr val="00000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1708E49-FABC-C243-81D4-130CFEAF80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5" y="207962"/>
            <a:ext cx="6140822" cy="3754437"/>
          </a:xfrm>
        </p:spPr>
        <p:txBody>
          <a:bodyPr anchor="t" anchorCtr="0">
            <a:normAutofit/>
          </a:bodyPr>
          <a:lstStyle/>
          <a:p>
            <a: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❷</a:t>
            </a:r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Help ... how many MCQs should there be on my examination?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6AFEB5C-5ED8-3EF0-723D-2F3F8C13A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904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CD0B7-91D4-3736-16A6-5B9C8D1C9F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CAA37442-EAE9-6CFC-AC74-44222B37F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F82F4C60-53F0-4252-DDD5-5F6D81968E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54117A24-9D5E-A791-A2F4-8C81AC60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60265" y="-960268"/>
            <a:ext cx="6857998" cy="87785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7900">
                <a:srgbClr val="000000">
                  <a:alpha val="33000"/>
                </a:srgbClr>
              </a:gs>
              <a:gs pos="100000">
                <a:srgbClr val="00000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67AAA43-97AF-065F-C69E-13DAF5CC21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4" y="207962"/>
            <a:ext cx="11908196" cy="715403"/>
          </a:xfrm>
        </p:spPr>
        <p:txBody>
          <a:bodyPr anchor="t" anchorCtr="0">
            <a:noAutofit/>
          </a:bodyPr>
          <a:lstStyle/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Personal experience with MCQ examinations</a:t>
            </a:r>
            <a:b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BE" sz="4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E4D3236-C3E9-A04B-C19F-4A16CD6CF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AF90B95-AA77-92F9-6717-9CFAAEA1AE3B}"/>
              </a:ext>
            </a:extLst>
          </p:cNvPr>
          <p:cNvSpPr txBox="1"/>
          <p:nvPr/>
        </p:nvSpPr>
        <p:spPr>
          <a:xfrm>
            <a:off x="286871" y="1183341"/>
            <a:ext cx="71807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PhD research (2010 – 2013)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Consultant (psychometric analysis)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European Board of Ophthalmology (2006 – 2017)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AlephQ (2015)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European Respiratory Society (2014 – 2015)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CYIM (2018 – 2020)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European Society of Cardiology (since 2019)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European Board of Endocrinology (since 2023)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European Union of Medical Specialists (UEMS)</a:t>
            </a:r>
            <a:b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Council for European Specialist Medical Assessments (CESMA) (co-opted Executive member since 2016)</a:t>
            </a:r>
          </a:p>
        </p:txBody>
      </p:sp>
    </p:spTree>
    <p:extLst>
      <p:ext uri="{BB962C8B-B14F-4D97-AF65-F5344CB8AC3E}">
        <p14:creationId xmlns:p14="http://schemas.microsoft.com/office/powerpoint/2010/main" val="2184514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CA6952-1DDB-4522-72A1-BCB7010CC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6CDF3FB5-DB04-28E2-5126-9D377A0B8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2C0AB73D-123E-53EC-1B0F-CB5FFFEA46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7CD5D01D-80BD-886B-B829-7AB118FB85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39511" y="-72076"/>
            <a:ext cx="8582352" cy="4875036"/>
          </a:xfrm>
          <a:custGeom>
            <a:avLst/>
            <a:gdLst>
              <a:gd name="connsiteX0" fmla="*/ 1259133 w 8582352"/>
              <a:gd name="connsiteY0" fmla="*/ 1707 h 4875036"/>
              <a:gd name="connsiteX1" fmla="*/ 29139 w 8582352"/>
              <a:gd name="connsiteY1" fmla="*/ 317762 h 4875036"/>
              <a:gd name="connsiteX2" fmla="*/ 0 w 8582352"/>
              <a:gd name="connsiteY2" fmla="*/ 333585 h 4875036"/>
              <a:gd name="connsiteX3" fmla="*/ 79271 w 8582352"/>
              <a:gd name="connsiteY3" fmla="*/ 4875036 h 4875036"/>
              <a:gd name="connsiteX4" fmla="*/ 8582352 w 8582352"/>
              <a:gd name="connsiteY4" fmla="*/ 4726614 h 4875036"/>
              <a:gd name="connsiteX5" fmla="*/ 3064323 w 8582352"/>
              <a:gd name="connsiteY5" fmla="*/ 550287 h 4875036"/>
              <a:gd name="connsiteX6" fmla="*/ 3002736 w 8582352"/>
              <a:gd name="connsiteY6" fmla="*/ 506058 h 4875036"/>
              <a:gd name="connsiteX7" fmla="*/ 1429589 w 8582352"/>
              <a:gd name="connsiteY7" fmla="*/ 840 h 4875036"/>
              <a:gd name="connsiteX8" fmla="*/ 1259133 w 8582352"/>
              <a:gd name="connsiteY8" fmla="*/ 1707 h 487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2352" h="4875036">
                <a:moveTo>
                  <a:pt x="1259133" y="1707"/>
                </a:moveTo>
                <a:cubicBezTo>
                  <a:pt x="833461" y="16212"/>
                  <a:pt x="412733" y="123046"/>
                  <a:pt x="29139" y="317762"/>
                </a:cubicBezTo>
                <a:lnTo>
                  <a:pt x="0" y="333585"/>
                </a:lnTo>
                <a:lnTo>
                  <a:pt x="79271" y="4875036"/>
                </a:lnTo>
                <a:lnTo>
                  <a:pt x="8582352" y="4726614"/>
                </a:lnTo>
                <a:lnTo>
                  <a:pt x="3064323" y="550287"/>
                </a:lnTo>
                <a:lnTo>
                  <a:pt x="3002736" y="506058"/>
                </a:lnTo>
                <a:cubicBezTo>
                  <a:pt x="2522288" y="179187"/>
                  <a:pt x="1975404" y="13891"/>
                  <a:pt x="1429589" y="840"/>
                </a:cubicBezTo>
                <a:cubicBezTo>
                  <a:pt x="1372734" y="-519"/>
                  <a:pt x="1315889" y="-227"/>
                  <a:pt x="1259133" y="1707"/>
                </a:cubicBezTo>
                <a:close/>
              </a:path>
            </a:pathLst>
          </a:custGeom>
          <a:gradFill>
            <a:gsLst>
              <a:gs pos="22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86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57B6676-0C7D-B9D9-9F92-169F94FB1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000" flipV="1">
            <a:off x="7888979" y="5020683"/>
            <a:ext cx="4324338" cy="1889417"/>
          </a:xfrm>
          <a:custGeom>
            <a:avLst/>
            <a:gdLst>
              <a:gd name="connsiteX0" fmla="*/ 26412 w 4324338"/>
              <a:gd name="connsiteY0" fmla="*/ 1889417 h 1889417"/>
              <a:gd name="connsiteX1" fmla="*/ 4324338 w 4324338"/>
              <a:gd name="connsiteY1" fmla="*/ 1814397 h 1889417"/>
              <a:gd name="connsiteX2" fmla="*/ 2459858 w 4324338"/>
              <a:gd name="connsiteY2" fmla="*/ 403264 h 1889417"/>
              <a:gd name="connsiteX3" fmla="*/ 2414726 w 4324338"/>
              <a:gd name="connsiteY3" fmla="*/ 370852 h 1889417"/>
              <a:gd name="connsiteX4" fmla="*/ 1261883 w 4324338"/>
              <a:gd name="connsiteY4" fmla="*/ 615 h 1889417"/>
              <a:gd name="connsiteX5" fmla="*/ 70385 w 4324338"/>
              <a:gd name="connsiteY5" fmla="*/ 326182 h 1889417"/>
              <a:gd name="connsiteX6" fmla="*/ 0 w 4324338"/>
              <a:gd name="connsiteY6" fmla="*/ 376291 h 188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4338" h="1889417">
                <a:moveTo>
                  <a:pt x="26412" y="1889417"/>
                </a:moveTo>
                <a:lnTo>
                  <a:pt x="4324338" y="1814397"/>
                </a:lnTo>
                <a:lnTo>
                  <a:pt x="2459858" y="403264"/>
                </a:lnTo>
                <a:lnTo>
                  <a:pt x="2414726" y="370852"/>
                </a:lnTo>
                <a:cubicBezTo>
                  <a:pt x="2062641" y="131313"/>
                  <a:pt x="1661870" y="10180"/>
                  <a:pt x="1261883" y="615"/>
                </a:cubicBezTo>
                <a:cubicBezTo>
                  <a:pt x="845229" y="-9347"/>
                  <a:pt x="429425" y="101751"/>
                  <a:pt x="70385" y="326182"/>
                </a:cubicBezTo>
                <a:lnTo>
                  <a:pt x="0" y="376291"/>
                </a:lnTo>
                <a:close/>
              </a:path>
            </a:pathLst>
          </a:custGeom>
          <a:gradFill>
            <a:gsLst>
              <a:gs pos="27000">
                <a:schemeClr val="bg2">
                  <a:alpha val="70000"/>
                </a:schemeClr>
              </a:gs>
              <a:gs pos="100000">
                <a:schemeClr val="accent1">
                  <a:lumMod val="60000"/>
                  <a:lumOff val="40000"/>
                  <a:alpha val="7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3889113-7AA9-6C09-479D-5840A9D55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pic>
        <p:nvPicPr>
          <p:cNvPr id="10" name="Afbeelding 9" descr="Afbeelding met schermopname, kaart, Parallel, tekst&#10;&#10;Door AI gegenereerde inhoud is mogelijk onjuist.">
            <a:extLst>
              <a:ext uri="{FF2B5EF4-FFF2-40B4-BE49-F238E27FC236}">
                <a16:creationId xmlns:a16="http://schemas.microsoft.com/office/drawing/2014/main" id="{93FC9AE2-CE4B-FCFC-A0F7-26D8BF8E6D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67" y="1309558"/>
            <a:ext cx="7277898" cy="423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40A80187-3EE7-8A4F-10E3-E8BE87DE35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5" y="207962"/>
            <a:ext cx="11994754" cy="3754437"/>
          </a:xfrm>
        </p:spPr>
        <p:txBody>
          <a:bodyPr anchor="t" anchorCtr="0">
            <a:normAutofit/>
          </a:bodyPr>
          <a:lstStyle/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Exam blueprint: dimension n° of MCQs</a:t>
            </a:r>
          </a:p>
        </p:txBody>
      </p:sp>
    </p:spTree>
    <p:extLst>
      <p:ext uri="{BB962C8B-B14F-4D97-AF65-F5344CB8AC3E}">
        <p14:creationId xmlns:p14="http://schemas.microsoft.com/office/powerpoint/2010/main" val="1276560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07D07B-7309-3335-C1BE-14036DF1A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DA91568F-8418-892C-F7A0-5F411392D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23D4E57F-27AC-10A0-BA6E-74AD834C48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3B610428-EC81-6580-7BD1-D120BC24F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39511" y="-72076"/>
            <a:ext cx="8582352" cy="4875036"/>
          </a:xfrm>
          <a:custGeom>
            <a:avLst/>
            <a:gdLst>
              <a:gd name="connsiteX0" fmla="*/ 1259133 w 8582352"/>
              <a:gd name="connsiteY0" fmla="*/ 1707 h 4875036"/>
              <a:gd name="connsiteX1" fmla="*/ 29139 w 8582352"/>
              <a:gd name="connsiteY1" fmla="*/ 317762 h 4875036"/>
              <a:gd name="connsiteX2" fmla="*/ 0 w 8582352"/>
              <a:gd name="connsiteY2" fmla="*/ 333585 h 4875036"/>
              <a:gd name="connsiteX3" fmla="*/ 79271 w 8582352"/>
              <a:gd name="connsiteY3" fmla="*/ 4875036 h 4875036"/>
              <a:gd name="connsiteX4" fmla="*/ 8582352 w 8582352"/>
              <a:gd name="connsiteY4" fmla="*/ 4726614 h 4875036"/>
              <a:gd name="connsiteX5" fmla="*/ 3064323 w 8582352"/>
              <a:gd name="connsiteY5" fmla="*/ 550287 h 4875036"/>
              <a:gd name="connsiteX6" fmla="*/ 3002736 w 8582352"/>
              <a:gd name="connsiteY6" fmla="*/ 506058 h 4875036"/>
              <a:gd name="connsiteX7" fmla="*/ 1429589 w 8582352"/>
              <a:gd name="connsiteY7" fmla="*/ 840 h 4875036"/>
              <a:gd name="connsiteX8" fmla="*/ 1259133 w 8582352"/>
              <a:gd name="connsiteY8" fmla="*/ 1707 h 487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2352" h="4875036">
                <a:moveTo>
                  <a:pt x="1259133" y="1707"/>
                </a:moveTo>
                <a:cubicBezTo>
                  <a:pt x="833461" y="16212"/>
                  <a:pt x="412733" y="123046"/>
                  <a:pt x="29139" y="317762"/>
                </a:cubicBezTo>
                <a:lnTo>
                  <a:pt x="0" y="333585"/>
                </a:lnTo>
                <a:lnTo>
                  <a:pt x="79271" y="4875036"/>
                </a:lnTo>
                <a:lnTo>
                  <a:pt x="8582352" y="4726614"/>
                </a:lnTo>
                <a:lnTo>
                  <a:pt x="3064323" y="550287"/>
                </a:lnTo>
                <a:lnTo>
                  <a:pt x="3002736" y="506058"/>
                </a:lnTo>
                <a:cubicBezTo>
                  <a:pt x="2522288" y="179187"/>
                  <a:pt x="1975404" y="13891"/>
                  <a:pt x="1429589" y="840"/>
                </a:cubicBezTo>
                <a:cubicBezTo>
                  <a:pt x="1372734" y="-519"/>
                  <a:pt x="1315889" y="-227"/>
                  <a:pt x="1259133" y="1707"/>
                </a:cubicBezTo>
                <a:close/>
              </a:path>
            </a:pathLst>
          </a:custGeom>
          <a:gradFill>
            <a:gsLst>
              <a:gs pos="22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86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4A70F08-2D72-FF3B-680A-AADAE4EC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000" flipV="1">
            <a:off x="7888979" y="5020683"/>
            <a:ext cx="4324338" cy="1889417"/>
          </a:xfrm>
          <a:custGeom>
            <a:avLst/>
            <a:gdLst>
              <a:gd name="connsiteX0" fmla="*/ 26412 w 4324338"/>
              <a:gd name="connsiteY0" fmla="*/ 1889417 h 1889417"/>
              <a:gd name="connsiteX1" fmla="*/ 4324338 w 4324338"/>
              <a:gd name="connsiteY1" fmla="*/ 1814397 h 1889417"/>
              <a:gd name="connsiteX2" fmla="*/ 2459858 w 4324338"/>
              <a:gd name="connsiteY2" fmla="*/ 403264 h 1889417"/>
              <a:gd name="connsiteX3" fmla="*/ 2414726 w 4324338"/>
              <a:gd name="connsiteY3" fmla="*/ 370852 h 1889417"/>
              <a:gd name="connsiteX4" fmla="*/ 1261883 w 4324338"/>
              <a:gd name="connsiteY4" fmla="*/ 615 h 1889417"/>
              <a:gd name="connsiteX5" fmla="*/ 70385 w 4324338"/>
              <a:gd name="connsiteY5" fmla="*/ 326182 h 1889417"/>
              <a:gd name="connsiteX6" fmla="*/ 0 w 4324338"/>
              <a:gd name="connsiteY6" fmla="*/ 376291 h 188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4338" h="1889417">
                <a:moveTo>
                  <a:pt x="26412" y="1889417"/>
                </a:moveTo>
                <a:lnTo>
                  <a:pt x="4324338" y="1814397"/>
                </a:lnTo>
                <a:lnTo>
                  <a:pt x="2459858" y="403264"/>
                </a:lnTo>
                <a:lnTo>
                  <a:pt x="2414726" y="370852"/>
                </a:lnTo>
                <a:cubicBezTo>
                  <a:pt x="2062641" y="131313"/>
                  <a:pt x="1661870" y="10180"/>
                  <a:pt x="1261883" y="615"/>
                </a:cubicBezTo>
                <a:cubicBezTo>
                  <a:pt x="845229" y="-9347"/>
                  <a:pt x="429425" y="101751"/>
                  <a:pt x="70385" y="326182"/>
                </a:cubicBezTo>
                <a:lnTo>
                  <a:pt x="0" y="376291"/>
                </a:lnTo>
                <a:close/>
              </a:path>
            </a:pathLst>
          </a:custGeom>
          <a:gradFill>
            <a:gsLst>
              <a:gs pos="27000">
                <a:schemeClr val="bg2">
                  <a:alpha val="70000"/>
                </a:schemeClr>
              </a:gs>
              <a:gs pos="100000">
                <a:schemeClr val="accent1">
                  <a:lumMod val="60000"/>
                  <a:lumOff val="40000"/>
                  <a:alpha val="7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Afbeelding 8" descr="Afbeelding met tekst, schermopname, Lettertype, ontwerp&#10;&#10;Door AI gegenereerde inhoud is mogelijk onjuist.">
            <a:extLst>
              <a:ext uri="{FF2B5EF4-FFF2-40B4-BE49-F238E27FC236}">
                <a16:creationId xmlns:a16="http://schemas.microsoft.com/office/drawing/2014/main" id="{770B59B0-20ED-1094-390A-D4D2CF1806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481249" y="-10"/>
            <a:ext cx="456057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00B1BCC-F83A-B4FD-DAC4-C5C1352DBE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4067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E061FC-B6A1-4D62-98F0-6F11DB8F0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2213C9C8-91B1-DCFB-2C02-C9BD3AAE2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8A21D6CB-7A02-0BC9-5FAF-1B9D826F20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-1386"/>
            <a:ext cx="12191979" cy="6857990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0463AD6-8E99-2A95-BB40-04079D0D11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H="1">
            <a:off x="3729474" y="2822080"/>
            <a:ext cx="8481958" cy="4109294"/>
          </a:xfrm>
          <a:custGeom>
            <a:avLst/>
            <a:gdLst>
              <a:gd name="connsiteX0" fmla="*/ 2129133 w 8481958"/>
              <a:gd name="connsiteY0" fmla="*/ 1770 h 4109294"/>
              <a:gd name="connsiteX1" fmla="*/ 54314 w 8481958"/>
              <a:gd name="connsiteY1" fmla="*/ 918720 h 4109294"/>
              <a:gd name="connsiteX2" fmla="*/ 0 w 8481958"/>
              <a:gd name="connsiteY2" fmla="*/ 978213 h 4109294"/>
              <a:gd name="connsiteX3" fmla="*/ 54654 w 8481958"/>
              <a:gd name="connsiteY3" fmla="*/ 4109294 h 4109294"/>
              <a:gd name="connsiteX4" fmla="*/ 8481958 w 8481958"/>
              <a:gd name="connsiteY4" fmla="*/ 3962195 h 4109294"/>
              <a:gd name="connsiteX5" fmla="*/ 4000639 w 8481958"/>
              <a:gd name="connsiteY5" fmla="*/ 570502 h 4109294"/>
              <a:gd name="connsiteX6" fmla="*/ 3936789 w 8481958"/>
              <a:gd name="connsiteY6" fmla="*/ 524650 h 4109294"/>
              <a:gd name="connsiteX7" fmla="*/ 2305851 w 8481958"/>
              <a:gd name="connsiteY7" fmla="*/ 872 h 4109294"/>
              <a:gd name="connsiteX8" fmla="*/ 2129133 w 8481958"/>
              <a:gd name="connsiteY8" fmla="*/ 1770 h 410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1958" h="4109294">
                <a:moveTo>
                  <a:pt x="2129133" y="1770"/>
                </a:moveTo>
                <a:cubicBezTo>
                  <a:pt x="1364196" y="27835"/>
                  <a:pt x="614660" y="341491"/>
                  <a:pt x="54314" y="918720"/>
                </a:cubicBezTo>
                <a:lnTo>
                  <a:pt x="0" y="978213"/>
                </a:lnTo>
                <a:lnTo>
                  <a:pt x="54654" y="4109294"/>
                </a:lnTo>
                <a:lnTo>
                  <a:pt x="8481958" y="3962195"/>
                </a:lnTo>
                <a:lnTo>
                  <a:pt x="4000639" y="570502"/>
                </a:lnTo>
                <a:lnTo>
                  <a:pt x="3936789" y="524650"/>
                </a:lnTo>
                <a:cubicBezTo>
                  <a:pt x="3438692" y="185770"/>
                  <a:pt x="2871718" y="14402"/>
                  <a:pt x="2305851" y="872"/>
                </a:cubicBezTo>
                <a:cubicBezTo>
                  <a:pt x="2246907" y="-538"/>
                  <a:pt x="2187974" y="-235"/>
                  <a:pt x="2129133" y="1770"/>
                </a:cubicBezTo>
                <a:close/>
              </a:path>
            </a:pathLst>
          </a:custGeom>
          <a:gradFill>
            <a:gsLst>
              <a:gs pos="18000">
                <a:schemeClr val="bg2">
                  <a:alpha val="79000"/>
                </a:schemeClr>
              </a:gs>
              <a:gs pos="100000">
                <a:schemeClr val="accent1">
                  <a:lumMod val="60000"/>
                  <a:lumOff val="40000"/>
                  <a:alpha val="84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4" name="Tabel 3">
            <a:extLst>
              <a:ext uri="{FF2B5EF4-FFF2-40B4-BE49-F238E27FC236}">
                <a16:creationId xmlns:a16="http://schemas.microsoft.com/office/drawing/2014/main" id="{7D26FC45-E2AA-0153-DE5D-D44D5EA32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402416"/>
              </p:ext>
            </p:extLst>
          </p:nvPr>
        </p:nvGraphicFramePr>
        <p:xfrm>
          <a:off x="664602" y="330336"/>
          <a:ext cx="10862796" cy="56249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699">
                  <a:extLst>
                    <a:ext uri="{9D8B030D-6E8A-4147-A177-3AD203B41FA5}">
                      <a16:colId xmlns:a16="http://schemas.microsoft.com/office/drawing/2014/main" val="3921331004"/>
                    </a:ext>
                  </a:extLst>
                </a:gridCol>
                <a:gridCol w="2715699">
                  <a:extLst>
                    <a:ext uri="{9D8B030D-6E8A-4147-A177-3AD203B41FA5}">
                      <a16:colId xmlns:a16="http://schemas.microsoft.com/office/drawing/2014/main" val="603288214"/>
                    </a:ext>
                  </a:extLst>
                </a:gridCol>
                <a:gridCol w="2715699">
                  <a:extLst>
                    <a:ext uri="{9D8B030D-6E8A-4147-A177-3AD203B41FA5}">
                      <a16:colId xmlns:a16="http://schemas.microsoft.com/office/drawing/2014/main" val="426028340"/>
                    </a:ext>
                  </a:extLst>
                </a:gridCol>
                <a:gridCol w="2715699">
                  <a:extLst>
                    <a:ext uri="{9D8B030D-6E8A-4147-A177-3AD203B41FA5}">
                      <a16:colId xmlns:a16="http://schemas.microsoft.com/office/drawing/2014/main" val="3226077700"/>
                    </a:ext>
                  </a:extLst>
                </a:gridCol>
              </a:tblGrid>
              <a:tr h="996598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2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Learning objective</a:t>
                      </a:r>
                    </a:p>
                  </a:txBody>
                  <a:tcPr anchor="ctr">
                    <a:solidFill>
                      <a:schemeClr val="accent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2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Size of content domain</a:t>
                      </a:r>
                    </a:p>
                  </a:txBody>
                  <a:tcPr anchor="ctr">
                    <a:solidFill>
                      <a:schemeClr val="accent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2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Relationship between content domains?</a:t>
                      </a:r>
                    </a:p>
                  </a:txBody>
                  <a:tcPr anchor="ctr">
                    <a:solidFill>
                      <a:schemeClr val="accent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sz="20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Estimation of number of test items (MCQs) per learning objective</a:t>
                      </a:r>
                    </a:p>
                  </a:txBody>
                  <a:tcPr anchor="ctr">
                    <a:solidFill>
                      <a:schemeClr val="accent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906457"/>
                  </a:ext>
                </a:extLst>
              </a:tr>
              <a:tr h="577394">
                <a:tc row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Critical</a:t>
                      </a:r>
                      <a:b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learning objective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Large</a:t>
                      </a:r>
                      <a:b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content domain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Not related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 – 20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6496432"/>
                  </a:ext>
                </a:extLst>
              </a:tr>
              <a:tr h="577394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Related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10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144469"/>
                  </a:ext>
                </a:extLst>
              </a:tr>
              <a:tr h="577394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Small</a:t>
                      </a:r>
                      <a:b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content domain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Not related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 – 10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4618634"/>
                  </a:ext>
                </a:extLst>
              </a:tr>
              <a:tr h="577394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Related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5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737384"/>
                  </a:ext>
                </a:extLst>
              </a:tr>
              <a:tr h="577394">
                <a:tc rowSpan="4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Not critical</a:t>
                      </a:r>
                      <a:b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learning objective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Large</a:t>
                      </a:r>
                      <a:b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content domain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Not related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6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291950"/>
                  </a:ext>
                </a:extLst>
              </a:tr>
              <a:tr h="577394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Related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4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487273"/>
                  </a:ext>
                </a:extLst>
              </a:tr>
              <a:tr h="577394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Small</a:t>
                      </a:r>
                      <a:b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content domain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Not related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2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728705"/>
                  </a:ext>
                </a:extLst>
              </a:tr>
              <a:tr h="577394"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nl-B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Related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nl-BE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1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0331327"/>
                  </a:ext>
                </a:extLst>
              </a:tr>
            </a:tbl>
          </a:graphicData>
        </a:graphic>
      </p:graphicFrame>
      <p:pic>
        <p:nvPicPr>
          <p:cNvPr id="10" name="Afbeelding 9" descr="Afbeelding met tekst, schermopname, Graphics, ontwerp&#10;&#10;Door AI gegenereerde inhoud is mogelijk onjuist.">
            <a:extLst>
              <a:ext uri="{FF2B5EF4-FFF2-40B4-BE49-F238E27FC236}">
                <a16:creationId xmlns:a16="http://schemas.microsoft.com/office/drawing/2014/main" id="{FEDD5CE8-D1F3-9404-7ABF-9EC7DC159EE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756" y="5658280"/>
            <a:ext cx="1234285" cy="108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7CE44C2-55AF-9431-8AED-18EAF67F1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15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841B20-FF06-DF47-A809-F6576A73B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95A72523-048A-86BB-204F-FC32AD995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CED0DE00-B43A-06F0-7F10-3683282121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1D504420-CA84-DA65-3D22-162983109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39511" y="-72076"/>
            <a:ext cx="8582352" cy="4875036"/>
          </a:xfrm>
          <a:custGeom>
            <a:avLst/>
            <a:gdLst>
              <a:gd name="connsiteX0" fmla="*/ 1259133 w 8582352"/>
              <a:gd name="connsiteY0" fmla="*/ 1707 h 4875036"/>
              <a:gd name="connsiteX1" fmla="*/ 29139 w 8582352"/>
              <a:gd name="connsiteY1" fmla="*/ 317762 h 4875036"/>
              <a:gd name="connsiteX2" fmla="*/ 0 w 8582352"/>
              <a:gd name="connsiteY2" fmla="*/ 333585 h 4875036"/>
              <a:gd name="connsiteX3" fmla="*/ 79271 w 8582352"/>
              <a:gd name="connsiteY3" fmla="*/ 4875036 h 4875036"/>
              <a:gd name="connsiteX4" fmla="*/ 8582352 w 8582352"/>
              <a:gd name="connsiteY4" fmla="*/ 4726614 h 4875036"/>
              <a:gd name="connsiteX5" fmla="*/ 3064323 w 8582352"/>
              <a:gd name="connsiteY5" fmla="*/ 550287 h 4875036"/>
              <a:gd name="connsiteX6" fmla="*/ 3002736 w 8582352"/>
              <a:gd name="connsiteY6" fmla="*/ 506058 h 4875036"/>
              <a:gd name="connsiteX7" fmla="*/ 1429589 w 8582352"/>
              <a:gd name="connsiteY7" fmla="*/ 840 h 4875036"/>
              <a:gd name="connsiteX8" fmla="*/ 1259133 w 8582352"/>
              <a:gd name="connsiteY8" fmla="*/ 1707 h 487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2352" h="4875036">
                <a:moveTo>
                  <a:pt x="1259133" y="1707"/>
                </a:moveTo>
                <a:cubicBezTo>
                  <a:pt x="833461" y="16212"/>
                  <a:pt x="412733" y="123046"/>
                  <a:pt x="29139" y="317762"/>
                </a:cubicBezTo>
                <a:lnTo>
                  <a:pt x="0" y="333585"/>
                </a:lnTo>
                <a:lnTo>
                  <a:pt x="79271" y="4875036"/>
                </a:lnTo>
                <a:lnTo>
                  <a:pt x="8582352" y="4726614"/>
                </a:lnTo>
                <a:lnTo>
                  <a:pt x="3064323" y="550287"/>
                </a:lnTo>
                <a:lnTo>
                  <a:pt x="3002736" y="506058"/>
                </a:lnTo>
                <a:cubicBezTo>
                  <a:pt x="2522288" y="179187"/>
                  <a:pt x="1975404" y="13891"/>
                  <a:pt x="1429589" y="840"/>
                </a:cubicBezTo>
                <a:cubicBezTo>
                  <a:pt x="1372734" y="-519"/>
                  <a:pt x="1315889" y="-227"/>
                  <a:pt x="1259133" y="1707"/>
                </a:cubicBezTo>
                <a:close/>
              </a:path>
            </a:pathLst>
          </a:custGeom>
          <a:gradFill>
            <a:gsLst>
              <a:gs pos="22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86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CE36A132-E417-481B-5E68-3C0D01A7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000" flipV="1">
            <a:off x="7888979" y="5020683"/>
            <a:ext cx="4324338" cy="1889417"/>
          </a:xfrm>
          <a:custGeom>
            <a:avLst/>
            <a:gdLst>
              <a:gd name="connsiteX0" fmla="*/ 26412 w 4324338"/>
              <a:gd name="connsiteY0" fmla="*/ 1889417 h 1889417"/>
              <a:gd name="connsiteX1" fmla="*/ 4324338 w 4324338"/>
              <a:gd name="connsiteY1" fmla="*/ 1814397 h 1889417"/>
              <a:gd name="connsiteX2" fmla="*/ 2459858 w 4324338"/>
              <a:gd name="connsiteY2" fmla="*/ 403264 h 1889417"/>
              <a:gd name="connsiteX3" fmla="*/ 2414726 w 4324338"/>
              <a:gd name="connsiteY3" fmla="*/ 370852 h 1889417"/>
              <a:gd name="connsiteX4" fmla="*/ 1261883 w 4324338"/>
              <a:gd name="connsiteY4" fmla="*/ 615 h 1889417"/>
              <a:gd name="connsiteX5" fmla="*/ 70385 w 4324338"/>
              <a:gd name="connsiteY5" fmla="*/ 326182 h 1889417"/>
              <a:gd name="connsiteX6" fmla="*/ 0 w 4324338"/>
              <a:gd name="connsiteY6" fmla="*/ 376291 h 188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4338" h="1889417">
                <a:moveTo>
                  <a:pt x="26412" y="1889417"/>
                </a:moveTo>
                <a:lnTo>
                  <a:pt x="4324338" y="1814397"/>
                </a:lnTo>
                <a:lnTo>
                  <a:pt x="2459858" y="403264"/>
                </a:lnTo>
                <a:lnTo>
                  <a:pt x="2414726" y="370852"/>
                </a:lnTo>
                <a:cubicBezTo>
                  <a:pt x="2062641" y="131313"/>
                  <a:pt x="1661870" y="10180"/>
                  <a:pt x="1261883" y="615"/>
                </a:cubicBezTo>
                <a:cubicBezTo>
                  <a:pt x="845229" y="-9347"/>
                  <a:pt x="429425" y="101751"/>
                  <a:pt x="70385" y="326182"/>
                </a:cubicBezTo>
                <a:lnTo>
                  <a:pt x="0" y="376291"/>
                </a:lnTo>
                <a:close/>
              </a:path>
            </a:pathLst>
          </a:custGeom>
          <a:gradFill>
            <a:gsLst>
              <a:gs pos="27000">
                <a:schemeClr val="bg2">
                  <a:alpha val="70000"/>
                </a:schemeClr>
              </a:gs>
              <a:gs pos="100000">
                <a:schemeClr val="accent1">
                  <a:lumMod val="60000"/>
                  <a:lumOff val="40000"/>
                  <a:alpha val="7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4513521-5687-497D-184E-6FA640CC29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pic>
        <p:nvPicPr>
          <p:cNvPr id="10" name="Afbeelding 9" descr="Afbeelding met schermopname, kaart, Parallel, tekst&#10;&#10;Door AI gegenereerde inhoud is mogelijk onjuist.">
            <a:extLst>
              <a:ext uri="{FF2B5EF4-FFF2-40B4-BE49-F238E27FC236}">
                <a16:creationId xmlns:a16="http://schemas.microsoft.com/office/drawing/2014/main" id="{D194C4CA-A1AD-92F8-3D5D-D73B56FE76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067" y="1309558"/>
            <a:ext cx="7277898" cy="4238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A9E72F51-3C2F-2325-F969-A142AE98EA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5" y="207962"/>
            <a:ext cx="11994754" cy="3754437"/>
          </a:xfrm>
        </p:spPr>
        <p:txBody>
          <a:bodyPr anchor="t" anchorCtr="0">
            <a:normAutofit/>
          </a:bodyPr>
          <a:lstStyle/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Exam blueprint: dimension education level</a:t>
            </a:r>
          </a:p>
        </p:txBody>
      </p:sp>
    </p:spTree>
    <p:extLst>
      <p:ext uri="{BB962C8B-B14F-4D97-AF65-F5344CB8AC3E}">
        <p14:creationId xmlns:p14="http://schemas.microsoft.com/office/powerpoint/2010/main" val="20626563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1E194E-ED73-5324-7CBE-70E6797BC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E42179DC-E70D-37B4-F44B-13815E0B0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7B86F701-E1BA-1091-4A55-2A0B3EDCF8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F88445C-FB6B-BA0F-B5EB-650A956E7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39511" y="-72076"/>
            <a:ext cx="8582352" cy="4875036"/>
          </a:xfrm>
          <a:custGeom>
            <a:avLst/>
            <a:gdLst>
              <a:gd name="connsiteX0" fmla="*/ 1259133 w 8582352"/>
              <a:gd name="connsiteY0" fmla="*/ 1707 h 4875036"/>
              <a:gd name="connsiteX1" fmla="*/ 29139 w 8582352"/>
              <a:gd name="connsiteY1" fmla="*/ 317762 h 4875036"/>
              <a:gd name="connsiteX2" fmla="*/ 0 w 8582352"/>
              <a:gd name="connsiteY2" fmla="*/ 333585 h 4875036"/>
              <a:gd name="connsiteX3" fmla="*/ 79271 w 8582352"/>
              <a:gd name="connsiteY3" fmla="*/ 4875036 h 4875036"/>
              <a:gd name="connsiteX4" fmla="*/ 8582352 w 8582352"/>
              <a:gd name="connsiteY4" fmla="*/ 4726614 h 4875036"/>
              <a:gd name="connsiteX5" fmla="*/ 3064323 w 8582352"/>
              <a:gd name="connsiteY5" fmla="*/ 550287 h 4875036"/>
              <a:gd name="connsiteX6" fmla="*/ 3002736 w 8582352"/>
              <a:gd name="connsiteY6" fmla="*/ 506058 h 4875036"/>
              <a:gd name="connsiteX7" fmla="*/ 1429589 w 8582352"/>
              <a:gd name="connsiteY7" fmla="*/ 840 h 4875036"/>
              <a:gd name="connsiteX8" fmla="*/ 1259133 w 8582352"/>
              <a:gd name="connsiteY8" fmla="*/ 1707 h 487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2352" h="4875036">
                <a:moveTo>
                  <a:pt x="1259133" y="1707"/>
                </a:moveTo>
                <a:cubicBezTo>
                  <a:pt x="833461" y="16212"/>
                  <a:pt x="412733" y="123046"/>
                  <a:pt x="29139" y="317762"/>
                </a:cubicBezTo>
                <a:lnTo>
                  <a:pt x="0" y="333585"/>
                </a:lnTo>
                <a:lnTo>
                  <a:pt x="79271" y="4875036"/>
                </a:lnTo>
                <a:lnTo>
                  <a:pt x="8582352" y="4726614"/>
                </a:lnTo>
                <a:lnTo>
                  <a:pt x="3064323" y="550287"/>
                </a:lnTo>
                <a:lnTo>
                  <a:pt x="3002736" y="506058"/>
                </a:lnTo>
                <a:cubicBezTo>
                  <a:pt x="2522288" y="179187"/>
                  <a:pt x="1975404" y="13891"/>
                  <a:pt x="1429589" y="840"/>
                </a:cubicBezTo>
                <a:cubicBezTo>
                  <a:pt x="1372734" y="-519"/>
                  <a:pt x="1315889" y="-227"/>
                  <a:pt x="1259133" y="1707"/>
                </a:cubicBezTo>
                <a:close/>
              </a:path>
            </a:pathLst>
          </a:custGeom>
          <a:gradFill>
            <a:gsLst>
              <a:gs pos="22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86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5DEBBD62-8E2E-5FC3-F33F-F563C2C79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000" flipV="1">
            <a:off x="7888979" y="5020683"/>
            <a:ext cx="4324338" cy="1889417"/>
          </a:xfrm>
          <a:custGeom>
            <a:avLst/>
            <a:gdLst>
              <a:gd name="connsiteX0" fmla="*/ 26412 w 4324338"/>
              <a:gd name="connsiteY0" fmla="*/ 1889417 h 1889417"/>
              <a:gd name="connsiteX1" fmla="*/ 4324338 w 4324338"/>
              <a:gd name="connsiteY1" fmla="*/ 1814397 h 1889417"/>
              <a:gd name="connsiteX2" fmla="*/ 2459858 w 4324338"/>
              <a:gd name="connsiteY2" fmla="*/ 403264 h 1889417"/>
              <a:gd name="connsiteX3" fmla="*/ 2414726 w 4324338"/>
              <a:gd name="connsiteY3" fmla="*/ 370852 h 1889417"/>
              <a:gd name="connsiteX4" fmla="*/ 1261883 w 4324338"/>
              <a:gd name="connsiteY4" fmla="*/ 615 h 1889417"/>
              <a:gd name="connsiteX5" fmla="*/ 70385 w 4324338"/>
              <a:gd name="connsiteY5" fmla="*/ 326182 h 1889417"/>
              <a:gd name="connsiteX6" fmla="*/ 0 w 4324338"/>
              <a:gd name="connsiteY6" fmla="*/ 376291 h 188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4338" h="1889417">
                <a:moveTo>
                  <a:pt x="26412" y="1889417"/>
                </a:moveTo>
                <a:lnTo>
                  <a:pt x="4324338" y="1814397"/>
                </a:lnTo>
                <a:lnTo>
                  <a:pt x="2459858" y="403264"/>
                </a:lnTo>
                <a:lnTo>
                  <a:pt x="2414726" y="370852"/>
                </a:lnTo>
                <a:cubicBezTo>
                  <a:pt x="2062641" y="131313"/>
                  <a:pt x="1661870" y="10180"/>
                  <a:pt x="1261883" y="615"/>
                </a:cubicBezTo>
                <a:cubicBezTo>
                  <a:pt x="845229" y="-9347"/>
                  <a:pt x="429425" y="101751"/>
                  <a:pt x="70385" y="326182"/>
                </a:cubicBezTo>
                <a:lnTo>
                  <a:pt x="0" y="376291"/>
                </a:lnTo>
                <a:close/>
              </a:path>
            </a:pathLst>
          </a:custGeom>
          <a:gradFill>
            <a:gsLst>
              <a:gs pos="27000">
                <a:schemeClr val="bg2">
                  <a:alpha val="70000"/>
                </a:schemeClr>
              </a:gs>
              <a:gs pos="100000">
                <a:schemeClr val="accent1">
                  <a:lumMod val="60000"/>
                  <a:lumOff val="40000"/>
                  <a:alpha val="7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6CDDFF9-90DC-C765-81A5-97A8F5A8C6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rcRect/>
          <a:stretch/>
        </p:blipFill>
        <p:spPr>
          <a:xfrm>
            <a:off x="197204" y="2004695"/>
            <a:ext cx="6548280" cy="4518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E11A1D3-ED7B-A8BC-B060-980C78255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2C03932-DD94-3CEA-43C0-DF1A28E70A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5" y="207962"/>
            <a:ext cx="11994754" cy="3754437"/>
          </a:xfrm>
        </p:spPr>
        <p:txBody>
          <a:bodyPr anchor="t" anchorCtr="0">
            <a:normAutofit/>
          </a:bodyPr>
          <a:lstStyle/>
          <a:p>
            <a: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Bloom’s taxonomy of learning domains (1956) has evolved towards </a:t>
            </a:r>
            <a: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  <a:t>KSA</a:t>
            </a:r>
            <a: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categories: </a:t>
            </a:r>
            <a: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nowledge (cognitive), </a:t>
            </a:r>
            <a: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kills (psychomotor), </a:t>
            </a:r>
            <a:r>
              <a:rPr lang="nl-BE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ttitudes (affective)</a:t>
            </a:r>
            <a:endParaRPr lang="nl-BE" sz="4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9CF136B-0472-C355-9C7A-0FE5666DE480}"/>
              </a:ext>
            </a:extLst>
          </p:cNvPr>
          <p:cNvSpPr txBox="1"/>
          <p:nvPr/>
        </p:nvSpPr>
        <p:spPr>
          <a:xfrm>
            <a:off x="614082" y="2497453"/>
            <a:ext cx="21246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b="1">
                <a:latin typeface="Calibri" panose="020F0502020204030204" pitchFamily="34" charset="0"/>
                <a:cs typeface="Calibri" panose="020F0502020204030204" pitchFamily="34" charset="0"/>
              </a:rPr>
              <a:t>more difficult to capture in MCQ*</a:t>
            </a:r>
            <a:br>
              <a:rPr lang="nl-BE" b="1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BE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BE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BE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BE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BE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BE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BE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nl-BE" b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nl-BE" b="1">
                <a:latin typeface="Calibri" panose="020F0502020204030204" pitchFamily="34" charset="0"/>
                <a:cs typeface="Calibri" panose="020F0502020204030204" pitchFamily="34" charset="0"/>
              </a:rPr>
              <a:t>less dificult to</a:t>
            </a:r>
          </a:p>
          <a:p>
            <a:pPr algn="ctr"/>
            <a:r>
              <a:rPr lang="nl-BE" b="1">
                <a:latin typeface="Calibri" panose="020F0502020204030204" pitchFamily="34" charset="0"/>
                <a:cs typeface="Calibri" panose="020F0502020204030204" pitchFamily="34" charset="0"/>
              </a:rPr>
              <a:t>capture in MCQ*</a:t>
            </a: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ADD03698-6BC9-C09F-59A7-20B539574075}"/>
              </a:ext>
            </a:extLst>
          </p:cNvPr>
          <p:cNvCxnSpPr>
            <a:cxnSpLocks/>
          </p:cNvCxnSpPr>
          <p:nvPr/>
        </p:nvCxnSpPr>
        <p:spPr>
          <a:xfrm flipV="1">
            <a:off x="1676400" y="3091929"/>
            <a:ext cx="0" cy="2143745"/>
          </a:xfrm>
          <a:prstGeom prst="straightConnector1">
            <a:avLst/>
          </a:prstGeom>
          <a:ln w="635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kstvak 6">
            <a:extLst>
              <a:ext uri="{FF2B5EF4-FFF2-40B4-BE49-F238E27FC236}">
                <a16:creationId xmlns:a16="http://schemas.microsoft.com/office/drawing/2014/main" id="{ACF72FA6-26E3-10F1-A702-0148F8EA1DF2}"/>
              </a:ext>
            </a:extLst>
          </p:cNvPr>
          <p:cNvSpPr txBox="1"/>
          <p:nvPr/>
        </p:nvSpPr>
        <p:spPr>
          <a:xfrm>
            <a:off x="0" y="6417203"/>
            <a:ext cx="8165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12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* It is important to realise that MCQs are not fit for all purposes and that multiple examination formats may be needed</a:t>
            </a:r>
            <a:br>
              <a:rPr lang="nl-BE" sz="12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sz="12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MCQs are predominantly used to assess the three lower levels of Bloom’s taxonomy</a:t>
            </a:r>
          </a:p>
        </p:txBody>
      </p:sp>
      <p:sp>
        <p:nvSpPr>
          <p:cNvPr id="8" name="Rechteraccolade 7">
            <a:extLst>
              <a:ext uri="{FF2B5EF4-FFF2-40B4-BE49-F238E27FC236}">
                <a16:creationId xmlns:a16="http://schemas.microsoft.com/office/drawing/2014/main" id="{63722D90-1B25-7D94-C351-EAA1BAFD1B94}"/>
              </a:ext>
            </a:extLst>
          </p:cNvPr>
          <p:cNvSpPr/>
          <p:nvPr/>
        </p:nvSpPr>
        <p:spPr>
          <a:xfrm flipH="1" flipV="1">
            <a:off x="2850086" y="4203536"/>
            <a:ext cx="171630" cy="1763794"/>
          </a:xfrm>
          <a:prstGeom prst="righ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666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5912DD-C63F-76DE-EFB6-A22EDD020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17F712E2-EA01-A984-5B25-D1E7E85D3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94BFB76B-D541-034F-6DC3-D11437C027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-1386"/>
            <a:ext cx="12191979" cy="6857990"/>
          </a:xfrm>
          <a:prstGeom prst="rect">
            <a:avLst/>
          </a:pr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D3C0FA90-1EF6-ECF6-86C8-1A0F11565F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H="1">
            <a:off x="3729474" y="2822080"/>
            <a:ext cx="8481958" cy="4109294"/>
          </a:xfrm>
          <a:custGeom>
            <a:avLst/>
            <a:gdLst>
              <a:gd name="connsiteX0" fmla="*/ 2129133 w 8481958"/>
              <a:gd name="connsiteY0" fmla="*/ 1770 h 4109294"/>
              <a:gd name="connsiteX1" fmla="*/ 54314 w 8481958"/>
              <a:gd name="connsiteY1" fmla="*/ 918720 h 4109294"/>
              <a:gd name="connsiteX2" fmla="*/ 0 w 8481958"/>
              <a:gd name="connsiteY2" fmla="*/ 978213 h 4109294"/>
              <a:gd name="connsiteX3" fmla="*/ 54654 w 8481958"/>
              <a:gd name="connsiteY3" fmla="*/ 4109294 h 4109294"/>
              <a:gd name="connsiteX4" fmla="*/ 8481958 w 8481958"/>
              <a:gd name="connsiteY4" fmla="*/ 3962195 h 4109294"/>
              <a:gd name="connsiteX5" fmla="*/ 4000639 w 8481958"/>
              <a:gd name="connsiteY5" fmla="*/ 570502 h 4109294"/>
              <a:gd name="connsiteX6" fmla="*/ 3936789 w 8481958"/>
              <a:gd name="connsiteY6" fmla="*/ 524650 h 4109294"/>
              <a:gd name="connsiteX7" fmla="*/ 2305851 w 8481958"/>
              <a:gd name="connsiteY7" fmla="*/ 872 h 4109294"/>
              <a:gd name="connsiteX8" fmla="*/ 2129133 w 8481958"/>
              <a:gd name="connsiteY8" fmla="*/ 1770 h 4109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81958" h="4109294">
                <a:moveTo>
                  <a:pt x="2129133" y="1770"/>
                </a:moveTo>
                <a:cubicBezTo>
                  <a:pt x="1364196" y="27835"/>
                  <a:pt x="614660" y="341491"/>
                  <a:pt x="54314" y="918720"/>
                </a:cubicBezTo>
                <a:lnTo>
                  <a:pt x="0" y="978213"/>
                </a:lnTo>
                <a:lnTo>
                  <a:pt x="54654" y="4109294"/>
                </a:lnTo>
                <a:lnTo>
                  <a:pt x="8481958" y="3962195"/>
                </a:lnTo>
                <a:lnTo>
                  <a:pt x="4000639" y="570502"/>
                </a:lnTo>
                <a:lnTo>
                  <a:pt x="3936789" y="524650"/>
                </a:lnTo>
                <a:cubicBezTo>
                  <a:pt x="3438692" y="185770"/>
                  <a:pt x="2871718" y="14402"/>
                  <a:pt x="2305851" y="872"/>
                </a:cubicBezTo>
                <a:cubicBezTo>
                  <a:pt x="2246907" y="-538"/>
                  <a:pt x="2187974" y="-235"/>
                  <a:pt x="2129133" y="1770"/>
                </a:cubicBezTo>
                <a:close/>
              </a:path>
            </a:pathLst>
          </a:custGeom>
          <a:gradFill>
            <a:gsLst>
              <a:gs pos="18000">
                <a:schemeClr val="bg2">
                  <a:alpha val="79000"/>
                </a:schemeClr>
              </a:gs>
              <a:gs pos="100000">
                <a:schemeClr val="accent1">
                  <a:lumMod val="60000"/>
                  <a:lumOff val="40000"/>
                  <a:alpha val="84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0E6110F-9608-25A5-C729-22782728F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9BC5953F-6D05-8EDE-EB58-F86E8FD54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393928"/>
              </p:ext>
            </p:extLst>
          </p:nvPr>
        </p:nvGraphicFramePr>
        <p:xfrm>
          <a:off x="237565" y="197566"/>
          <a:ext cx="1171687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3374">
                  <a:extLst>
                    <a:ext uri="{9D8B030D-6E8A-4147-A177-3AD203B41FA5}">
                      <a16:colId xmlns:a16="http://schemas.microsoft.com/office/drawing/2014/main" val="1574634277"/>
                    </a:ext>
                  </a:extLst>
                </a:gridCol>
                <a:gridCol w="2343374">
                  <a:extLst>
                    <a:ext uri="{9D8B030D-6E8A-4147-A177-3AD203B41FA5}">
                      <a16:colId xmlns:a16="http://schemas.microsoft.com/office/drawing/2014/main" val="4266862717"/>
                    </a:ext>
                  </a:extLst>
                </a:gridCol>
                <a:gridCol w="2343374">
                  <a:extLst>
                    <a:ext uri="{9D8B030D-6E8A-4147-A177-3AD203B41FA5}">
                      <a16:colId xmlns:a16="http://schemas.microsoft.com/office/drawing/2014/main" val="1313555647"/>
                    </a:ext>
                  </a:extLst>
                </a:gridCol>
                <a:gridCol w="2343374">
                  <a:extLst>
                    <a:ext uri="{9D8B030D-6E8A-4147-A177-3AD203B41FA5}">
                      <a16:colId xmlns:a16="http://schemas.microsoft.com/office/drawing/2014/main" val="984772565"/>
                    </a:ext>
                  </a:extLst>
                </a:gridCol>
                <a:gridCol w="2343374">
                  <a:extLst>
                    <a:ext uri="{9D8B030D-6E8A-4147-A177-3AD203B41FA5}">
                      <a16:colId xmlns:a16="http://schemas.microsoft.com/office/drawing/2014/main" val="3869875234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Learning objective</a:t>
                      </a:r>
                      <a:b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Content domain</a:t>
                      </a:r>
                    </a:p>
                  </a:txBody>
                  <a:tcPr marL="18000" marR="18000" anchor="ctr">
                    <a:solidFill>
                      <a:schemeClr val="accent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Recall of facts</a:t>
                      </a:r>
                      <a:b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(= remembering)</a:t>
                      </a:r>
                    </a:p>
                  </a:txBody>
                  <a:tcPr marL="18000" marR="18000" anchor="ctr">
                    <a:solidFill>
                      <a:schemeClr val="accent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Understanding facts</a:t>
                      </a:r>
                      <a:b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(= understanding)</a:t>
                      </a:r>
                    </a:p>
                  </a:txBody>
                  <a:tcPr marL="18000" marR="18000" anchor="ctr">
                    <a:solidFill>
                      <a:schemeClr val="accent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Application knowledge</a:t>
                      </a:r>
                      <a:b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(= application)</a:t>
                      </a:r>
                    </a:p>
                  </a:txBody>
                  <a:tcPr marL="18000" marR="18000" anchor="ctr">
                    <a:solidFill>
                      <a:schemeClr val="accent1"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number of</a:t>
                      </a:r>
                      <a:b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nl-BE" sz="18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test items</a:t>
                      </a:r>
                    </a:p>
                  </a:txBody>
                  <a:tcPr marL="18000" marR="18000" anchor="ctr">
                    <a:solidFill>
                      <a:schemeClr val="accent1"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12933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Content domain I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3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5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2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10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876094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Content domain II</a:t>
                      </a:r>
                      <a:b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learning objective x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4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6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0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10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673445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Content domain II</a:t>
                      </a:r>
                      <a:b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learning objective y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1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5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4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10</a:t>
                      </a:r>
                    </a:p>
                  </a:txBody>
                  <a:tcPr anchor="ctr">
                    <a:solidFill>
                      <a:schemeClr val="accent1">
                        <a:tint val="4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819653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Content domain II</a:t>
                      </a:r>
                      <a:b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learning objective z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3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1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1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5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046172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Content domain III</a:t>
                      </a:r>
                      <a:b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nl-BE" sz="1800" b="0" i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(related to IV)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3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6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6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15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312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Content domain IV</a:t>
                      </a:r>
                      <a:b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</a:br>
                      <a:r>
                        <a:rPr lang="nl-BE" sz="1800" b="0" i="1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(related to III)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2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2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6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1800" b="0" i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 = 10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870369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nl-BE" sz="2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 = 16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 = 25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 = 19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BE" sz="2400" b="1" i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 = 60</a:t>
                      </a:r>
                    </a:p>
                  </a:txBody>
                  <a:tcPr anchor="ctr">
                    <a:solidFill>
                      <a:schemeClr val="accent1">
                        <a:tint val="20000"/>
                        <a:alpha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443775"/>
                  </a:ext>
                </a:extLst>
              </a:tr>
            </a:tbl>
          </a:graphicData>
        </a:graphic>
      </p:graphicFrame>
      <p:pic>
        <p:nvPicPr>
          <p:cNvPr id="5" name="Afbeelding 4" descr="Afbeelding met Lettertype, Graphics, tekst, grafische vormgeving&#10;&#10;Door AI gegenereerde inhoud is mogelijk onjuist.">
            <a:extLst>
              <a:ext uri="{FF2B5EF4-FFF2-40B4-BE49-F238E27FC236}">
                <a16:creationId xmlns:a16="http://schemas.microsoft.com/office/drawing/2014/main" id="{3BD6FF13-E87F-448D-92B6-1BF2058EBF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0" y="5707292"/>
            <a:ext cx="108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848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A13285-A33E-0134-B3DE-B33A83DE2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ED55DB66-ABA8-A6E9-49E1-CCFB615B8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FEC7FD78-7BD9-2934-C178-E1287AC2A2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CE5F3FB7-642F-03AE-704E-3FB4204F13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39511" y="-72076"/>
            <a:ext cx="8582352" cy="4875036"/>
          </a:xfrm>
          <a:custGeom>
            <a:avLst/>
            <a:gdLst>
              <a:gd name="connsiteX0" fmla="*/ 1259133 w 8582352"/>
              <a:gd name="connsiteY0" fmla="*/ 1707 h 4875036"/>
              <a:gd name="connsiteX1" fmla="*/ 29139 w 8582352"/>
              <a:gd name="connsiteY1" fmla="*/ 317762 h 4875036"/>
              <a:gd name="connsiteX2" fmla="*/ 0 w 8582352"/>
              <a:gd name="connsiteY2" fmla="*/ 333585 h 4875036"/>
              <a:gd name="connsiteX3" fmla="*/ 79271 w 8582352"/>
              <a:gd name="connsiteY3" fmla="*/ 4875036 h 4875036"/>
              <a:gd name="connsiteX4" fmla="*/ 8582352 w 8582352"/>
              <a:gd name="connsiteY4" fmla="*/ 4726614 h 4875036"/>
              <a:gd name="connsiteX5" fmla="*/ 3064323 w 8582352"/>
              <a:gd name="connsiteY5" fmla="*/ 550287 h 4875036"/>
              <a:gd name="connsiteX6" fmla="*/ 3002736 w 8582352"/>
              <a:gd name="connsiteY6" fmla="*/ 506058 h 4875036"/>
              <a:gd name="connsiteX7" fmla="*/ 1429589 w 8582352"/>
              <a:gd name="connsiteY7" fmla="*/ 840 h 4875036"/>
              <a:gd name="connsiteX8" fmla="*/ 1259133 w 8582352"/>
              <a:gd name="connsiteY8" fmla="*/ 1707 h 487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2352" h="4875036">
                <a:moveTo>
                  <a:pt x="1259133" y="1707"/>
                </a:moveTo>
                <a:cubicBezTo>
                  <a:pt x="833461" y="16212"/>
                  <a:pt x="412733" y="123046"/>
                  <a:pt x="29139" y="317762"/>
                </a:cubicBezTo>
                <a:lnTo>
                  <a:pt x="0" y="333585"/>
                </a:lnTo>
                <a:lnTo>
                  <a:pt x="79271" y="4875036"/>
                </a:lnTo>
                <a:lnTo>
                  <a:pt x="8582352" y="4726614"/>
                </a:lnTo>
                <a:lnTo>
                  <a:pt x="3064323" y="550287"/>
                </a:lnTo>
                <a:lnTo>
                  <a:pt x="3002736" y="506058"/>
                </a:lnTo>
                <a:cubicBezTo>
                  <a:pt x="2522288" y="179187"/>
                  <a:pt x="1975404" y="13891"/>
                  <a:pt x="1429589" y="840"/>
                </a:cubicBezTo>
                <a:cubicBezTo>
                  <a:pt x="1372734" y="-519"/>
                  <a:pt x="1315889" y="-227"/>
                  <a:pt x="1259133" y="1707"/>
                </a:cubicBezTo>
                <a:close/>
              </a:path>
            </a:pathLst>
          </a:custGeom>
          <a:gradFill>
            <a:gsLst>
              <a:gs pos="22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86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F92D2D01-D83E-E36D-E8C7-A1749AC96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000" flipV="1">
            <a:off x="7888979" y="5020683"/>
            <a:ext cx="4324338" cy="1889417"/>
          </a:xfrm>
          <a:custGeom>
            <a:avLst/>
            <a:gdLst>
              <a:gd name="connsiteX0" fmla="*/ 26412 w 4324338"/>
              <a:gd name="connsiteY0" fmla="*/ 1889417 h 1889417"/>
              <a:gd name="connsiteX1" fmla="*/ 4324338 w 4324338"/>
              <a:gd name="connsiteY1" fmla="*/ 1814397 h 1889417"/>
              <a:gd name="connsiteX2" fmla="*/ 2459858 w 4324338"/>
              <a:gd name="connsiteY2" fmla="*/ 403264 h 1889417"/>
              <a:gd name="connsiteX3" fmla="*/ 2414726 w 4324338"/>
              <a:gd name="connsiteY3" fmla="*/ 370852 h 1889417"/>
              <a:gd name="connsiteX4" fmla="*/ 1261883 w 4324338"/>
              <a:gd name="connsiteY4" fmla="*/ 615 h 1889417"/>
              <a:gd name="connsiteX5" fmla="*/ 70385 w 4324338"/>
              <a:gd name="connsiteY5" fmla="*/ 326182 h 1889417"/>
              <a:gd name="connsiteX6" fmla="*/ 0 w 4324338"/>
              <a:gd name="connsiteY6" fmla="*/ 376291 h 188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4338" h="1889417">
                <a:moveTo>
                  <a:pt x="26412" y="1889417"/>
                </a:moveTo>
                <a:lnTo>
                  <a:pt x="4324338" y="1814397"/>
                </a:lnTo>
                <a:lnTo>
                  <a:pt x="2459858" y="403264"/>
                </a:lnTo>
                <a:lnTo>
                  <a:pt x="2414726" y="370852"/>
                </a:lnTo>
                <a:cubicBezTo>
                  <a:pt x="2062641" y="131313"/>
                  <a:pt x="1661870" y="10180"/>
                  <a:pt x="1261883" y="615"/>
                </a:cubicBezTo>
                <a:cubicBezTo>
                  <a:pt x="845229" y="-9347"/>
                  <a:pt x="429425" y="101751"/>
                  <a:pt x="70385" y="326182"/>
                </a:cubicBezTo>
                <a:lnTo>
                  <a:pt x="0" y="376291"/>
                </a:lnTo>
                <a:close/>
              </a:path>
            </a:pathLst>
          </a:custGeom>
          <a:gradFill>
            <a:gsLst>
              <a:gs pos="27000">
                <a:schemeClr val="bg2">
                  <a:alpha val="70000"/>
                </a:schemeClr>
              </a:gs>
              <a:gs pos="100000">
                <a:schemeClr val="accent1">
                  <a:lumMod val="60000"/>
                  <a:lumOff val="40000"/>
                  <a:alpha val="7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E5F34B2-E8D4-7701-91A5-3C498DE27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194537F6-95E6-887B-D7E8-374B7071A4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5" y="207962"/>
            <a:ext cx="11994754" cy="3754437"/>
          </a:xfrm>
        </p:spPr>
        <p:txBody>
          <a:bodyPr anchor="t" anchorCtr="0">
            <a:normAutofit/>
          </a:bodyPr>
          <a:lstStyle/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Exam blueprint: consistent difficulty level</a:t>
            </a:r>
          </a:p>
        </p:txBody>
      </p:sp>
      <p:pic>
        <p:nvPicPr>
          <p:cNvPr id="3" name="Afbeelding 2" descr="Afbeelding met schermopname, gereedschap, ontwerp&#10;&#10;Door AI gegenereerde inhoud is mogelijk onjuist.">
            <a:extLst>
              <a:ext uri="{FF2B5EF4-FFF2-40B4-BE49-F238E27FC236}">
                <a16:creationId xmlns:a16="http://schemas.microsoft.com/office/drawing/2014/main" id="{B0443513-CC57-D5A6-C6E4-6D1474E096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803" y="1018453"/>
            <a:ext cx="5839547" cy="583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899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EDEAC0-1B09-8E06-EC5A-7E8009A6C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AE0366B0-F4B8-F7D1-DC6F-A9D33170B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349A35C2-7A68-68C3-C574-AB75E23DE4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D685E71-A0C4-A811-80F0-995D5265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540000" flipV="1">
            <a:off x="-39511" y="-72076"/>
            <a:ext cx="8582352" cy="4875036"/>
          </a:xfrm>
          <a:custGeom>
            <a:avLst/>
            <a:gdLst>
              <a:gd name="connsiteX0" fmla="*/ 1259133 w 8582352"/>
              <a:gd name="connsiteY0" fmla="*/ 1707 h 4875036"/>
              <a:gd name="connsiteX1" fmla="*/ 29139 w 8582352"/>
              <a:gd name="connsiteY1" fmla="*/ 317762 h 4875036"/>
              <a:gd name="connsiteX2" fmla="*/ 0 w 8582352"/>
              <a:gd name="connsiteY2" fmla="*/ 333585 h 4875036"/>
              <a:gd name="connsiteX3" fmla="*/ 79271 w 8582352"/>
              <a:gd name="connsiteY3" fmla="*/ 4875036 h 4875036"/>
              <a:gd name="connsiteX4" fmla="*/ 8582352 w 8582352"/>
              <a:gd name="connsiteY4" fmla="*/ 4726614 h 4875036"/>
              <a:gd name="connsiteX5" fmla="*/ 3064323 w 8582352"/>
              <a:gd name="connsiteY5" fmla="*/ 550287 h 4875036"/>
              <a:gd name="connsiteX6" fmla="*/ 3002736 w 8582352"/>
              <a:gd name="connsiteY6" fmla="*/ 506058 h 4875036"/>
              <a:gd name="connsiteX7" fmla="*/ 1429589 w 8582352"/>
              <a:gd name="connsiteY7" fmla="*/ 840 h 4875036"/>
              <a:gd name="connsiteX8" fmla="*/ 1259133 w 8582352"/>
              <a:gd name="connsiteY8" fmla="*/ 1707 h 4875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82352" h="4875036">
                <a:moveTo>
                  <a:pt x="1259133" y="1707"/>
                </a:moveTo>
                <a:cubicBezTo>
                  <a:pt x="833461" y="16212"/>
                  <a:pt x="412733" y="123046"/>
                  <a:pt x="29139" y="317762"/>
                </a:cubicBezTo>
                <a:lnTo>
                  <a:pt x="0" y="333585"/>
                </a:lnTo>
                <a:lnTo>
                  <a:pt x="79271" y="4875036"/>
                </a:lnTo>
                <a:lnTo>
                  <a:pt x="8582352" y="4726614"/>
                </a:lnTo>
                <a:lnTo>
                  <a:pt x="3064323" y="550287"/>
                </a:lnTo>
                <a:lnTo>
                  <a:pt x="3002736" y="506058"/>
                </a:lnTo>
                <a:cubicBezTo>
                  <a:pt x="2522288" y="179187"/>
                  <a:pt x="1975404" y="13891"/>
                  <a:pt x="1429589" y="840"/>
                </a:cubicBezTo>
                <a:cubicBezTo>
                  <a:pt x="1372734" y="-519"/>
                  <a:pt x="1315889" y="-227"/>
                  <a:pt x="1259133" y="1707"/>
                </a:cubicBezTo>
                <a:close/>
              </a:path>
            </a:pathLst>
          </a:custGeom>
          <a:gradFill>
            <a:gsLst>
              <a:gs pos="22000">
                <a:schemeClr val="bg2">
                  <a:alpha val="80000"/>
                </a:schemeClr>
              </a:gs>
              <a:gs pos="100000">
                <a:schemeClr val="accent1">
                  <a:lumMod val="60000"/>
                  <a:lumOff val="40000"/>
                  <a:alpha val="86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64932EDE-9F33-67A9-5B4D-EC4920DEF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740000" flipV="1">
            <a:off x="7888979" y="5020683"/>
            <a:ext cx="4324338" cy="1889417"/>
          </a:xfrm>
          <a:custGeom>
            <a:avLst/>
            <a:gdLst>
              <a:gd name="connsiteX0" fmla="*/ 26412 w 4324338"/>
              <a:gd name="connsiteY0" fmla="*/ 1889417 h 1889417"/>
              <a:gd name="connsiteX1" fmla="*/ 4324338 w 4324338"/>
              <a:gd name="connsiteY1" fmla="*/ 1814397 h 1889417"/>
              <a:gd name="connsiteX2" fmla="*/ 2459858 w 4324338"/>
              <a:gd name="connsiteY2" fmla="*/ 403264 h 1889417"/>
              <a:gd name="connsiteX3" fmla="*/ 2414726 w 4324338"/>
              <a:gd name="connsiteY3" fmla="*/ 370852 h 1889417"/>
              <a:gd name="connsiteX4" fmla="*/ 1261883 w 4324338"/>
              <a:gd name="connsiteY4" fmla="*/ 615 h 1889417"/>
              <a:gd name="connsiteX5" fmla="*/ 70385 w 4324338"/>
              <a:gd name="connsiteY5" fmla="*/ 326182 h 1889417"/>
              <a:gd name="connsiteX6" fmla="*/ 0 w 4324338"/>
              <a:gd name="connsiteY6" fmla="*/ 376291 h 188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4338" h="1889417">
                <a:moveTo>
                  <a:pt x="26412" y="1889417"/>
                </a:moveTo>
                <a:lnTo>
                  <a:pt x="4324338" y="1814397"/>
                </a:lnTo>
                <a:lnTo>
                  <a:pt x="2459858" y="403264"/>
                </a:lnTo>
                <a:lnTo>
                  <a:pt x="2414726" y="370852"/>
                </a:lnTo>
                <a:cubicBezTo>
                  <a:pt x="2062641" y="131313"/>
                  <a:pt x="1661870" y="10180"/>
                  <a:pt x="1261883" y="615"/>
                </a:cubicBezTo>
                <a:cubicBezTo>
                  <a:pt x="845229" y="-9347"/>
                  <a:pt x="429425" y="101751"/>
                  <a:pt x="70385" y="326182"/>
                </a:cubicBezTo>
                <a:lnTo>
                  <a:pt x="0" y="376291"/>
                </a:lnTo>
                <a:close/>
              </a:path>
            </a:pathLst>
          </a:custGeom>
          <a:gradFill>
            <a:gsLst>
              <a:gs pos="27000">
                <a:schemeClr val="bg2">
                  <a:alpha val="70000"/>
                </a:schemeClr>
              </a:gs>
              <a:gs pos="100000">
                <a:schemeClr val="accent1">
                  <a:lumMod val="60000"/>
                  <a:lumOff val="40000"/>
                  <a:alpha val="7700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4223152-BE5A-B67C-99DA-07586DC1D7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F85E753-2473-7559-09CC-6475A3AAAD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067" y="1510641"/>
            <a:ext cx="7277898" cy="3836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6A190395-E52F-057B-9F03-5F5A37A5D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5" y="207962"/>
            <a:ext cx="11994754" cy="3754437"/>
          </a:xfrm>
        </p:spPr>
        <p:txBody>
          <a:bodyPr anchor="t" anchorCtr="0">
            <a:normAutofit/>
          </a:bodyPr>
          <a:lstStyle/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Exam blueprint: time constraints</a:t>
            </a:r>
          </a:p>
        </p:txBody>
      </p:sp>
    </p:spTree>
    <p:extLst>
      <p:ext uri="{BB962C8B-B14F-4D97-AF65-F5344CB8AC3E}">
        <p14:creationId xmlns:p14="http://schemas.microsoft.com/office/powerpoint/2010/main" val="39528425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4A6EC-5211-D6E5-B763-BE6A246F7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A285B06C-967D-5EB4-B9C5-E88B1C6F14C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3F114274-049F-7011-95BB-F80F0846AA22}"/>
              </a:ext>
            </a:extLst>
          </p:cNvPr>
          <p:cNvSpPr txBox="1">
            <a:spLocks/>
          </p:cNvSpPr>
          <p:nvPr/>
        </p:nvSpPr>
        <p:spPr>
          <a:xfrm>
            <a:off x="197225" y="207962"/>
            <a:ext cx="11994754" cy="37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Exam blueprint: time constraints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DE932A8-251D-F7C8-2374-20AE9A8D6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ACEAD6BD-BA77-0700-0793-753B4093B35C}"/>
              </a:ext>
            </a:extLst>
          </p:cNvPr>
          <p:cNvSpPr txBox="1"/>
          <p:nvPr/>
        </p:nvSpPr>
        <p:spPr>
          <a:xfrm>
            <a:off x="286871" y="1183341"/>
            <a:ext cx="750205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Clinical investigation with relevant results = 2</a:t>
            </a:r>
            <a:r>
              <a:rPr lang="nl-BE" sz="2400" baseline="30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nd</a:t>
            </a: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paragraph</a:t>
            </a: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max 200 words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images and/or short video fragments only if useful and if high quality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more than 6 different items</a:t>
            </a:r>
          </a:p>
          <a:p>
            <a:pPr marL="742950" lvl="1" indent="-28575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Actual question = 3</a:t>
            </a:r>
            <a:r>
              <a:rPr lang="nl-BE" sz="2400" baseline="30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rd</a:t>
            </a: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paragraph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 followed by a question mark (?)</a:t>
            </a:r>
          </a:p>
          <a:p>
            <a:pPr marL="742950" lvl="1" indent="-28575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 best answer format (SBA)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one most correct answer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 plausible distractors</a:t>
            </a:r>
          </a:p>
          <a:p>
            <a:pPr marL="800100" lvl="1" indent="-34290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Time needed for candidates (total exam max. 2,5 hours)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90 seconds in case of SBA with clinical scenario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60 seconds in case of SBA without clinical scenario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indications are applicable for </a:t>
            </a:r>
            <a:r>
              <a:rPr lang="nl-BE" b="1" u="sng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candidates</a:t>
            </a:r>
            <a:b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nl-BE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(including dyslectic candidates or candidates with other facilities)</a:t>
            </a:r>
          </a:p>
        </p:txBody>
      </p:sp>
    </p:spTree>
    <p:extLst>
      <p:ext uri="{BB962C8B-B14F-4D97-AF65-F5344CB8AC3E}">
        <p14:creationId xmlns:p14="http://schemas.microsoft.com/office/powerpoint/2010/main" val="12986990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A2FF04-98A1-665D-9526-AC69DFA1F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0A0F6550-1AAE-E94E-0F85-7C3CFCC51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6E9DB550-4C11-B482-E5D0-004B25B17F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B9E3D395-730C-2752-11C8-51B01BA326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60265" y="-960268"/>
            <a:ext cx="6857998" cy="87785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7900">
                <a:srgbClr val="000000">
                  <a:alpha val="33000"/>
                </a:srgbClr>
              </a:gs>
              <a:gs pos="100000">
                <a:srgbClr val="00000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16F935-868A-1811-41BE-C2F047954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5" y="207962"/>
            <a:ext cx="6140822" cy="3754437"/>
          </a:xfrm>
        </p:spPr>
        <p:txBody>
          <a:bodyPr anchor="t" anchorCtr="0">
            <a:normAutofit/>
          </a:bodyPr>
          <a:lstStyle/>
          <a:p>
            <a: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❸</a:t>
            </a:r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Help ... I don’t have enough time to develop my examination, can AI come to the rescue?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CFB6ACF8-4612-D6A5-361C-19B58C2F5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60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49F297-C475-F4EA-CD83-99DC785BB9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5AB37ED5-D5D7-BBE8-2425-52C87B76C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C1A8B620-D630-0C3B-68A2-E24629D99F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5CB4B0A5-33EC-5C90-DC86-A2D362485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60265" y="-960268"/>
            <a:ext cx="6857998" cy="87785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7900">
                <a:srgbClr val="000000">
                  <a:alpha val="33000"/>
                </a:srgbClr>
              </a:gs>
              <a:gs pos="100000">
                <a:srgbClr val="00000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4A86FB-664B-75DD-6931-3B4DD21ED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4" y="207962"/>
            <a:ext cx="10742525" cy="715403"/>
          </a:xfrm>
        </p:spPr>
        <p:txBody>
          <a:bodyPr anchor="t" anchorCtr="0">
            <a:noAutofit/>
          </a:bodyPr>
          <a:lstStyle/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Advantages of MCQ examinations</a:t>
            </a:r>
            <a:b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BE" sz="4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8AEDE9F-D060-952E-6FCB-9181AA928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06AAE686-D359-2087-BCA0-D991878AA7C3}"/>
              </a:ext>
            </a:extLst>
          </p:cNvPr>
          <p:cNvSpPr txBox="1"/>
          <p:nvPr/>
        </p:nvSpPr>
        <p:spPr>
          <a:xfrm>
            <a:off x="286871" y="1183341"/>
            <a:ext cx="75020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Easy to correct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Easy to provide multiple versions of a single examination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Easy to process for statistical (psychometric) analysis</a:t>
            </a:r>
            <a:br>
              <a:rPr lang="nl-B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(although psychometric analysis is considered easy</a:t>
            </a:r>
            <a:br>
              <a:rPr lang="nl-BE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when interpretation is concerned, reality proves it to be</a:t>
            </a:r>
            <a:br>
              <a:rPr lang="nl-BE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sz="2400" i="1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more difficult than anticipated)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Objective judgment of candidates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Broad mapping possible with ETR, curriculum, syllabus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Implementation possible for formative assessments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Implementation possible for summative assessments</a:t>
            </a:r>
          </a:p>
        </p:txBody>
      </p:sp>
    </p:spTree>
    <p:extLst>
      <p:ext uri="{BB962C8B-B14F-4D97-AF65-F5344CB8AC3E}">
        <p14:creationId xmlns:p14="http://schemas.microsoft.com/office/powerpoint/2010/main" val="18044886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4D8EA-8E09-8EEA-8E53-C016D9487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726587D5-22B9-1C70-2319-7491EFD463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DC5FA245-9655-EB9F-B3DF-BA89376B4B20}"/>
              </a:ext>
            </a:extLst>
          </p:cNvPr>
          <p:cNvSpPr txBox="1">
            <a:spLocks/>
          </p:cNvSpPr>
          <p:nvPr/>
        </p:nvSpPr>
        <p:spPr>
          <a:xfrm>
            <a:off x="197225" y="207962"/>
            <a:ext cx="11994754" cy="37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needed to write a high quality MCQ?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FFD6DE4-6785-AE15-D17F-EF10DCA09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69534FC-6AC4-33F6-D6AF-26B2C1535730}"/>
              </a:ext>
            </a:extLst>
          </p:cNvPr>
          <p:cNvSpPr txBox="1"/>
          <p:nvPr/>
        </p:nvSpPr>
        <p:spPr>
          <a:xfrm>
            <a:off x="286871" y="1183341"/>
            <a:ext cx="750205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Clinical investigation with relevant results = 2</a:t>
            </a:r>
            <a:r>
              <a:rPr lang="nl-BE" sz="2400" baseline="30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nd</a:t>
            </a: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paragraph</a:t>
            </a: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max 200 words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images and/or short video fragments only if useful and if high quality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more than 6 different items</a:t>
            </a:r>
          </a:p>
          <a:p>
            <a:pPr marL="742950" lvl="1" indent="-28575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Actual question = 3</a:t>
            </a:r>
            <a:r>
              <a:rPr lang="nl-BE" sz="2400" baseline="30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rd</a:t>
            </a: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paragraph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 followed by a question mark (?)</a:t>
            </a:r>
          </a:p>
          <a:p>
            <a:pPr marL="742950" lvl="1" indent="-28575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 best answer format (SBA)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one most correct answer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 plausible distractors</a:t>
            </a:r>
          </a:p>
          <a:p>
            <a:pPr marL="800100" lvl="1" indent="-34290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Time needed for candidates </a:t>
            </a:r>
            <a:r>
              <a:rPr lang="nl-BE" sz="240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 examiners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90 seconds in case of SBA with clinical scenario </a:t>
            </a:r>
            <a:r>
              <a:rPr lang="nl-BE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(60 minutes)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60 seconds in case of SBA without clinical scenario </a:t>
            </a:r>
            <a:r>
              <a:rPr lang="nl-BE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(30 minutes)</a:t>
            </a:r>
          </a:p>
        </p:txBody>
      </p:sp>
    </p:spTree>
    <p:extLst>
      <p:ext uri="{BB962C8B-B14F-4D97-AF65-F5344CB8AC3E}">
        <p14:creationId xmlns:p14="http://schemas.microsoft.com/office/powerpoint/2010/main" val="2828472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D0964-D1C5-137D-7968-5183C77B6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F347782E-25F1-A789-A936-2756821C40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58BA263-5D77-1E4E-44BC-831943FF4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4" y="207962"/>
            <a:ext cx="7924799" cy="715403"/>
          </a:xfrm>
        </p:spPr>
        <p:txBody>
          <a:bodyPr anchor="t" anchorCtr="0">
            <a:normAutofit fontScale="90000"/>
          </a:bodyPr>
          <a:lstStyle/>
          <a:p>
            <a: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Experiences of using AI to develop MCQs</a:t>
            </a:r>
            <a:b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BE" sz="4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63A8942-9570-3A71-AF63-77019921D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419B230-CA9B-D0D3-2499-671E3D56DDA2}"/>
              </a:ext>
            </a:extLst>
          </p:cNvPr>
          <p:cNvSpPr txBox="1"/>
          <p:nvPr/>
        </p:nvSpPr>
        <p:spPr>
          <a:xfrm>
            <a:off x="286871" y="1183341"/>
            <a:ext cx="750205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Reduction of time needed to develop MCQs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Inspiration for new content topics of MCQs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Less time needed to enhance generated MCQs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need to start from scratch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Significant reduction in time needed to prepare an examination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Don’t trust blindly on the quality of the generated MCQs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Hallucinations may occur (see examples):</a:t>
            </a:r>
            <a:b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sz="1800" b="1" i="0" u="sng" strike="noStrike">
                <a:solidFill>
                  <a:srgbClr val="FFC000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https://chat.openai.com/share/4d94c7ac-d154-44d2-a73f-038ce5d58beb</a:t>
            </a:r>
            <a:br>
              <a:rPr lang="nl-BE" sz="1800" b="1" i="0" u="none" strike="noStrike">
                <a:solidFill>
                  <a:srgbClr val="FFC000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nl-BE" sz="1800" b="1" i="0" u="sng" strike="noStrike">
                <a:solidFill>
                  <a:srgbClr val="FFC000"/>
                </a:solidFill>
                <a:effectLst/>
                <a:latin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https://chat.openai.com/share/fa5fce94-21f3-4b4b-a135-793e25e4cc38</a:t>
            </a:r>
            <a:endParaRPr lang="nl-BE" sz="2400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Beware of data leakage in open AI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Evaluation necessary for closed AI systems</a:t>
            </a:r>
            <a:b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(e.g. Blackboard)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Hyperlink for selfstudy on Blackboard AIDA module:</a:t>
            </a:r>
            <a:b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b="1" u="sng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https://lms.uantwerpen.be/ultra/courses/_99214_1/outline</a:t>
            </a:r>
          </a:p>
        </p:txBody>
      </p:sp>
    </p:spTree>
    <p:extLst>
      <p:ext uri="{BB962C8B-B14F-4D97-AF65-F5344CB8AC3E}">
        <p14:creationId xmlns:p14="http://schemas.microsoft.com/office/powerpoint/2010/main" val="2035956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06B74-8634-49FF-75F6-20F0AF083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494EDBA9-4597-83EE-D8E7-8A9D040EE65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D2B876D-1E54-447E-E8BB-6B103C755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pic>
        <p:nvPicPr>
          <p:cNvPr id="3" name="Afbeelding 2" descr="Afbeelding met tekst, schermopname&#10;&#10;Door AI gegenereerde inhoud is mogelijk onjuist.">
            <a:extLst>
              <a:ext uri="{FF2B5EF4-FFF2-40B4-BE49-F238E27FC236}">
                <a16:creationId xmlns:a16="http://schemas.microsoft.com/office/drawing/2014/main" id="{BBC03E0F-495C-2CD1-0165-F20F34EE6E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72" y="625642"/>
            <a:ext cx="7575727" cy="494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0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9F695-7AB2-4A4E-930F-E8E781FF3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69AF9D1D-1562-5EB6-7CA6-3F58B39292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6DA065EA-3D72-602C-86B7-EDB10CDA1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0C522DA-42EE-32E4-D7B1-B4F5979953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8000" y="625642"/>
            <a:ext cx="7581600" cy="513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54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CAEB49-F799-76A5-DEBA-7492AABF0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DB39ABF6-E7D3-068B-1C74-C767A41653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6024A67-FD49-AEE1-AAB0-63D30C3AC1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AA493FC-87FE-957A-898E-EF94CC85C8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672" y="626400"/>
            <a:ext cx="7575727" cy="459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80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D64C5-D9F5-DA67-A508-52948677E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0B766891-34FF-C033-332A-255E7A5015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B6D6CDC-8D50-5893-8E0F-D0A4AE0793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3187" y="704674"/>
            <a:ext cx="7456865" cy="466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B13C85B-A1EC-7F39-6A83-90C323D6C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763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2E4A264-EB68-F40A-216A-AF6F151DB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44B1B795-B41B-AB16-378A-BFEE63A1F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C4C16E1B-EB7F-B2A3-1123-D7F03B3B48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97A86266-8789-E1F0-69E6-A9F9ADBBF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60265" y="-960268"/>
            <a:ext cx="6857998" cy="87785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7900">
                <a:srgbClr val="000000">
                  <a:alpha val="33000"/>
                </a:srgbClr>
              </a:gs>
              <a:gs pos="100000">
                <a:srgbClr val="00000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96AA21F-AF88-636D-F243-70425EA34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5" y="207962"/>
            <a:ext cx="6140822" cy="3754437"/>
          </a:xfrm>
        </p:spPr>
        <p:txBody>
          <a:bodyPr anchor="t" anchorCtr="0">
            <a:normAutofit/>
          </a:bodyPr>
          <a:lstStyle/>
          <a:p>
            <a: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❹</a:t>
            </a:r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Help ... AI scores are higher than my candidate scores: how to set the pass mark?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8B8252B-9F64-2D08-850F-6761800A9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77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A0C2D-3095-7BD7-1590-DF30EFF65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F655D248-BD91-6124-6FBB-9F12F2FFF4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08F83CE-2096-D3C9-39B9-BC79A66494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2628" y="0"/>
            <a:ext cx="5300668" cy="685968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594993-CD27-5126-FF9A-1F3AC4694B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1D39145-F6D2-7DF5-F36F-1E15DCAD6A72}"/>
              </a:ext>
            </a:extLst>
          </p:cNvPr>
          <p:cNvSpPr txBox="1"/>
          <p:nvPr/>
        </p:nvSpPr>
        <p:spPr>
          <a:xfrm>
            <a:off x="5563651" y="44835"/>
            <a:ext cx="4213359" cy="2641930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ChatGPT could be able to pass the USMLE examination (February 2023)</a:t>
            </a:r>
          </a:p>
        </p:txBody>
      </p:sp>
    </p:spTree>
    <p:extLst>
      <p:ext uri="{BB962C8B-B14F-4D97-AF65-F5344CB8AC3E}">
        <p14:creationId xmlns:p14="http://schemas.microsoft.com/office/powerpoint/2010/main" val="4134240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0A9F6-FE69-4C26-105A-063DE815C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693ABB39-EF58-10FC-B291-A450F349E9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71B4A937-AC01-7333-0245-301F3CCB2D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82628" y="0"/>
            <a:ext cx="5300667" cy="685968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08C5EB8C-DEDA-5F8E-4534-DDD08708B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223159A-78A5-8ABF-3EBB-CCE979578B22}"/>
              </a:ext>
            </a:extLst>
          </p:cNvPr>
          <p:cNvSpPr txBox="1"/>
          <p:nvPr/>
        </p:nvSpPr>
        <p:spPr>
          <a:xfrm>
            <a:off x="5563651" y="44835"/>
            <a:ext cx="4213359" cy="2641930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 observed at the University of Antwerp...</a:t>
            </a:r>
            <a:b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(February 2024)</a:t>
            </a:r>
          </a:p>
        </p:txBody>
      </p:sp>
    </p:spTree>
    <p:extLst>
      <p:ext uri="{BB962C8B-B14F-4D97-AF65-F5344CB8AC3E}">
        <p14:creationId xmlns:p14="http://schemas.microsoft.com/office/powerpoint/2010/main" val="428490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92433-A2F9-C6B6-B2CD-684B9B59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4D1F9683-43D5-E6EA-D13E-D608158F3C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2D296FA-1AF3-3E45-45EE-4EAABA206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426E7E9-A1B6-C5F1-ADB2-4F396D00DCEB}"/>
              </a:ext>
            </a:extLst>
          </p:cNvPr>
          <p:cNvSpPr txBox="1"/>
          <p:nvPr/>
        </p:nvSpPr>
        <p:spPr>
          <a:xfrm>
            <a:off x="478876" y="44835"/>
            <a:ext cx="9298135" cy="2641930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presented on USMLE (July 18</a:t>
            </a:r>
            <a:r>
              <a:rPr lang="en-US" sz="3600" b="1" baseline="30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2024)</a:t>
            </a:r>
          </a:p>
        </p:txBody>
      </p:sp>
      <p:pic>
        <p:nvPicPr>
          <p:cNvPr id="3" name="The AI doctor will see you now_ ChatGPT dominates medical exam.mp4">
            <a:hlinkClick r:id="" action="ppaction://media"/>
            <a:extLst>
              <a:ext uri="{FF2B5EF4-FFF2-40B4-BE49-F238E27FC236}">
                <a16:creationId xmlns:a16="http://schemas.microsoft.com/office/drawing/2014/main" id="{3156E8B1-FAD9-450A-FDFA-8209158968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3612.4973"/>
                  <p14:fade out="25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876" y="1397414"/>
            <a:ext cx="7223415" cy="406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46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C5F08E-FBFF-F0CA-AB7B-31703D595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05091D93-DB6A-B913-60C3-56CA49D10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CF454576-FD9A-FDA8-07DC-C16259A3D9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4AAC799E-F59F-B2E1-9E17-1304BD818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60265" y="-960268"/>
            <a:ext cx="6857998" cy="87785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7900">
                <a:srgbClr val="000000">
                  <a:alpha val="33000"/>
                </a:srgbClr>
              </a:gs>
              <a:gs pos="100000">
                <a:srgbClr val="00000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75EC2C4-B47F-1E4B-3541-4DE06910A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4" y="207962"/>
            <a:ext cx="11800145" cy="715403"/>
          </a:xfrm>
        </p:spPr>
        <p:txBody>
          <a:bodyPr anchor="t" anchorCtr="0">
            <a:noAutofit/>
          </a:bodyPr>
          <a:lstStyle/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Disadvantages of MCQ examinations</a:t>
            </a:r>
            <a:b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BE" sz="4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8E12657-3B4C-D5D5-5729-659BD1CD4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16534F3-CDDC-D4EF-31EB-73A5786387E9}"/>
              </a:ext>
            </a:extLst>
          </p:cNvPr>
          <p:cNvSpPr txBox="1"/>
          <p:nvPr/>
        </p:nvSpPr>
        <p:spPr>
          <a:xfrm>
            <a:off x="286871" y="1183341"/>
            <a:ext cx="750205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Only lower levels of Bloom’s taxonomy can be evaluated</a:t>
            </a:r>
            <a:b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(recalling, understanding, application)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suboptimal psychometric parameters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need to invest time to develop!</a:t>
            </a:r>
          </a:p>
          <a:p>
            <a:pPr marL="800100" lvl="1" indent="-34290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Reflex for MCQ authors to complicate MCQs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negative impact on psychometric parameters</a:t>
            </a:r>
          </a:p>
          <a:p>
            <a:pPr marL="800100" lvl="1" indent="-34290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Attention needs to be paid not to give away a clue to the answer key</a:t>
            </a:r>
          </a:p>
          <a:p>
            <a:pPr marL="800100" lvl="1" indent="-34290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Possibility for candidates to guess the correct answer</a:t>
            </a:r>
          </a:p>
        </p:txBody>
      </p:sp>
    </p:spTree>
    <p:extLst>
      <p:ext uri="{BB962C8B-B14F-4D97-AF65-F5344CB8AC3E}">
        <p14:creationId xmlns:p14="http://schemas.microsoft.com/office/powerpoint/2010/main" val="2314271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92433-A2F9-C6B6-B2CD-684B9B594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4D1F9683-43D5-E6EA-D13E-D608158F3C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22D296FA-1AF3-3E45-45EE-4EAABA206A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426E7E9-A1B6-C5F1-ADB2-4F396D00DCEB}"/>
              </a:ext>
            </a:extLst>
          </p:cNvPr>
          <p:cNvSpPr txBox="1"/>
          <p:nvPr/>
        </p:nvSpPr>
        <p:spPr>
          <a:xfrm>
            <a:off x="478876" y="44835"/>
            <a:ext cx="9298135" cy="2641930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</a:pP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Pass mark setting: risk of raising the standards</a:t>
            </a:r>
            <a:b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 better to avoid using AI during examination</a:t>
            </a:r>
            <a:endParaRPr lang="en-US" sz="3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 descr="Afbeelding met computer, computer, koffiebeker, overdekt&#10;&#10;Automatisch gegenereerde beschrijving">
            <a:extLst>
              <a:ext uri="{FF2B5EF4-FFF2-40B4-BE49-F238E27FC236}">
                <a16:creationId xmlns:a16="http://schemas.microsoft.com/office/drawing/2014/main" id="{C58FB79D-53EF-E4BD-37F0-41437E8533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89" y="1365800"/>
            <a:ext cx="7260116" cy="40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94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50F89-4503-3B14-E69B-10208EE3A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2AA5868C-3AF1-C5CE-BED9-74384DD8EF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347CC3A-9B15-AA31-7A4B-495B5F474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4" y="207962"/>
            <a:ext cx="7924799" cy="715403"/>
          </a:xfrm>
        </p:spPr>
        <p:txBody>
          <a:bodyPr anchor="t" anchorCtr="0">
            <a:normAutofit fontScale="90000"/>
          </a:bodyPr>
          <a:lstStyle/>
          <a:p>
            <a: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 setting methods</a:t>
            </a:r>
            <a:b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nl-BE" sz="48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53A73BA-D00F-C535-25DD-A8815252C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B73F72D2-BF8C-97B3-FA52-D127FCDD8D3E}"/>
              </a:ext>
            </a:extLst>
          </p:cNvPr>
          <p:cNvSpPr txBox="1"/>
          <p:nvPr/>
        </p:nvSpPr>
        <p:spPr>
          <a:xfrm>
            <a:off x="286871" y="1183341"/>
            <a:ext cx="750205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Universities typically deduct pass marks from total</a:t>
            </a:r>
            <a:br>
              <a:rPr lang="nl-BE" sz="24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sz="2400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examination scores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Dangerous in case no solid quality monitoring is implemented!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Risk of passing candidates one year who would have failed in</a:t>
            </a:r>
            <a:br>
              <a:rPr lang="nl-BE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another year...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dirty="0">
                <a:solidFill>
                  <a:srgbClr val="FFC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Avoid discussions on pass/fail due to rounding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There is a clear indication to use scientific methods</a:t>
            </a:r>
            <a:br>
              <a:rPr lang="nl-B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sz="24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for pass mark setting (Angoff, Cohen, Hofstee,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golden standard for pass mark setting is available!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Adopt a realistic pass mark for your examination!</a:t>
            </a:r>
          </a:p>
        </p:txBody>
      </p:sp>
    </p:spTree>
    <p:extLst>
      <p:ext uri="{BB962C8B-B14F-4D97-AF65-F5344CB8AC3E}">
        <p14:creationId xmlns:p14="http://schemas.microsoft.com/office/powerpoint/2010/main" val="3057017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DD2FB-A99D-C1BA-6967-B45E6C0237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70B22046-8B06-7664-3814-38ED8B432E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" y="10"/>
            <a:ext cx="12191979" cy="685799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8A327741-491C-CC89-40EE-E420D8557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9619DFB5-E7D3-042F-76FC-36F44832ECD1}"/>
              </a:ext>
            </a:extLst>
          </p:cNvPr>
          <p:cNvGrpSpPr/>
          <p:nvPr/>
        </p:nvGrpSpPr>
        <p:grpSpPr>
          <a:xfrm>
            <a:off x="225844" y="958467"/>
            <a:ext cx="8466463" cy="4204847"/>
            <a:chOff x="159744" y="987845"/>
            <a:chExt cx="8229600" cy="4032250"/>
          </a:xfrm>
        </p:grpSpPr>
        <p:sp>
          <p:nvSpPr>
            <p:cNvPr id="3" name="object 4">
              <a:extLst>
                <a:ext uri="{FF2B5EF4-FFF2-40B4-BE49-F238E27FC236}">
                  <a16:creationId xmlns:a16="http://schemas.microsoft.com/office/drawing/2014/main" id="{6E10610B-5080-480B-FF24-6CD3B45FC0D0}"/>
                </a:ext>
              </a:extLst>
            </p:cNvPr>
            <p:cNvSpPr/>
            <p:nvPr/>
          </p:nvSpPr>
          <p:spPr>
            <a:xfrm>
              <a:off x="159744" y="987845"/>
              <a:ext cx="8229600" cy="4032250"/>
            </a:xfrm>
            <a:custGeom>
              <a:avLst/>
              <a:gdLst/>
              <a:ahLst/>
              <a:cxnLst/>
              <a:rect l="l" t="t" r="r" b="b"/>
              <a:pathLst>
                <a:path w="8229600" h="4032250">
                  <a:moveTo>
                    <a:pt x="8229600" y="0"/>
                  </a:moveTo>
                  <a:lnTo>
                    <a:pt x="0" y="0"/>
                  </a:lnTo>
                  <a:lnTo>
                    <a:pt x="0" y="4032250"/>
                  </a:lnTo>
                  <a:lnTo>
                    <a:pt x="8229600" y="4032250"/>
                  </a:lnTo>
                  <a:lnTo>
                    <a:pt x="8229600" y="0"/>
                  </a:lnTo>
                  <a:close/>
                </a:path>
              </a:pathLst>
            </a:custGeom>
            <a:solidFill>
              <a:srgbClr val="E46C0A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5F4ACC9D-7EB7-300D-5209-972EC81391EB}"/>
                </a:ext>
              </a:extLst>
            </p:cNvPr>
            <p:cNvSpPr txBox="1"/>
            <p:nvPr/>
          </p:nvSpPr>
          <p:spPr>
            <a:xfrm>
              <a:off x="325257" y="1038170"/>
              <a:ext cx="7876540" cy="39268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algn="ctr">
                <a:lnSpc>
                  <a:spcPts val="1910"/>
                </a:lnSpc>
                <a:spcBef>
                  <a:spcPts val="100"/>
                </a:spcBef>
                <a:tabLst>
                  <a:tab pos="2445385" algn="l"/>
                  <a:tab pos="4636135" algn="l"/>
                </a:tabLst>
              </a:pP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Faleminderit</a:t>
              </a:r>
              <a:r>
                <a:rPr sz="16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shumë</a:t>
              </a:r>
              <a:r>
                <a:rPr sz="16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(Albanian)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Shterakravetsun</a:t>
              </a:r>
              <a:r>
                <a:rPr sz="1600" spc="-8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(Armenian)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Eskerrik</a:t>
              </a:r>
              <a:r>
                <a:rPr sz="16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asko</a:t>
              </a:r>
              <a:r>
                <a:rPr sz="16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(Basque)</a:t>
              </a:r>
              <a:endParaRPr sz="1000">
                <a:latin typeface="Calibri"/>
                <a:cs typeface="Calibri"/>
              </a:endParaRPr>
            </a:p>
            <a:p>
              <a:pPr algn="ctr">
                <a:lnSpc>
                  <a:spcPts val="1900"/>
                </a:lnSpc>
                <a:tabLst>
                  <a:tab pos="2385695" algn="l"/>
                  <a:tab pos="3895725" algn="l"/>
                  <a:tab pos="5827395" algn="l"/>
                </a:tabLst>
              </a:pPr>
              <a:r>
                <a:rPr sz="1600" dirty="0">
                  <a:latin typeface="Calibri"/>
                  <a:cs typeface="Calibri"/>
                </a:rPr>
                <a:t>Mnogo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blagodarya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(Bulgarian)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Dzãkujã</a:t>
              </a:r>
              <a:r>
                <a:rPr sz="1600" spc="-9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(Cassubian)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Moltes</a:t>
              </a:r>
              <a:r>
                <a:rPr sz="1600" spc="-6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gràcies</a:t>
              </a:r>
              <a:r>
                <a:rPr sz="1600" spc="-6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(Catalan)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spc="-10" dirty="0">
                  <a:latin typeface="Calibri"/>
                  <a:cs typeface="Calibri"/>
                </a:rPr>
                <a:t>Merastawhy</a:t>
              </a:r>
              <a:r>
                <a:rPr sz="1600" spc="-5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(Cornish)</a:t>
              </a:r>
              <a:endParaRPr sz="1000">
                <a:latin typeface="Calibri"/>
                <a:cs typeface="Calibri"/>
              </a:endParaRPr>
            </a:p>
            <a:p>
              <a:pPr algn="ctr">
                <a:lnSpc>
                  <a:spcPts val="1910"/>
                </a:lnSpc>
                <a:tabLst>
                  <a:tab pos="1888489" algn="l"/>
                  <a:tab pos="3627120" algn="l"/>
                  <a:tab pos="4801235" algn="l"/>
                  <a:tab pos="6374765" algn="l"/>
                </a:tabLst>
              </a:pP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À</a:t>
              </a:r>
              <a:r>
                <a:rPr sz="1600" spc="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ringraziavvi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(Corsican)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Hvala</a:t>
              </a:r>
              <a:r>
                <a:rPr sz="16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lijepa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(Croatian)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Dĕkuji</a:t>
              </a:r>
              <a:r>
                <a:rPr sz="16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(Czech)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Mange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tak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(Danish)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Dank</a:t>
              </a:r>
              <a:r>
                <a:rPr sz="1600" spc="-2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u</a:t>
              </a:r>
              <a:r>
                <a:rPr sz="1600" spc="-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wel</a:t>
              </a:r>
              <a:r>
                <a:rPr sz="1600" spc="-1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(Dutch)</a:t>
              </a:r>
              <a:endParaRPr sz="1000">
                <a:latin typeface="Calibri"/>
                <a:cs typeface="Calibri"/>
              </a:endParaRPr>
            </a:p>
            <a:p>
              <a:pPr algn="ctr">
                <a:lnSpc>
                  <a:spcPts val="1910"/>
                </a:lnSpc>
                <a:spcBef>
                  <a:spcPts val="80"/>
                </a:spcBef>
                <a:tabLst>
                  <a:tab pos="1564005" algn="l"/>
                  <a:tab pos="4215765" algn="l"/>
                  <a:tab pos="6091555" algn="l"/>
                </a:tabLst>
              </a:pPr>
              <a:r>
                <a:rPr sz="1600" dirty="0">
                  <a:latin typeface="Calibri"/>
                  <a:cs typeface="Calibri"/>
                </a:rPr>
                <a:t>Thank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you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(English)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Ic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sæcge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eow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Þancas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000" dirty="0">
                  <a:latin typeface="Calibri"/>
                  <a:cs typeface="Calibri"/>
                </a:rPr>
                <a:t>(English,</a:t>
              </a:r>
              <a:r>
                <a:rPr sz="1000" spc="-25" dirty="0">
                  <a:latin typeface="Calibri"/>
                  <a:cs typeface="Calibri"/>
                </a:rPr>
                <a:t> </a:t>
              </a:r>
              <a:r>
                <a:rPr sz="1000" spc="-20" dirty="0">
                  <a:latin typeface="Calibri"/>
                  <a:cs typeface="Calibri"/>
                </a:rPr>
                <a:t>old)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Dankon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al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vi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(Esperanto)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Aitäh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(Estonian)</a:t>
              </a:r>
              <a:endParaRPr sz="1000">
                <a:latin typeface="Calibri"/>
                <a:cs typeface="Calibri"/>
              </a:endParaRPr>
            </a:p>
            <a:p>
              <a:pPr marL="504190" marR="5080" indent="-492125">
                <a:lnSpc>
                  <a:spcPts val="1900"/>
                </a:lnSpc>
                <a:spcBef>
                  <a:spcPts val="70"/>
                </a:spcBef>
                <a:tabLst>
                  <a:tab pos="1675764" algn="l"/>
                  <a:tab pos="1953260" algn="l"/>
                  <a:tab pos="2060575" algn="l"/>
                  <a:tab pos="2879090" algn="l"/>
                  <a:tab pos="3625850" algn="l"/>
                  <a:tab pos="3996690" algn="l"/>
                  <a:tab pos="4658995" algn="l"/>
                  <a:tab pos="5502910" algn="l"/>
                  <a:tab pos="6017260" algn="l"/>
                  <a:tab pos="6787515" algn="l"/>
                </a:tabLst>
              </a:pP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Paljon</a:t>
              </a:r>
              <a:r>
                <a:rPr sz="16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kiitoksia</a:t>
              </a:r>
              <a:r>
                <a:rPr sz="16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(Finnish)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Merci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beaucoup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(French)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spc="-30" dirty="0">
                  <a:solidFill>
                    <a:srgbClr val="FFFFFF"/>
                  </a:solidFill>
                  <a:latin typeface="Calibri"/>
                  <a:cs typeface="Calibri"/>
                </a:rPr>
                <a:t>Tanke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wol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(Frisian)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Graciis</a:t>
              </a:r>
              <a:r>
                <a:rPr sz="16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(Friulian)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Grazas</a:t>
              </a:r>
              <a:r>
                <a:rPr sz="16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(Galician) </a:t>
              </a:r>
              <a:r>
                <a:rPr sz="1600" dirty="0">
                  <a:latin typeface="Calibri"/>
                  <a:cs typeface="Calibri"/>
                </a:rPr>
                <a:t>Mèrczi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(Gallo)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Merci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(Gascon)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Besten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dank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(German)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Merci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villmahl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000" dirty="0">
                  <a:latin typeface="Calibri"/>
                  <a:cs typeface="Calibri"/>
                </a:rPr>
                <a:t>(German:</a:t>
              </a:r>
              <a:r>
                <a:rPr sz="1000" spc="-30" dirty="0">
                  <a:latin typeface="Calibri"/>
                  <a:cs typeface="Calibri"/>
                </a:rPr>
                <a:t> </a:t>
              </a:r>
              <a:r>
                <a:rPr sz="1000" dirty="0">
                  <a:latin typeface="Calibri"/>
                  <a:cs typeface="Calibri"/>
                </a:rPr>
                <a:t>Zurich</a:t>
              </a:r>
              <a:r>
                <a:rPr sz="1000" spc="-2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Switzerland)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Ευχαριστώ</a:t>
              </a:r>
              <a:r>
                <a:rPr sz="1600" spc="-9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(Greek)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	</a:t>
              </a:r>
              <a:r>
                <a:rPr sz="1600" spc="-30" dirty="0">
                  <a:solidFill>
                    <a:srgbClr val="FFFFFF"/>
                  </a:solidFill>
                  <a:latin typeface="Calibri"/>
                  <a:cs typeface="Calibri"/>
                </a:rPr>
                <a:t>Toda</a:t>
              </a:r>
              <a:r>
                <a:rPr sz="16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raba</a:t>
              </a:r>
              <a:r>
                <a:rPr sz="16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(Hebrew)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Nagyon</a:t>
              </a:r>
              <a:r>
                <a:rPr sz="16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köszönöm</a:t>
              </a:r>
              <a:r>
                <a:rPr sz="16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(Hungarian)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spc="-20" dirty="0">
                  <a:solidFill>
                    <a:srgbClr val="FFFFFF"/>
                  </a:solidFill>
                  <a:latin typeface="Calibri"/>
                  <a:cs typeface="Calibri"/>
                </a:rPr>
                <a:t>Takk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fyrir</a:t>
              </a:r>
              <a:r>
                <a:rPr sz="16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(Icelandic)</a:t>
              </a:r>
              <a:endParaRPr sz="1000">
                <a:latin typeface="Calibri"/>
                <a:cs typeface="Calibri"/>
              </a:endParaRPr>
            </a:p>
            <a:p>
              <a:pPr marL="109220">
                <a:lnSpc>
                  <a:spcPts val="1839"/>
                </a:lnSpc>
                <a:tabLst>
                  <a:tab pos="1602740" algn="l"/>
                  <a:tab pos="3014345" algn="l"/>
                  <a:tab pos="6152515" algn="l"/>
                </a:tabLst>
              </a:pPr>
              <a:r>
                <a:rPr sz="1600" dirty="0">
                  <a:latin typeface="Calibri"/>
                  <a:cs typeface="Calibri"/>
                </a:rPr>
                <a:t>Gratias</a:t>
              </a:r>
              <a:r>
                <a:rPr sz="1600" spc="-8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(Interlingua)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Qujanaq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(Inuttut)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Go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raibh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mile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maith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agaibh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000" dirty="0">
                  <a:latin typeface="Calibri"/>
                  <a:cs typeface="Calibri"/>
                </a:rPr>
                <a:t>(Irish</a:t>
              </a:r>
              <a:r>
                <a:rPr sz="1000" spc="-2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Gaelic)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Gratias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tibi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ago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(Latin)</a:t>
              </a:r>
              <a:endParaRPr sz="1000">
                <a:latin typeface="Calibri"/>
                <a:cs typeface="Calibri"/>
              </a:endParaRPr>
            </a:p>
            <a:p>
              <a:pPr marL="256540" marR="248920" algn="ctr">
                <a:lnSpc>
                  <a:spcPts val="1900"/>
                </a:lnSpc>
                <a:spcBef>
                  <a:spcPts val="160"/>
                </a:spcBef>
                <a:tabLst>
                  <a:tab pos="1614805" algn="l"/>
                  <a:tab pos="1966595" algn="l"/>
                  <a:tab pos="2038985" algn="l"/>
                  <a:tab pos="3317240" algn="l"/>
                  <a:tab pos="4363720" algn="l"/>
                  <a:tab pos="4417695" algn="l"/>
                  <a:tab pos="5108575" algn="l"/>
                  <a:tab pos="5862320" algn="l"/>
                  <a:tab pos="6230620" algn="l"/>
                </a:tabLst>
              </a:pP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Liels</a:t>
              </a: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paldies</a:t>
              </a:r>
              <a:r>
                <a:rPr sz="1600" spc="-2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(Latvian)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Mouchou</a:t>
              </a:r>
              <a:r>
                <a:rPr sz="16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gratzia</a:t>
              </a:r>
              <a:r>
                <a:rPr sz="16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(Lingua</a:t>
              </a:r>
              <a:r>
                <a:rPr sz="10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Franca)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Labai</a:t>
              </a:r>
              <a:r>
                <a:rPr sz="1600" spc="-2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achiu</a:t>
              </a:r>
              <a:r>
                <a:rPr sz="1600" spc="-2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(Lithuanian)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Merci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(Luxembourgish) </a:t>
              </a:r>
              <a:r>
                <a:rPr sz="1600" dirty="0">
                  <a:latin typeface="Calibri"/>
                  <a:cs typeface="Calibri"/>
                </a:rPr>
                <a:t>Grazzi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hafna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(Maltese)</a:t>
              </a:r>
              <a:r>
                <a:rPr sz="1000" dirty="0">
                  <a:latin typeface="Calibri"/>
                  <a:cs typeface="Calibri"/>
                </a:rPr>
                <a:t>		</a:t>
              </a:r>
              <a:r>
                <a:rPr sz="1600" dirty="0">
                  <a:latin typeface="Calibri"/>
                  <a:cs typeface="Calibri"/>
                </a:rPr>
                <a:t>Gura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mie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mooar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ayd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(Manx)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Merçì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(Monegasque)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Gràzzie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(Napulitano)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Dziękuję</a:t>
              </a:r>
              <a:r>
                <a:rPr sz="1600" spc="-7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(Polish)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Obrigado</a:t>
              </a:r>
              <a:r>
                <a:rPr sz="16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(Portuguese)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Mercé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plan</a:t>
              </a:r>
              <a:r>
                <a:rPr sz="16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(Provencal)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Nais</a:t>
              </a:r>
              <a:r>
                <a:rPr sz="16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tuke</a:t>
              </a:r>
              <a:r>
                <a:rPr sz="1600" spc="-5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(Romani:</a:t>
              </a:r>
              <a:r>
                <a:rPr sz="10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gypsy)</a:t>
              </a:r>
              <a:endParaRPr sz="1000">
                <a:latin typeface="Calibri"/>
                <a:cs typeface="Calibri"/>
              </a:endParaRPr>
            </a:p>
            <a:p>
              <a:pPr algn="ctr">
                <a:lnSpc>
                  <a:spcPts val="1830"/>
                </a:lnSpc>
                <a:tabLst>
                  <a:tab pos="1644014" algn="l"/>
                  <a:tab pos="3444240" algn="l"/>
                  <a:tab pos="5419725" algn="l"/>
                </a:tabLst>
              </a:pPr>
              <a:r>
                <a:rPr sz="1600" dirty="0">
                  <a:latin typeface="Calibri"/>
                  <a:cs typeface="Calibri"/>
                </a:rPr>
                <a:t>Oven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saste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(Romani)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Mulţumesc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(Romanian)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Grazia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fitgun</a:t>
              </a:r>
              <a:r>
                <a:rPr sz="1600" spc="-5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(Romantsch)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Спасибо</a:t>
              </a:r>
              <a:r>
                <a:rPr sz="1600" spc="-6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(Russian)</a:t>
              </a:r>
              <a:endParaRPr sz="1000">
                <a:latin typeface="Calibri"/>
                <a:cs typeface="Calibri"/>
              </a:endParaRPr>
            </a:p>
            <a:p>
              <a:pPr algn="ctr">
                <a:lnSpc>
                  <a:spcPts val="1910"/>
                </a:lnSpc>
                <a:tabLst>
                  <a:tab pos="2070735" algn="l"/>
                  <a:tab pos="4183379" algn="l"/>
                  <a:tab pos="5436870" algn="l"/>
                </a:tabLst>
              </a:pP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Giitus</a:t>
              </a:r>
              <a:r>
                <a:rPr sz="16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eanat</a:t>
              </a:r>
              <a:r>
                <a:rPr sz="1600" spc="-3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(Saami</a:t>
              </a:r>
              <a:r>
                <a:rPr sz="1000" spc="-2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Lappish)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Moran</a:t>
              </a:r>
              <a:r>
                <a:rPr sz="16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taing</a:t>
              </a:r>
              <a:r>
                <a:rPr sz="16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(Scottish</a:t>
              </a:r>
              <a:r>
                <a:rPr sz="1000" spc="-3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Gaelic)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Grazzii</a:t>
              </a:r>
              <a:r>
                <a:rPr sz="1600" spc="-6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(Sicilian)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Dakujem</a:t>
              </a:r>
              <a:r>
                <a:rPr sz="16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vám</a:t>
              </a:r>
              <a:r>
                <a:rPr sz="1600" spc="-5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(Slovak)</a:t>
              </a:r>
              <a:endParaRPr sz="1000">
                <a:latin typeface="Calibri"/>
                <a:cs typeface="Calibri"/>
              </a:endParaRPr>
            </a:p>
            <a:p>
              <a:pPr algn="ctr">
                <a:lnSpc>
                  <a:spcPts val="1910"/>
                </a:lnSpc>
                <a:spcBef>
                  <a:spcPts val="80"/>
                </a:spcBef>
                <a:tabLst>
                  <a:tab pos="1701800" algn="l"/>
                  <a:tab pos="3374390" algn="l"/>
                  <a:tab pos="5384800" algn="l"/>
                </a:tabLst>
              </a:pPr>
              <a:r>
                <a:rPr sz="1600" dirty="0">
                  <a:latin typeface="Calibri"/>
                  <a:cs typeface="Calibri"/>
                </a:rPr>
                <a:t>Hvala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lepa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(Slovenian)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spc="-20" dirty="0">
                  <a:latin typeface="Calibri"/>
                  <a:cs typeface="Calibri"/>
                </a:rPr>
                <a:t>Dz’akujo</a:t>
              </a:r>
              <a:r>
                <a:rPr sz="1600" spc="-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so</a:t>
              </a:r>
              <a:r>
                <a:rPr sz="1600" spc="-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(Sorbian)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Muchas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gracias</a:t>
              </a:r>
              <a:r>
                <a:rPr sz="1600" spc="-4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(Spanish)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spc="-10" dirty="0">
                  <a:latin typeface="Calibri"/>
                  <a:cs typeface="Calibri"/>
                </a:rPr>
                <a:t>Dankeschee </a:t>
              </a:r>
              <a:r>
                <a:rPr sz="1000" spc="-10" dirty="0">
                  <a:latin typeface="Calibri"/>
                  <a:cs typeface="Calibri"/>
                </a:rPr>
                <a:t>(Swabian)</a:t>
              </a:r>
              <a:endParaRPr sz="1000">
                <a:latin typeface="Calibri"/>
                <a:cs typeface="Calibri"/>
              </a:endParaRPr>
            </a:p>
            <a:p>
              <a:pPr algn="ctr">
                <a:lnSpc>
                  <a:spcPts val="1900"/>
                </a:lnSpc>
                <a:tabLst>
                  <a:tab pos="2153920" algn="l"/>
                  <a:tab pos="4580890" algn="l"/>
                </a:tabLst>
              </a:pPr>
              <a:r>
                <a:rPr sz="1600" spc="-25" dirty="0">
                  <a:solidFill>
                    <a:srgbClr val="FFFFFF"/>
                  </a:solidFill>
                  <a:latin typeface="Calibri"/>
                  <a:cs typeface="Calibri"/>
                </a:rPr>
                <a:t>Tackar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så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spc="-10" dirty="0">
                  <a:solidFill>
                    <a:srgbClr val="FFFFFF"/>
                  </a:solidFill>
                  <a:latin typeface="Calibri"/>
                  <a:cs typeface="Calibri"/>
                </a:rPr>
                <a:t>mycket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(Swedish)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Çok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tesekkür</a:t>
              </a:r>
              <a:r>
                <a:rPr sz="1600" spc="-4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ederim</a:t>
              </a:r>
              <a:r>
                <a:rPr sz="1600" spc="-45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(Turkish)</a:t>
              </a:r>
              <a:r>
                <a:rPr sz="1000" dirty="0">
                  <a:solidFill>
                    <a:srgbClr val="FFFFFF"/>
                  </a:solidFill>
                  <a:latin typeface="Calibri"/>
                  <a:cs typeface="Calibri"/>
                </a:rPr>
                <a:t>	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Moltes</a:t>
              </a:r>
              <a:r>
                <a:rPr sz="16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600" dirty="0">
                  <a:solidFill>
                    <a:srgbClr val="FFFFFF"/>
                  </a:solidFill>
                  <a:latin typeface="Calibri"/>
                  <a:cs typeface="Calibri"/>
                </a:rPr>
                <a:t>gracies</a:t>
              </a:r>
              <a:r>
                <a:rPr sz="1600" spc="-60" dirty="0">
                  <a:solidFill>
                    <a:srgbClr val="FFFFFF"/>
                  </a:solidFill>
                  <a:latin typeface="Calibri"/>
                  <a:cs typeface="Calibri"/>
                </a:rPr>
                <a:t> </a:t>
              </a:r>
              <a:r>
                <a:rPr sz="1000" spc="-10" dirty="0">
                  <a:solidFill>
                    <a:srgbClr val="FFFFFF"/>
                  </a:solidFill>
                  <a:latin typeface="Calibri"/>
                  <a:cs typeface="Calibri"/>
                </a:rPr>
                <a:t>(Valencian)</a:t>
              </a:r>
              <a:endParaRPr sz="1000">
                <a:latin typeface="Calibri"/>
                <a:cs typeface="Calibri"/>
              </a:endParaRPr>
            </a:p>
            <a:p>
              <a:pPr algn="ctr">
                <a:lnSpc>
                  <a:spcPts val="1910"/>
                </a:lnSpc>
                <a:tabLst>
                  <a:tab pos="1257300" algn="l"/>
                  <a:tab pos="3549015" algn="l"/>
                </a:tabLst>
              </a:pPr>
              <a:r>
                <a:rPr sz="1600" dirty="0">
                  <a:latin typeface="Calibri"/>
                  <a:cs typeface="Calibri"/>
                </a:rPr>
                <a:t>Merci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(Walloon)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Diolch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yn</a:t>
              </a:r>
              <a:r>
                <a:rPr sz="1600" spc="-4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fawr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iawn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(Welsh)</a:t>
              </a:r>
              <a:r>
                <a:rPr sz="1000" dirty="0">
                  <a:latin typeface="Calibri"/>
                  <a:cs typeface="Calibri"/>
                </a:rPr>
                <a:t>	</a:t>
              </a:r>
              <a:r>
                <a:rPr sz="1600" dirty="0">
                  <a:latin typeface="Calibri"/>
                  <a:cs typeface="Calibri"/>
                </a:rPr>
                <a:t>A</a:t>
              </a:r>
              <a:r>
                <a:rPr sz="1600" spc="-30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dank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600" dirty="0">
                  <a:latin typeface="Calibri"/>
                  <a:cs typeface="Calibri"/>
                </a:rPr>
                <a:t>aych</a:t>
              </a:r>
              <a:r>
                <a:rPr sz="1600" spc="-35" dirty="0">
                  <a:latin typeface="Calibri"/>
                  <a:cs typeface="Calibri"/>
                </a:rPr>
                <a:t> </a:t>
              </a:r>
              <a:r>
                <a:rPr sz="1000" spc="-10" dirty="0">
                  <a:latin typeface="Calibri"/>
                  <a:cs typeface="Calibri"/>
                </a:rPr>
                <a:t>(Yiddish)</a:t>
              </a:r>
              <a:endParaRPr sz="100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8891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D871E6-4F6F-A3AF-6A79-ACA449512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08B0811E-DE88-F454-8F9C-BC8D4491B6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309EBACC-ACA6-DC5B-AFDC-DA529439D5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D956D8B6-28D8-8B73-45B6-74CD5D9C1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60265" y="-960268"/>
            <a:ext cx="6857998" cy="87785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67900">
                <a:srgbClr val="000000">
                  <a:alpha val="33000"/>
                </a:srgbClr>
              </a:gs>
              <a:gs pos="100000">
                <a:srgbClr val="000000">
                  <a:alpha val="52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368FC0A-7E87-0DE3-5C5F-F414FE0D1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225" y="207962"/>
            <a:ext cx="6140822" cy="3754437"/>
          </a:xfrm>
        </p:spPr>
        <p:txBody>
          <a:bodyPr anchor="t" anchorCtr="0">
            <a:normAutofit/>
          </a:bodyPr>
          <a:lstStyle/>
          <a:p>
            <a:r>
              <a:rPr lang="nl-BE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❶</a:t>
            </a:r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Help ... how do I write high quality MCQs, and how can I measure the quality of MCQs?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7A4F5CA-67BD-03EB-4F37-0E00450AC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024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B3867-9C8E-1729-D1FC-0A5936872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2CDBAB8E-11E3-89C7-652E-8A43CCD928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2694BB3-E1E4-4219-DC10-ED7E5034D31F}"/>
              </a:ext>
            </a:extLst>
          </p:cNvPr>
          <p:cNvSpPr txBox="1">
            <a:spLocks/>
          </p:cNvSpPr>
          <p:nvPr/>
        </p:nvSpPr>
        <p:spPr>
          <a:xfrm>
            <a:off x="197225" y="207962"/>
            <a:ext cx="11994754" cy="37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How to write a high quality MCQ?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DF475F3-921B-144D-E021-ADB293D06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3680D874-5063-1A8B-6EE6-6E459D5DE17D}"/>
              </a:ext>
            </a:extLst>
          </p:cNvPr>
          <p:cNvSpPr txBox="1"/>
          <p:nvPr/>
        </p:nvSpPr>
        <p:spPr>
          <a:xfrm>
            <a:off x="286871" y="1183341"/>
            <a:ext cx="750205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 best answer (SBA) format is widely used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True/false questions seem to oversimplify things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UAntwerpen advise in preparation regarding MAQ</a:t>
            </a:r>
          </a:p>
          <a:p>
            <a:pPr marL="800100" lvl="1" indent="-342900">
              <a:buFont typeface="Wingdings" pitchFamily="2" charset="2"/>
              <a:buChar char="v"/>
            </a:pPr>
            <a:endParaRPr lang="nl-BE" sz="24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Lay-out requirements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 separate paragraphs (2 without scenario) are recommended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Easier to understand for candidates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Less time need for candidates to read the question</a:t>
            </a:r>
          </a:p>
          <a:p>
            <a:pPr marL="742950" lvl="1" indent="-28575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Clinical scenario / Introduction = 1</a:t>
            </a:r>
            <a:r>
              <a:rPr lang="nl-BE" sz="2400" baseline="30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</a:t>
            </a: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paragraph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max 200 words / 6 lines / 5 sentences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age and gender of the patient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race and occupation (if applicable)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clinical context (GP practice, emergency department, etc.)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Patient’s complaints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Relevant medical and family history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Relevant use of medication</a:t>
            </a:r>
          </a:p>
        </p:txBody>
      </p:sp>
    </p:spTree>
    <p:extLst>
      <p:ext uri="{BB962C8B-B14F-4D97-AF65-F5344CB8AC3E}">
        <p14:creationId xmlns:p14="http://schemas.microsoft.com/office/powerpoint/2010/main" val="342472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4583E-4DF2-43DB-F003-9E34D19C0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1E116CAD-6B78-9C5A-26EB-C4CD2728AD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24A230B7-6B53-882A-33F0-7E6EB83D939D}"/>
              </a:ext>
            </a:extLst>
          </p:cNvPr>
          <p:cNvSpPr txBox="1">
            <a:spLocks/>
          </p:cNvSpPr>
          <p:nvPr/>
        </p:nvSpPr>
        <p:spPr>
          <a:xfrm>
            <a:off x="197225" y="207962"/>
            <a:ext cx="11994754" cy="37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How to write a high quality MCQ?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2AF8A9F-5827-3FD7-264A-50127E0A5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D150760-54D5-7AB3-1210-B98798291AE7}"/>
              </a:ext>
            </a:extLst>
          </p:cNvPr>
          <p:cNvSpPr txBox="1"/>
          <p:nvPr/>
        </p:nvSpPr>
        <p:spPr>
          <a:xfrm>
            <a:off x="286871" y="1183341"/>
            <a:ext cx="75020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Clinical investigation with relevant results = 2</a:t>
            </a:r>
            <a:r>
              <a:rPr lang="nl-BE" sz="2400" baseline="30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nd</a:t>
            </a: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paragraph</a:t>
            </a:r>
            <a:b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nl-BE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(only in case of clinical scenario MCQ)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max 200 words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images and/or short video fragments only if useful and if high quality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no more than 6 different items</a:t>
            </a:r>
          </a:p>
          <a:p>
            <a:pPr marL="742950" lvl="1" indent="-28575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Actual question = 3</a:t>
            </a:r>
            <a:r>
              <a:rPr lang="nl-BE" sz="2400" baseline="30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rd</a:t>
            </a: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paragraph </a:t>
            </a:r>
            <a:r>
              <a:rPr lang="nl-BE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(2</a:t>
            </a:r>
            <a:r>
              <a:rPr lang="nl-BE" i="1" baseline="30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nd</a:t>
            </a:r>
            <a:r>
              <a:rPr lang="nl-BE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without clinical scenario)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question followed by a question mark (?)</a:t>
            </a:r>
          </a:p>
          <a:p>
            <a:pPr marL="742950" lvl="1" indent="-28575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Single best answer format (SBA)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one most correct answer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several plausible distractors</a:t>
            </a:r>
          </a:p>
          <a:p>
            <a:pPr marL="800100" lvl="1" indent="-342900">
              <a:buFont typeface="Wingdings" pitchFamily="2" charset="2"/>
              <a:buChar char="v"/>
            </a:pPr>
            <a:endParaRPr lang="nl-BE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Time needed for candidates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90 seconds in case of SBA with clinical scenario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nl-BE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60 seconds in case of SBA without clinical scenario</a:t>
            </a:r>
            <a:endParaRPr lang="nl-BE">
              <a:solidFill>
                <a:srgbClr val="FFC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900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581FF-870E-8059-2410-94E2EECA0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4D1DF990-27B1-85BC-CC7D-20157EC419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46FC1E4F-49A2-AC2D-EC7E-0C43820A4232}"/>
              </a:ext>
            </a:extLst>
          </p:cNvPr>
          <p:cNvSpPr txBox="1">
            <a:spLocks/>
          </p:cNvSpPr>
          <p:nvPr/>
        </p:nvSpPr>
        <p:spPr>
          <a:xfrm>
            <a:off x="197225" y="207962"/>
            <a:ext cx="11994754" cy="37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How to write a high quality MCQ?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DF801A9-56A3-C4CA-E42A-0F19AEB448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5030F44-E7D0-A079-AE1D-4BF731950700}"/>
              </a:ext>
            </a:extLst>
          </p:cNvPr>
          <p:cNvSpPr txBox="1"/>
          <p:nvPr/>
        </p:nvSpPr>
        <p:spPr>
          <a:xfrm>
            <a:off x="286871" y="1183341"/>
            <a:ext cx="75020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Clearly mention to the candidates that whatever is not specifically mentioned within the test item, has to be considered as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 the question as short and as simple as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options should be of same length and level of detail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Options in alphabetical or random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Limited possibilities (max. 20%) for “fatal” (-1) or 2</a:t>
            </a:r>
            <a:r>
              <a:rPr lang="nl-BE" sz="2400" i="1" baseline="30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nd</a:t>
            </a:r>
            <a:r>
              <a:rPr lang="nl-BE" sz="2400" i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best (+1/3) answer options (same category for MAQ)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Pay attention to the grammatical link between the actual question in the stem (3</a:t>
            </a:r>
            <a:r>
              <a:rPr lang="nl-BE" sz="2400" baseline="300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rd</a:t>
            </a: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paragraph) and the different options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 b="1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sure that the answer to a test item cannot be deducted from elements mentioned in other test items</a:t>
            </a:r>
            <a:endParaRPr lang="nl-BE" b="1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948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4DB6B-F4B6-3315-A5A2-185D3EB4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Kleurpotloden in een potloodhouder op een houten tafel">
            <a:extLst>
              <a:ext uri="{FF2B5EF4-FFF2-40B4-BE49-F238E27FC236}">
                <a16:creationId xmlns:a16="http://schemas.microsoft.com/office/drawing/2014/main" id="{F73B65ED-87CD-DEE1-6601-5FA3EF5FCD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3" name="Titel 1">
            <a:extLst>
              <a:ext uri="{FF2B5EF4-FFF2-40B4-BE49-F238E27FC236}">
                <a16:creationId xmlns:a16="http://schemas.microsoft.com/office/drawing/2014/main" id="{906885A8-D131-BD18-99E1-63CDFE897B04}"/>
              </a:ext>
            </a:extLst>
          </p:cNvPr>
          <p:cNvSpPr txBox="1">
            <a:spLocks/>
          </p:cNvSpPr>
          <p:nvPr/>
        </p:nvSpPr>
        <p:spPr>
          <a:xfrm>
            <a:off x="197225" y="207962"/>
            <a:ext cx="11994754" cy="3754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BE" sz="480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How to write a high quality MCQ?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36B9AE7-8F28-2575-582C-D7921024A4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51134" y="6093165"/>
            <a:ext cx="2554286" cy="72000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D09B7211-9208-EF05-0B55-790A512AFBE6}"/>
              </a:ext>
            </a:extLst>
          </p:cNvPr>
          <p:cNvSpPr txBox="1"/>
          <p:nvPr/>
        </p:nvSpPr>
        <p:spPr>
          <a:xfrm>
            <a:off x="286871" y="1183341"/>
            <a:ext cx="75020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BE" sz="24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What to avoid preferentially?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First name of the patient (not always relevant, sometimes indicative)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Jargon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Abbreviations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Eponyms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Negatively formulated test items (limited number is accepted)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Misleading statements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Options as “all of the above” or “none of the above”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nl-BE" b="1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Absolute wording such as “always” or “never”</a:t>
            </a:r>
            <a:endParaRPr lang="nl-BE" b="1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750122"/>
      </p:ext>
    </p:extLst>
  </p:cSld>
  <p:clrMapOvr>
    <a:masterClrMapping/>
  </p:clrMapOvr>
</p:sld>
</file>

<file path=ppt/theme/theme1.xml><?xml version="1.0" encoding="utf-8"?>
<a:theme xmlns:a="http://schemas.openxmlformats.org/drawingml/2006/main" name="SwellVTI">
  <a:themeElements>
    <a:clrScheme name="Swell">
      <a:dk1>
        <a:sysClr val="windowText" lastClr="000000"/>
      </a:dk1>
      <a:lt1>
        <a:sysClr val="window" lastClr="FFFFFF"/>
      </a:lt1>
      <a:dk2>
        <a:srgbClr val="233B47"/>
      </a:dk2>
      <a:lt2>
        <a:srgbClr val="FEEFD9"/>
      </a:lt2>
      <a:accent1>
        <a:srgbClr val="16AEA7"/>
      </a:accent1>
      <a:accent2>
        <a:srgbClr val="618F88"/>
      </a:accent2>
      <a:accent3>
        <a:srgbClr val="7A9973"/>
      </a:accent3>
      <a:accent4>
        <a:srgbClr val="8AAE8E"/>
      </a:accent4>
      <a:accent5>
        <a:srgbClr val="EB8F60"/>
      </a:accent5>
      <a:accent6>
        <a:srgbClr val="E57A6F"/>
      </a:accent6>
      <a:hlink>
        <a:srgbClr val="13968F"/>
      </a:hlink>
      <a:folHlink>
        <a:srgbClr val="E56152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ellVTI" id="{8361A04D-931A-43DC-973B-1B0B1DD5DECC}" vid="{6DDB23E8-D18E-4BDA-98D6-324466149EB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94900BABD61B4BAC2F245EDF4ED39E" ma:contentTypeVersion="13" ma:contentTypeDescription="Create a new document." ma:contentTypeScope="" ma:versionID="c4ac4cc19ec2fd821d8ee0cffd700213">
  <xsd:schema xmlns:xsd="http://www.w3.org/2001/XMLSchema" xmlns:xs="http://www.w3.org/2001/XMLSchema" xmlns:p="http://schemas.microsoft.com/office/2006/metadata/properties" xmlns:ns2="83bd27bf-f23a-4764-ba48-893866d47e01" xmlns:ns3="cd7455a3-4a59-4a73-9e70-409757b3c8a1" targetNamespace="http://schemas.microsoft.com/office/2006/metadata/properties" ma:root="true" ma:fieldsID="d772538a9937c808c56e73c70051e2a9" ns2:_="" ns3:_="">
    <xsd:import namespace="83bd27bf-f23a-4764-ba48-893866d47e01"/>
    <xsd:import namespace="cd7455a3-4a59-4a73-9e70-409757b3c8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bd27bf-f23a-4764-ba48-893866d47e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de6d2fa-23a7-45f3-a64a-563df53bb5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7455a3-4a59-4a73-9e70-409757b3c8a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b1efa4d1-760a-4f09-868e-fc619fd5e590}" ma:internalName="TaxCatchAll" ma:showField="CatchAllData" ma:web="cd7455a3-4a59-4a73-9e70-409757b3c8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bd27bf-f23a-4764-ba48-893866d47e01">
      <Terms xmlns="http://schemas.microsoft.com/office/infopath/2007/PartnerControls"/>
    </lcf76f155ced4ddcb4097134ff3c332f>
    <TaxCatchAll xmlns="cd7455a3-4a59-4a73-9e70-409757b3c8a1" xsi:nil="true"/>
  </documentManagement>
</p:properties>
</file>

<file path=customXml/itemProps1.xml><?xml version="1.0" encoding="utf-8"?>
<ds:datastoreItem xmlns:ds="http://schemas.openxmlformats.org/officeDocument/2006/customXml" ds:itemID="{B7A43B16-AC37-42F0-A5AC-C89D43B254CD}"/>
</file>

<file path=customXml/itemProps2.xml><?xml version="1.0" encoding="utf-8"?>
<ds:datastoreItem xmlns:ds="http://schemas.openxmlformats.org/officeDocument/2006/customXml" ds:itemID="{1B4FA4F3-78D3-49E0-9608-2BF18C50CC58}"/>
</file>

<file path=customXml/itemProps3.xml><?xml version="1.0" encoding="utf-8"?>
<ds:datastoreItem xmlns:ds="http://schemas.openxmlformats.org/officeDocument/2006/customXml" ds:itemID="{DCED061C-858E-4D27-B586-248BD41ABD5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675</TotalTime>
  <Words>2671</Words>
  <Application>Microsoft Office PowerPoint</Application>
  <PresentationFormat>Widescreen</PresentationFormat>
  <Paragraphs>284</Paragraphs>
  <Slides>42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Arial</vt:lpstr>
      <vt:lpstr>Calibri</vt:lpstr>
      <vt:lpstr>Calibri Light</vt:lpstr>
      <vt:lpstr>Neue Haas Grotesk Text Pro</vt:lpstr>
      <vt:lpstr>Wingdings</vt:lpstr>
      <vt:lpstr>SwellVTI</vt:lpstr>
      <vt:lpstr>All you wanted to know, but didn’t dare to ask, about MCQ examinations</vt:lpstr>
      <vt:lpstr>Personal experience with MCQ examinations </vt:lpstr>
      <vt:lpstr>Advantages of MCQ examinations </vt:lpstr>
      <vt:lpstr>Disadvantages of MCQ examinations </vt:lpstr>
      <vt:lpstr>❶ Help ... how do I write high quality MCQs, and how can I measure the quality of MCQs?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❷ Help ... how many MCQs should there be on my examination?</vt:lpstr>
      <vt:lpstr>A. Exam blueprint: dimension n° of MCQs</vt:lpstr>
      <vt:lpstr>PowerPoint Presentation</vt:lpstr>
      <vt:lpstr>PowerPoint Presentation</vt:lpstr>
      <vt:lpstr>B. Exam blueprint: dimension education level</vt:lpstr>
      <vt:lpstr>Bloom’s taxonomy of learning domains (1956) has evolved towards KSA categories: Knowledge (cognitive), Skills (psychomotor), Attitudes (affective)</vt:lpstr>
      <vt:lpstr>PowerPoint Presentation</vt:lpstr>
      <vt:lpstr>C. Exam blueprint: consistent difficulty level</vt:lpstr>
      <vt:lpstr>D. Exam blueprint: time constraints</vt:lpstr>
      <vt:lpstr>PowerPoint Presentation</vt:lpstr>
      <vt:lpstr>❸ Help ... I don’t have enough time to develop my examination, can AI come to the rescue?</vt:lpstr>
      <vt:lpstr>PowerPoint Presentation</vt:lpstr>
      <vt:lpstr>Experiences of using AI to develop MCQs </vt:lpstr>
      <vt:lpstr>PowerPoint Presentation</vt:lpstr>
      <vt:lpstr>PowerPoint Presentation</vt:lpstr>
      <vt:lpstr>PowerPoint Presentation</vt:lpstr>
      <vt:lpstr>PowerPoint Presentation</vt:lpstr>
      <vt:lpstr>❹ Help ... AI scores are higher than my candidate scores: how to set the pass mark?</vt:lpstr>
      <vt:lpstr>PowerPoint Presentation</vt:lpstr>
      <vt:lpstr>PowerPoint Presentation</vt:lpstr>
      <vt:lpstr>PowerPoint Presentation</vt:lpstr>
      <vt:lpstr>PowerPoint Presentation</vt:lpstr>
      <vt:lpstr>Standard setting methods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Danny Mathysen</dc:creator>
  <cp:lastModifiedBy>Sophie Gidikas</cp:lastModifiedBy>
  <cp:revision>51</cp:revision>
  <dcterms:created xsi:type="dcterms:W3CDTF">2025-02-27T09:04:04Z</dcterms:created>
  <dcterms:modified xsi:type="dcterms:W3CDTF">2025-05-02T14:22:50Z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0x0101004194900BABD61B4BAC2F245EDF4ED39E</vt:lpwstr>
  </property>
</Properties>
</file>