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92" r:id="rId3"/>
    <p:sldId id="295" r:id="rId4"/>
    <p:sldId id="289" r:id="rId5"/>
    <p:sldId id="298" r:id="rId6"/>
    <p:sldId id="290" r:id="rId7"/>
    <p:sldId id="296" r:id="rId8"/>
    <p:sldId id="311" r:id="rId9"/>
    <p:sldId id="300" r:id="rId10"/>
    <p:sldId id="297" r:id="rId11"/>
    <p:sldId id="288" r:id="rId12"/>
    <p:sldId id="310" r:id="rId13"/>
    <p:sldId id="302" r:id="rId14"/>
    <p:sldId id="306" r:id="rId15"/>
    <p:sldId id="308" r:id="rId16"/>
    <p:sldId id="309" r:id="rId17"/>
    <p:sldId id="307" r:id="rId18"/>
    <p:sldId id="293" r:id="rId19"/>
    <p:sldId id="305" r:id="rId20"/>
    <p:sldId id="304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197"/>
  </p:normalViewPr>
  <p:slideViewPr>
    <p:cSldViewPr snapToGrid="0">
      <p:cViewPr varScale="1">
        <p:scale>
          <a:sx n="121" d="100"/>
          <a:sy n="121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Objective Structured Clinical Examinations: 10 Steps to Planning and  Implementing OSCEs and Other Standardized Patient Exercises : Zabar,  Sondra, Kachur, Elizabeth, Kalet, Adina, Hanley, Kathleen: Amazon.co.uk:  Books">
            <a:extLst>
              <a:ext uri="{FF2B5EF4-FFF2-40B4-BE49-F238E27FC236}">
                <a16:creationId xmlns:a16="http://schemas.microsoft.com/office/drawing/2014/main" id="{82030446-E0D8-44F4-B25F-BCF54B262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341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598C1-562A-C69F-578B-05DF866C9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563" y="1678665"/>
            <a:ext cx="3887839" cy="23721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dirty="0"/>
              <a:t>Oral examinations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496FB-0B96-B0D2-61B2-DA4A1FDB1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0563" y="4050833"/>
            <a:ext cx="3893440" cy="183561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Dr </a:t>
            </a:r>
            <a:r>
              <a:rPr lang="en-US" sz="2800" dirty="0" err="1"/>
              <a:t>Morné</a:t>
            </a:r>
            <a:r>
              <a:rPr lang="en-US" sz="2800" dirty="0"/>
              <a:t> </a:t>
            </a:r>
            <a:r>
              <a:rPr lang="en-US" sz="2800" dirty="0" err="1"/>
              <a:t>Wolmarans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1700" dirty="0"/>
              <a:t>Norfolk &amp; Norwich </a:t>
            </a:r>
            <a:r>
              <a:rPr lang="en-US" sz="1400" dirty="0"/>
              <a:t>University</a:t>
            </a:r>
            <a:r>
              <a:rPr lang="en-US" sz="1700" dirty="0"/>
              <a:t> Hospital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United Kingdom</a:t>
            </a:r>
          </a:p>
        </p:txBody>
      </p:sp>
    </p:spTree>
    <p:extLst>
      <p:ext uri="{BB962C8B-B14F-4D97-AF65-F5344CB8AC3E}">
        <p14:creationId xmlns:p14="http://schemas.microsoft.com/office/powerpoint/2010/main" val="158213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2A447-F458-EB53-7E0C-E07844128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set up Oral examinations: </a:t>
            </a:r>
            <a:br>
              <a:rPr lang="en-US" dirty="0"/>
            </a:br>
            <a:r>
              <a:rPr lang="en-US" dirty="0"/>
              <a:t>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AF0B3-D129-9AA1-3817-DD245F5DB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Steps to conduct oral exam or viva exam - Online Skill Assessment | Online  Exam Software | Eklavvya.com">
            <a:extLst>
              <a:ext uri="{FF2B5EF4-FFF2-40B4-BE49-F238E27FC236}">
                <a16:creationId xmlns:a16="http://schemas.microsoft.com/office/drawing/2014/main" id="{CCE96636-AECC-73C5-5701-6B8CF6769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122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1A9A2-1633-4766-7D95-72E750A09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484" y="609600"/>
            <a:ext cx="2930518" cy="1320800"/>
          </a:xfrm>
        </p:spPr>
        <p:txBody>
          <a:bodyPr anchor="ctr">
            <a:normAutofit/>
          </a:bodyPr>
          <a:lstStyle/>
          <a:p>
            <a:endParaRPr lang="en-US"/>
          </a:p>
        </p:txBody>
      </p:sp>
      <p:pic>
        <p:nvPicPr>
          <p:cNvPr id="7" name="Content Placeholder 6" descr="A blue and green line art of a chair&#10;&#10;Description automatically generated">
            <a:extLst>
              <a:ext uri="{FF2B5EF4-FFF2-40B4-BE49-F238E27FC236}">
                <a16:creationId xmlns:a16="http://schemas.microsoft.com/office/drawing/2014/main" id="{626124F3-4D07-2AC7-481C-C73E30AD2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22" y="44158"/>
            <a:ext cx="7330928" cy="2327567"/>
          </a:xfrm>
          <a:prstGeom prst="rect">
            <a:avLst/>
          </a:prstGeom>
        </p:spPr>
      </p:pic>
      <p:pic>
        <p:nvPicPr>
          <p:cNvPr id="5" name="Content Placeholder 4" descr="A blue sunglasses with a red x&#10;&#10;Description automatically generated">
            <a:extLst>
              <a:ext uri="{FF2B5EF4-FFF2-40B4-BE49-F238E27FC236}">
                <a16:creationId xmlns:a16="http://schemas.microsoft.com/office/drawing/2014/main" id="{84CE7822-7545-57CD-CBAB-5BAF73D80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3" y="4559384"/>
            <a:ext cx="7423737" cy="2298615"/>
          </a:xfrm>
          <a:prstGeom prst="rect">
            <a:avLst/>
          </a:prstGeom>
        </p:spPr>
      </p:pic>
      <p:pic>
        <p:nvPicPr>
          <p:cNvPr id="8" name="Picture 2" descr="What you should and shouldn't do during your AI invigilated exam |  University of Technology Sydney">
            <a:extLst>
              <a:ext uri="{FF2B5EF4-FFF2-40B4-BE49-F238E27FC236}">
                <a16:creationId xmlns:a16="http://schemas.microsoft.com/office/drawing/2014/main" id="{82B1A8EE-88F9-D4F1-0124-CB2C8C319C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9731" y="2095584"/>
            <a:ext cx="5918939" cy="229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093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0E1B4-970D-2F50-7428-87E5CF8B5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B1423-21F3-4C53-3469-0B4176846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The PhD Viva: Questions, Process, and Outcome - YouTube">
            <a:extLst>
              <a:ext uri="{FF2B5EF4-FFF2-40B4-BE49-F238E27FC236}">
                <a16:creationId xmlns:a16="http://schemas.microsoft.com/office/drawing/2014/main" id="{4EB6BC1E-6DA2-0D00-AF59-1308F782D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2" y="1270000"/>
            <a:ext cx="8712200" cy="54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685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2A447-F458-EB53-7E0C-E07844128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484" y="609600"/>
            <a:ext cx="2930518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/>
              <a:t>How to set up Oral examinations: </a:t>
            </a:r>
            <a:br>
              <a:rPr lang="en-US" sz="2500"/>
            </a:br>
            <a:r>
              <a:rPr lang="en-US" sz="2500"/>
              <a:t>In person:</a:t>
            </a:r>
          </a:p>
        </p:txBody>
      </p:sp>
      <p:pic>
        <p:nvPicPr>
          <p:cNvPr id="5" name="Picture 2" descr="Understanding Vivas - Medical Exam Prep">
            <a:extLst>
              <a:ext uri="{FF2B5EF4-FFF2-40B4-BE49-F238E27FC236}">
                <a16:creationId xmlns:a16="http://schemas.microsoft.com/office/drawing/2014/main" id="{9A1B8091-7D05-AFF1-79AD-AFD0B3D3F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780" y="213444"/>
            <a:ext cx="5578188" cy="350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AF0B3-D129-9AA1-3817-DD245F5DB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3484" y="2160589"/>
            <a:ext cx="3925123" cy="3880773"/>
          </a:xfrm>
        </p:spPr>
        <p:txBody>
          <a:bodyPr>
            <a:normAutofit/>
          </a:bodyPr>
          <a:lstStyle/>
          <a:p>
            <a:r>
              <a:rPr lang="en-US" sz="2400" dirty="0"/>
              <a:t>2 or more examiners</a:t>
            </a:r>
          </a:p>
          <a:p>
            <a:r>
              <a:rPr lang="en-US" sz="2400" dirty="0"/>
              <a:t>Objective  and standardized questions</a:t>
            </a:r>
          </a:p>
          <a:p>
            <a:r>
              <a:rPr lang="en-US" sz="2400" dirty="0"/>
              <a:t>Appropriate venue</a:t>
            </a:r>
          </a:p>
          <a:p>
            <a:r>
              <a:rPr lang="en-US" sz="2400" dirty="0"/>
              <a:t>Hawk’s and Dove’s</a:t>
            </a:r>
          </a:p>
        </p:txBody>
      </p:sp>
      <p:pic>
        <p:nvPicPr>
          <p:cNvPr id="4" name="Picture 4" descr="11 Viva Voce Examination Royalty-Free Images, Stock Photos &amp; Pictures |  Shutterstock">
            <a:extLst>
              <a:ext uri="{FF2B5EF4-FFF2-40B4-BE49-F238E27FC236}">
                <a16:creationId xmlns:a16="http://schemas.microsoft.com/office/drawing/2014/main" id="{99FE5F5F-8818-DF4D-8386-6DAA9B038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860" y="4056992"/>
            <a:ext cx="5108568" cy="280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094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BF544-9745-C18B-06B2-8A3C058CA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Assessment:  Scoring: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66D08-4EC4-7C70-F2D6-CF025D49E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slide14">
            <a:extLst>
              <a:ext uri="{FF2B5EF4-FFF2-40B4-BE49-F238E27FC236}">
                <a16:creationId xmlns:a16="http://schemas.microsoft.com/office/drawing/2014/main" id="{0A6B6ED8-9E74-2246-E857-C4E37B829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871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976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92F59-4570-415E-1ACD-00C6B7082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RATING: 2 point vs 4/ 5 point scales</a:t>
            </a:r>
          </a:p>
        </p:txBody>
      </p:sp>
      <p:pic>
        <p:nvPicPr>
          <p:cNvPr id="5" name="Content Placeholder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20BF4C8-2264-84F9-1960-F5AE8BFC7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706" y="2536032"/>
            <a:ext cx="3302000" cy="2616200"/>
          </a:xfrm>
        </p:spPr>
      </p:pic>
      <p:pic>
        <p:nvPicPr>
          <p:cNvPr id="9220" name="Picture 4" descr="Ability of the viva to predict an overall pass in the examination |  Download Scientific Diagram">
            <a:extLst>
              <a:ext uri="{FF2B5EF4-FFF2-40B4-BE49-F238E27FC236}">
                <a16:creationId xmlns:a16="http://schemas.microsoft.com/office/drawing/2014/main" id="{93CD376E-FB53-58F7-75B8-45FBC56EB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567" y="2536032"/>
            <a:ext cx="10364045" cy="302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70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52F23-B480-8FF7-5B81-925B156CC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paper with text and a few circles&#10;&#10;Description automatically generated with medium confidence">
            <a:extLst>
              <a:ext uri="{FF2B5EF4-FFF2-40B4-BE49-F238E27FC236}">
                <a16:creationId xmlns:a16="http://schemas.microsoft.com/office/drawing/2014/main" id="{FCB77E74-CFD7-22FB-427E-7F9BE894F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63" y="114300"/>
            <a:ext cx="5729287" cy="6743700"/>
          </a:xfrm>
        </p:spPr>
      </p:pic>
    </p:spTree>
    <p:extLst>
      <p:ext uri="{BB962C8B-B14F-4D97-AF65-F5344CB8AC3E}">
        <p14:creationId xmlns:p14="http://schemas.microsoft.com/office/powerpoint/2010/main" val="329847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24639-6C4D-547F-A25F-5727ACE56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Borderline group method</a:t>
            </a:r>
          </a:p>
        </p:txBody>
      </p:sp>
      <p:pic>
        <p:nvPicPr>
          <p:cNvPr id="5" name="Content Placeholder 4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C4EA8A8F-2A61-D257-2440-403AE7EE5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224814"/>
            <a:ext cx="8596312" cy="3752985"/>
          </a:xfrm>
        </p:spPr>
      </p:pic>
    </p:spTree>
    <p:extLst>
      <p:ext uri="{BB962C8B-B14F-4D97-AF65-F5344CB8AC3E}">
        <p14:creationId xmlns:p14="http://schemas.microsoft.com/office/powerpoint/2010/main" val="73094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5B7BC-23F4-EC63-00E9-71CDC9E5B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marking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5EA3E-CF44-43A5-F6BC-213A8DE69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C8C4C5-2F8F-7A17-1A09-9F8F718D7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61" y="2028496"/>
            <a:ext cx="7738890" cy="448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216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3490B-FDDE-7287-10F8-1158469D6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Costs / Logistics: Pro’s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66F06-05F8-BD78-2C23-DEB4041A7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en-US" err="1"/>
              <a:t>Standardised</a:t>
            </a:r>
            <a:r>
              <a:rPr lang="en-US"/>
              <a:t> conditions</a:t>
            </a:r>
          </a:p>
          <a:p>
            <a:r>
              <a:rPr lang="en-US"/>
              <a:t>Same Tasks for all students</a:t>
            </a:r>
          </a:p>
          <a:p>
            <a:r>
              <a:rPr lang="en-US"/>
              <a:t>Precise checklists</a:t>
            </a:r>
          </a:p>
          <a:p>
            <a:r>
              <a:rPr lang="en-US"/>
              <a:t>Use of Simulation </a:t>
            </a:r>
            <a:r>
              <a:rPr lang="en-US" err="1"/>
              <a:t>centre</a:t>
            </a:r>
            <a:r>
              <a:rPr lang="en-US"/>
              <a:t> / Mannikin / real patients</a:t>
            </a:r>
          </a:p>
        </p:txBody>
      </p:sp>
      <p:pic>
        <p:nvPicPr>
          <p:cNvPr id="18434" name="Picture 2" descr="8 inch Wooden Art Figure Drawing Mannekin Art Mannequin Model Flexible Male  Body Doll,Perfect for Sketching &amp; Painting or Home Decor : Amazon.co.uk:  Home &amp; Kitchen">
            <a:extLst>
              <a:ext uri="{FF2B5EF4-FFF2-40B4-BE49-F238E27FC236}">
                <a16:creationId xmlns:a16="http://schemas.microsoft.com/office/drawing/2014/main" id="{46C4AEE5-CCDC-047D-AD8C-C99FEEF84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30" b="29332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Isosceles Triangle 1843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76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3" name="Group 4102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104" name="Straight Connector 4103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5" name="Straight Connector 4104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06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07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08" name="Isosceles Triangle 4107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09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10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11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12" name="Isosceles Triangle 4111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13" name="Isosceles Triangle 4112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EEE147-CBB3-8FB2-1A6D-B0BF7E9EB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4571999"/>
            <a:ext cx="7673801" cy="1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Why do Oral / OSCE evaluations?</a:t>
            </a:r>
          </a:p>
        </p:txBody>
      </p:sp>
      <p:pic>
        <p:nvPicPr>
          <p:cNvPr id="4098" name="Picture 2" descr="MRCPI Part 2 OSCE exam tips that will help you up your game">
            <a:extLst>
              <a:ext uri="{FF2B5EF4-FFF2-40B4-BE49-F238E27FC236}">
                <a16:creationId xmlns:a16="http://schemas.microsoft.com/office/drawing/2014/main" id="{443F6100-EF62-95A7-DED8-7DE13EB168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1" y="609600"/>
            <a:ext cx="6992426" cy="364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035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7 Tips to Reduce Logistics Costs in India 2023">
            <a:extLst>
              <a:ext uri="{FF2B5EF4-FFF2-40B4-BE49-F238E27FC236}">
                <a16:creationId xmlns:a16="http://schemas.microsoft.com/office/drawing/2014/main" id="{2E48D76A-705A-5861-74BD-2FBBABA3F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1" r="11171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D3490B-FDDE-7287-10F8-1158469D6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Costs / Logistics: Con’s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66F06-05F8-BD78-2C23-DEB4041A7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4429397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Requires lots of human resource</a:t>
            </a:r>
          </a:p>
          <a:p>
            <a:r>
              <a:rPr lang="en-US" sz="2800" dirty="0"/>
              <a:t>Requires appropriate exam space / conditions</a:t>
            </a:r>
          </a:p>
          <a:p>
            <a:r>
              <a:rPr lang="en-US" sz="2800" dirty="0"/>
              <a:t>Financial costs </a:t>
            </a:r>
          </a:p>
          <a:p>
            <a:r>
              <a:rPr lang="en-US" sz="2800" dirty="0"/>
              <a:t>Limited capacity</a:t>
            </a:r>
          </a:p>
          <a:p>
            <a:r>
              <a:rPr lang="en-US" sz="2800" dirty="0"/>
              <a:t>Asking the </a:t>
            </a:r>
            <a:r>
              <a:rPr lang="en-US" sz="2800"/>
              <a:t>same question???</a:t>
            </a:r>
            <a:endParaRPr lang="en-US" sz="2800" dirty="0"/>
          </a:p>
        </p:txBody>
      </p:sp>
      <p:cxnSp>
        <p:nvCxnSpPr>
          <p:cNvPr id="17415" name="Straight Connector 17414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17" name="Straight Connector 17416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9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421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423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425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427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429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431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51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C8557-B22A-28F2-F42D-BA3D0EFBC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473227"/>
            <a:ext cx="8288032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pic>
        <p:nvPicPr>
          <p:cNvPr id="13314" name="Picture 2" descr="Asking the right questions II - The Reporter Lesotho | Fresh News, Daily">
            <a:extLst>
              <a:ext uri="{FF2B5EF4-FFF2-40B4-BE49-F238E27FC236}">
                <a16:creationId xmlns:a16="http://schemas.microsoft.com/office/drawing/2014/main" id="{B28440A3-8E89-D30D-D6C1-D8DF275F88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5" r="-1" b="4287"/>
          <a:stretch/>
        </p:blipFill>
        <p:spPr bwMode="auto">
          <a:xfrm>
            <a:off x="985968" y="609600"/>
            <a:ext cx="8288033" cy="36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083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BF773-5BA3-39CD-78FE-4695EDFE4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0679D-5B23-8624-ECEC-D2F367A18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miller s pyramids of knowledge and examination system">
            <a:extLst>
              <a:ext uri="{FF2B5EF4-FFF2-40B4-BE49-F238E27FC236}">
                <a16:creationId xmlns:a16="http://schemas.microsoft.com/office/drawing/2014/main" id="{79A8A9C4-6D41-4BF7-B7A8-0F9855BE6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0382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683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1252C-8DB2-7CAF-D6D5-7B0E35443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445" y="609600"/>
            <a:ext cx="3183556" cy="1320800"/>
          </a:xfrm>
        </p:spPr>
        <p:txBody>
          <a:bodyPr anchor="ctr"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BAB63-7FC0-6260-F833-01263BD3D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0" y="2160589"/>
            <a:ext cx="3176589" cy="3880773"/>
          </a:xfrm>
        </p:spPr>
        <p:txBody>
          <a:bodyPr>
            <a:normAutofit/>
          </a:bodyPr>
          <a:lstStyle/>
          <a:p>
            <a:r>
              <a:rPr lang="en-US" sz="2800" dirty="0"/>
              <a:t>Objective</a:t>
            </a:r>
          </a:p>
          <a:p>
            <a:r>
              <a:rPr lang="en-US" sz="2800" dirty="0"/>
              <a:t>Structured</a:t>
            </a:r>
          </a:p>
          <a:p>
            <a:r>
              <a:rPr lang="en-US" sz="2800" dirty="0"/>
              <a:t>Clinical</a:t>
            </a:r>
          </a:p>
          <a:p>
            <a:r>
              <a:rPr lang="en-US" sz="2800" dirty="0"/>
              <a:t>Examination</a:t>
            </a:r>
          </a:p>
          <a:p>
            <a:endParaRPr lang="en-US" dirty="0"/>
          </a:p>
        </p:txBody>
      </p:sp>
      <p:pic>
        <p:nvPicPr>
          <p:cNvPr id="1026" name="Picture 2" descr="What is an OSCE exam? - Qpercom">
            <a:extLst>
              <a:ext uri="{FF2B5EF4-FFF2-40B4-BE49-F238E27FC236}">
                <a16:creationId xmlns:a16="http://schemas.microsoft.com/office/drawing/2014/main" id="{BE1D24AC-1D77-1B3F-BAEE-7EA2815DF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814" y="1568862"/>
            <a:ext cx="5062993" cy="370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822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819EB-A907-D004-37A9-AA58327E0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OSCE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FFAC8-0D30-37EC-9709-8C6235F85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/>
          </a:bodyPr>
          <a:lstStyle/>
          <a:p>
            <a:r>
              <a:rPr lang="en-US" sz="2800" dirty="0"/>
              <a:t>Defining skill that would be evaluated</a:t>
            </a:r>
          </a:p>
          <a:p>
            <a:r>
              <a:rPr lang="en-US" sz="2800" dirty="0"/>
              <a:t>Checklists for Examiners</a:t>
            </a:r>
          </a:p>
          <a:p>
            <a:r>
              <a:rPr lang="en-US" sz="2800" dirty="0"/>
              <a:t>Clinical Skill</a:t>
            </a:r>
          </a:p>
        </p:txBody>
      </p:sp>
      <p:pic>
        <p:nvPicPr>
          <p:cNvPr id="4" name="Picture 4" descr="MRCEM Exam Prep">
            <a:extLst>
              <a:ext uri="{FF2B5EF4-FFF2-40B4-BE49-F238E27FC236}">
                <a16:creationId xmlns:a16="http://schemas.microsoft.com/office/drawing/2014/main" id="{B2F2A658-344C-320C-2475-C4B7F74AA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" r="4049" b="1"/>
          <a:stretch/>
        </p:blipFill>
        <p:spPr bwMode="auto">
          <a:xfrm>
            <a:off x="677334" y="1284514"/>
            <a:ext cx="5423429" cy="530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345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84BE0-15D7-B87F-877A-1E751D8E6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D9602-51A4-B715-AB93-A0E1DC829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Pharmaepass | Evaluating Exam Course">
            <a:extLst>
              <a:ext uri="{FF2B5EF4-FFF2-40B4-BE49-F238E27FC236}">
                <a16:creationId xmlns:a16="http://schemas.microsoft.com/office/drawing/2014/main" id="{6F3AE185-5AFE-550D-35A3-3FB5D0815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9" y="-208185"/>
            <a:ext cx="8402464" cy="67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576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89AEC-F2AE-0F53-0A0F-9BCA77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OSCE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17765-168F-29F0-5C38-01D705BB1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Autofit/>
          </a:bodyPr>
          <a:lstStyle/>
          <a:p>
            <a:r>
              <a:rPr lang="en-US" sz="2400" dirty="0"/>
              <a:t>Theoretical knowledge</a:t>
            </a:r>
          </a:p>
          <a:p>
            <a:r>
              <a:rPr lang="en-US" sz="2400" dirty="0"/>
              <a:t>Clinical skills</a:t>
            </a:r>
          </a:p>
          <a:p>
            <a:r>
              <a:rPr lang="en-US" sz="2400" dirty="0"/>
              <a:t>Communication skills</a:t>
            </a:r>
          </a:p>
          <a:p>
            <a:r>
              <a:rPr lang="en-US" sz="2400" dirty="0"/>
              <a:t>Patient Interaction</a:t>
            </a:r>
          </a:p>
          <a:p>
            <a:r>
              <a:rPr lang="en-US" sz="2400" dirty="0"/>
              <a:t>Attitude</a:t>
            </a:r>
          </a:p>
          <a:p>
            <a:r>
              <a:rPr lang="en-US" sz="2400" dirty="0"/>
              <a:t>Professional Behaviors</a:t>
            </a:r>
          </a:p>
        </p:txBody>
      </p:sp>
      <p:pic>
        <p:nvPicPr>
          <p:cNvPr id="4" name="Picture 2" descr="Well-organized first OSCE for the medical program">
            <a:extLst>
              <a:ext uri="{FF2B5EF4-FFF2-40B4-BE49-F238E27FC236}">
                <a16:creationId xmlns:a16="http://schemas.microsoft.com/office/drawing/2014/main" id="{257733B4-928F-F873-BA6D-076CFEE74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3" r="10949" b="-2"/>
          <a:stretch/>
        </p:blipFill>
        <p:spPr bwMode="auto">
          <a:xfrm>
            <a:off x="35974" y="1700213"/>
            <a:ext cx="6064790" cy="434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941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1" name="Group 1639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392" name="Straight Connector 1639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93" name="Straight Connector 1639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39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39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396" name="Isosceles Triangle 1639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39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39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39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400" name="Isosceles Triangle 1639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401" name="Isosceles Triangle 1640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16386" name="Picture 2" descr="Running an OSCE Revision Session and Mock Exam | Geeky Medics">
            <a:extLst>
              <a:ext uri="{FF2B5EF4-FFF2-40B4-BE49-F238E27FC236}">
                <a16:creationId xmlns:a16="http://schemas.microsoft.com/office/drawing/2014/main" id="{EC7899A4-C5D5-39D3-59D6-B41D1928D8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731"/>
          <a:stretch/>
        </p:blipFill>
        <p:spPr bwMode="auto">
          <a:xfrm>
            <a:off x="3614057" y="252412"/>
            <a:ext cx="8577943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0D2EB4-DCC5-4525-0E13-890F130DA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501" y="1678666"/>
            <a:ext cx="3620558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/>
              <a:t>Rotation</a:t>
            </a:r>
          </a:p>
        </p:txBody>
      </p:sp>
      <p:cxnSp>
        <p:nvCxnSpPr>
          <p:cNvPr id="16403" name="Straight Connector 16402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05" name="Straight Connector 16404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07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409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411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413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41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417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41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93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CF46B-1EAF-8479-C94D-A2E0B693C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Viva exams: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F098F-3F25-08C0-000F-FEAD134F6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1266" name="Picture 2" descr="The Viva Exam: things to consider when preparing for your exam | Oxbridge  Essays">
            <a:extLst>
              <a:ext uri="{FF2B5EF4-FFF2-40B4-BE49-F238E27FC236}">
                <a16:creationId xmlns:a16="http://schemas.microsoft.com/office/drawing/2014/main" id="{6AC0C6DE-7988-222E-92C6-28825A7DB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" r="3505" b="2"/>
          <a:stretch/>
        </p:blipFill>
        <p:spPr bwMode="auto">
          <a:xfrm>
            <a:off x="677334" y="2159331"/>
            <a:ext cx="5423429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1804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3" ma:contentTypeDescription="Create a new document." ma:contentTypeScope="" ma:versionID="c4ac4cc19ec2fd821d8ee0cffd700213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d772538a9937c808c56e73c70051e2a9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1efa4d1-760a-4f09-868e-fc619fd5e590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bd27bf-f23a-4764-ba48-893866d47e01">
      <Terms xmlns="http://schemas.microsoft.com/office/infopath/2007/PartnerControls"/>
    </lcf76f155ced4ddcb4097134ff3c332f>
    <TaxCatchAll xmlns="cd7455a3-4a59-4a73-9e70-409757b3c8a1" xsi:nil="true"/>
  </documentManagement>
</p:properties>
</file>

<file path=customXml/itemProps1.xml><?xml version="1.0" encoding="utf-8"?>
<ds:datastoreItem xmlns:ds="http://schemas.openxmlformats.org/officeDocument/2006/customXml" ds:itemID="{0545F9F7-4B8B-421B-BD0A-E017733479FE}"/>
</file>

<file path=customXml/itemProps2.xml><?xml version="1.0" encoding="utf-8"?>
<ds:datastoreItem xmlns:ds="http://schemas.openxmlformats.org/officeDocument/2006/customXml" ds:itemID="{1C55C23C-2E1C-49AE-8377-24921EEE3095}"/>
</file>

<file path=customXml/itemProps3.xml><?xml version="1.0" encoding="utf-8"?>
<ds:datastoreItem xmlns:ds="http://schemas.openxmlformats.org/officeDocument/2006/customXml" ds:itemID="{25FBB80D-5E89-454D-ABDD-45ECFD68958D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166</TotalTime>
  <Words>152</Words>
  <Application>Microsoft Macintosh PowerPoint</Application>
  <PresentationFormat>Widescreen</PresentationFormat>
  <Paragraphs>43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Facet</vt:lpstr>
      <vt:lpstr>Oral examinations</vt:lpstr>
      <vt:lpstr>Why do Oral / OSCE evaluations?</vt:lpstr>
      <vt:lpstr>PowerPoint Presentation</vt:lpstr>
      <vt:lpstr>PowerPoint Presentation</vt:lpstr>
      <vt:lpstr>OSCE</vt:lpstr>
      <vt:lpstr>PowerPoint Presentation</vt:lpstr>
      <vt:lpstr>OSCE</vt:lpstr>
      <vt:lpstr>Rotation</vt:lpstr>
      <vt:lpstr>Viva exams: </vt:lpstr>
      <vt:lpstr>How to set up Oral examinations:  Online</vt:lpstr>
      <vt:lpstr>PowerPoint Presentation</vt:lpstr>
      <vt:lpstr>PowerPoint Presentation</vt:lpstr>
      <vt:lpstr>How to set up Oral examinations:  In person:</vt:lpstr>
      <vt:lpstr>Assessment:  Scoring:</vt:lpstr>
      <vt:lpstr>RATING: 2 point vs 4/ 5 point scales</vt:lpstr>
      <vt:lpstr>PowerPoint Presentation</vt:lpstr>
      <vt:lpstr>Borderline group method</vt:lpstr>
      <vt:lpstr>Digital marking systems</vt:lpstr>
      <vt:lpstr>Costs / Logistics: Pro’s</vt:lpstr>
      <vt:lpstr>Costs / Logistics: Con’s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examinations</dc:title>
  <dc:creator>Wolmarans, Morne (NNUHFT)</dc:creator>
  <cp:lastModifiedBy>Wolmarans, Morne (NNUHFT)</cp:lastModifiedBy>
  <cp:revision>5</cp:revision>
  <dcterms:created xsi:type="dcterms:W3CDTF">2025-05-02T09:42:49Z</dcterms:created>
  <dcterms:modified xsi:type="dcterms:W3CDTF">2025-05-02T12:29:46Z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0x0101004194900BABD61B4BAC2F245EDF4ED39E</vt:lpwstr>
  </property>
</Properties>
</file>