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diagrams/data1.xml" ContentType="application/vnd.openxmlformats-officedocument.drawingml.diagramData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diagrams/quickStyle1.xml" ContentType="application/vnd.openxmlformats-officedocument.drawingml.diagramStyle+xml"/>
  <Override PartName="/ppt/theme/theme2.xml" ContentType="application/vnd.openxmlformats-officedocument.theme+xml"/>
  <Override PartName="/ppt/diagrams/colors1.xml" ContentType="application/vnd.openxmlformats-officedocument.drawingml.diagramColors+xml"/>
  <Override PartName="/ppt/diagrams/layout1.xml" ContentType="application/vnd.openxmlformats-officedocument.drawingml.diagramLayout+xml"/>
  <Override PartName="/ppt/diagrams/drawing1.xml" ContentType="application/vnd.ms-office.drawingml.diagramDrawing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63" r:id="rId3"/>
    <p:sldId id="2134959634" r:id="rId4"/>
    <p:sldId id="2134959638" r:id="rId5"/>
    <p:sldId id="2134959652" r:id="rId6"/>
    <p:sldId id="257" r:id="rId7"/>
    <p:sldId id="258" r:id="rId8"/>
    <p:sldId id="265" r:id="rId9"/>
    <p:sldId id="2134959646" r:id="rId10"/>
    <p:sldId id="2134959645" r:id="rId11"/>
    <p:sldId id="2134959650" r:id="rId12"/>
    <p:sldId id="2134959648" r:id="rId13"/>
    <p:sldId id="264" r:id="rId14"/>
    <p:sldId id="2134959651" r:id="rId15"/>
    <p:sldId id="2134959647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00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3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ustomXml" Target="../customXml/item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ustomXml" Target="../customXml/item1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ushik Chaudhuri" userId="2f3bbf59351aa663" providerId="LiveId" clId="{625F460F-ECF8-479D-8143-8A6393531515}"/>
    <pc:docChg chg="undo custSel addSld modSld">
      <pc:chgData name="Kaushik Chaudhuri" userId="2f3bbf59351aa663" providerId="LiveId" clId="{625F460F-ECF8-479D-8143-8A6393531515}" dt="2025-04-30T07:32:28.914" v="703" actId="20577"/>
      <pc:docMkLst>
        <pc:docMk/>
      </pc:docMkLst>
      <pc:sldChg chg="addSp modSp mod">
        <pc:chgData name="Kaushik Chaudhuri" userId="2f3bbf59351aa663" providerId="LiveId" clId="{625F460F-ECF8-479D-8143-8A6393531515}" dt="2025-04-30T07:07:08.948" v="26" actId="1076"/>
        <pc:sldMkLst>
          <pc:docMk/>
          <pc:sldMk cId="2202988853" sldId="256"/>
        </pc:sldMkLst>
        <pc:spChg chg="mod">
          <ac:chgData name="Kaushik Chaudhuri" userId="2f3bbf59351aa663" providerId="LiveId" clId="{625F460F-ECF8-479D-8143-8A6393531515}" dt="2025-04-30T07:05:42.930" v="20" actId="20577"/>
          <ac:spMkLst>
            <pc:docMk/>
            <pc:sldMk cId="2202988853" sldId="256"/>
            <ac:spMk id="2" creationId="{6D79B05D-A262-ED60-A8BF-D4DE1BACAFD8}"/>
          </ac:spMkLst>
        </pc:spChg>
        <pc:picChg chg="mod">
          <ac:chgData name="Kaushik Chaudhuri" userId="2f3bbf59351aa663" providerId="LiveId" clId="{625F460F-ECF8-479D-8143-8A6393531515}" dt="2025-04-30T07:05:57.694" v="23" actId="1076"/>
          <ac:picMkLst>
            <pc:docMk/>
            <pc:sldMk cId="2202988853" sldId="256"/>
            <ac:picMk id="5" creationId="{7FFF6E73-7152-7EFE-764C-443AEA7B9EF2}"/>
          </ac:picMkLst>
        </pc:picChg>
        <pc:picChg chg="add mod">
          <ac:chgData name="Kaushik Chaudhuri" userId="2f3bbf59351aa663" providerId="LiveId" clId="{625F460F-ECF8-479D-8143-8A6393531515}" dt="2025-04-30T07:05:29.934" v="4" actId="1076"/>
          <ac:picMkLst>
            <pc:docMk/>
            <pc:sldMk cId="2202988853" sldId="256"/>
            <ac:picMk id="6" creationId="{7EDD6482-263A-D97E-C9F1-31DE2FB29B54}"/>
          </ac:picMkLst>
        </pc:picChg>
        <pc:picChg chg="add mod">
          <ac:chgData name="Kaushik Chaudhuri" userId="2f3bbf59351aa663" providerId="LiveId" clId="{625F460F-ECF8-479D-8143-8A6393531515}" dt="2025-04-30T07:07:08.948" v="26" actId="1076"/>
          <ac:picMkLst>
            <pc:docMk/>
            <pc:sldMk cId="2202988853" sldId="256"/>
            <ac:picMk id="8" creationId="{5EAF9DB5-1F2A-D4AF-2CAD-43C4BDD72A79}"/>
          </ac:picMkLst>
        </pc:picChg>
      </pc:sldChg>
      <pc:sldChg chg="addSp delSp modSp mod">
        <pc:chgData name="Kaushik Chaudhuri" userId="2f3bbf59351aa663" providerId="LiveId" clId="{625F460F-ECF8-479D-8143-8A6393531515}" dt="2025-04-30T07:18:45.217" v="124" actId="21"/>
        <pc:sldMkLst>
          <pc:docMk/>
          <pc:sldMk cId="2278494357" sldId="258"/>
        </pc:sldMkLst>
        <pc:spChg chg="mod">
          <ac:chgData name="Kaushik Chaudhuri" userId="2f3bbf59351aa663" providerId="LiveId" clId="{625F460F-ECF8-479D-8143-8A6393531515}" dt="2025-04-30T07:09:56.098" v="122" actId="20577"/>
          <ac:spMkLst>
            <pc:docMk/>
            <pc:sldMk cId="2278494357" sldId="258"/>
            <ac:spMk id="3" creationId="{EAFA354A-DA8C-AECA-32C9-BEFB177BD498}"/>
          </ac:spMkLst>
        </pc:spChg>
        <pc:picChg chg="add del">
          <ac:chgData name="Kaushik Chaudhuri" userId="2f3bbf59351aa663" providerId="LiveId" clId="{625F460F-ECF8-479D-8143-8A6393531515}" dt="2025-04-30T07:18:45.217" v="124" actId="21"/>
          <ac:picMkLst>
            <pc:docMk/>
            <pc:sldMk cId="2278494357" sldId="258"/>
            <ac:picMk id="5" creationId="{D9BFEB15-8C86-2777-E381-F41FD09C24D1}"/>
          </ac:picMkLst>
        </pc:picChg>
      </pc:sldChg>
      <pc:sldChg chg="addSp modSp mod setBg">
        <pc:chgData name="Kaushik Chaudhuri" userId="2f3bbf59351aa663" providerId="LiveId" clId="{625F460F-ECF8-479D-8143-8A6393531515}" dt="2025-04-30T07:09:13.107" v="100" actId="20577"/>
        <pc:sldMkLst>
          <pc:docMk/>
          <pc:sldMk cId="2800950796" sldId="263"/>
        </pc:sldMkLst>
        <pc:spChg chg="mod">
          <ac:chgData name="Kaushik Chaudhuri" userId="2f3bbf59351aa663" providerId="LiveId" clId="{625F460F-ECF8-479D-8143-8A6393531515}" dt="2025-04-30T07:08:22.756" v="71" actId="26606"/>
          <ac:spMkLst>
            <pc:docMk/>
            <pc:sldMk cId="2800950796" sldId="263"/>
            <ac:spMk id="2" creationId="{19EECEC5-2333-1D82-9F05-7C781AA7F79D}"/>
          </ac:spMkLst>
        </pc:spChg>
        <pc:spChg chg="mod">
          <ac:chgData name="Kaushik Chaudhuri" userId="2f3bbf59351aa663" providerId="LiveId" clId="{625F460F-ECF8-479D-8143-8A6393531515}" dt="2025-04-30T07:09:13.107" v="100" actId="20577"/>
          <ac:spMkLst>
            <pc:docMk/>
            <pc:sldMk cId="2800950796" sldId="263"/>
            <ac:spMk id="3" creationId="{11AFEA3E-68C7-0DF3-6F8B-FB645EA37A42}"/>
          </ac:spMkLst>
        </pc:spChg>
        <pc:spChg chg="add">
          <ac:chgData name="Kaushik Chaudhuri" userId="2f3bbf59351aa663" providerId="LiveId" clId="{625F460F-ECF8-479D-8143-8A6393531515}" dt="2025-04-30T07:08:22.756" v="71" actId="26606"/>
          <ac:spMkLst>
            <pc:docMk/>
            <pc:sldMk cId="2800950796" sldId="263"/>
            <ac:spMk id="8" creationId="{907EF6B7-1338-4443-8C46-6A318D952DFD}"/>
          </ac:spMkLst>
        </pc:spChg>
        <pc:spChg chg="add">
          <ac:chgData name="Kaushik Chaudhuri" userId="2f3bbf59351aa663" providerId="LiveId" clId="{625F460F-ECF8-479D-8143-8A6393531515}" dt="2025-04-30T07:08:22.756" v="71" actId="26606"/>
          <ac:spMkLst>
            <pc:docMk/>
            <pc:sldMk cId="2800950796" sldId="263"/>
            <ac:spMk id="10" creationId="{DAAE4CDD-124C-4DCF-9584-B6033B545DD5}"/>
          </ac:spMkLst>
        </pc:spChg>
        <pc:spChg chg="add">
          <ac:chgData name="Kaushik Chaudhuri" userId="2f3bbf59351aa663" providerId="LiveId" clId="{625F460F-ECF8-479D-8143-8A6393531515}" dt="2025-04-30T07:08:22.756" v="71" actId="26606"/>
          <ac:spMkLst>
            <pc:docMk/>
            <pc:sldMk cId="2800950796" sldId="263"/>
            <ac:spMk id="12" creationId="{081E4A58-353D-44AE-B2FC-2A74E2E400F7}"/>
          </ac:spMkLst>
        </pc:spChg>
      </pc:sldChg>
      <pc:sldChg chg="modSp mod">
        <pc:chgData name="Kaushik Chaudhuri" userId="2f3bbf59351aa663" providerId="LiveId" clId="{625F460F-ECF8-479D-8143-8A6393531515}" dt="2025-04-30T07:25:27.822" v="162" actId="20577"/>
        <pc:sldMkLst>
          <pc:docMk/>
          <pc:sldMk cId="2474269841" sldId="264"/>
        </pc:sldMkLst>
        <pc:spChg chg="mod">
          <ac:chgData name="Kaushik Chaudhuri" userId="2f3bbf59351aa663" providerId="LiveId" clId="{625F460F-ECF8-479D-8143-8A6393531515}" dt="2025-04-30T07:25:27.822" v="162" actId="20577"/>
          <ac:spMkLst>
            <pc:docMk/>
            <pc:sldMk cId="2474269841" sldId="264"/>
            <ac:spMk id="3" creationId="{CEBAB919-0810-1E80-7C97-D42B828BD0B2}"/>
          </ac:spMkLst>
        </pc:spChg>
      </pc:sldChg>
      <pc:sldChg chg="modSp new mod">
        <pc:chgData name="Kaushik Chaudhuri" userId="2f3bbf59351aa663" providerId="LiveId" clId="{625F460F-ECF8-479D-8143-8A6393531515}" dt="2025-04-30T07:32:28.914" v="703" actId="20577"/>
        <pc:sldMkLst>
          <pc:docMk/>
          <pc:sldMk cId="969220936" sldId="265"/>
        </pc:sldMkLst>
        <pc:spChg chg="mod">
          <ac:chgData name="Kaushik Chaudhuri" userId="2f3bbf59351aa663" providerId="LiveId" clId="{625F460F-ECF8-479D-8143-8A6393531515}" dt="2025-04-30T07:26:24.819" v="225" actId="404"/>
          <ac:spMkLst>
            <pc:docMk/>
            <pc:sldMk cId="969220936" sldId="265"/>
            <ac:spMk id="2" creationId="{8223D253-C2C2-4E93-914E-45100FE34CF5}"/>
          </ac:spMkLst>
        </pc:spChg>
        <pc:spChg chg="mod">
          <ac:chgData name="Kaushik Chaudhuri" userId="2f3bbf59351aa663" providerId="LiveId" clId="{625F460F-ECF8-479D-8143-8A6393531515}" dt="2025-04-30T07:32:28.914" v="703" actId="20577"/>
          <ac:spMkLst>
            <pc:docMk/>
            <pc:sldMk cId="969220936" sldId="265"/>
            <ac:spMk id="3" creationId="{4E6FCD10-5836-EFC1-FCE2-5A5ABF23A6B7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FB2790F-8A7B-5347-B7E3-323020E5D692}" type="doc">
      <dgm:prSet loTypeId="urn:microsoft.com/office/officeart/2005/8/layout/hProcess9" loCatId="" qsTypeId="urn:microsoft.com/office/officeart/2005/8/quickstyle/simple1" qsCatId="simple" csTypeId="urn:microsoft.com/office/officeart/2005/8/colors/colorful5" csCatId="colorful" phldr="1"/>
      <dgm:spPr/>
    </dgm:pt>
    <dgm:pt modelId="{001C1289-41CE-2946-AF2F-2A33C160B5F5}">
      <dgm:prSet phldrT="[Text]"/>
      <dgm:spPr/>
      <dgm:t>
        <a:bodyPr/>
        <a:lstStyle/>
        <a:p>
          <a:r>
            <a:rPr lang="en-GB" dirty="0"/>
            <a:t>On Line sessions </a:t>
          </a:r>
        </a:p>
      </dgm:t>
    </dgm:pt>
    <dgm:pt modelId="{6E05CE46-A012-FC4F-8DEB-48A06CC5FEB2}" type="parTrans" cxnId="{A7A2C59A-F072-B348-B9A1-C415A9C4CF7E}">
      <dgm:prSet/>
      <dgm:spPr/>
      <dgm:t>
        <a:bodyPr/>
        <a:lstStyle/>
        <a:p>
          <a:endParaRPr lang="en-GB"/>
        </a:p>
      </dgm:t>
    </dgm:pt>
    <dgm:pt modelId="{C8862391-8F4F-ED46-BC81-02E5BD9FC9DD}" type="sibTrans" cxnId="{A7A2C59A-F072-B348-B9A1-C415A9C4CF7E}">
      <dgm:prSet/>
      <dgm:spPr/>
      <dgm:t>
        <a:bodyPr/>
        <a:lstStyle/>
        <a:p>
          <a:endParaRPr lang="en-GB"/>
        </a:p>
      </dgm:t>
    </dgm:pt>
    <dgm:pt modelId="{A5ED59E2-2D29-8E47-B961-70A88B52BC04}">
      <dgm:prSet phldrT="[Text]"/>
      <dgm:spPr/>
      <dgm:t>
        <a:bodyPr/>
        <a:lstStyle/>
        <a:p>
          <a:r>
            <a:rPr lang="en-GB" dirty="0"/>
            <a:t>Question writers</a:t>
          </a:r>
        </a:p>
        <a:p>
          <a:r>
            <a:rPr lang="en-GB" dirty="0"/>
            <a:t>Reviewers </a:t>
          </a:r>
        </a:p>
        <a:p>
          <a:endParaRPr lang="en-GB" dirty="0"/>
        </a:p>
      </dgm:t>
    </dgm:pt>
    <dgm:pt modelId="{920A14CF-5E65-0244-AE3D-590385DE39F6}" type="parTrans" cxnId="{54E38C59-75CC-F346-9E87-ABABFC85C907}">
      <dgm:prSet/>
      <dgm:spPr/>
      <dgm:t>
        <a:bodyPr/>
        <a:lstStyle/>
        <a:p>
          <a:endParaRPr lang="en-GB"/>
        </a:p>
      </dgm:t>
    </dgm:pt>
    <dgm:pt modelId="{FECC0856-BDE7-634F-A556-9C8C60CAF082}" type="sibTrans" cxnId="{54E38C59-75CC-F346-9E87-ABABFC85C907}">
      <dgm:prSet/>
      <dgm:spPr/>
      <dgm:t>
        <a:bodyPr/>
        <a:lstStyle/>
        <a:p>
          <a:endParaRPr lang="en-GB"/>
        </a:p>
      </dgm:t>
    </dgm:pt>
    <dgm:pt modelId="{287EEEBB-E517-B84B-938D-6E40D416A6FD}">
      <dgm:prSet phldrT="[Text]"/>
      <dgm:spPr/>
      <dgm:t>
        <a:bodyPr/>
        <a:lstStyle/>
        <a:p>
          <a:r>
            <a:rPr lang="en-GB" dirty="0"/>
            <a:t>Work in small groups to produce 2</a:t>
          </a:r>
          <a:r>
            <a:rPr lang="en-GB" baseline="30000" dirty="0"/>
            <a:t>nd</a:t>
          </a:r>
          <a:r>
            <a:rPr lang="en-GB" dirty="0"/>
            <a:t> reading of MCQs</a:t>
          </a:r>
        </a:p>
      </dgm:t>
    </dgm:pt>
    <dgm:pt modelId="{81DECF28-7903-8B40-8738-39F4294F0F4C}" type="parTrans" cxnId="{DFB249E6-5B60-034D-9710-41F2FE7C080A}">
      <dgm:prSet/>
      <dgm:spPr/>
      <dgm:t>
        <a:bodyPr/>
        <a:lstStyle/>
        <a:p>
          <a:endParaRPr lang="en-GB"/>
        </a:p>
      </dgm:t>
    </dgm:pt>
    <dgm:pt modelId="{E7748817-4A0F-2848-883C-669764057C56}" type="sibTrans" cxnId="{DFB249E6-5B60-034D-9710-41F2FE7C080A}">
      <dgm:prSet/>
      <dgm:spPr/>
      <dgm:t>
        <a:bodyPr/>
        <a:lstStyle/>
        <a:p>
          <a:endParaRPr lang="en-GB"/>
        </a:p>
      </dgm:t>
    </dgm:pt>
    <dgm:pt modelId="{C6168B64-3FE1-0343-802F-E3CB7AA373D7}">
      <dgm:prSet phldrT="[Text]"/>
      <dgm:spPr/>
      <dgm:t>
        <a:bodyPr/>
        <a:lstStyle/>
        <a:p>
          <a:r>
            <a:rPr lang="en-GB" dirty="0"/>
            <a:t>Work at Live F2F meeting to produce 3</a:t>
          </a:r>
          <a:r>
            <a:rPr lang="en-GB" baseline="30000" dirty="0"/>
            <a:t>rd</a:t>
          </a:r>
          <a:r>
            <a:rPr lang="en-GB" dirty="0"/>
            <a:t> draft of MCQs</a:t>
          </a:r>
        </a:p>
        <a:p>
          <a:r>
            <a:rPr lang="en-GB" dirty="0"/>
            <a:t>By core steering group</a:t>
          </a:r>
        </a:p>
      </dgm:t>
    </dgm:pt>
    <dgm:pt modelId="{173E43DC-DAA6-6446-932B-1A41B16B321E}" type="parTrans" cxnId="{6175B8B4-D2AF-2B49-8098-ECD6376708CC}">
      <dgm:prSet/>
      <dgm:spPr/>
      <dgm:t>
        <a:bodyPr/>
        <a:lstStyle/>
        <a:p>
          <a:endParaRPr lang="en-GB"/>
        </a:p>
      </dgm:t>
    </dgm:pt>
    <dgm:pt modelId="{82973D4F-2A9C-664F-A109-0E1940F36C16}" type="sibTrans" cxnId="{6175B8B4-D2AF-2B49-8098-ECD6376708CC}">
      <dgm:prSet/>
      <dgm:spPr/>
      <dgm:t>
        <a:bodyPr/>
        <a:lstStyle/>
        <a:p>
          <a:endParaRPr lang="en-GB"/>
        </a:p>
      </dgm:t>
    </dgm:pt>
    <dgm:pt modelId="{D78A8FCD-5BA0-2E41-A073-B4EF2644BC94}" type="pres">
      <dgm:prSet presAssocID="{DFB2790F-8A7B-5347-B7E3-323020E5D692}" presName="CompostProcess" presStyleCnt="0">
        <dgm:presLayoutVars>
          <dgm:dir/>
          <dgm:resizeHandles val="exact"/>
        </dgm:presLayoutVars>
      </dgm:prSet>
      <dgm:spPr/>
    </dgm:pt>
    <dgm:pt modelId="{C9C36B3A-D799-1149-81ED-F34FF8B6FE7E}" type="pres">
      <dgm:prSet presAssocID="{DFB2790F-8A7B-5347-B7E3-323020E5D692}" presName="arrow" presStyleLbl="bgShp" presStyleIdx="0" presStyleCnt="1" custLinFactNeighborX="-90024" custLinFactNeighborY="20875"/>
      <dgm:spPr/>
    </dgm:pt>
    <dgm:pt modelId="{31DC0AA7-750C-164F-B004-DDB9977A3D9C}" type="pres">
      <dgm:prSet presAssocID="{DFB2790F-8A7B-5347-B7E3-323020E5D692}" presName="linearProcess" presStyleCnt="0"/>
      <dgm:spPr/>
    </dgm:pt>
    <dgm:pt modelId="{FAF2AF24-A392-2C4C-B67D-557ABC03FCFE}" type="pres">
      <dgm:prSet presAssocID="{001C1289-41CE-2946-AF2F-2A33C160B5F5}" presName="textNode" presStyleLbl="node1" presStyleIdx="0" presStyleCnt="4">
        <dgm:presLayoutVars>
          <dgm:bulletEnabled val="1"/>
        </dgm:presLayoutVars>
      </dgm:prSet>
      <dgm:spPr/>
    </dgm:pt>
    <dgm:pt modelId="{F018ADE4-B80A-9644-91CD-1659B3BBF959}" type="pres">
      <dgm:prSet presAssocID="{C8862391-8F4F-ED46-BC81-02E5BD9FC9DD}" presName="sibTrans" presStyleCnt="0"/>
      <dgm:spPr/>
    </dgm:pt>
    <dgm:pt modelId="{14DEF38A-8484-B54D-8F9F-F335EE49BA59}" type="pres">
      <dgm:prSet presAssocID="{A5ED59E2-2D29-8E47-B961-70A88B52BC04}" presName="textNode" presStyleLbl="node1" presStyleIdx="1" presStyleCnt="4">
        <dgm:presLayoutVars>
          <dgm:bulletEnabled val="1"/>
        </dgm:presLayoutVars>
      </dgm:prSet>
      <dgm:spPr/>
    </dgm:pt>
    <dgm:pt modelId="{30FC834F-1AFD-3D46-B0B6-BF08A5EBC864}" type="pres">
      <dgm:prSet presAssocID="{FECC0856-BDE7-634F-A556-9C8C60CAF082}" presName="sibTrans" presStyleCnt="0"/>
      <dgm:spPr/>
    </dgm:pt>
    <dgm:pt modelId="{E5D84B13-4F31-6F4A-B78F-1EF81159E58E}" type="pres">
      <dgm:prSet presAssocID="{287EEEBB-E517-B84B-938D-6E40D416A6FD}" presName="textNode" presStyleLbl="node1" presStyleIdx="2" presStyleCnt="4">
        <dgm:presLayoutVars>
          <dgm:bulletEnabled val="1"/>
        </dgm:presLayoutVars>
      </dgm:prSet>
      <dgm:spPr/>
    </dgm:pt>
    <dgm:pt modelId="{10354507-5755-E542-8250-B4943BF5F39F}" type="pres">
      <dgm:prSet presAssocID="{E7748817-4A0F-2848-883C-669764057C56}" presName="sibTrans" presStyleCnt="0"/>
      <dgm:spPr/>
    </dgm:pt>
    <dgm:pt modelId="{7B20930C-78E7-2742-89F1-6E4587C9DBE9}" type="pres">
      <dgm:prSet presAssocID="{C6168B64-3FE1-0343-802F-E3CB7AA373D7}" presName="textNode" presStyleLbl="node1" presStyleIdx="3" presStyleCnt="4">
        <dgm:presLayoutVars>
          <dgm:bulletEnabled val="1"/>
        </dgm:presLayoutVars>
      </dgm:prSet>
      <dgm:spPr/>
    </dgm:pt>
  </dgm:ptLst>
  <dgm:cxnLst>
    <dgm:cxn modelId="{61D1F822-4B43-DE4F-909C-AE315CD2E619}" type="presOf" srcId="{287EEEBB-E517-B84B-938D-6E40D416A6FD}" destId="{E5D84B13-4F31-6F4A-B78F-1EF81159E58E}" srcOrd="0" destOrd="0" presId="urn:microsoft.com/office/officeart/2005/8/layout/hProcess9"/>
    <dgm:cxn modelId="{4DF8C431-0B59-6A49-8F7F-DB5C75E99CFA}" type="presOf" srcId="{001C1289-41CE-2946-AF2F-2A33C160B5F5}" destId="{FAF2AF24-A392-2C4C-B67D-557ABC03FCFE}" srcOrd="0" destOrd="0" presId="urn:microsoft.com/office/officeart/2005/8/layout/hProcess9"/>
    <dgm:cxn modelId="{EC7C5F64-FE9A-9440-8637-3FCAA971FC31}" type="presOf" srcId="{C6168B64-3FE1-0343-802F-E3CB7AA373D7}" destId="{7B20930C-78E7-2742-89F1-6E4587C9DBE9}" srcOrd="0" destOrd="0" presId="urn:microsoft.com/office/officeart/2005/8/layout/hProcess9"/>
    <dgm:cxn modelId="{FE9CD451-8BE1-2F44-A7BB-B93B39C8782D}" type="presOf" srcId="{A5ED59E2-2D29-8E47-B961-70A88B52BC04}" destId="{14DEF38A-8484-B54D-8F9F-F335EE49BA59}" srcOrd="0" destOrd="0" presId="urn:microsoft.com/office/officeart/2005/8/layout/hProcess9"/>
    <dgm:cxn modelId="{54E38C59-75CC-F346-9E87-ABABFC85C907}" srcId="{DFB2790F-8A7B-5347-B7E3-323020E5D692}" destId="{A5ED59E2-2D29-8E47-B961-70A88B52BC04}" srcOrd="1" destOrd="0" parTransId="{920A14CF-5E65-0244-AE3D-590385DE39F6}" sibTransId="{FECC0856-BDE7-634F-A556-9C8C60CAF082}"/>
    <dgm:cxn modelId="{A7A2C59A-F072-B348-B9A1-C415A9C4CF7E}" srcId="{DFB2790F-8A7B-5347-B7E3-323020E5D692}" destId="{001C1289-41CE-2946-AF2F-2A33C160B5F5}" srcOrd="0" destOrd="0" parTransId="{6E05CE46-A012-FC4F-8DEB-48A06CC5FEB2}" sibTransId="{C8862391-8F4F-ED46-BC81-02E5BD9FC9DD}"/>
    <dgm:cxn modelId="{6175B8B4-D2AF-2B49-8098-ECD6376708CC}" srcId="{DFB2790F-8A7B-5347-B7E3-323020E5D692}" destId="{C6168B64-3FE1-0343-802F-E3CB7AA373D7}" srcOrd="3" destOrd="0" parTransId="{173E43DC-DAA6-6446-932B-1A41B16B321E}" sibTransId="{82973D4F-2A9C-664F-A109-0E1940F36C16}"/>
    <dgm:cxn modelId="{8F1437D7-28B1-414B-AA75-7E017E999207}" type="presOf" srcId="{DFB2790F-8A7B-5347-B7E3-323020E5D692}" destId="{D78A8FCD-5BA0-2E41-A073-B4EF2644BC94}" srcOrd="0" destOrd="0" presId="urn:microsoft.com/office/officeart/2005/8/layout/hProcess9"/>
    <dgm:cxn modelId="{DFB249E6-5B60-034D-9710-41F2FE7C080A}" srcId="{DFB2790F-8A7B-5347-B7E3-323020E5D692}" destId="{287EEEBB-E517-B84B-938D-6E40D416A6FD}" srcOrd="2" destOrd="0" parTransId="{81DECF28-7903-8B40-8738-39F4294F0F4C}" sibTransId="{E7748817-4A0F-2848-883C-669764057C56}"/>
    <dgm:cxn modelId="{454C14DA-EBA5-EC4D-87F7-C38886F82E7D}" type="presParOf" srcId="{D78A8FCD-5BA0-2E41-A073-B4EF2644BC94}" destId="{C9C36B3A-D799-1149-81ED-F34FF8B6FE7E}" srcOrd="0" destOrd="0" presId="urn:microsoft.com/office/officeart/2005/8/layout/hProcess9"/>
    <dgm:cxn modelId="{F9ADD5B2-6DC9-9342-A1A2-6266F6D68C23}" type="presParOf" srcId="{D78A8FCD-5BA0-2E41-A073-B4EF2644BC94}" destId="{31DC0AA7-750C-164F-B004-DDB9977A3D9C}" srcOrd="1" destOrd="0" presId="urn:microsoft.com/office/officeart/2005/8/layout/hProcess9"/>
    <dgm:cxn modelId="{D9B8A165-B2DA-CB4B-BAAD-2C0909AFC298}" type="presParOf" srcId="{31DC0AA7-750C-164F-B004-DDB9977A3D9C}" destId="{FAF2AF24-A392-2C4C-B67D-557ABC03FCFE}" srcOrd="0" destOrd="0" presId="urn:microsoft.com/office/officeart/2005/8/layout/hProcess9"/>
    <dgm:cxn modelId="{FB0A05C3-C360-9347-9832-EEE30A3AA781}" type="presParOf" srcId="{31DC0AA7-750C-164F-B004-DDB9977A3D9C}" destId="{F018ADE4-B80A-9644-91CD-1659B3BBF959}" srcOrd="1" destOrd="0" presId="urn:microsoft.com/office/officeart/2005/8/layout/hProcess9"/>
    <dgm:cxn modelId="{16B02C5E-CF2A-B64A-9826-7384A58B6C91}" type="presParOf" srcId="{31DC0AA7-750C-164F-B004-DDB9977A3D9C}" destId="{14DEF38A-8484-B54D-8F9F-F335EE49BA59}" srcOrd="2" destOrd="0" presId="urn:microsoft.com/office/officeart/2005/8/layout/hProcess9"/>
    <dgm:cxn modelId="{6D93A71B-2949-A749-8F68-CD2FDD565361}" type="presParOf" srcId="{31DC0AA7-750C-164F-B004-DDB9977A3D9C}" destId="{30FC834F-1AFD-3D46-B0B6-BF08A5EBC864}" srcOrd="3" destOrd="0" presId="urn:microsoft.com/office/officeart/2005/8/layout/hProcess9"/>
    <dgm:cxn modelId="{6E56158A-8C17-954E-99EB-CB6C600CCCB5}" type="presParOf" srcId="{31DC0AA7-750C-164F-B004-DDB9977A3D9C}" destId="{E5D84B13-4F31-6F4A-B78F-1EF81159E58E}" srcOrd="4" destOrd="0" presId="urn:microsoft.com/office/officeart/2005/8/layout/hProcess9"/>
    <dgm:cxn modelId="{0D764A21-9481-A14E-A82B-BE08236E3FAD}" type="presParOf" srcId="{31DC0AA7-750C-164F-B004-DDB9977A3D9C}" destId="{10354507-5755-E542-8250-B4943BF5F39F}" srcOrd="5" destOrd="0" presId="urn:microsoft.com/office/officeart/2005/8/layout/hProcess9"/>
    <dgm:cxn modelId="{6F34D01D-AED3-7547-A172-0577D4E346CF}" type="presParOf" srcId="{31DC0AA7-750C-164F-B004-DDB9977A3D9C}" destId="{7B20930C-78E7-2742-89F1-6E4587C9DBE9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C36B3A-D799-1149-81ED-F34FF8B6FE7E}">
      <dsp:nvSpPr>
        <dsp:cNvPr id="0" name=""/>
        <dsp:cNvSpPr/>
      </dsp:nvSpPr>
      <dsp:spPr>
        <a:xfrm>
          <a:off x="0" y="0"/>
          <a:ext cx="5078667" cy="4617983"/>
        </a:xfrm>
        <a:prstGeom prst="rightArrow">
          <a:avLst/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AF2AF24-A392-2C4C-B67D-557ABC03FCFE}">
      <dsp:nvSpPr>
        <dsp:cNvPr id="0" name=""/>
        <dsp:cNvSpPr/>
      </dsp:nvSpPr>
      <dsp:spPr>
        <a:xfrm>
          <a:off x="2990" y="1385394"/>
          <a:ext cx="1438294" cy="1847193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/>
            <a:t>On Line sessions </a:t>
          </a:r>
        </a:p>
      </dsp:txBody>
      <dsp:txXfrm>
        <a:off x="73202" y="1455606"/>
        <a:ext cx="1297870" cy="1706769"/>
      </dsp:txXfrm>
    </dsp:sp>
    <dsp:sp modelId="{14DEF38A-8484-B54D-8F9F-F335EE49BA59}">
      <dsp:nvSpPr>
        <dsp:cNvPr id="0" name=""/>
        <dsp:cNvSpPr/>
      </dsp:nvSpPr>
      <dsp:spPr>
        <a:xfrm>
          <a:off x="1513199" y="1385394"/>
          <a:ext cx="1438294" cy="1847193"/>
        </a:xfrm>
        <a:prstGeom prst="roundRect">
          <a:avLst/>
        </a:prstGeom>
        <a:solidFill>
          <a:schemeClr val="accent5">
            <a:hueOff val="-2252848"/>
            <a:satOff val="-5806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/>
            <a:t>Question writers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/>
            <a:t>Reviewers 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500" kern="1200" dirty="0"/>
        </a:p>
      </dsp:txBody>
      <dsp:txXfrm>
        <a:off x="1583411" y="1455606"/>
        <a:ext cx="1297870" cy="1706769"/>
      </dsp:txXfrm>
    </dsp:sp>
    <dsp:sp modelId="{E5D84B13-4F31-6F4A-B78F-1EF81159E58E}">
      <dsp:nvSpPr>
        <dsp:cNvPr id="0" name=""/>
        <dsp:cNvSpPr/>
      </dsp:nvSpPr>
      <dsp:spPr>
        <a:xfrm>
          <a:off x="3023408" y="1385394"/>
          <a:ext cx="1438294" cy="1847193"/>
        </a:xfrm>
        <a:prstGeom prst="roundRect">
          <a:avLst/>
        </a:prstGeom>
        <a:solidFill>
          <a:schemeClr val="accent5">
            <a:hueOff val="-4505695"/>
            <a:satOff val="-11613"/>
            <a:lumOff val="-784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/>
            <a:t>Work in small groups to produce 2</a:t>
          </a:r>
          <a:r>
            <a:rPr lang="en-GB" sz="1500" kern="1200" baseline="30000" dirty="0"/>
            <a:t>nd</a:t>
          </a:r>
          <a:r>
            <a:rPr lang="en-GB" sz="1500" kern="1200" dirty="0"/>
            <a:t> reading of MCQs</a:t>
          </a:r>
        </a:p>
      </dsp:txBody>
      <dsp:txXfrm>
        <a:off x="3093620" y="1455606"/>
        <a:ext cx="1297870" cy="1706769"/>
      </dsp:txXfrm>
    </dsp:sp>
    <dsp:sp modelId="{7B20930C-78E7-2742-89F1-6E4587C9DBE9}">
      <dsp:nvSpPr>
        <dsp:cNvPr id="0" name=""/>
        <dsp:cNvSpPr/>
      </dsp:nvSpPr>
      <dsp:spPr>
        <a:xfrm>
          <a:off x="4533618" y="1385394"/>
          <a:ext cx="1438294" cy="1847193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/>
            <a:t>Work at Live F2F meeting to produce 3</a:t>
          </a:r>
          <a:r>
            <a:rPr lang="en-GB" sz="1500" kern="1200" baseline="30000" dirty="0"/>
            <a:t>rd</a:t>
          </a:r>
          <a:r>
            <a:rPr lang="en-GB" sz="1500" kern="1200" dirty="0"/>
            <a:t> draft of MCQs</a:t>
          </a:r>
        </a:p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500" kern="1200" dirty="0"/>
            <a:t>By core steering group</a:t>
          </a:r>
        </a:p>
      </dsp:txBody>
      <dsp:txXfrm>
        <a:off x="4603830" y="1455606"/>
        <a:ext cx="1297870" cy="170676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C19483-439F-44A6-A09B-4C887CCC43F9}" type="datetimeFigureOut">
              <a:rPr lang="en-GB" smtClean="0"/>
              <a:t>02/05/2025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80BEA9-9D44-41B9-8D81-A563EA7587F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42176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Aran boards…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F6F602-70D7-A946-9B64-D80CC17DE22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93650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Why do this?  How to cover in the congress?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3F6F602-70D7-A946-9B64-D80CC17DE22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00008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1C2FFE-198F-AD89-CECF-041442FE71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2883E63-9B9B-8DCE-50DB-919E3683E0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D18822-CA48-203C-C098-678855C101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44E4E-06D0-4D58-9769-D0A65122044F}" type="datetimeFigureOut">
              <a:rPr lang="en-GB" smtClean="0"/>
              <a:t>02/05/2025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10AA8F-883F-51D6-AC82-3C77934910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71E179-BF4A-5FD4-BB7D-C78E0ADC5D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5FE8-4E7E-4CD9-A2ED-06E2A0A044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495834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B1975D-75B6-CFDA-F3E7-AC9119201E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DBAA00D-5577-51AA-DFAC-7E5815CD15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E87A46-9760-407D-80C0-FB8350515A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44E4E-06D0-4D58-9769-D0A65122044F}" type="datetimeFigureOut">
              <a:rPr lang="en-GB" smtClean="0"/>
              <a:t>02/05/2025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747471-23BE-0E9A-7449-0CCB4C23B8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1EB6D2-BA26-4F88-B448-2576062BEE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5FE8-4E7E-4CD9-A2ED-06E2A0A044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03235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0F8F0C3-2223-551D-864B-503C0ED5E08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53850E2-A00D-C89C-86D1-09E2D18A7E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341282-7DC6-AA01-EF79-6442E014FF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44E4E-06D0-4D58-9769-D0A65122044F}" type="datetimeFigureOut">
              <a:rPr lang="en-GB" smtClean="0"/>
              <a:t>02/05/2025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CE18BB-8451-2F19-79EC-936271DCF0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AB7671-69A9-51BE-7DE5-3B05D608F7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5FE8-4E7E-4CD9-A2ED-06E2A0A044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87963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>
            <a:extLst>
              <a:ext uri="{FF2B5EF4-FFF2-40B4-BE49-F238E27FC236}">
                <a16:creationId xmlns:a16="http://schemas.microsoft.com/office/drawing/2014/main" id="{1EBBC887-7CCD-8F48-A15D-7EBCF7167F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4918" y="1162693"/>
            <a:ext cx="10801349" cy="1086816"/>
          </a:xfrm>
        </p:spPr>
        <p:txBody>
          <a:bodyPr/>
          <a:lstStyle>
            <a:lvl1pPr>
              <a:defRPr sz="3200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10" name="Date Placeholder 3">
            <a:extLst>
              <a:ext uri="{FF2B5EF4-FFF2-40B4-BE49-F238E27FC236}">
                <a16:creationId xmlns:a16="http://schemas.microsoft.com/office/drawing/2014/main" id="{3D909666-8D90-894D-A5A2-587DE2C9280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14917" y="6483041"/>
            <a:ext cx="2743200" cy="25480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67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FC8BA77-E2E8-6540-9C4F-CD72717460A6}" type="datetime1">
              <a:rPr lang="de-DE" smtClean="0"/>
              <a:pPr/>
              <a:t>02.05.2025</a:t>
            </a:fld>
            <a:endParaRPr lang="de-DE" dirty="0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16E72B4B-2C3B-144B-95EB-01FBE99376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873067" y="6483041"/>
            <a:ext cx="2743200" cy="25480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1067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28389896-F367-714C-8F78-68AC34FA692E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2325AA61-4759-5A49-835F-D5A0B32787F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704571" y="6483041"/>
            <a:ext cx="4392769" cy="25480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67">
                <a:solidFill>
                  <a:schemeClr val="tx1"/>
                </a:solidFill>
              </a:defRPr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3239805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F3B703F5-2695-D742-BE7E-864726D3F8C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14917" y="6483041"/>
            <a:ext cx="2743200" cy="25480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67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FC8BA77-E2E8-6540-9C4F-CD72717460A6}" type="datetime1">
              <a:rPr lang="de-DE" smtClean="0"/>
              <a:pPr/>
              <a:t>02.05.2025</a:t>
            </a:fld>
            <a:endParaRPr lang="de-DE" dirty="0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DA915EF2-E553-954D-B71F-D9E47CDE8B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873067" y="6483041"/>
            <a:ext cx="2743200" cy="25480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1067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28389896-F367-714C-8F78-68AC34FA692E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6FAEE070-4DB9-0349-8FA5-6C80144FB7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4917" y="1162693"/>
            <a:ext cx="7315200" cy="1086816"/>
          </a:xfrm>
        </p:spPr>
        <p:txBody>
          <a:bodyPr/>
          <a:lstStyle>
            <a:lvl1pPr>
              <a:defRPr sz="3200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11" name="Inhaltsplatzhalter 2">
            <a:extLst>
              <a:ext uri="{FF2B5EF4-FFF2-40B4-BE49-F238E27FC236}">
                <a16:creationId xmlns:a16="http://schemas.microsoft.com/office/drawing/2014/main" id="{273DFE99-8B5E-5F4F-85A4-80B5175F8B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4917" y="2591549"/>
            <a:ext cx="7315200" cy="3487279"/>
          </a:xfrm>
        </p:spPr>
        <p:txBody>
          <a:bodyPr>
            <a:noAutofit/>
          </a:bodyPr>
          <a:lstStyle>
            <a:lvl1pPr>
              <a:lnSpc>
                <a:spcPct val="120000"/>
              </a:lnSpc>
              <a:defRPr/>
            </a:lvl1pPr>
          </a:lstStyle>
          <a:p>
            <a:r>
              <a:rPr lang="de-DE" dirty="0"/>
              <a:t>Mastertextformat bearbeiten</a:t>
            </a:r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E249E12A-54B1-FF43-BF62-6ACECA734C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704571" y="6483041"/>
            <a:ext cx="4392769" cy="25480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67">
                <a:solidFill>
                  <a:schemeClr val="tx1"/>
                </a:solidFill>
              </a:defRPr>
            </a:lvl1pPr>
          </a:lstStyle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100810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2" orient="horz" pos="548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elplatzhalter 1">
            <a:extLst>
              <a:ext uri="{FF2B5EF4-FFF2-40B4-BE49-F238E27FC236}">
                <a16:creationId xmlns:a16="http://schemas.microsoft.com/office/drawing/2014/main" id="{FB2FF375-9F4D-5F4B-83D7-07A0156745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4918" y="1162693"/>
            <a:ext cx="10801349" cy="1086816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>
              <a:defRPr sz="3200"/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14" name="Date Placeholder 3">
            <a:extLst>
              <a:ext uri="{FF2B5EF4-FFF2-40B4-BE49-F238E27FC236}">
                <a16:creationId xmlns:a16="http://schemas.microsoft.com/office/drawing/2014/main" id="{1CD521E2-4EEC-BA47-BAE7-2A261C4A4A9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14917" y="6483041"/>
            <a:ext cx="2743200" cy="25480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67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EFC8BA77-E2E8-6540-9C4F-CD72717460A6}" type="datetime1">
              <a:rPr lang="de-DE" smtClean="0"/>
              <a:pPr/>
              <a:t>02.05.2025</a:t>
            </a:fld>
            <a:endParaRPr lang="de-DE" dirty="0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32A22347-17B1-DF49-AADD-45BE708D48C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873067" y="6483041"/>
            <a:ext cx="2743200" cy="25480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1067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28389896-F367-714C-8F78-68AC34FA692E}" type="slidenum">
              <a:rPr lang="de-DE" smtClean="0"/>
              <a:pPr/>
              <a:t>‹#›</a:t>
            </a:fld>
            <a:endParaRPr lang="de-DE" dirty="0"/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261F2B84-AC76-5D44-80E6-BF57E095827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704571" y="6483041"/>
            <a:ext cx="4392769" cy="254804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067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de-DE" dirty="0"/>
          </a:p>
        </p:txBody>
      </p:sp>
      <p:sp>
        <p:nvSpPr>
          <p:cNvPr id="17" name="Inhaltsplatzhalter 2">
            <a:extLst>
              <a:ext uri="{FF2B5EF4-FFF2-40B4-BE49-F238E27FC236}">
                <a16:creationId xmlns:a16="http://schemas.microsoft.com/office/drawing/2014/main" id="{3F73DB3E-0D54-F74B-9272-8056FD8D22DA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14918" y="2591549"/>
            <a:ext cx="10801349" cy="3487279"/>
          </a:xfrm>
        </p:spPr>
        <p:txBody>
          <a:bodyPr numCol="2" spcCol="180000">
            <a:noAutofit/>
          </a:bodyPr>
          <a:lstStyle>
            <a:lvl1pPr>
              <a:lnSpc>
                <a:spcPct val="120000"/>
              </a:lnSpc>
              <a:defRPr/>
            </a:lvl1pPr>
          </a:lstStyle>
          <a:p>
            <a:r>
              <a:rPr lang="de-DE" dirty="0"/>
              <a:t>Mastertextformat 2 </a:t>
            </a:r>
            <a:r>
              <a:rPr lang="de-DE" dirty="0" err="1"/>
              <a:t>columns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8779157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BD58F0-BEF5-8554-315B-F01CDEBA52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867391-90D0-FF90-672C-D23B36DC38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8619A1-3E72-680B-8C6E-749F8D2918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44E4E-06D0-4D58-9769-D0A65122044F}" type="datetimeFigureOut">
              <a:rPr lang="en-GB" smtClean="0"/>
              <a:t>02/05/2025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43B8178-739E-7EBB-09DA-A4461A34EA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594FC2-CD69-7F8A-77DF-6A32CD6215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5FE8-4E7E-4CD9-A2ED-06E2A0A044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67241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31B03F-15B3-CD0B-DDE7-2564ED54EB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1A5C35D-8487-C661-E476-963ACF571D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DB9145-7975-8E70-47A0-8D398C3AD5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44E4E-06D0-4D58-9769-D0A65122044F}" type="datetimeFigureOut">
              <a:rPr lang="en-GB" smtClean="0"/>
              <a:t>02/05/2025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A6718D-A053-871F-B1AA-0EAFB4BD32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0D586D-F216-0228-A5F7-D95B97E351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5FE8-4E7E-4CD9-A2ED-06E2A0A044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67626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A4702A-A5F0-4945-207D-5E710A7E83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4B25834-B784-5C2D-23BB-E94A9C5E805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ADAAACA-6D43-C145-64BB-1D12DFA26E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F6E0C7-58A2-46FD-D1BD-2216D82B1A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44E4E-06D0-4D58-9769-D0A65122044F}" type="datetimeFigureOut">
              <a:rPr lang="en-GB" smtClean="0"/>
              <a:t>02/05/2025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B0E3F9-4DC1-7788-86F2-1E22ACA8DF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1DF767-746E-174A-B788-EACFAF8160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5FE8-4E7E-4CD9-A2ED-06E2A0A044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34923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4585B1-04C6-3A72-FE25-0E1139264A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7DD946-0994-C849-0624-5B0F29900A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FD8967-0C52-4182-4088-32946B3B67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A78576A-D0CF-42D6-D13C-3DDAB74C0F5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51D8ED6-770A-ACAD-75F0-E61C85BB0F5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053B009-9772-DAD5-43A3-6059BED257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44E4E-06D0-4D58-9769-D0A65122044F}" type="datetimeFigureOut">
              <a:rPr lang="en-GB" smtClean="0"/>
              <a:t>02/05/2025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C51EE2A-7E5B-4E56-BDF2-2458C798F0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705DDC-2878-3CED-6940-EF5DEC6712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5FE8-4E7E-4CD9-A2ED-06E2A0A044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14933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E729B9-9833-FD44-E23D-E88713F610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9FB7EBC-ABA3-88A9-F76B-6B6EA3A97A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44E4E-06D0-4D58-9769-D0A65122044F}" type="datetimeFigureOut">
              <a:rPr lang="en-GB" smtClean="0"/>
              <a:t>02/05/2025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F3EF3E9-59FC-2343-B902-0C4271EEBB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A588204-391E-21C6-5D4E-A2199C3E0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5FE8-4E7E-4CD9-A2ED-06E2A0A044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79352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7D28BCF-3FD1-6206-BEBC-D0F966B2EA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44E4E-06D0-4D58-9769-D0A65122044F}" type="datetimeFigureOut">
              <a:rPr lang="en-GB" smtClean="0"/>
              <a:t>02/05/2025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2617AA2-F3CD-D841-F063-727795FEF9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ECB3A1-D643-ECD9-BBCD-A88E23D2F2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5FE8-4E7E-4CD9-A2ED-06E2A0A044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61720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ED35AD-7953-01D1-05C3-301DB641E9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2D0D3B-9295-8E6B-71DF-A4B8C923FF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4F21B2-BF5E-2791-207B-CCC7CCC805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90EE4A-7E25-008B-6BFD-FAB2241BD8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44E4E-06D0-4D58-9769-D0A65122044F}" type="datetimeFigureOut">
              <a:rPr lang="en-GB" smtClean="0"/>
              <a:t>02/05/2025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530290-CC7B-B799-EF25-97ED24A6E7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EAC8379-F85D-BB65-53B1-5E5874B96B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5FE8-4E7E-4CD9-A2ED-06E2A0A044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17906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01A0A5-49C0-C71C-2022-FEF2153D14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56EE501-1246-7540-87E1-064A09FE3EB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E27E35-376F-9E06-204D-444A13C55B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68E7F77-DBDB-D921-2967-A1BBE09A90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44E4E-06D0-4D58-9769-D0A65122044F}" type="datetimeFigureOut">
              <a:rPr lang="en-GB" smtClean="0"/>
              <a:t>02/05/2025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02DC1B-37BE-3DEA-F641-433B9E2D8B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70C873-64EA-D93B-4FDE-C3092139ED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055FE8-4E7E-4CD9-A2ED-06E2A0A044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42207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A7119B8-011F-DFC6-E234-ACC268BE51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5475F7-7FAC-96F5-04C0-DCCDC4C2E8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5B5867-4D7C-B5A4-A984-252EDDACAB9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344E4E-06D0-4D58-9769-D0A65122044F}" type="datetimeFigureOut">
              <a:rPr lang="en-GB" smtClean="0"/>
              <a:t>02/05/2025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CD2C45-F7EA-A682-C483-D787B4E6DC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94B472-B1BD-5D9D-F888-A90043B1E1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055FE8-4E7E-4CD9-A2ED-06E2A0A0442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08708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stockphoto.com/vector/doctors-superheroes-vector-gm1083582336-290691784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hyperlink" Target="https://www.uems.eu/" TargetMode="Externa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79B05D-A262-ED60-A8BF-D4DE1BACAFD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2450" y="2801308"/>
            <a:ext cx="11253446" cy="1007395"/>
          </a:xfrm>
        </p:spPr>
        <p:txBody>
          <a:bodyPr>
            <a:normAutofit fontScale="90000"/>
          </a:bodyPr>
          <a:lstStyle/>
          <a:p>
            <a:pPr algn="l"/>
            <a:r>
              <a:rPr lang="en-GB" dirty="0"/>
              <a:t>UEMS Rheumatology                 EULAR </a:t>
            </a:r>
            <a:br>
              <a:rPr lang="en-GB" dirty="0"/>
            </a:br>
            <a:br>
              <a:rPr lang="en-GB" dirty="0"/>
            </a:br>
            <a:r>
              <a:rPr lang="en-GB" sz="4000" dirty="0"/>
              <a:t>to create the European Certificate of Rheumatology </a:t>
            </a:r>
            <a:r>
              <a:rPr lang="en-GB" sz="4400" dirty="0"/>
              <a:t>………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A307392-9D6A-C7FE-CACB-93AC390E72D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84260" y="4314676"/>
            <a:ext cx="9178484" cy="2164032"/>
          </a:xfrm>
        </p:spPr>
        <p:txBody>
          <a:bodyPr>
            <a:normAutofit/>
          </a:bodyPr>
          <a:lstStyle/>
          <a:p>
            <a:pPr algn="l"/>
            <a:r>
              <a:rPr lang="en-GB" sz="2000" dirty="0"/>
              <a:t>Kaushik Chaudhuri </a:t>
            </a:r>
            <a:endParaRPr lang="en-GB" sz="1800" dirty="0"/>
          </a:p>
          <a:p>
            <a:pPr algn="l"/>
            <a:r>
              <a:rPr lang="en-GB" sz="1800" i="1" dirty="0"/>
              <a:t>Head, Department of Rheumatology </a:t>
            </a:r>
          </a:p>
          <a:p>
            <a:pPr algn="l"/>
            <a:r>
              <a:rPr lang="en-GB" sz="1800" i="1" dirty="0"/>
              <a:t>University Hospital Coventry, UK</a:t>
            </a:r>
            <a:endParaRPr lang="en-GB" i="1" dirty="0"/>
          </a:p>
          <a:p>
            <a:pPr algn="l"/>
            <a:r>
              <a:rPr lang="en-GB" sz="1800" i="1" dirty="0"/>
              <a:t>President UEMS Rheumatology  Section &amp; Board</a:t>
            </a:r>
          </a:p>
          <a:p>
            <a:pPr algn="l"/>
            <a:r>
              <a:rPr lang="en-GB" sz="1800" i="1" dirty="0"/>
              <a:t>Member of Council &amp; Education Committee EULAR </a:t>
            </a:r>
          </a:p>
          <a:p>
            <a:pPr algn="l"/>
            <a:endParaRPr lang="en-GB" sz="1800" i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FFF6E73-7152-7EFE-764C-443AEA7B9E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63403" y="1480226"/>
            <a:ext cx="1719350" cy="131878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EDD6482-263A-D97E-C9F1-31DE2FB29B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091" y="379292"/>
            <a:ext cx="4946904" cy="101848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EAF9DB5-1F2A-D4AF-2CAD-43C4BDD72A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89532" y="318372"/>
            <a:ext cx="4502468" cy="1307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29888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FCBDEE-9BA9-B663-CBEA-8A1F252775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Time line</a:t>
            </a:r>
            <a:r>
              <a:rPr lang="en-CH" dirty="0"/>
              <a:t> 2024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8F989A8-29A6-29EB-9246-C3AD4C6E5223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EFC8BA77-E2E8-6540-9C4F-CD72717460A6}" type="datetime1">
              <a:rPr lang="de-DE" smtClean="0"/>
              <a:pPr/>
              <a:t>02.05.2025</a:t>
            </a:fld>
            <a:endParaRPr lang="de-D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A703D6-64B6-B661-E425-65780A9C39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8389896-F367-714C-8F78-68AC34FA692E}" type="slidenum">
              <a:rPr lang="de-DE" smtClean="0"/>
              <a:pPr/>
              <a:t>10</a:t>
            </a:fld>
            <a:endParaRPr lang="de-D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75EFE8-7851-6CE5-D0D5-87CE3A01117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de-DE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FA02545-2390-8A44-E7C3-892FD9E43E4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47825" y="2124844"/>
            <a:ext cx="11896349" cy="4216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85394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FCBDEE-9BA9-B663-CBEA-8A1F252775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Time line</a:t>
            </a:r>
            <a:r>
              <a:rPr lang="en-CH" dirty="0"/>
              <a:t> 2025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8F989A8-29A6-29EB-9246-C3AD4C6E5223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EFC8BA77-E2E8-6540-9C4F-CD72717460A6}" type="datetime1">
              <a:rPr lang="de-DE" smtClean="0"/>
              <a:pPr/>
              <a:t>02.05.2025</a:t>
            </a:fld>
            <a:endParaRPr lang="de-D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FA703D6-64B6-B661-E425-65780A9C39B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8389896-F367-714C-8F78-68AC34FA692E}" type="slidenum">
              <a:rPr lang="de-DE" smtClean="0"/>
              <a:pPr/>
              <a:t>11</a:t>
            </a:fld>
            <a:endParaRPr lang="de-D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75EFE8-7851-6CE5-D0D5-87CE3A01117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de-DE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FA02545-2390-8A44-E7C3-892FD9E43E4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48266" y="2159027"/>
            <a:ext cx="11895467" cy="4216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4376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694E36-0FDE-63ED-98CC-D7DA7E12B9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Current status : where are we in May 2025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DE816E4-D886-E891-8F94-3C75695ADA00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EFC8BA77-E2E8-6540-9C4F-CD72717460A6}" type="datetime1">
              <a:rPr lang="de-DE" smtClean="0"/>
              <a:pPr/>
              <a:t>02.05.2025</a:t>
            </a:fld>
            <a:endParaRPr lang="de-D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17A4A75-51AA-9C31-1E4A-D8E30234CE9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8389896-F367-714C-8F78-68AC34FA692E}" type="slidenum">
              <a:rPr lang="de-DE" smtClean="0"/>
              <a:pPr/>
              <a:t>12</a:t>
            </a:fld>
            <a:endParaRPr lang="de-DE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D94E87B-E8B2-80AB-6823-58B241A8B1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4918" y="2591549"/>
            <a:ext cx="8329082" cy="3487279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160 questions 2</a:t>
            </a:r>
            <a:r>
              <a:rPr lang="en-US" baseline="30000" dirty="0"/>
              <a:t>nd</a:t>
            </a:r>
            <a:r>
              <a:rPr lang="en-US" dirty="0"/>
              <a:t> reading ( need another 20)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Final selection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Standard setting </a:t>
            </a:r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6CC51EFE-2025-5433-D04C-63C34FF75A4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50558555"/>
              </p:ext>
            </p:extLst>
          </p:nvPr>
        </p:nvGraphicFramePr>
        <p:xfrm>
          <a:off x="5402179" y="1335505"/>
          <a:ext cx="5974903" cy="46179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2084781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EBA5B2-24A2-CE8C-49CF-FE63C617CC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317" y="131197"/>
            <a:ext cx="4632960" cy="602615"/>
          </a:xfrm>
        </p:spPr>
        <p:txBody>
          <a:bodyPr>
            <a:normAutofit fontScale="90000"/>
          </a:bodyPr>
          <a:lstStyle/>
          <a:p>
            <a:r>
              <a:rPr lang="en-GB" dirty="0"/>
              <a:t>Past 2 years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BAB919-0810-1E80-7C97-D42B828BD0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659" y="733812"/>
            <a:ext cx="11998517" cy="5992991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GB" sz="3400" b="1">
                <a:solidFill>
                  <a:srgbClr val="C00000"/>
                </a:solidFill>
              </a:rPr>
              <a:t>Progress has been good  </a:t>
            </a:r>
            <a:r>
              <a:rPr lang="en-GB" sz="3400" b="1" dirty="0">
                <a:solidFill>
                  <a:srgbClr val="C00000"/>
                </a:solidFill>
              </a:rPr>
              <a:t>– some bumps along the way  </a:t>
            </a:r>
          </a:p>
          <a:p>
            <a:r>
              <a:rPr lang="en-GB" sz="3400" dirty="0"/>
              <a:t>EULAR bank- rolling the project and basically in charge  </a:t>
            </a:r>
          </a:p>
          <a:p>
            <a:r>
              <a:rPr lang="en-GB" sz="3400" dirty="0"/>
              <a:t>  but UEMS has a  voice and representation – without which CESMA approval may be at stake </a:t>
            </a:r>
          </a:p>
          <a:p>
            <a:r>
              <a:rPr lang="en-GB" sz="3400" dirty="0"/>
              <a:t>A  core steering group &amp; question writing group  from both organisations created </a:t>
            </a:r>
          </a:p>
          <a:p>
            <a:r>
              <a:rPr lang="en-GB" sz="3400" dirty="0"/>
              <a:t>Launch for late 2025  – we are on schedule</a:t>
            </a:r>
          </a:p>
          <a:p>
            <a:r>
              <a:rPr lang="en-GB" sz="3400" dirty="0"/>
              <a:t>MOU between EULAR and UEMS next on the agenda  - pending – (?!)</a:t>
            </a:r>
          </a:p>
          <a:p>
            <a:r>
              <a:rPr lang="en-GB" sz="3400" dirty="0"/>
              <a:t>It is an asymmetric relationship with the specialist society</a:t>
            </a:r>
          </a:p>
          <a:p>
            <a:endParaRPr lang="en-GB" sz="3400" dirty="0"/>
          </a:p>
          <a:p>
            <a:pPr marL="0" indent="0">
              <a:buNone/>
            </a:pPr>
            <a:r>
              <a:rPr lang="en-GB" sz="3400" b="1" dirty="0">
                <a:solidFill>
                  <a:srgbClr val="C00000"/>
                </a:solidFill>
              </a:rPr>
              <a:t>On the whole</a:t>
            </a:r>
          </a:p>
          <a:p>
            <a:pPr marL="0" indent="0">
              <a:buNone/>
            </a:pPr>
            <a:r>
              <a:rPr lang="en-GB" sz="3400" dirty="0"/>
              <a:t> we are hoping to have a viable examination by end of next year </a:t>
            </a:r>
          </a:p>
          <a:p>
            <a:pPr marL="0" indent="0">
              <a:buNone/>
            </a:pPr>
            <a:r>
              <a:rPr lang="en-GB" sz="3400" dirty="0"/>
              <a:t>– initially it will be loss making – being absorbed by EULAR – </a:t>
            </a:r>
          </a:p>
          <a:p>
            <a:pPr marL="0" indent="0">
              <a:buNone/>
            </a:pPr>
            <a:r>
              <a:rPr lang="en-GB" sz="3400" dirty="0"/>
              <a:t>break even projected 3 – 5 years ; </a:t>
            </a:r>
          </a:p>
          <a:p>
            <a:pPr marL="0" indent="0">
              <a:buNone/>
            </a:pPr>
            <a:r>
              <a:rPr lang="en-GB" sz="3400" dirty="0"/>
              <a:t>apply for CESMA approval -3 years</a:t>
            </a:r>
          </a:p>
          <a:p>
            <a:r>
              <a:rPr lang="en-GB" sz="3400" dirty="0"/>
              <a:t>Creating an exam from scratch is a huge undertaking – in terms of time /effort and resources</a:t>
            </a:r>
          </a:p>
          <a:p>
            <a:r>
              <a:rPr lang="en-GB" sz="3400" dirty="0"/>
              <a:t>Sustaining it long term is going to be the challenge 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742698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39AA71-2A41-5DB7-1AD3-08F9D456EF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271" y="89822"/>
            <a:ext cx="6349181" cy="782638"/>
          </a:xfrm>
        </p:spPr>
        <p:txBody>
          <a:bodyPr>
            <a:normAutofit fontScale="90000"/>
          </a:bodyPr>
          <a:lstStyle/>
          <a:p>
            <a:r>
              <a:rPr lang="en-GB" dirty="0"/>
              <a:t>Vignettes of our cooperation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169265B-2DF5-BD33-18C2-0EE127774D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271" y="872460"/>
            <a:ext cx="4707712" cy="315843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DA44111-F417-93BF-A494-1E9C9DB780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5991" y="3713982"/>
            <a:ext cx="5439236" cy="28194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266C7FB-A135-1596-FC9E-87BE078891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51872" y="947446"/>
            <a:ext cx="5742038" cy="4885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30200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D14B6323-D69D-2BE8-B627-A23842EBE52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5168" b="4106"/>
          <a:stretch/>
        </p:blipFill>
        <p:spPr>
          <a:xfrm>
            <a:off x="-3047" y="10"/>
            <a:ext cx="12191999" cy="6857990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C49AD76D-8565-55BE-ABFF-049BBE184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80" y="325550"/>
            <a:ext cx="10058400" cy="3574778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200" b="1" dirty="0">
                <a:solidFill>
                  <a:srgbClr val="FFFFFF"/>
                </a:solidFill>
              </a:rPr>
              <a:t>Thank you 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C3C2A76-EA17-EABB-3A02-5896DD3D99A4}"/>
              </a:ext>
            </a:extLst>
          </p:cNvPr>
          <p:cNvSpPr txBox="1"/>
          <p:nvPr/>
        </p:nvSpPr>
        <p:spPr>
          <a:xfrm>
            <a:off x="4435267" y="5640224"/>
            <a:ext cx="67204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Thanks to Prof Chris Edwards; immediate past chair EULAR Education committee and co lead of the project and all my colleagues from both organisations  </a:t>
            </a:r>
          </a:p>
        </p:txBody>
      </p:sp>
    </p:spTree>
    <p:extLst>
      <p:ext uri="{BB962C8B-B14F-4D97-AF65-F5344CB8AC3E}">
        <p14:creationId xmlns:p14="http://schemas.microsoft.com/office/powerpoint/2010/main" val="17524299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9EECEC5-2333-1D82-9F05-7C781AA7F7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6815" y="2077749"/>
            <a:ext cx="3200400" cy="4461163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rgbClr val="FFFFFF"/>
                </a:solidFill>
              </a:rPr>
              <a:t>Journey starts</a:t>
            </a:r>
            <a:br>
              <a:rPr lang="en-GB" dirty="0">
                <a:solidFill>
                  <a:srgbClr val="FFFFFF"/>
                </a:solidFill>
              </a:rPr>
            </a:br>
            <a:r>
              <a:rPr lang="en-GB" dirty="0">
                <a:solidFill>
                  <a:srgbClr val="FFFFFF"/>
                </a:solidFill>
              </a:rPr>
              <a:t>2022  Feb – annual meeting of the section  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AFEA3E-68C7-0DF3-6F8B-FB645EA37A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 lnSpcReduction="10000"/>
          </a:bodyPr>
          <a:lstStyle/>
          <a:p>
            <a:r>
              <a:rPr lang="en-GB" sz="2600" b="1" dirty="0"/>
              <a:t>UEMS</a:t>
            </a:r>
            <a:r>
              <a:rPr lang="en-GB" sz="2600" dirty="0"/>
              <a:t> rheumatology would work towards an examination </a:t>
            </a:r>
          </a:p>
          <a:p>
            <a:r>
              <a:rPr lang="en-GB" sz="2600" dirty="0"/>
              <a:t> single best answer - MCQ examination </a:t>
            </a:r>
          </a:p>
          <a:p>
            <a:r>
              <a:rPr lang="en-GB" sz="2600" dirty="0"/>
              <a:t>Preferably with the specialist society  - European Alliance of Associations in Rheumatology</a:t>
            </a:r>
          </a:p>
          <a:p>
            <a:pPr marL="0" indent="0">
              <a:buNone/>
            </a:pPr>
            <a:r>
              <a:rPr lang="en-GB" sz="2600" dirty="0"/>
              <a:t> ( </a:t>
            </a:r>
            <a:r>
              <a:rPr lang="en-GB" sz="2600" b="1" dirty="0"/>
              <a:t>EULAR</a:t>
            </a:r>
            <a:r>
              <a:rPr lang="en-GB" sz="2600" dirty="0"/>
              <a:t>)</a:t>
            </a:r>
          </a:p>
          <a:p>
            <a:r>
              <a:rPr lang="en-GB" sz="2600" dirty="0"/>
              <a:t>Update the 2014 ETR</a:t>
            </a:r>
          </a:p>
          <a:p>
            <a:endParaRPr lang="en-GB" sz="2600" dirty="0"/>
          </a:p>
          <a:p>
            <a:pPr marL="0" indent="0">
              <a:buNone/>
            </a:pPr>
            <a:r>
              <a:rPr lang="en-GB" sz="2600" dirty="0"/>
              <a:t>The idea of an MCQ exam – on the cards from 2019</a:t>
            </a:r>
          </a:p>
          <a:p>
            <a:pPr marL="0" indent="0">
              <a:buNone/>
            </a:pPr>
            <a:r>
              <a:rPr lang="en-GB" sz="2600" dirty="0"/>
              <a:t>met with mixed response – many did not feel it was necessary within the UEMS rheumatology community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28859E8-BF9E-C572-11F0-43E5D4B7C0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380" y="696818"/>
            <a:ext cx="2913603" cy="1758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9507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octors superheroes vector Doctors man and woman in superhero cloaks. Vector illustration super hero doctor stock illustrations">
            <a:hlinkClick r:id="rId3"/>
            <a:extLst>
              <a:ext uri="{FF2B5EF4-FFF2-40B4-BE49-F238E27FC236}">
                <a16:creationId xmlns:a16="http://schemas.microsoft.com/office/drawing/2014/main" id="{38E89E56-9827-41B0-6300-CC4653D59604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12"/>
          <a:stretch/>
        </p:blipFill>
        <p:spPr bwMode="auto">
          <a:xfrm>
            <a:off x="0" y="10"/>
            <a:ext cx="9669642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8D63BA5-1A02-5E8F-474E-163CFBBDF5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57334" y="117297"/>
            <a:ext cx="5347855" cy="1899912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700" b="1" dirty="0"/>
              <a:t>Training of  specialists (Rheumatologists) at the national level……..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1E1B1DE-7A79-3CEF-BC13-AF8AB618349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68810" y="2265037"/>
            <a:ext cx="5078211" cy="4246858"/>
          </a:xfrm>
          <a:solidFill>
            <a:srgbClr val="FFC000"/>
          </a:solidFill>
        </p:spPr>
        <p:txBody>
          <a:bodyPr vert="horz" lIns="91440" tIns="45720" rIns="91440" bIns="45720" rtlCol="0">
            <a:noAutofit/>
          </a:bodyPr>
          <a:lstStyle/>
          <a:p>
            <a:r>
              <a:rPr lang="en-US" sz="2400" b="1" dirty="0">
                <a:latin typeface="+mj-lt"/>
              </a:rPr>
              <a:t>Legal </a:t>
            </a:r>
            <a:r>
              <a:rPr lang="en-GB" sz="2400" b="1" dirty="0">
                <a:latin typeface="+mj-lt"/>
              </a:rPr>
              <a:t>licence</a:t>
            </a:r>
            <a:r>
              <a:rPr lang="en-US" sz="2400" b="1" dirty="0">
                <a:latin typeface="+mj-lt"/>
              </a:rPr>
              <a:t> to practice</a:t>
            </a:r>
          </a:p>
          <a:p>
            <a:r>
              <a:rPr lang="en-US" sz="2400" b="1" dirty="0">
                <a:latin typeface="+mj-lt"/>
              </a:rPr>
              <a:t>National training </a:t>
            </a:r>
            <a:r>
              <a:rPr lang="en-GB" sz="2400" b="1" dirty="0">
                <a:latin typeface="+mj-lt"/>
              </a:rPr>
              <a:t>programme</a:t>
            </a:r>
          </a:p>
          <a:p>
            <a:r>
              <a:rPr lang="en-US" sz="2400" b="1" dirty="0">
                <a:latin typeface="+mj-lt"/>
              </a:rPr>
              <a:t>But other pan-national </a:t>
            </a:r>
            <a:r>
              <a:rPr lang="en-GB" sz="2400" b="1" dirty="0">
                <a:latin typeface="+mj-lt"/>
              </a:rPr>
              <a:t>organisations</a:t>
            </a:r>
            <a:r>
              <a:rPr lang="en-US" sz="2400" b="1" dirty="0">
                <a:latin typeface="+mj-lt"/>
              </a:rPr>
              <a:t> involved as well………..</a:t>
            </a:r>
          </a:p>
          <a:p>
            <a:r>
              <a:rPr lang="en-GB" sz="2400" b="1" dirty="0">
                <a:latin typeface="+mj-lt"/>
              </a:rPr>
              <a:t>Harmonisation of training</a:t>
            </a:r>
          </a:p>
          <a:p>
            <a:pPr lvl="1"/>
            <a:r>
              <a:rPr lang="en-GB" b="1" dirty="0">
                <a:latin typeface="+mj-lt"/>
              </a:rPr>
              <a:t>Consider a common set of standards for training</a:t>
            </a:r>
          </a:p>
          <a:p>
            <a:pPr lvl="1"/>
            <a:r>
              <a:rPr lang="en-GB" b="1" dirty="0">
                <a:latin typeface="+mj-lt"/>
              </a:rPr>
              <a:t>Consider a common examination</a:t>
            </a:r>
          </a:p>
          <a:p>
            <a:r>
              <a:rPr lang="en-GB" sz="2400" b="1" dirty="0">
                <a:latin typeface="+mj-lt"/>
              </a:rPr>
              <a:t>Common training may enable more rheumatologists to be trained</a:t>
            </a:r>
          </a:p>
          <a:p>
            <a:endParaRPr lang="en-US" sz="2400" b="1" dirty="0">
              <a:latin typeface="+mj-lt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AE7CD9B-B3DC-41F2-F2AE-D5DD6385F592}"/>
              </a:ext>
            </a:extLst>
          </p:cNvPr>
          <p:cNvSpPr txBox="1"/>
          <p:nvPr/>
        </p:nvSpPr>
        <p:spPr>
          <a:xfrm>
            <a:off x="230736" y="358923"/>
            <a:ext cx="4418176" cy="461665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en-GB" sz="2400" b="1" dirty="0"/>
              <a:t>The concept of “harmonisation” </a:t>
            </a:r>
          </a:p>
        </p:txBody>
      </p:sp>
    </p:spTree>
    <p:extLst>
      <p:ext uri="{BB962C8B-B14F-4D97-AF65-F5344CB8AC3E}">
        <p14:creationId xmlns:p14="http://schemas.microsoft.com/office/powerpoint/2010/main" val="5938077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4BE162-2702-C034-1D46-4F8F3C77BC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1064" y="684895"/>
            <a:ext cx="10801349" cy="1086816"/>
          </a:xfrm>
        </p:spPr>
        <p:txBody>
          <a:bodyPr/>
          <a:lstStyle/>
          <a:p>
            <a:r>
              <a:rPr lang="en-GB" b="1" dirty="0"/>
              <a:t>Agree standards for training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AC97930-071C-462E-295C-AB00F2268412}"/>
              </a:ext>
            </a:extLst>
          </p:cNvPr>
          <p:cNvSpPr txBox="1"/>
          <p:nvPr/>
        </p:nvSpPr>
        <p:spPr>
          <a:xfrm>
            <a:off x="569507" y="6492875"/>
            <a:ext cx="8298721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000" b="0" i="0" u="none" strike="noStrike" kern="1200" cap="none" spc="0" normalizeH="0" baseline="0" noProof="0" dirty="0" err="1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Alunno</a:t>
            </a:r>
            <a:r>
              <a:rPr kumimoji="0" lang="en-GB" sz="1000" b="0" i="0" u="none" strike="noStrike" kern="1200" cap="none" spc="0" normalizeH="0" baseline="0" noProof="0" dirty="0">
                <a:ln>
                  <a:noFill/>
                </a:ln>
                <a:solidFill>
                  <a:srgbClr val="21212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 et al. Points to consider: EULAR-UEMS standards for the training of European rheumatologists. Ann Rheum Dis. 2023 Aug;82(8):1107-1113. </a:t>
            </a:r>
            <a:endParaRPr kumimoji="0" lang="en-US" sz="1000" b="0" i="0" u="none" strike="noStrike" kern="1200" cap="none" spc="0" normalizeH="0" baseline="0" noProof="0" dirty="0">
              <a:ln>
                <a:noFill/>
              </a:ln>
              <a:solidFill>
                <a:srgbClr val="505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Content Placeholder 11" descr="A close-up of a newspaper&#10;&#10;Description automatically generated">
            <a:extLst>
              <a:ext uri="{FF2B5EF4-FFF2-40B4-BE49-F238E27FC236}">
                <a16:creationId xmlns:a16="http://schemas.microsoft.com/office/drawing/2014/main" id="{237B93A1-19EA-9EB0-F086-9AF4378FFF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16730" y="1429431"/>
            <a:ext cx="8958540" cy="4661187"/>
          </a:xfrm>
          <a:prstGeom prst="rect">
            <a:avLst/>
          </a:prstGeom>
          <a:ln>
            <a:solidFill>
              <a:schemeClr val="tx2"/>
            </a:solidFill>
          </a:ln>
        </p:spPr>
      </p:pic>
    </p:spTree>
    <p:extLst>
      <p:ext uri="{BB962C8B-B14F-4D97-AF65-F5344CB8AC3E}">
        <p14:creationId xmlns:p14="http://schemas.microsoft.com/office/powerpoint/2010/main" val="1703511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44D11-8CF2-592E-FCDD-BD0694998A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MCQ exam – is one element of the overall landscape of harmonised training </a:t>
            </a:r>
          </a:p>
        </p:txBody>
      </p:sp>
    </p:spTree>
    <p:extLst>
      <p:ext uri="{BB962C8B-B14F-4D97-AF65-F5344CB8AC3E}">
        <p14:creationId xmlns:p14="http://schemas.microsoft.com/office/powerpoint/2010/main" val="5279917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C9DCF83F-B95E-6646-AE6F-2DB82DB9EE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8586" y="194387"/>
            <a:ext cx="10881364" cy="1086816"/>
          </a:xfrm>
        </p:spPr>
        <p:txBody>
          <a:bodyPr/>
          <a:lstStyle/>
          <a:p>
            <a:r>
              <a:rPr lang="en-GB" sz="3733" b="1" dirty="0"/>
              <a:t>EULAR and UEMS</a:t>
            </a:r>
            <a:br>
              <a:rPr lang="en-GB" b="1" dirty="0"/>
            </a:br>
            <a:endParaRPr lang="de-DE" dirty="0"/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4590EFBA-8B6E-A246-9855-F01E3758F8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746" y="1121137"/>
            <a:ext cx="10755503" cy="4242171"/>
          </a:xfrm>
        </p:spPr>
        <p:txBody>
          <a:bodyPr vert="horz" lIns="0" tIns="0" rIns="0" bIns="0" rtlCol="0" anchor="t">
            <a:noAutofit/>
          </a:bodyPr>
          <a:lstStyle/>
          <a:p>
            <a:pPr marL="0" indent="0">
              <a:buNone/>
            </a:pPr>
            <a:r>
              <a:rPr lang="en-GB" sz="3200" b="1" dirty="0"/>
              <a:t>Key areas</a:t>
            </a:r>
          </a:p>
          <a:p>
            <a:pPr marL="380990" indent="-380990">
              <a:buFont typeface="Arial" panose="020B0604020202020204" pitchFamily="34" charset="0"/>
              <a:buChar char="•"/>
            </a:pPr>
            <a:r>
              <a:rPr lang="en-GB" sz="3200" dirty="0">
                <a:latin typeface="Arial"/>
                <a:cs typeface="Arial"/>
              </a:rPr>
              <a:t>Closer working </a:t>
            </a:r>
            <a:endParaRPr lang="en-CH" sz="3200" dirty="0">
              <a:latin typeface="Arial"/>
              <a:cs typeface="Arial"/>
            </a:endParaRPr>
          </a:p>
          <a:p>
            <a:pPr marL="838190" lvl="1" indent="-380990"/>
            <a:r>
              <a:rPr lang="en-GB" sz="2800" dirty="0">
                <a:latin typeface="Arial"/>
                <a:cs typeface="Arial"/>
              </a:rPr>
              <a:t>Standards/ETR project</a:t>
            </a:r>
          </a:p>
          <a:p>
            <a:pPr marL="838190" lvl="1" indent="-380990"/>
            <a:r>
              <a:rPr lang="en-GB" sz="2800" b="1" dirty="0">
                <a:highlight>
                  <a:srgbClr val="FFFF00"/>
                </a:highlight>
                <a:latin typeface="Arial"/>
                <a:cs typeface="Arial"/>
              </a:rPr>
              <a:t>Examination MCQ </a:t>
            </a:r>
            <a:r>
              <a:rPr lang="en-GB" sz="2800" b="1" dirty="0">
                <a:latin typeface="Arial"/>
                <a:cs typeface="Arial"/>
              </a:rPr>
              <a:t>: </a:t>
            </a:r>
            <a:r>
              <a:rPr lang="en-GB" sz="2800" u="sng" dirty="0">
                <a:latin typeface="Arial"/>
                <a:cs typeface="Arial"/>
              </a:rPr>
              <a:t>single best answer out of 5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en-GB" sz="2400" i="1" dirty="0">
                <a:latin typeface="Arial"/>
                <a:cs typeface="Arial"/>
              </a:rPr>
              <a:t>proctored online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en-GB" sz="2400" i="1" dirty="0">
                <a:latin typeface="Arial"/>
                <a:cs typeface="Arial"/>
              </a:rPr>
              <a:t>90 questions in 120 min 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en-GB" sz="2400" i="1" dirty="0">
                <a:latin typeface="Arial"/>
                <a:cs typeface="Arial"/>
              </a:rPr>
              <a:t>Blueprint 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en-GB" sz="2667" i="1" dirty="0">
                <a:latin typeface="Arial"/>
                <a:cs typeface="Arial"/>
              </a:rPr>
              <a:t>Question writing guidance – manual , workshops</a:t>
            </a:r>
          </a:p>
          <a:p>
            <a:pPr lvl="2">
              <a:buFont typeface="Wingdings" panose="05000000000000000000" pitchFamily="2" charset="2"/>
              <a:buChar char="ü"/>
            </a:pPr>
            <a:r>
              <a:rPr lang="en-GB" sz="2667" i="1" dirty="0">
                <a:latin typeface="Arial"/>
                <a:cs typeface="Arial"/>
              </a:rPr>
              <a:t>Submissions plus 2 X 2 day workshops </a:t>
            </a:r>
          </a:p>
          <a:p>
            <a:pPr lvl="2">
              <a:buFont typeface="Wingdings" panose="05000000000000000000" pitchFamily="2" charset="2"/>
              <a:buChar char="ü"/>
            </a:pPr>
            <a:endParaRPr lang="en-GB" sz="2667" i="1" dirty="0">
              <a:latin typeface="Arial"/>
              <a:cs typeface="Arial"/>
            </a:endParaRPr>
          </a:p>
          <a:p>
            <a:endParaRPr lang="en-CH" sz="2133" dirty="0">
              <a:latin typeface="Arial"/>
              <a:cs typeface="Arial"/>
            </a:endParaRPr>
          </a:p>
          <a:p>
            <a:endParaRPr lang="en-GB" sz="2133" dirty="0"/>
          </a:p>
          <a:p>
            <a:endParaRPr lang="en-GB" sz="2133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046C060D-D0D5-60AE-EFFB-340CF9DD38E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8746" y="5828393"/>
            <a:ext cx="9975490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j-lt"/>
              </a:rPr>
              <a:t>       </a:t>
            </a:r>
            <a:endParaRPr kumimoji="0" lang="en-US" altLang="en-US" sz="2000" b="1" i="0" u="none" strike="noStrike" cap="none" normalizeH="0" baseline="0" dirty="0">
              <a:ln>
                <a:noFill/>
              </a:ln>
              <a:solidFill>
                <a:srgbClr val="FF4400"/>
              </a:solidFill>
              <a:effectLst/>
              <a:latin typeface="+mj-lt"/>
            </a:endParaRPr>
          </a:p>
          <a:p>
            <a:pPr marL="0" marR="0" lvl="0" indent="0" algn="l" defTabSz="914400" rtl="0" eaLnBrk="0" fontAlgn="ctr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000" b="1" i="0" u="none" strike="noStrike" cap="none" normalizeH="0" baseline="0" dirty="0">
                <a:ln>
                  <a:noFill/>
                </a:ln>
                <a:solidFill>
                  <a:srgbClr val="006EB9"/>
                </a:solidFill>
                <a:effectLst/>
                <a:latin typeface="+mj-lt"/>
                <a:hlinkClick r:id="rId2"/>
              </a:rPr>
              <a:t>UNION EUROPÉENNE DES MÉDECINS SPÉCIALISTESEUROPEAN UNION OF MEDICAL SPECIALISTS</a:t>
            </a:r>
            <a:endParaRPr kumimoji="0" lang="en-US" altLang="en-US" sz="2000" b="1" i="0" u="none" strike="noStrike" cap="none" normalizeH="0" baseline="0" dirty="0">
              <a:ln>
                <a:noFill/>
              </a:ln>
              <a:solidFill>
                <a:srgbClr val="FF4400"/>
              </a:solidFill>
              <a:effectLst/>
              <a:latin typeface="+mj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2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j-lt"/>
            </a:endParaRPr>
          </a:p>
        </p:txBody>
      </p:sp>
      <p:pic>
        <p:nvPicPr>
          <p:cNvPr id="1026" name="Picture 2">
            <a:hlinkClick r:id="rId2" tooltip="logos"/>
            <a:extLst>
              <a:ext uri="{FF2B5EF4-FFF2-40B4-BE49-F238E27FC236}">
                <a16:creationId xmlns:a16="http://schemas.microsoft.com/office/drawing/2014/main" id="{32FB680A-A21C-4295-0038-147EE601F8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8160" y="139507"/>
            <a:ext cx="1562100" cy="1562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97905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343762-6221-5B18-3330-7334D11841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6936" y="0"/>
            <a:ext cx="10744051" cy="1187865"/>
          </a:xfrm>
        </p:spPr>
        <p:txBody>
          <a:bodyPr>
            <a:normAutofit fontScale="90000"/>
          </a:bodyPr>
          <a:lstStyle/>
          <a:p>
            <a:br>
              <a:rPr lang="en-GB" sz="3200" b="1" dirty="0"/>
            </a:br>
            <a:r>
              <a:rPr lang="en-GB" sz="3200" b="1" dirty="0"/>
              <a:t>MCQ – European Certificate of Rheumatology</a:t>
            </a:r>
            <a:br>
              <a:rPr lang="en-GB" sz="3200" b="1" dirty="0"/>
            </a:br>
            <a:br>
              <a:rPr lang="en-GB" sz="3200" b="1" dirty="0"/>
            </a:br>
            <a:r>
              <a:rPr lang="en-GB" sz="3200" b="1" dirty="0"/>
              <a:t>What are the options on the table ?   UEMS – EULAR collaboration</a:t>
            </a:r>
            <a:endParaRPr lang="en-GB" sz="40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FA354A-DA8C-AECA-32C9-BEFB177BD4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6936" y="1963129"/>
            <a:ext cx="10515600" cy="4351338"/>
          </a:xfrm>
        </p:spPr>
        <p:txBody>
          <a:bodyPr>
            <a:normAutofit/>
          </a:bodyPr>
          <a:lstStyle/>
          <a:p>
            <a:r>
              <a:rPr lang="en-GB" dirty="0"/>
              <a:t>EULAR had an exam – which by their own admission was poorly subscribed and would not meet CESMA approval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So Options were </a:t>
            </a:r>
          </a:p>
          <a:p>
            <a:r>
              <a:rPr lang="en-US" sz="2800" b="1" dirty="0"/>
              <a:t>Adopt an existing examination </a:t>
            </a:r>
            <a:r>
              <a:rPr lang="en-US" sz="2800" dirty="0"/>
              <a:t>: we undertook discussions with representatives of the Federation of the Royal College of Physicians </a:t>
            </a:r>
          </a:p>
          <a:p>
            <a:r>
              <a:rPr lang="en-US" dirty="0"/>
              <a:t>Commission a third party – vendor – and ‘buy off the shelf’</a:t>
            </a:r>
            <a:endParaRPr lang="en-US" sz="2800" dirty="0"/>
          </a:p>
          <a:p>
            <a:pPr>
              <a:buFont typeface="Wingdings" panose="05000000000000000000" pitchFamily="2" charset="2"/>
              <a:buChar char="ü"/>
            </a:pPr>
            <a:r>
              <a:rPr lang="en-US" sz="2800" b="1" dirty="0">
                <a:solidFill>
                  <a:srgbClr val="C00000"/>
                </a:solidFill>
              </a:rPr>
              <a:t>Develop a new examination from scratch </a:t>
            </a:r>
            <a:r>
              <a:rPr lang="en-US" sz="2800" dirty="0">
                <a:solidFill>
                  <a:srgbClr val="C00000"/>
                </a:solidFill>
              </a:rPr>
              <a:t>– following CESMA guidance and principles 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784943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23D253-C2C2-4E93-914E-45100FE34C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7643" y="168572"/>
            <a:ext cx="10331153" cy="933835"/>
          </a:xfrm>
        </p:spPr>
        <p:txBody>
          <a:bodyPr>
            <a:normAutofit/>
          </a:bodyPr>
          <a:lstStyle/>
          <a:p>
            <a:r>
              <a:rPr lang="en-GB" sz="3200" b="1" dirty="0">
                <a:solidFill>
                  <a:srgbClr val="FF0000"/>
                </a:solidFill>
              </a:rPr>
              <a:t>The nuts and bolts of creating an examination from scratch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6FCD10-5836-EFC1-FCE2-5A5ABF23A6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2901" y="1024115"/>
            <a:ext cx="11801031" cy="5665313"/>
          </a:xfrm>
        </p:spPr>
        <p:txBody>
          <a:bodyPr>
            <a:normAutofit/>
          </a:bodyPr>
          <a:lstStyle/>
          <a:p>
            <a:r>
              <a:rPr lang="en-GB" dirty="0"/>
              <a:t>It is complex and labour intensive  - </a:t>
            </a:r>
          </a:p>
          <a:p>
            <a:r>
              <a:rPr lang="en-GB" dirty="0"/>
              <a:t>“know- how” in –house </a:t>
            </a:r>
          </a:p>
          <a:p>
            <a:r>
              <a:rPr lang="en-GB" dirty="0"/>
              <a:t>Important to have a “</a:t>
            </a:r>
            <a:r>
              <a:rPr lang="en-GB" b="1" dirty="0"/>
              <a:t>provider</a:t>
            </a:r>
            <a:r>
              <a:rPr lang="en-GB" dirty="0"/>
              <a:t>”</a:t>
            </a:r>
          </a:p>
          <a:p>
            <a:r>
              <a:rPr lang="en-GB" dirty="0"/>
              <a:t>Requirement from team developing the exam :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dirty="0"/>
              <a:t>	</a:t>
            </a:r>
            <a:r>
              <a:rPr lang="en-GB" sz="2400" dirty="0"/>
              <a:t>a level of competence and sense of joint purpose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sz="2400" dirty="0"/>
              <a:t>	enthusiasm and time commitment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sz="2400" dirty="0"/>
              <a:t>	 goodwill + mutual trust and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sz="2400" dirty="0"/>
              <a:t>	a strict time- line of delivery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sz="2400" dirty="0"/>
              <a:t>	underlying logistic support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sz="2400" dirty="0"/>
              <a:t>	core group – equal representations from both organisations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GB" sz="2400" dirty="0"/>
              <a:t>	lots (&amp; lots !) of time – for meetings , question writing … and more meetings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92209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2586AE-27DA-F5D7-B390-C206265619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Taskforce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ACE05DC-58C0-A36A-3175-43510AFDBEBE}"/>
              </a:ext>
            </a:extLst>
          </p:cNvPr>
          <p:cNvSpPr>
            <a:spLocks noGrp="1"/>
          </p:cNvSpPr>
          <p:nvPr>
            <p:ph type="dt" sz="half" idx="2"/>
          </p:nvPr>
        </p:nvSpPr>
        <p:spPr/>
        <p:txBody>
          <a:bodyPr/>
          <a:lstStyle/>
          <a:p>
            <a:fld id="{EFC8BA77-E2E8-6540-9C4F-CD72717460A6}" type="datetime1">
              <a:rPr lang="de-DE" smtClean="0"/>
              <a:pPr/>
              <a:t>02.05.2025</a:t>
            </a:fld>
            <a:endParaRPr lang="de-D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B3CB55-CEF6-6C7B-6254-00E9147CC1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28389896-F367-714C-8F78-68AC34FA692E}" type="slidenum">
              <a:rPr lang="de-DE" smtClean="0"/>
              <a:pPr/>
              <a:t>9</a:t>
            </a:fld>
            <a:endParaRPr lang="de-DE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13A9D2-EC97-9562-CDBE-1C7C14819DE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9180407E-5565-ACE2-99F5-AB9510C6B322}"/>
              </a:ext>
            </a:extLst>
          </p:cNvPr>
          <p:cNvSpPr txBox="1">
            <a:spLocks/>
          </p:cNvSpPr>
          <p:nvPr/>
        </p:nvSpPr>
        <p:spPr>
          <a:xfrm>
            <a:off x="713052" y="2121270"/>
            <a:ext cx="11005080" cy="2615459"/>
          </a:xfrm>
          <a:prstGeom prst="rect">
            <a:avLst/>
          </a:prstGeom>
        </p:spPr>
        <p:txBody>
          <a:bodyPr numCol="2" spcCol="432000">
            <a:noAutofit/>
          </a:bodyPr>
          <a:lstStyle>
            <a:lvl1pPr marL="0" indent="0" algn="l" defTabSz="1219170" rtl="0" eaLnBrk="1" latinLnBrk="0" hangingPunct="1">
              <a:lnSpc>
                <a:spcPct val="120000"/>
              </a:lnSpc>
              <a:spcBef>
                <a:spcPts val="0"/>
              </a:spcBef>
              <a:buFontTx/>
              <a:buNone/>
              <a:defRPr sz="1867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914377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23962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66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133547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743131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352716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962301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571886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181470" indent="-304792" algn="l" defTabSz="1219170" rtl="0" eaLnBrk="1" latinLnBrk="0" hangingPunct="1">
              <a:lnSpc>
                <a:spcPct val="90000"/>
              </a:lnSpc>
              <a:spcBef>
                <a:spcPts val="667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/>
              <a:t>Aurelie Najm</a:t>
            </a:r>
            <a:r>
              <a:rPr lang="en-CH" sz="1800" dirty="0"/>
              <a:t> – </a:t>
            </a:r>
            <a:r>
              <a:rPr lang="en-GB" sz="1800" dirty="0"/>
              <a:t> France/ </a:t>
            </a:r>
            <a:r>
              <a:rPr lang="en-CH" sz="1800" dirty="0"/>
              <a:t>United Kingdom</a:t>
            </a:r>
            <a:endParaRPr lang="en-GB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/>
              <a:t>Benoit Le Goff</a:t>
            </a:r>
            <a:r>
              <a:rPr lang="en-CH" sz="1800" dirty="0"/>
              <a:t> - France</a:t>
            </a:r>
            <a:endParaRPr lang="en-GB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/>
              <a:t>Caroline van </a:t>
            </a:r>
            <a:r>
              <a:rPr lang="en-GB" sz="1800" dirty="0" err="1"/>
              <a:t>Durme</a:t>
            </a:r>
            <a:r>
              <a:rPr lang="en-CH" sz="1800" dirty="0"/>
              <a:t> - Netherlands</a:t>
            </a:r>
            <a:endParaRPr lang="en-GB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 err="1"/>
              <a:t>Chamaida</a:t>
            </a:r>
            <a:r>
              <a:rPr lang="en-GB" sz="1800" dirty="0"/>
              <a:t> Plasencia</a:t>
            </a:r>
            <a:r>
              <a:rPr lang="en-CH" sz="1800" dirty="0"/>
              <a:t> - Spain</a:t>
            </a:r>
            <a:endParaRPr lang="en-GB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/>
              <a:t>David Kane</a:t>
            </a:r>
            <a:r>
              <a:rPr lang="en-CH" sz="1800" dirty="0"/>
              <a:t> - Ireland</a:t>
            </a:r>
            <a:endParaRPr lang="en-GB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/>
              <a:t>Dimitrios Vassilopoulos</a:t>
            </a:r>
            <a:r>
              <a:rPr lang="en-CH" sz="1800" dirty="0"/>
              <a:t> - Greece</a:t>
            </a:r>
            <a:endParaRPr lang="en-GB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/>
              <a:t>Frank Buttgereit</a:t>
            </a:r>
            <a:r>
              <a:rPr lang="en-CH" sz="1800" dirty="0"/>
              <a:t> - Germany</a:t>
            </a:r>
            <a:endParaRPr lang="en-GB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/>
              <a:t>Isabel Castrejon</a:t>
            </a:r>
            <a:r>
              <a:rPr lang="en-CH" sz="1800" dirty="0"/>
              <a:t> - Spain</a:t>
            </a:r>
            <a:endParaRPr lang="en-GB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/>
              <a:t>Laura Muntean</a:t>
            </a:r>
            <a:r>
              <a:rPr lang="en-CH" sz="1800" dirty="0"/>
              <a:t> - Romania</a:t>
            </a:r>
            <a:endParaRPr lang="en-GB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/>
              <a:t>Marloes van Onna</a:t>
            </a:r>
            <a:r>
              <a:rPr lang="en-CH" sz="1800" dirty="0"/>
              <a:t> - Netherlands</a:t>
            </a:r>
            <a:endParaRPr lang="en-GB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/>
              <a:t>Marta Mosca</a:t>
            </a:r>
            <a:r>
              <a:rPr lang="en-CH" sz="1800" dirty="0"/>
              <a:t> - Italy</a:t>
            </a:r>
            <a:endParaRPr lang="en-GB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/>
              <a:t>Martin </a:t>
            </a:r>
            <a:r>
              <a:rPr lang="en-GB" sz="1800" dirty="0" err="1"/>
              <a:t>Aringer</a:t>
            </a:r>
            <a:r>
              <a:rPr lang="en-CH" sz="1800" dirty="0"/>
              <a:t> - Germany</a:t>
            </a:r>
            <a:endParaRPr lang="en-GB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/>
              <a:t>Mette Holland-Fischer</a:t>
            </a:r>
            <a:r>
              <a:rPr lang="en-CH" sz="1800" dirty="0"/>
              <a:t> - Denmark</a:t>
            </a:r>
            <a:endParaRPr lang="en-GB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/>
              <a:t>Miroslav Mayer</a:t>
            </a:r>
            <a:r>
              <a:rPr lang="en-CH" sz="1800" dirty="0"/>
              <a:t> - Croatia</a:t>
            </a:r>
            <a:endParaRPr lang="en-GB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/>
              <a:t>Nikolay Stoilov</a:t>
            </a:r>
            <a:r>
              <a:rPr lang="en-CH" sz="1800" dirty="0"/>
              <a:t> - Bulgaria</a:t>
            </a:r>
            <a:endParaRPr lang="en-GB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/>
              <a:t>Peter Balint</a:t>
            </a:r>
            <a:r>
              <a:rPr lang="en-CH" sz="1800" dirty="0"/>
              <a:t> - Hungary</a:t>
            </a:r>
            <a:endParaRPr lang="en-GB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/>
              <a:t>Silvia </a:t>
            </a:r>
            <a:r>
              <a:rPr lang="en-GB" sz="1800" dirty="0" err="1"/>
              <a:t>Piantoni</a:t>
            </a:r>
            <a:r>
              <a:rPr lang="en-CH" sz="1800" dirty="0"/>
              <a:t> - Italy</a:t>
            </a:r>
            <a:endParaRPr lang="en-GB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/>
              <a:t>Tadej </a:t>
            </a:r>
            <a:r>
              <a:rPr lang="en-GB" sz="1800" dirty="0" err="1"/>
              <a:t>Avcin</a:t>
            </a:r>
            <a:r>
              <a:rPr lang="en-CH" sz="1800" dirty="0"/>
              <a:t> - Slovenia</a:t>
            </a:r>
            <a:endParaRPr lang="en-GB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/>
              <a:t>Tue Kragstrup</a:t>
            </a:r>
            <a:r>
              <a:rPr lang="en-CH" sz="1800" dirty="0"/>
              <a:t> - Denmark</a:t>
            </a:r>
            <a:endParaRPr lang="en-GB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 err="1"/>
              <a:t>Valgerdur</a:t>
            </a:r>
            <a:r>
              <a:rPr lang="en-GB" sz="1800" dirty="0"/>
              <a:t> Sigurdardottir</a:t>
            </a:r>
            <a:r>
              <a:rPr lang="en-CH" sz="1800" dirty="0"/>
              <a:t> - Sweden</a:t>
            </a:r>
          </a:p>
        </p:txBody>
      </p:sp>
    </p:spTree>
    <p:extLst>
      <p:ext uri="{BB962C8B-B14F-4D97-AF65-F5344CB8AC3E}">
        <p14:creationId xmlns:p14="http://schemas.microsoft.com/office/powerpoint/2010/main" val="25222710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194900BABD61B4BAC2F245EDF4ED39E" ma:contentTypeVersion="13" ma:contentTypeDescription="Create a new document." ma:contentTypeScope="" ma:versionID="c4ac4cc19ec2fd821d8ee0cffd700213">
  <xsd:schema xmlns:xsd="http://www.w3.org/2001/XMLSchema" xmlns:xs="http://www.w3.org/2001/XMLSchema" xmlns:p="http://schemas.microsoft.com/office/2006/metadata/properties" xmlns:ns2="83bd27bf-f23a-4764-ba48-893866d47e01" xmlns:ns3="cd7455a3-4a59-4a73-9e70-409757b3c8a1" targetNamespace="http://schemas.microsoft.com/office/2006/metadata/properties" ma:root="true" ma:fieldsID="d772538a9937c808c56e73c70051e2a9" ns2:_="" ns3:_="">
    <xsd:import namespace="83bd27bf-f23a-4764-ba48-893866d47e01"/>
    <xsd:import namespace="cd7455a3-4a59-4a73-9e70-409757b3c8a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DateTaken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3bd27bf-f23a-4764-ba48-893866d47e0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6de6d2fa-23a7-45f3-a64a-563df53bb5f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7455a3-4a59-4a73-9e70-409757b3c8a1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b1efa4d1-760a-4f09-868e-fc619fd5e590}" ma:internalName="TaxCatchAll" ma:showField="CatchAllData" ma:web="cd7455a3-4a59-4a73-9e70-409757b3c8a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3bd27bf-f23a-4764-ba48-893866d47e01">
      <Terms xmlns="http://schemas.microsoft.com/office/infopath/2007/PartnerControls"/>
    </lcf76f155ced4ddcb4097134ff3c332f>
    <TaxCatchAll xmlns="cd7455a3-4a59-4a73-9e70-409757b3c8a1" xsi:nil="true"/>
  </documentManagement>
</p:properties>
</file>

<file path=customXml/itemProps1.xml><?xml version="1.0" encoding="utf-8"?>
<ds:datastoreItem xmlns:ds="http://schemas.openxmlformats.org/officeDocument/2006/customXml" ds:itemID="{9B57F8F8-7379-4D47-AA29-427E7B0D13EC}"/>
</file>

<file path=customXml/itemProps2.xml><?xml version="1.0" encoding="utf-8"?>
<ds:datastoreItem xmlns:ds="http://schemas.openxmlformats.org/officeDocument/2006/customXml" ds:itemID="{4B54EEE0-3AA9-44D5-852A-8B700C9D5760}"/>
</file>

<file path=customXml/itemProps3.xml><?xml version="1.0" encoding="utf-8"?>
<ds:datastoreItem xmlns:ds="http://schemas.openxmlformats.org/officeDocument/2006/customXml" ds:itemID="{C3E2B9C8-474F-4C55-AC9E-75E78F037364}"/>
</file>

<file path=docProps/app.xml><?xml version="1.0" encoding="utf-8"?>
<Properties xmlns="http://schemas.openxmlformats.org/officeDocument/2006/extended-properties" xmlns:vt="http://schemas.openxmlformats.org/officeDocument/2006/docPropsVTypes">
  <TotalTime>413</TotalTime>
  <Words>809</Words>
  <Application>Microsoft Office PowerPoint</Application>
  <PresentationFormat>Widescreen</PresentationFormat>
  <Paragraphs>127</Paragraphs>
  <Slides>15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1" baseType="lpstr">
      <vt:lpstr>Aptos</vt:lpstr>
      <vt:lpstr>Arial</vt:lpstr>
      <vt:lpstr>Calibri</vt:lpstr>
      <vt:lpstr>Calibri Light</vt:lpstr>
      <vt:lpstr>Wingdings</vt:lpstr>
      <vt:lpstr>Office Theme</vt:lpstr>
      <vt:lpstr>UEMS Rheumatology                 EULAR   to create the European Certificate of Rheumatology ………</vt:lpstr>
      <vt:lpstr>Journey starts 2022  Feb – annual meeting of the section  </vt:lpstr>
      <vt:lpstr>Training of  specialists (Rheumatologists) at the national level……..</vt:lpstr>
      <vt:lpstr>Agree standards for training</vt:lpstr>
      <vt:lpstr>The MCQ exam – is one element of the overall landscape of harmonised training </vt:lpstr>
      <vt:lpstr>EULAR and UEMS </vt:lpstr>
      <vt:lpstr> MCQ – European Certificate of Rheumatology  What are the options on the table ?   UEMS – EULAR collaboration</vt:lpstr>
      <vt:lpstr>The nuts and bolts of creating an examination from scratch</vt:lpstr>
      <vt:lpstr>Taskforce</vt:lpstr>
      <vt:lpstr>Time line 2024</vt:lpstr>
      <vt:lpstr>Time line 2025</vt:lpstr>
      <vt:lpstr>Current status : where are we in May 2025</vt:lpstr>
      <vt:lpstr>Past 2 years</vt:lpstr>
      <vt:lpstr>Vignettes of our cooperation</vt:lpstr>
      <vt:lpstr>Thank you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UEMS Rheumatology &amp; EULAR     the cooperation continues………</dc:title>
  <dc:creator>Kaushik</dc:creator>
  <cp:lastModifiedBy>Chaudhuri Kaushik (RKB) Consultant Rheumatologist</cp:lastModifiedBy>
  <cp:revision>7</cp:revision>
  <dcterms:created xsi:type="dcterms:W3CDTF">2023-05-24T19:07:30Z</dcterms:created>
  <dcterms:modified xsi:type="dcterms:W3CDTF">2025-05-02T10:06:59Z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0x0101004194900BABD61B4BAC2F245EDF4ED39E</vt:lpwstr>
  </property>
</Properties>
</file>