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974" r:id="rId3"/>
    <p:sldId id="1011" r:id="rId4"/>
    <p:sldId id="978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/>
    <p:restoredTop sz="94658"/>
  </p:normalViewPr>
  <p:slideViewPr>
    <p:cSldViewPr snapToGrid="0">
      <p:cViewPr varScale="1">
        <p:scale>
          <a:sx n="78" d="100"/>
          <a:sy n="78" d="100"/>
        </p:scale>
        <p:origin x="7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B5D3C-C7C7-3945-A55A-72F09C843337}" type="datetimeFigureOut">
              <a:t>02/05/2025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88065-BEB0-004B-987C-BF90745E48CC}" type="slidenum"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71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019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467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742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215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637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727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88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717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5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68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765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5/2/2025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Afbeelding 1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D267B131-D3A8-7F3B-0112-3F694CA0249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962" y="67208"/>
            <a:ext cx="1720588" cy="450000"/>
          </a:xfrm>
          <a:prstGeom prst="rect">
            <a:avLst/>
          </a:prstGeom>
        </p:spPr>
      </p:pic>
      <p:pic>
        <p:nvPicPr>
          <p:cNvPr id="7" name="Afbeelding 6" descr="Afbeelding met tekst, klok&#10;&#10;Automatisch gegenereerde beschrijving">
            <a:extLst>
              <a:ext uri="{FF2B5EF4-FFF2-40B4-BE49-F238E27FC236}">
                <a16:creationId xmlns:a16="http://schemas.microsoft.com/office/drawing/2014/main" id="{B1A19030-96DE-343B-2FF2-F736560941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5303" y="54462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0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077E47-5F79-3894-0235-67A7D28DA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9740" y="1122363"/>
            <a:ext cx="5066592" cy="1978346"/>
          </a:xfrm>
        </p:spPr>
        <p:txBody>
          <a:bodyPr>
            <a:normAutofit/>
          </a:bodyPr>
          <a:lstStyle/>
          <a:p>
            <a:r>
              <a:rPr lang="nl-BE"/>
              <a:t>UEMS-CESMA Appraisals Liaison Officer report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0B45EB-3270-9A02-5D89-437EBAD79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9740" y="3509963"/>
            <a:ext cx="5975436" cy="1747837"/>
          </a:xfrm>
        </p:spPr>
        <p:txBody>
          <a:bodyPr>
            <a:noAutofit/>
          </a:bodyPr>
          <a:lstStyle/>
          <a:p>
            <a:r>
              <a:rPr lang="nl-BE" dirty="0"/>
              <a:t>Prof. dr. Danny G.P. Mathysen </a:t>
            </a:r>
            <a:r>
              <a:rPr lang="nl-BE" sz="1600" i="1" dirty="0"/>
              <a:t>(MSc, PhD)</a:t>
            </a:r>
            <a:br>
              <a:rPr lang="nl-BE" sz="1600" i="1" dirty="0"/>
            </a:br>
            <a:r>
              <a:rPr lang="nl-BE" sz="1600" i="1" dirty="0"/>
              <a:t>danny.mathysen@uantwerpen.be</a:t>
            </a:r>
          </a:p>
          <a:p>
            <a:r>
              <a:rPr lang="nl-BE" sz="1000" b="1" i="1" dirty="0"/>
              <a:t>Universiteit Antwerpen (UAntwerpen) – Universitair Ziekenhuis Antwerpen (UZA)</a:t>
            </a:r>
            <a:br>
              <a:rPr lang="nl-BE" sz="1000" i="1" dirty="0"/>
            </a:br>
            <a:r>
              <a:rPr lang="nl-BE" sz="900" i="1" dirty="0"/>
              <a:t>PGME training coordinator University of Antwerp and Antwerp University Hospital</a:t>
            </a:r>
          </a:p>
          <a:p>
            <a:r>
              <a:rPr lang="nl-BE" sz="1000" b="1" i="1" dirty="0"/>
              <a:t>European Union of Medical Specialists – Council for European Specialty Medical Assessments</a:t>
            </a:r>
            <a:br>
              <a:rPr lang="nl-BE" sz="1000" i="1" dirty="0"/>
            </a:br>
            <a:r>
              <a:rPr lang="nl-BE" sz="900" i="1" dirty="0"/>
              <a:t>UEMS-CESMA Appraisals and Liaison Officer</a:t>
            </a:r>
          </a:p>
          <a:p>
            <a:r>
              <a:rPr lang="nl-BE" sz="1000" b="1" i="1" dirty="0"/>
              <a:t>FOD Volksgezondheid, Veiligheid van de Voedselketen en Leefmilieu</a:t>
            </a:r>
            <a:br>
              <a:rPr lang="nl-BE" sz="1000" b="1" i="1" dirty="0"/>
            </a:br>
            <a:r>
              <a:rPr lang="nl-BE" sz="1000" b="1" i="1" dirty="0"/>
              <a:t>SPF Santé Publique, Sécurité de la Chaîne alimentaire et Environnement</a:t>
            </a:r>
            <a:br>
              <a:rPr lang="nl-BE" sz="1000" i="1" dirty="0"/>
            </a:br>
            <a:r>
              <a:rPr lang="nl-BE" sz="900" i="1" dirty="0"/>
              <a:t>1) Plaatsvervangend lid van de Federale Planningscommissie – Medisch Aanbod </a:t>
            </a:r>
            <a:br>
              <a:rPr lang="nl-BE" sz="900" i="1" dirty="0"/>
            </a:br>
            <a:r>
              <a:rPr lang="nl-BE" sz="900" i="1" dirty="0"/>
              <a:t>Membre suppléant de la Commission de Planification – Offre Médicale</a:t>
            </a:r>
            <a:br>
              <a:rPr lang="nl-BE" sz="900" i="1" dirty="0"/>
            </a:br>
            <a:r>
              <a:rPr lang="nl-BE" sz="900" i="1" dirty="0"/>
              <a:t>2) Uitgenodigd expert Taskforce Kwaliteit van de stages van artsen-specialisten in opleiding</a:t>
            </a:r>
            <a:br>
              <a:rPr lang="nl-BE" sz="900" i="1" dirty="0"/>
            </a:br>
            <a:r>
              <a:rPr lang="nl-BE" sz="900" i="1" dirty="0"/>
              <a:t>Expert invité Taskforce Qualité des stages des médecins spécialistes en formation</a:t>
            </a:r>
            <a:br>
              <a:rPr lang="nl-BE" sz="900" i="1" dirty="0"/>
            </a:br>
            <a:r>
              <a:rPr lang="nl-BE" sz="900" i="1" dirty="0"/>
              <a:t>3) Uitgenodigd expert werkgroep Kwaliteit Hoge Raad van Artsen-specialisten en van Huisartsen</a:t>
            </a:r>
            <a:br>
              <a:rPr lang="nl-BE" sz="900" i="1" dirty="0"/>
            </a:br>
            <a:r>
              <a:rPr lang="nl-BE" sz="900" i="1" dirty="0"/>
              <a:t>Expert invité groupe de travail Qualité du Conseil Supérieur des médecins spécialistes et des médecins généralistes</a:t>
            </a:r>
          </a:p>
          <a:p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90A0C-7A75-10C6-FFBE-276DC74275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5676106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2838"/>
            <a:ext cx="3342291" cy="960875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1701611" y="28555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9740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3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5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A3DB4839-FDF6-EEB6-9124-C7AD872555FB}"/>
              </a:ext>
            </a:extLst>
          </p:cNvPr>
          <p:cNvSpPr txBox="1"/>
          <p:nvPr/>
        </p:nvSpPr>
        <p:spPr>
          <a:xfrm>
            <a:off x="5676104" y="6581012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6" name="Afbeelding 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4FF36D0-0EE1-F3CC-0AE3-66E8632DA1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038" y="118655"/>
            <a:ext cx="1720588" cy="450000"/>
          </a:xfrm>
          <a:prstGeom prst="rect">
            <a:avLst/>
          </a:prstGeom>
        </p:spPr>
      </p:pic>
      <p:pic>
        <p:nvPicPr>
          <p:cNvPr id="8" name="Afbeelding 7" descr="Afbeelding met schermopname, cirkel, tekst, Lettertype&#10;&#10;Automatisch gegenereerde beschrijving">
            <a:extLst>
              <a:ext uri="{FF2B5EF4-FFF2-40B4-BE49-F238E27FC236}">
                <a16:creationId xmlns:a16="http://schemas.microsoft.com/office/drawing/2014/main" id="{09206551-D061-D945-69E8-756E466424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784" y="26197"/>
            <a:ext cx="3535710" cy="634917"/>
          </a:xfrm>
          <a:prstGeom prst="rect">
            <a:avLst/>
          </a:prstGeom>
        </p:spPr>
      </p:pic>
      <p:pic>
        <p:nvPicPr>
          <p:cNvPr id="7" name="Afbeelding 6" descr="Afbeelding met tekst, klok&#10;&#10;Automatisch gegenereerde beschrijving">
            <a:extLst>
              <a:ext uri="{FF2B5EF4-FFF2-40B4-BE49-F238E27FC236}">
                <a16:creationId xmlns:a16="http://schemas.microsoft.com/office/drawing/2014/main" id="{5FF0C565-6F62-2EFD-9436-5F72801F63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494" y="118655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9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4E637477-508C-B9A3-CBA7-7F41438C3C6C}"/>
              </a:ext>
            </a:extLst>
          </p:cNvPr>
          <p:cNvSpPr txBox="1"/>
          <p:nvPr/>
        </p:nvSpPr>
        <p:spPr>
          <a:xfrm>
            <a:off x="525717" y="2796427"/>
            <a:ext cx="5566263" cy="327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UEMS-CESMA Core Appraisal Group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September 20</a:t>
            </a:r>
            <a:r>
              <a:rPr lang="en-US" sz="2000" baseline="30000"/>
              <a:t>th</a:t>
            </a:r>
            <a:r>
              <a:rPr lang="en-US" sz="2000"/>
              <a:t>, 2024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October 25</a:t>
            </a:r>
            <a:r>
              <a:rPr lang="en-US" sz="2000" baseline="30000"/>
              <a:t>th</a:t>
            </a:r>
            <a:r>
              <a:rPr lang="en-US" sz="2000"/>
              <a:t>, 2024 </a:t>
            </a:r>
            <a:r>
              <a:rPr lang="en-US" sz="1400" i="1"/>
              <a:t>(cancelled due to circumstances)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March 19</a:t>
            </a:r>
            <a:r>
              <a:rPr lang="en-US" sz="2000" baseline="30000"/>
              <a:t>th</a:t>
            </a:r>
            <a:r>
              <a:rPr lang="en-US" sz="2000"/>
              <a:t>, 2025 </a:t>
            </a:r>
            <a:r>
              <a:rPr lang="en-US" sz="1400" i="1"/>
              <a:t>(guidance document &amp; collaboration)</a:t>
            </a:r>
            <a:br>
              <a:rPr lang="en-US" sz="1400" i="1"/>
            </a:br>
            <a:r>
              <a:rPr lang="en-US" sz="1400" b="1" i="1">
                <a:solidFill>
                  <a:srgbClr val="FF0000"/>
                </a:solidFill>
              </a:rPr>
              <a:t>Cancelled for personal reasons, to be taken up after </a:t>
            </a:r>
            <a:br>
              <a:rPr lang="en-US" sz="1400" b="1" i="1">
                <a:solidFill>
                  <a:srgbClr val="FF0000"/>
                </a:solidFill>
              </a:rPr>
            </a:br>
            <a:r>
              <a:rPr lang="en-US" sz="1400" b="1" i="1">
                <a:solidFill>
                  <a:srgbClr val="FF0000"/>
                </a:solidFill>
              </a:rPr>
              <a:t>the UEMS-CESMA Meeting in Cork</a:t>
            </a:r>
            <a:br>
              <a:rPr lang="en-US" sz="1400" b="1" i="1">
                <a:solidFill>
                  <a:srgbClr val="FF0000"/>
                </a:solidFill>
              </a:rPr>
            </a:br>
            <a:r>
              <a:rPr lang="en-US" sz="1400" b="1" i="1">
                <a:solidFill>
                  <a:srgbClr val="FF0000"/>
                </a:solidFill>
              </a:rPr>
              <a:t>Purpose: drafting a guidance document for UEMS-CESMA appraisers upon finalisation of the standards document</a:t>
            </a:r>
          </a:p>
        </p:txBody>
      </p:sp>
      <p:pic>
        <p:nvPicPr>
          <p:cNvPr id="3" name="Afbeelding 2" descr="Afbeelding met meubels, kleding, overdekt, tafel&#10;&#10;Automatisch gegenereerde beschrijving">
            <a:extLst>
              <a:ext uri="{FF2B5EF4-FFF2-40B4-BE49-F238E27FC236}">
                <a16:creationId xmlns:a16="http://schemas.microsoft.com/office/drawing/2014/main" id="{639A85EF-0C62-ADFA-5B60-E53CD15AC5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789" y="10"/>
            <a:ext cx="5660211" cy="6857990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95C6395E-4B7F-E9C4-B9FA-AD911F6F8E9A}"/>
              </a:ext>
            </a:extLst>
          </p:cNvPr>
          <p:cNvSpPr txBox="1"/>
          <p:nvPr/>
        </p:nvSpPr>
        <p:spPr>
          <a:xfrm>
            <a:off x="1465197" y="651107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479B318F-01FD-0246-63A7-542146A35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6" name="Afbeelding 5" descr="Afbeelding met tekst, klok&#10;&#10;Automatisch gegenereerde beschrijving">
            <a:extLst>
              <a:ext uri="{FF2B5EF4-FFF2-40B4-BE49-F238E27FC236}">
                <a16:creationId xmlns:a16="http://schemas.microsoft.com/office/drawing/2014/main" id="{F7C147CC-5BEF-8D27-D87D-BED37FD204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4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A5ADA7-1930-6EAC-D8A4-E79CFF7D2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9C2D3E-0686-3507-CFAB-C12B298CE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020763-AEFB-61D3-9242-969E2BCBF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4EAB4F-B1AF-AE6A-B96B-ADAFE5943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6A62057-FD3F-0C82-DDB0-8E52101BD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67F5195-5E65-315F-8367-CD4E4489C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C539AF5D-6D40-DBD3-0A60-7A4238C21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70C05F82-9197-11C1-2BEF-A3622214A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DE3FBC9D-D3FF-1954-B38D-6233E66AF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11E4BB-82E7-9EEC-2FF5-A43FE88DB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5F2B4ED-EA5B-090F-9FEA-34420BBF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21999279-9543-009F-C375-580B8FB63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4BE8897F-D662-74DE-6DE2-F01AF6AD9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84CB907B-7215-5DDF-8F6A-3D19758F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3CCA0EFA-E105-A354-C91F-95406BAC2A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8346600F-1CD6-D012-543E-27862E560C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2CCEF269-1DBD-4B39-E187-8B8F57381A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7A0B0BD9-1250-25CB-C164-51EB6FB552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E7F67CF-36C1-E262-675E-814E820F7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183FFFA-6F7C-D04E-A5C9-E8D44A3FD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7F52E513-9085-25E9-98FA-C2053965D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FDDF42FE-EAB2-6056-E14B-8D8B5AC69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A66FCFF5-E342-AB69-C636-55ECE6D1F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D82849DA-05CB-DF25-2F0E-02DC0F0F0E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DCDD68B3-3CCD-4A8B-9BF8-423361F44D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3B040807-86FA-6020-4900-B1151D3628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C95D33E7-C9E3-77FB-7C43-A6771C19F8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726B4E0F-3638-ADE6-3AF3-0B9B826CDAAF}"/>
              </a:ext>
            </a:extLst>
          </p:cNvPr>
          <p:cNvSpPr txBox="1"/>
          <p:nvPr/>
        </p:nvSpPr>
        <p:spPr>
          <a:xfrm>
            <a:off x="525717" y="2796427"/>
            <a:ext cx="5566263" cy="3735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UEMS-CESMA appraisals 2024 </a:t>
            </a:r>
            <a:r>
              <a:rPr lang="en-US" sz="1200" b="1" i="1"/>
              <a:t>(to be finalised soon)</a:t>
            </a:r>
          </a:p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UEMS-CESMA appraisals 2025 </a:t>
            </a:r>
            <a:r>
              <a:rPr lang="en-US" sz="1200" b="1" i="1"/>
              <a:t>(ongoing)</a:t>
            </a:r>
            <a:endParaRPr lang="en-US" sz="200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3A710E-6F6C-EDC4-936A-089AC762A13E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1167"/>
            <a:ext cx="5659200" cy="6856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D27960B-5F63-E0AA-179E-3327BCC4F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FD5BB8D-164D-C0B1-337C-E11099B02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1928978-6285-66AA-5825-66FE4A701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72972F3-364C-FF58-9596-C3946B691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DECAD51-EC69-ADE9-BB09-4B09A93FC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27BD7088-5279-52C5-968A-182C1E74B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D40E2C1A-6CC9-4BE0-0E81-55C388B15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C45AEF77-057A-4466-C1A3-C72E8F15B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80F338E-7C81-55A9-EC92-080AC55F5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4176E65F-04CB-AC26-D1A6-90E9935ABEC3}"/>
              </a:ext>
            </a:extLst>
          </p:cNvPr>
          <p:cNvSpPr txBox="1"/>
          <p:nvPr/>
        </p:nvSpPr>
        <p:spPr>
          <a:xfrm>
            <a:off x="1466208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150374A2-7C98-7426-AFC7-11CBE5DE56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7" name="Afbeelding 6" descr="Afbeelding met tekst, klok&#10;&#10;Automatisch gegenereerde beschrijving">
            <a:extLst>
              <a:ext uri="{FF2B5EF4-FFF2-40B4-BE49-F238E27FC236}">
                <a16:creationId xmlns:a16="http://schemas.microsoft.com/office/drawing/2014/main" id="{5E9456CB-952C-D41F-85EF-0209F01E4E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89083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3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D51785-BA88-CE7F-DE85-4B1F013DF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74E5A4-7340-2ECD-0787-51410D1E2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00B1127-E3DC-A3BD-E569-A15503F0F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B95EC23-C221-EBE1-0A27-9DB745266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360FFF-71FB-B572-035B-BE1C87878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4D2BA2-E537-A1A0-790B-072A1589C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CF4A1B75-BAFE-CCA2-0D8F-56AE5B489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5">
              <a:extLst>
                <a:ext uri="{FF2B5EF4-FFF2-40B4-BE49-F238E27FC236}">
                  <a16:creationId xmlns:a16="http://schemas.microsoft.com/office/drawing/2014/main" id="{56F88554-48B0-46D0-755B-E1DE8F59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5">
              <a:extLst>
                <a:ext uri="{FF2B5EF4-FFF2-40B4-BE49-F238E27FC236}">
                  <a16:creationId xmlns:a16="http://schemas.microsoft.com/office/drawing/2014/main" id="{9F8F148E-DE33-5981-0E4C-0BF1E0D18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3327D82-C131-6913-A25D-CD66F054FD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C4F3383-994B-9AAD-4C2F-4DE1299B4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6" name="Graphic 78">
            <a:extLst>
              <a:ext uri="{FF2B5EF4-FFF2-40B4-BE49-F238E27FC236}">
                <a16:creationId xmlns:a16="http://schemas.microsoft.com/office/drawing/2014/main" id="{9B767C86-2D12-A2D1-DAEF-D3CD16CF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7" name="Graphic 78">
              <a:extLst>
                <a:ext uri="{FF2B5EF4-FFF2-40B4-BE49-F238E27FC236}">
                  <a16:creationId xmlns:a16="http://schemas.microsoft.com/office/drawing/2014/main" id="{B22CF71C-D9E1-ED29-5E98-4462FA46E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aphic 78">
              <a:extLst>
                <a:ext uri="{FF2B5EF4-FFF2-40B4-BE49-F238E27FC236}">
                  <a16:creationId xmlns:a16="http://schemas.microsoft.com/office/drawing/2014/main" id="{9F128431-9526-4FAB-A550-15539C3F9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D813DD06-5E51-7759-9794-1307EB0369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884FDE9B-0A37-71F9-85E3-40C83928A5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D806B8CE-9BB3-8826-3FE8-2B40849950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AA7B608A-B329-33D0-1896-78D9116154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FA3971B-2B43-813D-43EA-F8C3FC83D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9CBC6E3-2C1E-B6F8-83D9-DCBDA46CCC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00" y="0"/>
            <a:ext cx="5659200" cy="685800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4B9693B-C2E8-AE94-38BB-6CD3C36F3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aphic 78">
            <a:extLst>
              <a:ext uri="{FF2B5EF4-FFF2-40B4-BE49-F238E27FC236}">
                <a16:creationId xmlns:a16="http://schemas.microsoft.com/office/drawing/2014/main" id="{ED4A3FD0-7286-973E-7E15-940CF8F0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9" name="Graphic 78">
              <a:extLst>
                <a:ext uri="{FF2B5EF4-FFF2-40B4-BE49-F238E27FC236}">
                  <a16:creationId xmlns:a16="http://schemas.microsoft.com/office/drawing/2014/main" id="{41A04A3C-CBE6-9A91-2481-CDFC69225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aphic 78">
              <a:extLst>
                <a:ext uri="{FF2B5EF4-FFF2-40B4-BE49-F238E27FC236}">
                  <a16:creationId xmlns:a16="http://schemas.microsoft.com/office/drawing/2014/main" id="{C2ECB259-C574-C286-1081-1B4BD3142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1053536B-966B-4627-215C-AF6EB2A16B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9443A456-602A-D32C-D68D-AC8C1423B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C163E3EC-AA0F-BEAE-7127-2B096CFAE9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48882455-4140-94E9-448C-1114A04A75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kstvak 3">
            <a:extLst>
              <a:ext uri="{FF2B5EF4-FFF2-40B4-BE49-F238E27FC236}">
                <a16:creationId xmlns:a16="http://schemas.microsoft.com/office/drawing/2014/main" id="{CEB43CE4-39ED-393C-4684-B9CABCD4C7B7}"/>
              </a:ext>
            </a:extLst>
          </p:cNvPr>
          <p:cNvSpPr txBox="1"/>
          <p:nvPr/>
        </p:nvSpPr>
        <p:spPr>
          <a:xfrm>
            <a:off x="525717" y="2796427"/>
            <a:ext cx="5566263" cy="3274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sz="2000" b="1"/>
              <a:t>Thank you ...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... to all UEMS-CESMA appraisers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... to all candidate UEMS-CESMA appraisers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... for all of your input for the near future</a:t>
            </a:r>
            <a:endParaRPr lang="en-US" sz="14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DC9CC20E-E0A3-79D3-637A-28D198885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A287439-37FC-7589-DD1D-88CCC86E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E21A2C2-1088-A0EB-0713-F4BD3800C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F10237B-983A-C439-B7B7-EBECB5770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5A85CC1-2495-1865-B39E-0E3C12231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27F40290-EFC6-E123-D07B-F39EA11F7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F88CEC83-33FB-B921-8DC6-5493EACCA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15">
              <a:extLst>
                <a:ext uri="{FF2B5EF4-FFF2-40B4-BE49-F238E27FC236}">
                  <a16:creationId xmlns:a16="http://schemas.microsoft.com/office/drawing/2014/main" id="{B0D976B6-42EB-2814-0C3E-79BC688F8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3DCE805-C4BF-CF15-42DA-1B72EA9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0CA65763-D140-20D5-0746-53DBB064C52B}"/>
              </a:ext>
            </a:extLst>
          </p:cNvPr>
          <p:cNvSpPr txBox="1"/>
          <p:nvPr/>
        </p:nvSpPr>
        <p:spPr>
          <a:xfrm>
            <a:off x="1465200" y="6512400"/>
            <a:ext cx="5066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200" b="1">
                <a:solidFill>
                  <a:schemeClr val="accent1"/>
                </a:solidFill>
              </a:rPr>
              <a:t>Image generated with DALL-E AI Image Generator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F5679C27-0F66-9D50-E97E-5E6DA60321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6339399"/>
            <a:ext cx="1720588" cy="450000"/>
          </a:xfrm>
          <a:prstGeom prst="rect">
            <a:avLst/>
          </a:prstGeom>
        </p:spPr>
      </p:pic>
      <p:pic>
        <p:nvPicPr>
          <p:cNvPr id="3" name="Afbeelding 2" descr="Afbeelding met tekst, klok&#10;&#10;Automatisch gegenereerde beschrijving">
            <a:extLst>
              <a:ext uri="{FF2B5EF4-FFF2-40B4-BE49-F238E27FC236}">
                <a16:creationId xmlns:a16="http://schemas.microsoft.com/office/drawing/2014/main" id="{F5008530-4224-9334-F99C-97B5B89629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505" y="5722090"/>
            <a:ext cx="1055454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88931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eate a new document." ma:contentTypeScope="" ma:versionID="c4ac4cc19ec2fd821d8ee0cffd700213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d772538a9937c808c56e73c70051e2a9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1efa4d1-760a-4f09-868e-fc619fd5e590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Props1.xml><?xml version="1.0" encoding="utf-8"?>
<ds:datastoreItem xmlns:ds="http://schemas.openxmlformats.org/officeDocument/2006/customXml" ds:itemID="{77BA79B5-719D-4E59-B787-0770194F0217}"/>
</file>

<file path=customXml/itemProps2.xml><?xml version="1.0" encoding="utf-8"?>
<ds:datastoreItem xmlns:ds="http://schemas.openxmlformats.org/officeDocument/2006/customXml" ds:itemID="{441F036D-DF1B-45D4-BB74-D8FC86575CB8}"/>
</file>

<file path=customXml/itemProps3.xml><?xml version="1.0" encoding="utf-8"?>
<ds:datastoreItem xmlns:ds="http://schemas.openxmlformats.org/officeDocument/2006/customXml" ds:itemID="{8E7CEBAA-E02A-442C-B367-59424755824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298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Avenir Next LT Pro</vt:lpstr>
      <vt:lpstr>Avenir Next LT Pro Light</vt:lpstr>
      <vt:lpstr>Georgia Pro Semibold</vt:lpstr>
      <vt:lpstr>RocaVTI</vt:lpstr>
      <vt:lpstr>UEMS-CESMA Appraisals Liaison Officer report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Danny Mathysen</dc:creator>
  <cp:lastModifiedBy>Sophie Gidikas</cp:lastModifiedBy>
  <cp:revision>24</cp:revision>
  <dcterms:created xsi:type="dcterms:W3CDTF">2024-11-21T07:00:06Z</dcterms:created>
  <dcterms:modified xsi:type="dcterms:W3CDTF">2025-05-02T10:47:33Z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</Properties>
</file>