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9"/>
  </p:notesMasterIdLst>
  <p:sldIdLst>
    <p:sldId id="256" r:id="rId6"/>
    <p:sldId id="259" r:id="rId7"/>
    <p:sldId id="2783" r:id="rId8"/>
    <p:sldId id="2782" r:id="rId9"/>
    <p:sldId id="778" r:id="rId10"/>
    <p:sldId id="2772" r:id="rId11"/>
    <p:sldId id="2781" r:id="rId12"/>
    <p:sldId id="782" r:id="rId13"/>
    <p:sldId id="2784" r:id="rId14"/>
    <p:sldId id="789" r:id="rId15"/>
    <p:sldId id="2786" r:id="rId16"/>
    <p:sldId id="2787" r:id="rId17"/>
    <p:sldId id="2785" r:id="rId18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80D4EE-FE9D-A84B-E3CC-4AD212E294BE}" name="agutniak" initials="ag" userId="S::agutniak_gmail.com#ext#@vult.onmicrosoft.com::42e55152-6aaa-46de-8ca8-d8494e0c36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12B"/>
    <a:srgbClr val="005E00"/>
    <a:srgbClr val="FFFAEB"/>
    <a:srgbClr val="EDE5E3"/>
    <a:srgbClr val="B1926F"/>
    <a:srgbClr val="C6AF96"/>
    <a:srgbClr val="F1F8EC"/>
    <a:srgbClr val="FFF7E1"/>
    <a:srgbClr val="E0D1CE"/>
    <a:srgbClr val="932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7" autoAdjust="0"/>
    <p:restoredTop sz="94242" autoAdjust="0"/>
  </p:normalViewPr>
  <p:slideViewPr>
    <p:cSldViewPr snapToGrid="0">
      <p:cViewPr varScale="1">
        <p:scale>
          <a:sx n="68" d="100"/>
          <a:sy n="68" d="100"/>
        </p:scale>
        <p:origin x="75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B2579B6-17BD-48A8-828F-9BD9E7745E53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GB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E01325E-1E60-44C8-BADB-256D546AE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66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317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B711-C454-65EB-C25C-35FF2523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>
            <a:extLst>
              <a:ext uri="{FF2B5EF4-FFF2-40B4-BE49-F238E27FC236}">
                <a16:creationId xmlns:a16="http://schemas.microsoft.com/office/drawing/2014/main" id="{BF0D8102-3F87-4EF2-97F4-C2AB57DB5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>
            <a:extLst>
              <a:ext uri="{FF2B5EF4-FFF2-40B4-BE49-F238E27FC236}">
                <a16:creationId xmlns:a16="http://schemas.microsoft.com/office/drawing/2014/main" id="{882BC77F-0E96-1DC0-087F-0EE8B06E6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246">
              <a:defRPr/>
            </a:pPr>
            <a:endParaRPr lang="en-GB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A35C4CFA-D3A1-EE0C-73B1-56CFE6CA0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05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77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9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Forsberg J,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Lööf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G,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Burström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Å. Young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adults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'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perception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transition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from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paediatric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to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adult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care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Acta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Paediatr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. 2024 Jul;113(7):1612-1620.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: 10.1111/apa.17231. </a:t>
            </a:r>
            <a:r>
              <a:rPr lang="sl-SI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sl-SI" b="0" i="0" dirty="0">
                <a:solidFill>
                  <a:srgbClr val="212121"/>
                </a:solidFill>
                <a:effectLst/>
                <a:latin typeface="BlinkMacSystemFont"/>
              </a:rPr>
              <a:t> 2024 Apr 3. PMID: 38568009.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7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45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8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246">
              <a:defRPr/>
            </a:pP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Beaufils C, Jacquin P, Dumas A, Limbourg A,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Romier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M, Larbre JP,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Mellerio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H, Belot A. Patients' association programs for adolescents and young adults: The JAP study. Arch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Pediatr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. 2019 May;26(4):205-213.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: 10.1016/j.arcped.2019.03.006.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GB" b="0" i="0" dirty="0">
                <a:solidFill>
                  <a:srgbClr val="212121"/>
                </a:solidFill>
                <a:effectLst/>
                <a:latin typeface="BlinkMacSystemFont"/>
              </a:rPr>
              <a:t> 2019 Apr 11. PMID: 30982562.</a:t>
            </a:r>
            <a:r>
              <a:rPr lang="lt-LT" b="0" i="0" dirty="0">
                <a:solidFill>
                  <a:srgbClr val="212121"/>
                </a:solidFill>
                <a:effectLst/>
                <a:latin typeface="BlinkMacSystemFont"/>
              </a:rPr>
              <a:t> https://pubmed.ncbi.nlm.nih.gov/30982562/</a:t>
            </a:r>
          </a:p>
          <a:p>
            <a:pPr defTabSz="966246">
              <a:defRPr/>
            </a:pPr>
            <a:r>
              <a:rPr lang="lt-LT" dirty="0"/>
              <a:t>Mazur A, Dembinski L, Schrier L, Hadjipanayis A, Michaud PA. </a:t>
            </a:r>
            <a:r>
              <a:rPr lang="lt-LT" dirty="0" err="1"/>
              <a:t>European</a:t>
            </a:r>
            <a:r>
              <a:rPr lang="lt-LT" dirty="0"/>
              <a:t> </a:t>
            </a:r>
            <a:r>
              <a:rPr lang="lt-LT" dirty="0" err="1"/>
              <a:t>Academy</a:t>
            </a:r>
            <a:r>
              <a:rPr lang="lt-LT" dirty="0"/>
              <a:t> </a:t>
            </a:r>
            <a:r>
              <a:rPr lang="lt-LT" dirty="0" err="1"/>
              <a:t>of</a:t>
            </a:r>
            <a:r>
              <a:rPr lang="lt-LT" dirty="0"/>
              <a:t> </a:t>
            </a:r>
            <a:r>
              <a:rPr lang="lt-LT" dirty="0" err="1"/>
              <a:t>Paediatric</a:t>
            </a:r>
            <a:r>
              <a:rPr lang="lt-LT" dirty="0"/>
              <a:t> </a:t>
            </a:r>
            <a:r>
              <a:rPr lang="lt-LT" dirty="0" err="1"/>
              <a:t>consensus</a:t>
            </a:r>
            <a:r>
              <a:rPr lang="lt-LT" dirty="0"/>
              <a:t> </a:t>
            </a:r>
            <a:r>
              <a:rPr lang="lt-LT" dirty="0" err="1"/>
              <a:t>statement</a:t>
            </a:r>
            <a:r>
              <a:rPr lang="lt-LT" dirty="0"/>
              <a:t> </a:t>
            </a:r>
            <a:r>
              <a:rPr lang="lt-LT" dirty="0" err="1"/>
              <a:t>on</a:t>
            </a:r>
            <a:r>
              <a:rPr lang="lt-LT" dirty="0"/>
              <a:t> </a:t>
            </a:r>
            <a:r>
              <a:rPr lang="lt-LT" dirty="0" err="1"/>
              <a:t>successful</a:t>
            </a:r>
            <a:r>
              <a:rPr lang="lt-LT" dirty="0"/>
              <a:t> </a:t>
            </a:r>
            <a:r>
              <a:rPr lang="lt-LT" dirty="0" err="1"/>
              <a:t>transition</a:t>
            </a:r>
            <a:r>
              <a:rPr lang="lt-LT" dirty="0"/>
              <a:t> </a:t>
            </a:r>
            <a:r>
              <a:rPr lang="lt-LT" dirty="0" err="1"/>
              <a:t>from</a:t>
            </a:r>
            <a:r>
              <a:rPr lang="lt-LT" dirty="0"/>
              <a:t> </a:t>
            </a:r>
            <a:r>
              <a:rPr lang="lt-LT" dirty="0" err="1"/>
              <a:t>paediatric</a:t>
            </a:r>
            <a:r>
              <a:rPr lang="lt-LT" dirty="0"/>
              <a:t> to </a:t>
            </a:r>
            <a:r>
              <a:rPr lang="lt-LT" dirty="0" err="1"/>
              <a:t>adult</a:t>
            </a:r>
            <a:r>
              <a:rPr lang="lt-LT" dirty="0"/>
              <a:t> care </a:t>
            </a:r>
            <a:r>
              <a:rPr lang="lt-LT" dirty="0" err="1"/>
              <a:t>for</a:t>
            </a:r>
            <a:r>
              <a:rPr lang="lt-LT" dirty="0"/>
              <a:t> </a:t>
            </a:r>
            <a:r>
              <a:rPr lang="lt-LT" dirty="0" err="1"/>
              <a:t>adolescents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chronic</a:t>
            </a:r>
            <a:r>
              <a:rPr lang="lt-LT" dirty="0"/>
              <a:t> </a:t>
            </a:r>
            <a:r>
              <a:rPr lang="lt-LT" dirty="0" err="1"/>
              <a:t>conditions</a:t>
            </a:r>
            <a:r>
              <a:rPr lang="lt-LT" dirty="0"/>
              <a:t>. </a:t>
            </a:r>
            <a:r>
              <a:rPr lang="lt-LT" dirty="0" err="1"/>
              <a:t>Acta</a:t>
            </a:r>
            <a:r>
              <a:rPr lang="lt-LT" dirty="0"/>
              <a:t> </a:t>
            </a:r>
            <a:r>
              <a:rPr lang="lt-LT" dirty="0" err="1"/>
              <a:t>Paediatr</a:t>
            </a:r>
            <a:r>
              <a:rPr lang="lt-LT" dirty="0"/>
              <a:t>. 2017 Aug;106(8):1354-1357. </a:t>
            </a:r>
            <a:r>
              <a:rPr lang="lt-LT" dirty="0" err="1"/>
              <a:t>doi</a:t>
            </a:r>
            <a:r>
              <a:rPr lang="lt-LT" dirty="0"/>
              <a:t>: 10.1111/apa.13901. </a:t>
            </a:r>
            <a:r>
              <a:rPr lang="lt-LT" dirty="0" err="1"/>
              <a:t>Epub</a:t>
            </a:r>
            <a:r>
              <a:rPr lang="lt-LT" dirty="0"/>
              <a:t> 2017 </a:t>
            </a:r>
            <a:r>
              <a:rPr lang="lt-LT" dirty="0" err="1"/>
              <a:t>May</a:t>
            </a:r>
            <a:r>
              <a:rPr lang="lt-LT" dirty="0"/>
              <a:t> 25. PMID: 28471516. https://pubmed.ncbi.nlm.nih.gov/28471516/</a:t>
            </a:r>
            <a:endParaRPr lang="en-GB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58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hape 59">
            <a:extLst>
              <a:ext uri="{FF2B5EF4-FFF2-40B4-BE49-F238E27FC236}">
                <a16:creationId xmlns:a16="http://schemas.microsoft.com/office/drawing/2014/main" id="{0EE7E767-7206-4850-ACA8-063BABBDA18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22350" y="179388"/>
            <a:ext cx="1582738" cy="8905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Shape 60">
            <a:extLst>
              <a:ext uri="{FF2B5EF4-FFF2-40B4-BE49-F238E27FC236}">
                <a16:creationId xmlns:a16="http://schemas.microsoft.com/office/drawing/2014/main" id="{59682B2B-B453-4521-B112-1761603DD0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09" tIns="96609" rIns="96609" bIns="966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176608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hape 59">
            <a:extLst>
              <a:ext uri="{FF2B5EF4-FFF2-40B4-BE49-F238E27FC236}">
                <a16:creationId xmlns:a16="http://schemas.microsoft.com/office/drawing/2014/main" id="{0EE7E767-7206-4850-ACA8-063BABBDA18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22350" y="179388"/>
            <a:ext cx="1582738" cy="8905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Shape 60">
            <a:extLst>
              <a:ext uri="{FF2B5EF4-FFF2-40B4-BE49-F238E27FC236}">
                <a16:creationId xmlns:a16="http://schemas.microsoft.com/office/drawing/2014/main" id="{59682B2B-B453-4521-B112-1761603DD0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09" tIns="96609" rIns="96609" bIns="96609" numCol="1" anchor="t" anchorCtr="0" compatLnSpc="1">
            <a:prstTxWarp prst="textNoShape">
              <a:avLst/>
            </a:prstTxWarp>
          </a:bodyPr>
          <a:lstStyle/>
          <a:p>
            <a:pPr rtl="0" eaLnBrk="1" fontAlgn="base" latinLnBrk="0" hangingPunct="1"/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183215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722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1325E-1E60-44C8-BADB-256D546AEB0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73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7AFE8D0-1A3A-3824-85A3-A8B22EB59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4392A3C-F0FE-EAAC-E0D4-590D3BA7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F3CFC6F-5143-44E3-2E31-C9432B73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A8A10-712D-4EBD-B667-7BF597D33157}" type="datetime1">
              <a:rPr lang="en-GB" smtClean="0"/>
              <a:t>26/04/2025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0393509-9DD0-1CB2-954E-04F9F0D1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3787"/>
            <a:ext cx="4864100" cy="365125"/>
          </a:xfrm>
        </p:spPr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DCA33E1-2C91-73CC-CD58-35E917FE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967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29381BC-8086-F336-4365-D9632EFB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76EF4C91-CCE4-D49F-5E5B-0D328C305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0C23538-369E-AE46-3BF8-8C12E9F92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0146-F461-4430-9E59-B4B79F20E4C8}" type="datetime1">
              <a:rPr lang="en-GB" smtClean="0"/>
              <a:t>26/04/2025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21391AE-0FF7-A23B-692D-65D306FA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BA1B99E-F183-97C8-8015-1FB26C11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2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24F1DEC-548F-2D79-0788-4349D85B5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4D949D63-C3C6-4E45-B282-05DEEDE4A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580743A-54FF-DC41-8E41-12D48C55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868E-4F00-4879-BAD8-D435D5B6D6B0}" type="datetime1">
              <a:rPr lang="en-GB" smtClean="0"/>
              <a:t>26/04/2025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DD22401-3915-5D97-8AF6-460354C07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C2C6D92-DA83-982F-3B92-FD3E38A8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16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5429-00B6-2608-F2A6-A7CB7F522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4A70D-F5CB-1576-287E-F6F6824B2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80078-7212-59DE-0B9E-0D408D48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4CFC-5E9E-418A-B37C-3F5E2B407246}" type="datetime1">
              <a:rPr lang="en-GB" smtClean="0"/>
              <a:t>26/04/2025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7A45-69F0-967D-BF59-5C8696D3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17110-0633-1060-096A-14E7D46E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64332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D0A4-6B6E-DE57-2840-9545A79B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F853E-C3B0-19EA-52CF-20E4001A8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FBCB1-351E-8895-FB75-48C6B0AE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BB63-0D1A-49AE-BA1A-C5500B48CFED}" type="datetime1">
              <a:rPr lang="en-GB" smtClean="0"/>
              <a:t>26/04/2025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20272-2E9C-F485-032C-1B8BFCE9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FEA8-AA04-CEEB-1A3C-EB5D2900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23267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9A148-6410-8076-C73D-1B3FCF98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ABB55-F058-221E-F30B-96A6A14FF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0D029-FC32-F149-1747-467740B3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64E1-DCD6-40D6-8088-B6A3E69B1D20}" type="datetime1">
              <a:rPr lang="en-GB" smtClean="0"/>
              <a:t>26/04/2025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9ABCE-599D-C115-9D7D-30A7E959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BE1A8-98BE-5F40-5487-55E62828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82290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EEA88-A5A9-5C13-2C31-A8C1E069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FB7C-B0B1-E7A2-28A3-7DB247CEB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373A-EFD3-1F99-72D2-C8C999A44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C8630-80F3-301A-CA8D-8849662C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8AEC-825F-4852-B958-A0DCDC6F03F0}" type="datetime1">
              <a:rPr lang="en-GB" smtClean="0"/>
              <a:t>26/04/2025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738C4-960F-9751-2954-27147693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7997C-1D4C-0603-4D2D-0B216BDA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234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D42B-4AB4-90B7-C6E0-BC12A94E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5AE8-5409-AAB8-ED4D-F73827712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566EB-04A7-FDCF-32FE-E7F4F8F36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9344D-E8AE-6463-AAB6-1B6CF8E3D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98358-C1A0-7F86-3F40-33ADFD846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BA1F-5B56-FBB7-E9F3-1D2ED1AC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A159-063C-42B1-90FC-DE4FF94E4A9F}" type="datetime1">
              <a:rPr lang="en-GB" smtClean="0"/>
              <a:t>26/04/2025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44694-4E7A-A087-45A9-D1793516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70DFE-7D59-1741-6D86-58316369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9106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3F00-56F4-E4EE-32BB-9D575E73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B5C48-70C9-B587-49A0-9F0E5670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68E0C-30CF-4744-A51C-C7B2D706BCC8}" type="datetime1">
              <a:rPr lang="en-GB" smtClean="0"/>
              <a:t>26/04/2025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E3773-65AF-E715-6F3C-7C9580F1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20E05-2AB3-E9A2-B3FC-0C1EFD96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188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5127F-0AB1-55BE-12B4-68EFE919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002E-F766-4A7B-B84F-20C732BAB60A}" type="datetime1">
              <a:rPr lang="en-GB" smtClean="0"/>
              <a:t>26/04/2025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0E7A8-63B4-A1BB-3C91-4D30A74D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FBE64-9888-9DF3-C291-45D22167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3476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AABE-3E79-3EA2-AA9D-F76E55D2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D1F5-D83F-013E-5933-952E25984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D2BF6-2FDD-B4A8-7497-826273588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9DD1D-36BF-ACCD-D3D6-BD32A838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7C914-7FA8-4C0E-B54F-652B9A4E50F3}" type="datetime1">
              <a:rPr lang="en-GB" smtClean="0"/>
              <a:t>26/04/2025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0B0CC-A3CF-EDF2-8B8A-EE43F5BF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6B4F5-2970-9BAE-AB98-D3EDCBA50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1146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CAF7D1C-1378-4DC2-5CA8-9960445D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2C842C5-1306-BEE1-AAEE-6FB9AF740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4D2E7BF-52C5-036D-EFB8-43B273A7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4387-BB62-4D53-AE0D-E0E3E33C167D}" type="datetime1">
              <a:rPr lang="en-GB" smtClean="0"/>
              <a:t>26/04/2025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4C5501B-0287-B3F0-22A1-196946D4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C21B388-7220-007B-F022-2E8858E2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274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A9671-4B44-84A1-226D-633D5679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42E4A-FCEE-8B70-29DE-43B761D18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EEA87-51A0-1E41-3C79-BA0644722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75445-ED06-C731-708E-96F43DC6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EEE2C-48EF-495D-83F3-CDE3092A7F95}" type="datetime1">
              <a:rPr lang="en-GB" smtClean="0"/>
              <a:t>26/04/2025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E0B8D-D3A0-3AB0-C7F9-4E08FB1B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14FEB-895E-4BDA-0532-6F0E1F082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31180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591B-9183-9C17-60FC-9F0E1634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202BC-9F2E-AC47-45CC-93ECA5472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DB99-E0F2-FCEF-4BB7-E39C0E76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ABD1-680A-4C63-97FD-2098E3DEA2EF}" type="datetime1">
              <a:rPr lang="en-GB" smtClean="0"/>
              <a:t>26/04/2025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0885C-F6C4-00F0-2D5E-36D85A03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4CD67-4C3F-2E9F-2146-9D2D1CCC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63346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4B6387-52D5-1702-9AA6-9DFB0B982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FB13E-796D-D340-9BBC-9EDC26A88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78993-5350-CF6F-924E-E4337C74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87B9-3588-463A-B0E7-AEA2FFA961D0}" type="datetime1">
              <a:rPr lang="en-GB" smtClean="0"/>
              <a:t>26/04/2025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B28C3-1A62-7BCA-AE02-4761305EA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02646-45CC-55D3-6CC0-3FCD54A2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10A21-74AB-004F-8AC6-DD40013B80C6}" type="slidenum">
              <a:rPr lang="en-SE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9587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A02C341-B20B-E838-1503-3A67F65A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48168EC-DD84-1ABA-6B73-04B2E0661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FED60DA-4301-B530-193C-46BE0B2D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9727-209C-46A1-80BA-16AB7EE88AC6}" type="datetime1">
              <a:rPr lang="en-GB" smtClean="0"/>
              <a:t>26/04/2025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1D102A5-E2EB-EBFD-9932-A7C27EA71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F1BEA9A-489E-1706-5A75-C9F617FD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4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8583849-7DCA-51F1-6672-2C3B5D8E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0D94FC4-4EB9-3895-EA88-20949C36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F3A5A8D-E8DF-8437-CA6B-BCDF860F5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44F371C-22F9-C563-9C08-112BAFAF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3A29-5FEC-4FCC-9DE3-B65C6CE3D198}" type="datetime1">
              <a:rPr lang="en-GB" smtClean="0"/>
              <a:t>26/04/2025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67E13EC-1135-A4E0-EC44-72036DF1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7FBAECD-EC44-0B93-7107-423397AF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7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EDB51CD-6EB0-C3AC-5B44-2690AD5A4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00E31C4-58BF-1532-01FD-12C04B29E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41CB117-91D4-26D4-A66A-5F014544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0DEF0845-E324-4F77-3DB0-E7E688DE1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8183384E-CF7E-E199-1C98-6C5BA6CE6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5992C6DB-346B-DBDD-8503-7FB92DEA7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CBA5-C0B6-43E0-ACDF-33771CB1DE06}" type="datetime1">
              <a:rPr lang="en-GB" smtClean="0"/>
              <a:t>26/04/2025</a:t>
            </a:fld>
            <a:endParaRPr lang="en-GB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CB685534-6BBD-D3B5-57E7-1A2E1E0E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C4C14B52-E8F2-5B0A-1816-B93276E0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55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946A3D2-D2EA-D8C1-186B-053FD632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69B04EE-FE34-F57F-6BCC-3BF846F6D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0E92-774C-43DB-9105-1B3F0761B265}" type="datetime1">
              <a:rPr lang="en-GB" smtClean="0"/>
              <a:t>26/04/2025</a:t>
            </a:fld>
            <a:endParaRPr lang="en-GB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CC691714-43C9-8B89-9FD6-EE00B192C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7E685E52-A3C2-EFD3-EA76-DA5D6946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24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50389B97-1110-27D8-4265-B64E6E13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A67C-B00C-468D-B2E8-5511DC8EE71B}" type="datetime1">
              <a:rPr lang="en-GB" smtClean="0"/>
              <a:t>26/04/2025</a:t>
            </a:fld>
            <a:endParaRPr lang="en-GB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2DFE4152-CD55-3B45-1110-989DBBCB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404460FC-2A5A-5423-E540-33E74829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20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55F379E-A1FE-5DC3-9CEF-619194E2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108F428-F3C4-B50A-1884-8E9CEF93B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E60DD2E2-9236-7D45-6670-5848FD966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ED4E51E-DB99-1DCF-DABA-F89EAD78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B2-0463-408C-AB6A-8F6F4C4BE23D}" type="datetime1">
              <a:rPr lang="en-GB" smtClean="0"/>
              <a:t>26/04/2025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7BD6604-4341-E1CC-9DAC-28A2EE7C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560DA7A-C908-B1C9-804A-6FADA521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2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4F91950-2D49-3402-1BD8-B76C7086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FD92FB21-50F1-131F-C1B0-DD4A2DB45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508406A-AFB2-2681-201C-2D670862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7D612DF-7AB0-3253-88E5-DD8B221B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A2F5-436F-4AE7-9082-BBBFA80B2FC1}" type="datetime1">
              <a:rPr lang="en-GB" smtClean="0"/>
              <a:t>26/04/2025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0EA1A75-F113-05E1-0FE7-DB1BCC600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CF6B9FE3-402C-4E48-9FF0-99255608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1BC6-27CA-49F6-9AFE-884CF7FBA5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6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7EEA4159-1AAE-C029-57D1-1170D24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dirty="0"/>
              <a:t>Spustelėję redaguokite stilių</a:t>
            </a:r>
            <a:endParaRPr lang="en-GB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0AEDE57-B0CB-448D-DBCE-F2479AA7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B7D2A82-5664-00B9-B45F-487C6A74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FE3DB327-3AEA-4810-854D-EA4C2D369C53}" type="datetime1">
              <a:rPr lang="en-GB" smtClean="0"/>
              <a:t>26/04/2025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2B61D85-A4D8-BC1C-FE31-44C96B644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0" y="6196013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/>
              <a:t>Assoc. prof. Lina Zabuliene, Adolescent Medicine and Health MJC, 2025</a:t>
            </a:r>
            <a:endParaRPr lang="en-GB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5A8231F-18E1-718B-EA6C-8121D6048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06881BC6-27CA-49F6-9AFE-884CF7FBA58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DAE5D-DCEF-86B3-F5A2-3D58A882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6B61C-3334-F765-09F9-A5B6E3A1A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262DF-4ED2-AF92-6458-58479733C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77CA40-5AD9-485C-AA1B-060B54BB3857}" type="datetime1">
              <a:rPr lang="en-GB" smtClean="0"/>
              <a:t>26/04/2025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BB055-4306-E562-3B09-35C1CE290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Assoc. prof. Lina Zabuliene, Adolescent Medicine and Health MJC, 2025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0FFF8-24E1-19EC-3C9E-567AAB979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410A21-74AB-004F-8AC6-DD40013B80C6}" type="slidenum">
              <a:rPr lang="en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0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dsum.dk/the-nordic-youth-pane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3504CE-6F09-0552-8A8E-08B779E49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0367" y="2368098"/>
            <a:ext cx="9327833" cy="1244259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chemeClr val="accent1"/>
                </a:solidFill>
              </a:rPr>
              <a:t>Strengthening Transitional Care in Europe: </a:t>
            </a:r>
            <a:r>
              <a:rPr lang="en-US" sz="2800" i="1" dirty="0">
                <a:solidFill>
                  <a:schemeClr val="accent1"/>
                </a:solidFill>
              </a:rPr>
              <a:t>UEMS Adolescent Medicine and Health</a:t>
            </a:r>
            <a:r>
              <a:rPr lang="sl-SI" sz="2800" i="1" dirty="0">
                <a:solidFill>
                  <a:schemeClr val="accent1"/>
                </a:solidFill>
              </a:rPr>
              <a:t> </a:t>
            </a:r>
            <a:r>
              <a:rPr lang="en-US" sz="2800" i="1" dirty="0">
                <a:solidFill>
                  <a:schemeClr val="accent1"/>
                </a:solidFill>
              </a:rPr>
              <a:t>MJC</a:t>
            </a:r>
            <a:endParaRPr lang="en-GB" sz="2800" i="1" dirty="0">
              <a:solidFill>
                <a:schemeClr val="accent1"/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8AE5303-2901-45BF-4D00-3FC35B8B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2971" y="4094849"/>
            <a:ext cx="5742623" cy="1041400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Assoc. Prof. Lina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Zabuliene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President (Lithuania)</a:t>
            </a:r>
          </a:p>
          <a:p>
            <a:pPr>
              <a:spcBef>
                <a:spcPts val="0"/>
              </a:spcBef>
            </a:pP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Dr.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Anna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Gutniak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Vice-president (Sweden)</a:t>
            </a:r>
          </a:p>
          <a:p>
            <a:pPr>
              <a:spcBef>
                <a:spcPts val="0"/>
              </a:spcBef>
            </a:pP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Dr.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Bernadra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Vogrin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Vice-president (Slovenia)</a:t>
            </a:r>
          </a:p>
        </p:txBody>
      </p:sp>
      <p:pic>
        <p:nvPicPr>
          <p:cNvPr id="4" name="Picture 3" descr="A blue circle with yellow stars and a white symbol on it&#10;&#10;Description automatically generated">
            <a:extLst>
              <a:ext uri="{FF2B5EF4-FFF2-40B4-BE49-F238E27FC236}">
                <a16:creationId xmlns:a16="http://schemas.microsoft.com/office/drawing/2014/main" id="{25B66DB1-28DB-CFA0-035F-DC7D03E11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0" y="-32021"/>
            <a:ext cx="2590800" cy="2585765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65C9381-F961-D5E9-7034-61B38E81ECFB}"/>
              </a:ext>
            </a:extLst>
          </p:cNvPr>
          <p:cNvSpPr txBox="1">
            <a:spLocks/>
          </p:cNvSpPr>
          <p:nvPr/>
        </p:nvSpPr>
        <p:spPr>
          <a:xfrm>
            <a:off x="1949767" y="179063"/>
            <a:ext cx="9709321" cy="1372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accent1">
                    <a:lumMod val="50000"/>
                  </a:schemeClr>
                </a:solidFill>
              </a:rPr>
              <a:t>Adolescent Medicine and Health Multidisciplinary Joint Committee </a:t>
            </a:r>
            <a:r>
              <a:rPr lang="lt-LT" sz="3600" b="1" dirty="0">
                <a:solidFill>
                  <a:schemeClr val="accent1">
                    <a:lumMod val="50000"/>
                  </a:schemeClr>
                </a:solidFill>
              </a:rPr>
              <a:t>(MJC)</a:t>
            </a:r>
            <a:endParaRPr lang="pl-PL" sz="3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744013F-480E-4503-1E68-850FC02C7914}"/>
              </a:ext>
            </a:extLst>
          </p:cNvPr>
          <p:cNvSpPr txBox="1">
            <a:spLocks/>
          </p:cNvSpPr>
          <p:nvPr/>
        </p:nvSpPr>
        <p:spPr>
          <a:xfrm>
            <a:off x="1092276" y="5618741"/>
            <a:ext cx="3162223" cy="3687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i="1" dirty="0">
                <a:solidFill>
                  <a:schemeClr val="accent1">
                    <a:lumMod val="50000"/>
                  </a:schemeClr>
                </a:solidFill>
              </a:rPr>
              <a:t>UEMS </a:t>
            </a:r>
            <a:r>
              <a:rPr lang="lt-LT" i="1" dirty="0" err="1">
                <a:solidFill>
                  <a:schemeClr val="accent1">
                    <a:lumMod val="50000"/>
                  </a:schemeClr>
                </a:solidFill>
              </a:rPr>
              <a:t>Council</a:t>
            </a:r>
            <a:r>
              <a:rPr lang="lt-LT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i="1" dirty="0" err="1">
                <a:solidFill>
                  <a:schemeClr val="accent1">
                    <a:lumMod val="50000"/>
                  </a:schemeClr>
                </a:solidFill>
              </a:rPr>
              <a:t>meeting</a:t>
            </a:r>
            <a:r>
              <a:rPr lang="lt-LT" i="1" dirty="0">
                <a:solidFill>
                  <a:schemeClr val="accent1">
                    <a:lumMod val="50000"/>
                  </a:schemeClr>
                </a:solidFill>
              </a:rPr>
              <a:t> 26 APR 2025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raštės vietos rezervavimo ženklas 6">
            <a:extLst>
              <a:ext uri="{FF2B5EF4-FFF2-40B4-BE49-F238E27FC236}">
                <a16:creationId xmlns:a16="http://schemas.microsoft.com/office/drawing/2014/main" id="{F97AF78A-D4F2-7DE0-B925-5BE47A970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52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E9819-5CF0-9B8E-C2BA-4F082EFA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14F70E0-C1E7-B394-497D-2745345E0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6240"/>
          </a:xfrm>
        </p:spPr>
        <p:txBody>
          <a:bodyPr/>
          <a:lstStyle/>
          <a:p>
            <a:r>
              <a:rPr lang="en-US" dirty="0"/>
              <a:t>Why these </a:t>
            </a:r>
            <a:r>
              <a:rPr lang="sl-SI" dirty="0"/>
              <a:t>EPA</a:t>
            </a:r>
            <a:r>
              <a:rPr lang="en-US" dirty="0"/>
              <a:t>s matter – relevant </a:t>
            </a:r>
            <a:r>
              <a:rPr lang="sl-SI" dirty="0"/>
              <a:t>and </a:t>
            </a:r>
            <a:r>
              <a:rPr lang="en-US" dirty="0"/>
              <a:t>flexible</a:t>
            </a:r>
            <a:endParaRPr lang="en-GB" dirty="0"/>
          </a:p>
        </p:txBody>
      </p:sp>
      <p:graphicFrame>
        <p:nvGraphicFramePr>
          <p:cNvPr id="9" name="Turinio vietos rezervavimo ženklas 8">
            <a:extLst>
              <a:ext uri="{FF2B5EF4-FFF2-40B4-BE49-F238E27FC236}">
                <a16:creationId xmlns:a16="http://schemas.microsoft.com/office/drawing/2014/main" id="{ACE8A205-C296-3D9A-FC2A-0203F201804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7251949"/>
              </p:ext>
            </p:extLst>
          </p:nvPr>
        </p:nvGraphicFramePr>
        <p:xfrm>
          <a:off x="4707467" y="1658359"/>
          <a:ext cx="696524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5">
                  <a:extLst>
                    <a:ext uri="{9D8B030D-6E8A-4147-A177-3AD203B41FA5}">
                      <a16:colId xmlns:a16="http://schemas.microsoft.com/office/drawing/2014/main" val="1597773806"/>
                    </a:ext>
                  </a:extLst>
                </a:gridCol>
                <a:gridCol w="5021129">
                  <a:extLst>
                    <a:ext uri="{9D8B030D-6E8A-4147-A177-3AD203B41FA5}">
                      <a16:colId xmlns:a16="http://schemas.microsoft.com/office/drawing/2014/main" val="507317196"/>
                    </a:ext>
                  </a:extLst>
                </a:gridCol>
              </a:tblGrid>
              <a:tr h="373476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Specialty</a:t>
                      </a:r>
                    </a:p>
                  </a:txBody>
                  <a:tcPr>
                    <a:solidFill>
                      <a:srgbClr val="B192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Case Example</a:t>
                      </a:r>
                      <a:r>
                        <a:rPr lang="sl-SI" sz="2000" dirty="0">
                          <a:latin typeface="Garamond" panose="02020404030301010803" pitchFamily="18" charset="0"/>
                        </a:rPr>
                        <a:t>s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B19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060737"/>
                  </a:ext>
                </a:extLst>
              </a:tr>
              <a:tr h="373476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Endocrinology</a:t>
                      </a:r>
                    </a:p>
                  </a:txBody>
                  <a:tcP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Diabetes, PCOS, growth disorders</a:t>
                      </a:r>
                      <a:r>
                        <a:rPr lang="sl-SI" sz="2000" dirty="0">
                          <a:latin typeface="Garamond" panose="02020404030301010803" pitchFamily="18" charset="0"/>
                        </a:rPr>
                        <a:t>, CAH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 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440673"/>
                  </a:ext>
                </a:extLst>
              </a:tr>
              <a:tr h="373476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Psychiatry</a:t>
                      </a:r>
                    </a:p>
                  </a:txBody>
                  <a:tcPr>
                    <a:solidFill>
                      <a:srgbClr val="EDE5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Transition from CAMHS to adult mental health</a:t>
                      </a:r>
                    </a:p>
                  </a:txBody>
                  <a:tcPr>
                    <a:solidFill>
                      <a:srgbClr val="ED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445167"/>
                  </a:ext>
                </a:extLst>
              </a:tr>
              <a:tr h="373476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Rheumatology</a:t>
                      </a:r>
                    </a:p>
                  </a:txBody>
                  <a:tcP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Juvenile idiopathic arthritis to adult care</a:t>
                      </a:r>
                    </a:p>
                  </a:txBody>
                  <a:tcP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393060"/>
                  </a:ext>
                </a:extLst>
              </a:tr>
              <a:tr h="373476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Garamond" panose="02020404030301010803" pitchFamily="18" charset="0"/>
                        </a:rPr>
                        <a:t>Gynecolog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y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ED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Garamond" panose="02020404030301010803" pitchFamily="18" charset="0"/>
                        </a:rPr>
                        <a:t>Menstrual disorders, contraception </a:t>
                      </a:r>
                      <a:r>
                        <a:rPr lang="en-GB" sz="2000" dirty="0" err="1">
                          <a:latin typeface="Garamond" panose="02020404030301010803" pitchFamily="18" charset="0"/>
                        </a:rPr>
                        <a:t>counseling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 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ED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02206"/>
                  </a:ext>
                </a:extLst>
              </a:tr>
              <a:tr h="373476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Garamond" panose="02020404030301010803" pitchFamily="18" charset="0"/>
                        </a:rPr>
                        <a:t>Oncolog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y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Garamond" panose="02020404030301010803" pitchFamily="18" charset="0"/>
                        </a:rPr>
                        <a:t>Survivorship care for adolescent cancer patients</a:t>
                      </a:r>
                    </a:p>
                  </a:txBody>
                  <a:tcP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74809"/>
                  </a:ext>
                </a:extLst>
              </a:tr>
              <a:tr h="66076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General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GB" sz="2000" dirty="0">
                          <a:latin typeface="Garamond" panose="02020404030301010803" pitchFamily="18" charset="0"/>
                        </a:rPr>
                        <a:t>Internal </a:t>
                      </a:r>
                      <a:r>
                        <a:rPr lang="en-GB" sz="2000" dirty="0" err="1">
                          <a:latin typeface="Garamond" panose="02020404030301010803" pitchFamily="18" charset="0"/>
                        </a:rPr>
                        <a:t>Medicin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e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ED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Garamond" panose="02020404030301010803" pitchFamily="18" charset="0"/>
                        </a:rPr>
                        <a:t>Managing chronic comorbidities in AYAs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 </a:t>
                      </a:r>
                      <a:endParaRPr lang="en-GB" sz="2000" dirty="0">
                        <a:latin typeface="Garamond" panose="02020404030301010803" pitchFamily="18" charset="0"/>
                      </a:endParaRPr>
                    </a:p>
                  </a:txBody>
                  <a:tcPr>
                    <a:solidFill>
                      <a:srgbClr val="ED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314610"/>
                  </a:ext>
                </a:extLst>
              </a:tr>
              <a:tr h="66076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Pain Medicine / Rehab	</a:t>
                      </a:r>
                    </a:p>
                  </a:txBody>
                  <a:tcP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Neurodiverse youth with chronic pain</a:t>
                      </a:r>
                    </a:p>
                  </a:txBody>
                  <a:tcP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760635"/>
                  </a:ext>
                </a:extLst>
              </a:tr>
              <a:tr h="66076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Primary Care / Family Med</a:t>
                      </a:r>
                    </a:p>
                  </a:txBody>
                  <a:tcPr>
                    <a:solidFill>
                      <a:srgbClr val="EDE5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Garamond" panose="02020404030301010803" pitchFamily="18" charset="0"/>
                        </a:rPr>
                        <a:t>First point of contact</a:t>
                      </a:r>
                      <a:r>
                        <a:rPr lang="lt-LT" sz="2000" dirty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en-GB" sz="2000" dirty="0">
                          <a:latin typeface="Garamond" panose="02020404030301010803" pitchFamily="18" charset="0"/>
                        </a:rPr>
                        <a:t>post-transition</a:t>
                      </a:r>
                    </a:p>
                  </a:txBody>
                  <a:tcPr>
                    <a:solidFill>
                      <a:srgbClr val="ED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626692"/>
                  </a:ext>
                </a:extLst>
              </a:tr>
            </a:tbl>
          </a:graphicData>
        </a:graphic>
      </p:graphicFrame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4097E53-BAC4-FC0D-8A3C-B1EA930A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Assoc. prof. Lina </a:t>
            </a:r>
            <a:r>
              <a:rPr lang="en-US" dirty="0" err="1"/>
              <a:t>Zabuliene</a:t>
            </a:r>
            <a:r>
              <a:rPr lang="en-US" dirty="0"/>
              <a:t>, Adolescent Medicine and Health MJC, 2025</a:t>
            </a:r>
            <a:endParaRPr lang="en-GB" dirty="0"/>
          </a:p>
        </p:txBody>
      </p:sp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C9D3B5EC-A035-B349-FC37-16AE57D8A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767681"/>
            <a:ext cx="3695700" cy="435133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Designed for Adult Specialists Across Disciplines</a:t>
            </a:r>
            <a:endParaRPr lang="lt-LT" b="1" dirty="0"/>
          </a:p>
          <a:p>
            <a:pPr>
              <a:spcBef>
                <a:spcPts val="0"/>
              </a:spcBef>
            </a:pPr>
            <a:r>
              <a:rPr lang="en-GB" dirty="0"/>
              <a:t>These EPAs address </a:t>
            </a:r>
            <a:r>
              <a:rPr lang="en-GB" b="1" i="1" dirty="0"/>
              <a:t>critical, often overlooked competencies post-trans</a:t>
            </a:r>
            <a:r>
              <a:rPr lang="sl-SI" b="1" i="1" dirty="0" err="1"/>
              <a:t>fer</a:t>
            </a:r>
            <a:r>
              <a:rPr lang="en-GB" dirty="0"/>
              <a:t>.</a:t>
            </a:r>
            <a:endParaRPr lang="lt-LT" dirty="0"/>
          </a:p>
          <a:p>
            <a:pPr>
              <a:spcBef>
                <a:spcPts val="0"/>
              </a:spcBef>
            </a:pPr>
            <a:r>
              <a:rPr lang="en-GB" dirty="0"/>
              <a:t>Applicable </a:t>
            </a:r>
            <a:r>
              <a:rPr lang="en-GB" b="1" i="1" dirty="0"/>
              <a:t>across specialties </a:t>
            </a:r>
            <a:r>
              <a:rPr lang="en-GB" dirty="0"/>
              <a:t>where chronic or complex care intersects with development</a:t>
            </a:r>
            <a:endParaRPr lang="lt-LT" dirty="0"/>
          </a:p>
          <a:p>
            <a:pPr>
              <a:spcBef>
                <a:spcPts val="0"/>
              </a:spcBef>
            </a:pPr>
            <a:r>
              <a:rPr lang="en-GB" dirty="0"/>
              <a:t>EPAs are written in universal language, </a:t>
            </a:r>
            <a:r>
              <a:rPr lang="en-GB" b="1" i="1" dirty="0"/>
              <a:t>not specialty-specific</a:t>
            </a:r>
            <a:r>
              <a:rPr lang="sl-SI" b="1" i="1" dirty="0"/>
              <a:t> </a:t>
            </a:r>
            <a:r>
              <a:rPr lang="sl-SI" dirty="0"/>
              <a:t>– </a:t>
            </a:r>
            <a:r>
              <a:rPr lang="en-GB" dirty="0"/>
              <a:t>ensuring broad adaptability.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70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B34F6C-41E3-EC5A-8C1A-840B8498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solidFill>
                  <a:srgbClr val="69A12B"/>
                </a:solidFill>
              </a:rPr>
              <a:t>We</a:t>
            </a:r>
            <a:r>
              <a:rPr lang="sl-SI" dirty="0">
                <a:solidFill>
                  <a:srgbClr val="69A12B"/>
                </a:solidFill>
              </a:rPr>
              <a:t> are </a:t>
            </a:r>
            <a:r>
              <a:rPr lang="sl-SI" dirty="0" err="1">
                <a:solidFill>
                  <a:srgbClr val="69A12B"/>
                </a:solidFill>
              </a:rPr>
              <a:t>grateful</a:t>
            </a:r>
            <a:r>
              <a:rPr lang="sl-SI" dirty="0">
                <a:solidFill>
                  <a:srgbClr val="69A12B"/>
                </a:solidFill>
              </a:rPr>
              <a:t> </a:t>
            </a:r>
            <a:r>
              <a:rPr lang="sl-SI" dirty="0" err="1">
                <a:solidFill>
                  <a:srgbClr val="69A12B"/>
                </a:solidFill>
              </a:rPr>
              <a:t>for</a:t>
            </a:r>
            <a:r>
              <a:rPr lang="sl-SI" dirty="0">
                <a:solidFill>
                  <a:srgbClr val="69A12B"/>
                </a:solidFill>
              </a:rPr>
              <a:t>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92A8273-CD7E-7E68-D2FB-35B087AE0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2291" y="2027237"/>
            <a:ext cx="3369709" cy="407150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sl-SI" b="1" dirty="0" err="1">
                <a:solidFill>
                  <a:srgbClr val="69A12B"/>
                </a:solidFill>
              </a:rPr>
              <a:t>Appendixes</a:t>
            </a:r>
            <a:r>
              <a:rPr lang="sl-SI" b="1" dirty="0">
                <a:solidFill>
                  <a:srgbClr val="69A12B"/>
                </a:solidFill>
              </a:rPr>
              <a:t> in </a:t>
            </a:r>
          </a:p>
          <a:p>
            <a:r>
              <a:rPr lang="sl-SI" dirty="0" err="1"/>
              <a:t>Psychiatry</a:t>
            </a:r>
            <a:endParaRPr lang="sl-SI" dirty="0"/>
          </a:p>
          <a:p>
            <a:r>
              <a:rPr lang="sl-SI" dirty="0" err="1"/>
              <a:t>Child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Adolescent </a:t>
            </a:r>
            <a:r>
              <a:rPr lang="sl-SI" dirty="0" err="1"/>
              <a:t>Psychiatry</a:t>
            </a:r>
            <a:endParaRPr lang="sl-SI" dirty="0"/>
          </a:p>
          <a:p>
            <a:r>
              <a:rPr lang="sl-SI" dirty="0" err="1"/>
              <a:t>Emergency</a:t>
            </a:r>
            <a:r>
              <a:rPr lang="sl-SI" dirty="0"/>
              <a:t> Medicine</a:t>
            </a:r>
          </a:p>
          <a:p>
            <a:r>
              <a:rPr lang="sl-SI" dirty="0" err="1"/>
              <a:t>Paediatric</a:t>
            </a:r>
            <a:r>
              <a:rPr lang="sl-SI" dirty="0"/>
              <a:t> </a:t>
            </a:r>
            <a:r>
              <a:rPr lang="sl-SI" dirty="0" err="1"/>
              <a:t>Haematology</a:t>
            </a:r>
            <a:r>
              <a:rPr lang="sl-SI" dirty="0"/>
              <a:t>/</a:t>
            </a:r>
            <a:r>
              <a:rPr lang="sl-SI" dirty="0" err="1"/>
              <a:t>Oncology</a:t>
            </a:r>
            <a:endParaRPr lang="sl-SI" dirty="0"/>
          </a:p>
          <a:p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7F771BF-265C-D585-207C-F8BFA6F2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pic>
        <p:nvPicPr>
          <p:cNvPr id="3" name="Paveikslėlis 4">
            <a:extLst>
              <a:ext uri="{FF2B5EF4-FFF2-40B4-BE49-F238E27FC236}">
                <a16:creationId xmlns:a16="http://schemas.microsoft.com/office/drawing/2014/main" id="{5ED5B755-BE0C-059C-1C35-9504DBC3B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7995" y="2629245"/>
            <a:ext cx="3965137" cy="2973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E25FB53-A142-E426-24BD-C2E67D1F4559}"/>
              </a:ext>
            </a:extLst>
          </p:cNvPr>
          <p:cNvSpPr txBox="1"/>
          <p:nvPr/>
        </p:nvSpPr>
        <p:spPr>
          <a:xfrm>
            <a:off x="10217884" y="5760186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  <a:latin typeface="Garamond" panose="02020404030301010803" pitchFamily="18" charset="0"/>
              </a:rPr>
              <a:t>Madeira, 2021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7BCFF1D-7AE6-7ED8-9C37-34880FE53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39" y="2027237"/>
            <a:ext cx="3893996" cy="3912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54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60B33-4958-A478-B5F0-A3E07345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Implementing an ETR on transition </a:t>
            </a:r>
            <a:r>
              <a:rPr lang="sl-SI" dirty="0" err="1"/>
              <a:t>care</a:t>
            </a:r>
            <a:r>
              <a:rPr lang="sl-SI" dirty="0"/>
              <a:t> </a:t>
            </a:r>
            <a:r>
              <a:rPr lang="en-US" dirty="0"/>
              <a:t>competency for adult specialists could enable efficient and youth-friendly health care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2B8551-E887-6A0A-EF3C-CB0C9E8FF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15081"/>
            <a:ext cx="4256314" cy="3332575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with or without proximity to the pediatric clinic</a:t>
            </a:r>
          </a:p>
          <a:p>
            <a:r>
              <a:rPr lang="en-US" sz="3000" dirty="0"/>
              <a:t>with or without a set transitioning structure at the specific clinic</a:t>
            </a:r>
          </a:p>
          <a:p>
            <a:r>
              <a:rPr lang="en-US" sz="3000" dirty="0"/>
              <a:t>when the patient relapses after transitional age</a:t>
            </a:r>
          </a:p>
          <a:p>
            <a:r>
              <a:rPr lang="en-US" sz="3000" dirty="0"/>
              <a:t>when onset is in late adolescence or young adulthood</a:t>
            </a:r>
            <a:endParaRPr lang="sl-SI" sz="3000" dirty="0"/>
          </a:p>
          <a:p>
            <a:pPr marL="0" indent="0">
              <a:buNone/>
            </a:pPr>
            <a:endParaRPr lang="sl-SI" sz="3600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CADBF70-EB69-6517-FAB4-A21E070C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pic>
        <p:nvPicPr>
          <p:cNvPr id="8" name="Turinio vietos rezervavimo ženklas 4">
            <a:extLst>
              <a:ext uri="{FF2B5EF4-FFF2-40B4-BE49-F238E27FC236}">
                <a16:creationId xmlns:a16="http://schemas.microsoft.com/office/drawing/2014/main" id="{7621466F-53AD-6F6C-918C-D803B55D5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7" y="2415082"/>
            <a:ext cx="4443432" cy="3332574"/>
          </a:xfrm>
          <a:prstGeom prst="rect">
            <a:avLst/>
          </a:prstGeom>
        </p:spPr>
      </p:pic>
      <p:pic>
        <p:nvPicPr>
          <p:cNvPr id="9" name="Paveikslėlis 5">
            <a:extLst>
              <a:ext uri="{FF2B5EF4-FFF2-40B4-BE49-F238E27FC236}">
                <a16:creationId xmlns:a16="http://schemas.microsoft.com/office/drawing/2014/main" id="{CD9CCA07-D66F-B2AC-9BA5-847A9E074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3947" y="2831656"/>
            <a:ext cx="3332574" cy="249943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C6F5191-7B00-DCA2-ADAF-4F8F37EE284B}"/>
              </a:ext>
            </a:extLst>
          </p:cNvPr>
          <p:cNvSpPr txBox="1"/>
          <p:nvPr/>
        </p:nvSpPr>
        <p:spPr>
          <a:xfrm>
            <a:off x="7167816" y="5239826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err="1">
                <a:solidFill>
                  <a:schemeClr val="bg1"/>
                </a:solidFill>
                <a:latin typeface="Garamond" panose="02020404030301010803" pitchFamily="18" charset="0"/>
              </a:rPr>
              <a:t>Lithuanian</a:t>
            </a:r>
            <a:r>
              <a:rPr lang="sl-SI" sz="16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sl-SI" sz="1600" dirty="0" err="1">
                <a:solidFill>
                  <a:schemeClr val="bg1"/>
                </a:solidFill>
                <a:latin typeface="Garamond" panose="02020404030301010803" pitchFamily="18" charset="0"/>
              </a:rPr>
              <a:t>field</a:t>
            </a:r>
            <a:r>
              <a:rPr lang="sl-SI" sz="1600" dirty="0">
                <a:solidFill>
                  <a:schemeClr val="bg1"/>
                </a:solidFill>
                <a:latin typeface="Garamond" panose="02020404030301010803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58220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1DEFBEB-2F6B-5874-2BBD-6D06E5626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144" y="338203"/>
            <a:ext cx="6662456" cy="6350871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3200" noProof="0" dirty="0">
                <a:latin typeface="Garamond" panose="02020404030301010803" pitchFamily="18" charset="0"/>
              </a:rPr>
              <a:t>”</a:t>
            </a:r>
            <a:r>
              <a:rPr lang="en-US" sz="3200" i="1" noProof="0" dirty="0">
                <a:latin typeface="Garamond" panose="02020404030301010803" pitchFamily="18" charset="0"/>
              </a:rPr>
              <a:t>Adult health-care is completely different. They have other routines, do tests differently, and leave much more responsibility to me. It's good, but it's not always easy</a:t>
            </a:r>
            <a:r>
              <a:rPr lang="en-US" sz="3200" i="1" dirty="0">
                <a:latin typeface="Garamond" panose="02020404030301010803" pitchFamily="18" charset="0"/>
              </a:rPr>
              <a:t>”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sl-SI" sz="2200" i="1" noProof="0" dirty="0">
                <a:latin typeface="Garamond" panose="02020404030301010803" pitchFamily="18" charset="0"/>
              </a:rPr>
              <a:t>Male, </a:t>
            </a:r>
            <a:r>
              <a:rPr lang="en-US" sz="2200" i="1" noProof="0" dirty="0">
                <a:latin typeface="Garamond" panose="02020404030301010803" pitchFamily="18" charset="0"/>
              </a:rPr>
              <a:t>18-year-old</a:t>
            </a:r>
            <a:r>
              <a:rPr lang="sl-SI" sz="2200" i="1" noProof="0" dirty="0">
                <a:latin typeface="Garamond" panose="02020404030301010803" pitchFamily="18" charset="0"/>
              </a:rPr>
              <a:t> transplant patient</a:t>
            </a:r>
            <a:r>
              <a:rPr lang="en-US" sz="2200" i="1" noProof="0" dirty="0">
                <a:latin typeface="Garamond" panose="02020404030301010803" pitchFamily="18" charset="0"/>
              </a:rPr>
              <a:t>: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200" i="1" dirty="0">
                <a:solidFill>
                  <a:srgbClr val="393939"/>
                </a:solidFill>
                <a:effectLst/>
                <a:latin typeface="Garamond" panose="02020404030301010803" pitchFamily="18" charset="0"/>
              </a:rPr>
              <a:t>The Life Guide – The Art of Becoming an Adult as a Transplant</a:t>
            </a:r>
            <a:r>
              <a:rPr lang="sl-SI" sz="2200" i="1" dirty="0">
                <a:solidFill>
                  <a:srgbClr val="393939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US" sz="2200" i="1" dirty="0">
                <a:solidFill>
                  <a:srgbClr val="393939"/>
                </a:solidFill>
                <a:effectLst/>
                <a:latin typeface="Garamond" panose="02020404030301010803" pitchFamily="18" charset="0"/>
              </a:rPr>
              <a:t>Sweden</a:t>
            </a:r>
          </a:p>
          <a:p>
            <a:pPr marL="0" indent="0">
              <a:spcBef>
                <a:spcPts val="0"/>
              </a:spcBef>
              <a:buNone/>
            </a:pPr>
            <a:endParaRPr lang="sl-SI" noProof="0" dirty="0">
              <a:latin typeface="Garamond" panose="02020404030301010803" pitchFamily="18" charset="0"/>
            </a:endParaRPr>
          </a:p>
          <a:p>
            <a:r>
              <a:rPr lang="en-US" i="1" noProof="0" dirty="0">
                <a:latin typeface="Garamond" panose="02020404030301010803" pitchFamily="18" charset="0"/>
              </a:rPr>
              <a:t>”</a:t>
            </a:r>
            <a:r>
              <a:rPr lang="en-US" sz="3500" i="1" noProof="0" dirty="0">
                <a:latin typeface="Garamond" panose="02020404030301010803" pitchFamily="18" charset="0"/>
              </a:rPr>
              <a:t>The shift to adult care didn't go very well</a:t>
            </a:r>
            <a:r>
              <a:rPr lang="sl-SI" sz="3500" i="1" noProof="0" dirty="0">
                <a:latin typeface="Garamond" panose="02020404030301010803" pitchFamily="18" charset="0"/>
              </a:rPr>
              <a:t>.</a:t>
            </a:r>
            <a:r>
              <a:rPr lang="en-US" sz="3500" i="1" noProof="0" dirty="0">
                <a:latin typeface="Garamond" panose="02020404030301010803" pitchFamily="18" charset="0"/>
              </a:rPr>
              <a:t> </a:t>
            </a:r>
            <a:r>
              <a:rPr lang="sl-SI" sz="3500" i="1" dirty="0">
                <a:latin typeface="Garamond" panose="02020404030301010803" pitchFamily="18" charset="0"/>
              </a:rPr>
              <a:t>A</a:t>
            </a:r>
            <a:r>
              <a:rPr lang="en-US" sz="3500" i="1" noProof="0" dirty="0" err="1">
                <a:latin typeface="Garamond" panose="02020404030301010803" pitchFamily="18" charset="0"/>
              </a:rPr>
              <a:t>pparently</a:t>
            </a:r>
            <a:r>
              <a:rPr lang="en-US" sz="3500" i="1" noProof="0" dirty="0">
                <a:latin typeface="Garamond" panose="02020404030301010803" pitchFamily="18" charset="0"/>
              </a:rPr>
              <a:t>, they lost me in the system, and when I wanted to make an appointment, they said it wasn't probable I'd have a hearing </a:t>
            </a:r>
            <a:r>
              <a:rPr lang="en-US" sz="3500" i="1" dirty="0">
                <a:latin typeface="Garamond" panose="02020404030301010803" pitchFamily="18" charset="0"/>
              </a:rPr>
              <a:t>disability because of my age.”</a:t>
            </a:r>
            <a:r>
              <a:rPr lang="sl-SI" sz="3500" i="1" noProof="0" dirty="0">
                <a:latin typeface="Garamond" panose="02020404030301010803" pitchFamily="18" charset="0"/>
              </a:rPr>
              <a:t> </a:t>
            </a:r>
            <a:endParaRPr lang="en-US" sz="3500" i="1" noProof="0" dirty="0">
              <a:latin typeface="Garamond" panose="02020404030301010803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sl-SI" sz="2200" i="1" noProof="0" dirty="0">
                <a:latin typeface="Garamond" panose="02020404030301010803" pitchFamily="18" charset="0"/>
              </a:rPr>
              <a:t>Female, 19-year</a:t>
            </a:r>
            <a:r>
              <a:rPr lang="en-US" sz="2200" i="1" noProof="0" dirty="0">
                <a:latin typeface="Garamond" panose="02020404030301010803" pitchFamily="18" charset="0"/>
              </a:rPr>
              <a:t>-</a:t>
            </a:r>
            <a:r>
              <a:rPr lang="sl-SI" sz="2200" i="1" noProof="0" dirty="0">
                <a:latin typeface="Garamond" panose="02020404030301010803" pitchFamily="18" charset="0"/>
              </a:rPr>
              <a:t>old patient </a:t>
            </a:r>
            <a:r>
              <a:rPr lang="en-US" sz="2200" i="1" noProof="0" dirty="0">
                <a:latin typeface="Garamond" panose="02020404030301010803" pitchFamily="18" charset="0"/>
              </a:rPr>
              <a:t>with congenital hearing disability:</a:t>
            </a:r>
            <a:r>
              <a:rPr lang="sl-SI" sz="2200" i="1" noProof="0" dirty="0">
                <a:latin typeface="Garamond" panose="02020404030301010803" pitchFamily="18" charset="0"/>
              </a:rPr>
              <a:t> </a:t>
            </a:r>
            <a:endParaRPr lang="en-US" sz="2200" i="1" noProof="0" dirty="0">
              <a:latin typeface="Garamond" panose="02020404030301010803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200" i="1" noProof="0" dirty="0">
                <a:latin typeface="Garamond" panose="02020404030301010803" pitchFamily="18" charset="0"/>
              </a:rPr>
              <a:t>A study of children and young people's experiences</a:t>
            </a:r>
            <a:r>
              <a:rPr lang="sl-SI" sz="2200" i="1" noProof="0" dirty="0">
                <a:latin typeface="Garamond" panose="02020404030301010803" pitchFamily="18" charset="0"/>
              </a:rPr>
              <a:t> </a:t>
            </a:r>
            <a:r>
              <a:rPr lang="en-US" sz="2200" i="1" noProof="0" dirty="0">
                <a:latin typeface="Garamond" panose="02020404030301010803" pitchFamily="18" charset="0"/>
              </a:rPr>
              <a:t>of the transition from pediatric to adult hearing care</a:t>
            </a:r>
            <a:r>
              <a:rPr lang="sl-SI" sz="2200" i="1" noProof="0" dirty="0">
                <a:latin typeface="Garamond" panose="02020404030301010803" pitchFamily="18" charset="0"/>
              </a:rPr>
              <a:t> in </a:t>
            </a:r>
            <a:r>
              <a:rPr lang="en-US" sz="2200" i="1" noProof="0" dirty="0">
                <a:latin typeface="Garamond" panose="02020404030301010803" pitchFamily="18" charset="0"/>
              </a:rPr>
              <a:t>Sweden</a:t>
            </a:r>
            <a:r>
              <a:rPr lang="sl-SI" sz="2200" i="1" noProof="0" dirty="0">
                <a:latin typeface="Garamond" panose="02020404030301010803" pitchFamily="18" charset="0"/>
              </a:rPr>
              <a:t>, by Forsberg J and Wahlström JE </a:t>
            </a:r>
          </a:p>
        </p:txBody>
      </p:sp>
      <p:pic>
        <p:nvPicPr>
          <p:cNvPr id="11" name="Paveikslėlis 5">
            <a:extLst>
              <a:ext uri="{FF2B5EF4-FFF2-40B4-BE49-F238E27FC236}">
                <a16:creationId xmlns:a16="http://schemas.microsoft.com/office/drawing/2014/main" id="{BB233380-ACEF-3AFC-C773-194E8B88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-387" r="20120"/>
          <a:stretch/>
        </p:blipFill>
        <p:spPr>
          <a:xfrm>
            <a:off x="-76200" y="0"/>
            <a:ext cx="5199344" cy="6858000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AEDEE983-E9C6-D5D6-DA3A-7EC1708D3299}"/>
              </a:ext>
            </a:extLst>
          </p:cNvPr>
          <p:cNvSpPr txBox="1"/>
          <p:nvPr/>
        </p:nvSpPr>
        <p:spPr>
          <a:xfrm>
            <a:off x="7501350" y="6219539"/>
            <a:ext cx="403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1"/>
                </a:solidFill>
                <a:latin typeface="Garamond" panose="02020404030301010803" pitchFamily="18" charset="0"/>
              </a:rPr>
              <a:t>UEMS Adolescent Medicine and Health</a:t>
            </a:r>
            <a:r>
              <a:rPr lang="sl-SI" sz="1800" i="1" dirty="0">
                <a:solidFill>
                  <a:schemeClr val="accent1"/>
                </a:solidFill>
                <a:latin typeface="Garamond" panose="02020404030301010803" pitchFamily="18" charset="0"/>
              </a:rPr>
              <a:t> </a:t>
            </a:r>
            <a:r>
              <a:rPr lang="en-US" sz="1800" i="1" dirty="0">
                <a:solidFill>
                  <a:schemeClr val="accent1"/>
                </a:solidFill>
                <a:latin typeface="Garamond" panose="02020404030301010803" pitchFamily="18" charset="0"/>
              </a:rPr>
              <a:t>MJC</a:t>
            </a:r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C25CB9C-0F5C-A90B-9CC1-FDADBFD4B885}"/>
              </a:ext>
            </a:extLst>
          </p:cNvPr>
          <p:cNvSpPr txBox="1"/>
          <p:nvPr/>
        </p:nvSpPr>
        <p:spPr>
          <a:xfrm>
            <a:off x="3355594" y="6350520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  <a:latin typeface="Garamond" panose="02020404030301010803" pitchFamily="18" charset="0"/>
              </a:rPr>
              <a:t>Madeira, 2021</a:t>
            </a:r>
          </a:p>
        </p:txBody>
      </p:sp>
    </p:spTree>
    <p:extLst>
      <p:ext uri="{BB962C8B-B14F-4D97-AF65-F5344CB8AC3E}">
        <p14:creationId xmlns:p14="http://schemas.microsoft.com/office/powerpoint/2010/main" val="1698334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5994-16C6-145F-0C76-61E92F02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904"/>
            <a:ext cx="10515600" cy="985784"/>
          </a:xfrm>
        </p:spPr>
        <p:txBody>
          <a:bodyPr>
            <a:normAutofit fontScale="90000"/>
          </a:bodyPr>
          <a:lstStyle/>
          <a:p>
            <a:r>
              <a:rPr lang="sv-SE" i="1" dirty="0">
                <a:solidFill>
                  <a:schemeClr val="bg1"/>
                </a:solidFill>
                <a:latin typeface="Garamond" panose="02020404030301010803" pitchFamily="18" charset="0"/>
              </a:rPr>
              <a:t>"</a:t>
            </a:r>
            <a:r>
              <a:rPr lang="en-US" i="1" dirty="0">
                <a:solidFill>
                  <a:schemeClr val="bg1"/>
                </a:solidFill>
                <a:latin typeface="Garamond" panose="02020404030301010803" pitchFamily="18" charset="0"/>
              </a:rPr>
              <a:t>Transition felt like floating alone in open water.</a:t>
            </a:r>
            <a:r>
              <a:rPr lang="sv-SE" i="1" dirty="0">
                <a:solidFill>
                  <a:schemeClr val="bg1"/>
                </a:solidFill>
                <a:latin typeface="Garamond" panose="02020404030301010803" pitchFamily="18" charset="0"/>
              </a:rPr>
              <a:t>" </a:t>
            </a:r>
            <a:br>
              <a:rPr lang="sv-SE" i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sv-SE" i="1" dirty="0">
                <a:solidFill>
                  <a:schemeClr val="bg1"/>
                </a:solidFill>
                <a:latin typeface="Garamond" panose="02020404030301010803" pitchFamily="18" charset="0"/>
              </a:rPr>
              <a:t>                                                       </a:t>
            </a:r>
            <a:r>
              <a:rPr lang="sv-SE" sz="3100" i="1" dirty="0">
                <a:solidFill>
                  <a:schemeClr val="bg1"/>
                </a:solidFill>
                <a:latin typeface="Garamond" panose="02020404030301010803" pitchFamily="18" charset="0"/>
              </a:rPr>
              <a:t>Female, 18-years-od</a:t>
            </a:r>
            <a:endParaRPr sz="3100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6DEFC5-E901-BB6E-75ED-2A549B761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27" y="4702497"/>
            <a:ext cx="11487158" cy="985784"/>
          </a:xfrm>
          <a:solidFill>
            <a:schemeClr val="bg1">
              <a:lumMod val="95000"/>
              <a:alpha val="40677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i="1" dirty="0">
                <a:solidFill>
                  <a:schemeClr val="bg1"/>
                </a:solidFill>
                <a:latin typeface="Garamond" panose="02020404030301010803" pitchFamily="18" charset="0"/>
              </a:rPr>
              <a:t>Adolescents and young adults transitioning from pediatric to adult services have varying experience, competence and knowledge in handling their condition and health-care interactions </a:t>
            </a:r>
            <a:endParaRPr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11013-B09F-0F8F-0EF3-23EE277A500A}"/>
              </a:ext>
            </a:extLst>
          </p:cNvPr>
          <p:cNvSpPr txBox="1"/>
          <p:nvPr/>
        </p:nvSpPr>
        <p:spPr>
          <a:xfrm>
            <a:off x="7829659" y="5968430"/>
            <a:ext cx="3987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400" b="0" i="0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Forsberg J,  et </a:t>
            </a:r>
            <a:r>
              <a:rPr lang="sl-SI" sz="1400" b="0" i="0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al</a:t>
            </a:r>
            <a:r>
              <a:rPr lang="sl-SI" sz="1400" b="0" i="0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. </a:t>
            </a:r>
            <a:r>
              <a:rPr lang="sl-SI" sz="1400" b="0" i="0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Acta</a:t>
            </a:r>
            <a:r>
              <a:rPr lang="sl-SI" sz="1400" b="0" i="0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sl-SI" sz="1400" b="0" i="0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Paediatr</a:t>
            </a:r>
            <a:r>
              <a:rPr lang="sl-SI" sz="1400" b="0" i="0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. 2024;113(7):1612-1620</a:t>
            </a:r>
            <a:endParaRPr kumimoji="0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5642740-4836-121F-E0D2-9846D5F51ABF}"/>
              </a:ext>
            </a:extLst>
          </p:cNvPr>
          <p:cNvSpPr txBox="1"/>
          <p:nvPr/>
        </p:nvSpPr>
        <p:spPr>
          <a:xfrm>
            <a:off x="330427" y="6122319"/>
            <a:ext cx="1358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err="1">
                <a:solidFill>
                  <a:schemeClr val="bg1"/>
                </a:solidFill>
                <a:latin typeface="Garamond" panose="02020404030301010803" pitchFamily="18" charset="0"/>
              </a:rPr>
              <a:t>Sweeden</a:t>
            </a:r>
            <a:r>
              <a:rPr lang="sl-SI" sz="1600" dirty="0">
                <a:solidFill>
                  <a:schemeClr val="bg1"/>
                </a:solidFill>
                <a:latin typeface="Garamond" panose="02020404030301010803" pitchFamily="18" charset="0"/>
              </a:rPr>
              <a:t>, 2024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0C9ADDC-0C02-1E11-CC72-0C327418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071533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Assoc. prof. Lina </a:t>
            </a:r>
            <a:r>
              <a:rPr lang="en-US" dirty="0" err="1">
                <a:latin typeface="Garamond" panose="02020404030301010803" pitchFamily="18" charset="0"/>
              </a:rPr>
              <a:t>Zabuliene</a:t>
            </a:r>
            <a:r>
              <a:rPr lang="en-US" dirty="0">
                <a:latin typeface="Garamond" panose="02020404030301010803" pitchFamily="18" charset="0"/>
              </a:rPr>
              <a:t>, Adolescent Medicine and Health MJC, 2025</a:t>
            </a:r>
            <a:endParaRPr lang="en-SE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67B04A6-34A8-3994-1A54-601E45A45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18"/>
          <a:stretch/>
        </p:blipFill>
        <p:spPr>
          <a:xfrm>
            <a:off x="5847405" y="1761242"/>
            <a:ext cx="5173249" cy="3416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25776B1-C8F5-5FA8-E3FB-FA0A2C9B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8378" cy="1325563"/>
          </a:xfrm>
        </p:spPr>
        <p:txBody>
          <a:bodyPr/>
          <a:lstStyle/>
          <a:p>
            <a:r>
              <a:rPr lang="en-GB" noProof="0" dirty="0"/>
              <a:t>The voice of young people (The Nordic Youth Panel)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EADD91-52EC-5511-E7D5-8E8837CB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63" y="1844675"/>
            <a:ext cx="5173248" cy="3333442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Nordic Youth Panel comprises 15 young individuals </a:t>
            </a:r>
            <a:r>
              <a:rPr lang="en-US" b="1" dirty="0"/>
              <a:t>aged 17–24 from Denmark, Norway, Sweden, and Finland</a:t>
            </a:r>
            <a:r>
              <a:rPr lang="en-US" dirty="0"/>
              <a:t>, representing hospital-based youth panels, health research advisory groups, or other youth organizations </a:t>
            </a:r>
            <a:r>
              <a:rPr lang="en-US" b="1" dirty="0"/>
              <a:t>advocating for the rights of young people with chronic illnesses and disabilities</a:t>
            </a:r>
            <a:r>
              <a:rPr lang="en-US" dirty="0"/>
              <a:t>.</a:t>
            </a:r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2012BD6-BA0B-4F10-E0A9-D0439697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7426F93-3D14-46C7-672C-D3F01DF2D215}"/>
              </a:ext>
            </a:extLst>
          </p:cNvPr>
          <p:cNvSpPr txBox="1"/>
          <p:nvPr/>
        </p:nvSpPr>
        <p:spPr>
          <a:xfrm>
            <a:off x="5847405" y="5243027"/>
            <a:ext cx="539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dirty="0">
                <a:latin typeface="Garamond" panose="02020404030301010803" pitchFamily="18" charset="0"/>
                <a:hlinkClick r:id="rId4"/>
              </a:rPr>
              <a:t>https://dsum.dk/the-nordic-youth-panel/</a:t>
            </a:r>
            <a:r>
              <a:rPr lang="en-US" sz="2000" dirty="0">
                <a:latin typeface="Garamond" panose="02020404030301010803" pitchFamily="18" charset="0"/>
              </a:rPr>
              <a:t>  </a:t>
            </a:r>
            <a:endParaRPr lang="sl-SI" sz="2000" dirty="0">
              <a:latin typeface="Garamond" panose="02020404030301010803" pitchFamily="18" charset="0"/>
            </a:endParaRP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7A578BD7-1710-9F91-52F3-DF999D31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405" y="2940269"/>
            <a:ext cx="3782017" cy="218763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59F175A7-5740-6094-B9F2-A8FCA6B71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689" y="3055389"/>
            <a:ext cx="2051175" cy="21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521F0B-B461-C114-6057-FAE4242B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0693" cy="1113727"/>
          </a:xfrm>
        </p:spPr>
        <p:txBody>
          <a:bodyPr>
            <a:normAutofit fontScale="90000"/>
          </a:bodyPr>
          <a:lstStyle/>
          <a:p>
            <a:r>
              <a:rPr lang="sl-SI" dirty="0"/>
              <a:t>Top priorities of young peple with chronic conditions</a:t>
            </a:r>
            <a:br>
              <a:rPr lang="sl-SI" dirty="0"/>
            </a:br>
            <a:r>
              <a:rPr lang="sl-SI" dirty="0"/>
              <a:t>                                                             </a:t>
            </a:r>
            <a:r>
              <a:rPr lang="en-US" i="1" dirty="0"/>
              <a:t>The </a:t>
            </a:r>
            <a:r>
              <a:rPr lang="sl-SI" i="1" dirty="0"/>
              <a:t>N</a:t>
            </a:r>
            <a:r>
              <a:rPr lang="sl-SI" sz="3600" i="1" dirty="0"/>
              <a:t>ordic Youth Panel</a:t>
            </a:r>
            <a:endParaRPr lang="sl-SI" i="1" dirty="0"/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036A0E7C-0E9B-676D-1DEA-53F8B307F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675" y="2007212"/>
            <a:ext cx="5245057" cy="1603375"/>
          </a:xfrm>
          <a:solidFill>
            <a:srgbClr val="F1F8E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i="1" noProof="0" dirty="0"/>
              <a:t>“I think it would work better in adult care if they tried to get to know me better.”                 </a:t>
            </a:r>
            <a:r>
              <a:rPr lang="en-GB" sz="2000" i="1" noProof="0" dirty="0"/>
              <a:t>Female, 17-year-old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8526FDA3-EFA8-AD37-B8CC-2B74ADA6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9B8188DA-EABF-6CF6-6861-5A32F419D270}"/>
              </a:ext>
            </a:extLst>
          </p:cNvPr>
          <p:cNvSpPr/>
          <p:nvPr/>
        </p:nvSpPr>
        <p:spPr>
          <a:xfrm>
            <a:off x="1925415" y="3621786"/>
            <a:ext cx="3034787" cy="2694084"/>
          </a:xfrm>
          <a:prstGeom prst="ellipse">
            <a:avLst/>
          </a:prstGeom>
          <a:solidFill>
            <a:srgbClr val="EDE5E3"/>
          </a:solidFill>
          <a:ln>
            <a:solidFill>
              <a:srgbClr val="C6AF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noProof="0" dirty="0">
                <a:solidFill>
                  <a:schemeClr val="tx1"/>
                </a:solidFill>
                <a:latin typeface="Garamond" panose="02020404030301010803" pitchFamily="18" charset="0"/>
              </a:rPr>
              <a:t>Psychosocial and existential aspects of living with an illness	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84375523-82C6-F575-9656-FAB0AF90ED8C}"/>
              </a:ext>
            </a:extLst>
          </p:cNvPr>
          <p:cNvSpPr/>
          <p:nvPr/>
        </p:nvSpPr>
        <p:spPr>
          <a:xfrm>
            <a:off x="3163419" y="1490051"/>
            <a:ext cx="2924881" cy="2682885"/>
          </a:xfrm>
          <a:prstGeom prst="ellipse">
            <a:avLst/>
          </a:prstGeom>
          <a:solidFill>
            <a:srgbClr val="FFF7E1"/>
          </a:solidFill>
          <a:ln>
            <a:solidFill>
              <a:srgbClr val="C6AF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noProof="0" dirty="0">
                <a:solidFill>
                  <a:schemeClr val="tx1"/>
                </a:solidFill>
                <a:latin typeface="Garamond" panose="02020404030301010803" pitchFamily="18" charset="0"/>
              </a:rPr>
              <a:t>Silo thinking in the Health Care System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2ED4A662-F7B3-C070-42B7-DFD4CF86CD6B}"/>
              </a:ext>
            </a:extLst>
          </p:cNvPr>
          <p:cNvSpPr/>
          <p:nvPr/>
        </p:nvSpPr>
        <p:spPr>
          <a:xfrm>
            <a:off x="314824" y="1313857"/>
            <a:ext cx="3320197" cy="31226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noProof="0" dirty="0">
                <a:solidFill>
                  <a:schemeClr val="tx1"/>
                </a:solidFill>
                <a:latin typeface="Garamond" panose="02020404030301010803" pitchFamily="18" charset="0"/>
              </a:rPr>
              <a:t>Transitional care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D86533B-0D34-6039-B0E6-FA34D287C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198" y="3796808"/>
            <a:ext cx="5295534" cy="2175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0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8319BC9-FBD6-3095-BBB6-4D4DBDEE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transitional care matters</a:t>
            </a:r>
            <a:endParaRPr lang="en-GB" dirty="0">
              <a:solidFill>
                <a:srgbClr val="93245C"/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E968445-50C9-32B4-5326-397EC97E7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100" y="3016252"/>
            <a:ext cx="6128456" cy="2797526"/>
          </a:xfrm>
          <a:solidFill>
            <a:srgbClr val="FFFA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noProof="0" dirty="0"/>
              <a:t>Challenges</a:t>
            </a:r>
          </a:p>
          <a:p>
            <a:r>
              <a:rPr lang="en-US" noProof="0" dirty="0"/>
              <a:t>Increasing number of survivors with chronic conditions</a:t>
            </a:r>
          </a:p>
          <a:p>
            <a:r>
              <a:rPr lang="en-US" noProof="0" dirty="0"/>
              <a:t>Transition phase is often fragmented → leads to poor outcomes</a:t>
            </a:r>
          </a:p>
          <a:p>
            <a:r>
              <a:rPr lang="en-US" noProof="0" dirty="0"/>
              <a:t>Risk of poor follow-up, missed diagnoses, and mental health decline</a:t>
            </a:r>
          </a:p>
          <a:p>
            <a:r>
              <a:rPr lang="en-US" noProof="0" dirty="0"/>
              <a:t>Adult specialists are central to improving post-transition outcomes, but may feel a lack of structured tools.</a:t>
            </a:r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4A6132FD-65A1-1CCA-C31D-3737304FA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2089" y="3016250"/>
            <a:ext cx="2058939" cy="2797526"/>
          </a:xfr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Opportunity</a:t>
            </a:r>
            <a:endParaRPr lang="lt-LT" b="1" dirty="0"/>
          </a:p>
          <a:p>
            <a:r>
              <a:rPr lang="lt-LT" dirty="0"/>
              <a:t>e</a:t>
            </a:r>
            <a:r>
              <a:rPr lang="en-US" dirty="0"/>
              <a:t>quipping adult providers across specialties</a:t>
            </a:r>
            <a:endParaRPr lang="en-GB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9A4F19FA-179C-9353-6570-3FF30902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id="{443A3373-022D-485F-0786-42360A94F095}"/>
              </a:ext>
            </a:extLst>
          </p:cNvPr>
          <p:cNvSpPr txBox="1">
            <a:spLocks/>
          </p:cNvSpPr>
          <p:nvPr/>
        </p:nvSpPr>
        <p:spPr>
          <a:xfrm>
            <a:off x="927100" y="1690688"/>
            <a:ext cx="10083928" cy="95091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Over </a:t>
            </a:r>
            <a:r>
              <a:rPr lang="sl-SI" b="1" dirty="0"/>
              <a:t>15-</a:t>
            </a:r>
            <a:r>
              <a:rPr lang="en-US" b="1" dirty="0"/>
              <a:t>20% of the EU population is aged </a:t>
            </a:r>
            <a:r>
              <a:rPr lang="sl-SI" b="1" dirty="0"/>
              <a:t>10</a:t>
            </a:r>
            <a:r>
              <a:rPr lang="en-US" b="1" dirty="0"/>
              <a:t>–24</a:t>
            </a:r>
            <a:r>
              <a:rPr lang="sl-SI" b="1" dirty="0"/>
              <a:t> (112-149 </a:t>
            </a:r>
            <a:r>
              <a:rPr lang="sl-SI" b="1" dirty="0" err="1"/>
              <a:t>mln</a:t>
            </a:r>
            <a:r>
              <a:rPr lang="sl-SI" b="1" dirty="0"/>
              <a:t>)</a:t>
            </a:r>
            <a:endParaRPr lang="lt-LT" b="1" dirty="0"/>
          </a:p>
          <a:p>
            <a:r>
              <a:rPr lang="en-US" dirty="0"/>
              <a:t>AYAs are not “big children” nor “small adults”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C9C20-B7FB-DA8B-9000-5755DCBFB9BA}"/>
              </a:ext>
            </a:extLst>
          </p:cNvPr>
          <p:cNvSpPr txBox="1"/>
          <p:nvPr/>
        </p:nvSpPr>
        <p:spPr>
          <a:xfrm>
            <a:off x="3100083" y="5912960"/>
            <a:ext cx="79109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Garamond" panose="02020404030301010803" pitchFamily="18" charset="0"/>
              </a:rPr>
              <a:t>Beaufils C, </a:t>
            </a:r>
            <a:r>
              <a:rPr lang="lt-LT" sz="1400" dirty="0">
                <a:latin typeface="Garamond" panose="02020404030301010803" pitchFamily="18" charset="0"/>
              </a:rPr>
              <a:t> et al.</a:t>
            </a:r>
            <a:r>
              <a:rPr lang="en-GB" sz="1400" dirty="0">
                <a:latin typeface="Garamond" panose="02020404030301010803" pitchFamily="18" charset="0"/>
              </a:rPr>
              <a:t> Arch </a:t>
            </a:r>
            <a:r>
              <a:rPr lang="en-GB" sz="1400" dirty="0" err="1">
                <a:latin typeface="Garamond" panose="02020404030301010803" pitchFamily="18" charset="0"/>
              </a:rPr>
              <a:t>Pediatr</a:t>
            </a:r>
            <a:r>
              <a:rPr lang="en-GB" sz="1400" dirty="0">
                <a:latin typeface="Garamond" panose="02020404030301010803" pitchFamily="18" charset="0"/>
              </a:rPr>
              <a:t>. 2019;26(4):205-213</a:t>
            </a:r>
            <a:r>
              <a:rPr lang="lt-LT" sz="1400" dirty="0">
                <a:latin typeface="Garamond" panose="02020404030301010803" pitchFamily="18" charset="0"/>
              </a:rPr>
              <a:t>; </a:t>
            </a:r>
            <a:r>
              <a:rPr lang="lt-LT" sz="1400" dirty="0" err="1">
                <a:latin typeface="Garamond" panose="02020404030301010803" pitchFamily="18" charset="0"/>
              </a:rPr>
              <a:t>Mazur</a:t>
            </a:r>
            <a:r>
              <a:rPr lang="lt-LT" sz="1400" dirty="0">
                <a:latin typeface="Garamond" panose="02020404030301010803" pitchFamily="18" charset="0"/>
              </a:rPr>
              <a:t> A et al. </a:t>
            </a:r>
            <a:r>
              <a:rPr lang="lt-LT" sz="1400" dirty="0" err="1">
                <a:latin typeface="Garamond" panose="02020404030301010803" pitchFamily="18" charset="0"/>
              </a:rPr>
              <a:t>Acta</a:t>
            </a:r>
            <a:r>
              <a:rPr lang="lt-LT" sz="1400" dirty="0">
                <a:latin typeface="Garamond" panose="02020404030301010803" pitchFamily="18" charset="0"/>
              </a:rPr>
              <a:t> </a:t>
            </a:r>
            <a:r>
              <a:rPr lang="lt-LT" sz="1400" dirty="0" err="1">
                <a:latin typeface="Garamond" panose="02020404030301010803" pitchFamily="18" charset="0"/>
              </a:rPr>
              <a:t>Paediatr</a:t>
            </a:r>
            <a:r>
              <a:rPr lang="lt-LT" sz="1400" dirty="0">
                <a:latin typeface="Garamond" panose="02020404030301010803" pitchFamily="18" charset="0"/>
              </a:rPr>
              <a:t>. 2017;106(8):1354-1357</a:t>
            </a:r>
            <a:r>
              <a:rPr lang="en-GB" sz="1400" dirty="0">
                <a:latin typeface="Garamond" panose="02020404030301010803" pitchFamily="18" charset="0"/>
              </a:rPr>
              <a:t>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4DD9AA-29C9-D710-8A01-425723FF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56" y="3016251"/>
            <a:ext cx="1861648" cy="2797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91764-F8C1-DC01-220E-1DDA9BF2A511}"/>
              </a:ext>
            </a:extLst>
          </p:cNvPr>
          <p:cNvSpPr txBox="1"/>
          <p:nvPr/>
        </p:nvSpPr>
        <p:spPr>
          <a:xfrm>
            <a:off x="7489642" y="5380455"/>
            <a:ext cx="1230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Cyprus, 2019</a:t>
            </a:r>
            <a:endParaRPr lang="en-GB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8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9BF9D05D-5428-CB3F-76B7-0EB88FC2B440}"/>
              </a:ext>
            </a:extLst>
          </p:cNvPr>
          <p:cNvSpPr txBox="1"/>
          <p:nvPr/>
        </p:nvSpPr>
        <p:spPr>
          <a:xfrm>
            <a:off x="1371895" y="5853121"/>
            <a:ext cx="97832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1400"/>
              <a:defRPr/>
            </a:pPr>
            <a:r>
              <a:rPr lang="en-US" sz="1200" i="0" dirty="0">
                <a:solidFill>
                  <a:srgbClr val="111111"/>
                </a:solidFill>
                <a:effectLst/>
                <a:latin typeface="Garamond" panose="02020404030301010803" pitchFamily="18" charset="0"/>
              </a:rPr>
              <a:t>Images of Ellar Coltrane from the American epic coming-of-age drama "Boyhood" (by </a:t>
            </a:r>
            <a:r>
              <a:rPr lang="en-US" sz="1200" i="0" dirty="0" err="1">
                <a:solidFill>
                  <a:srgbClr val="111111"/>
                </a:solidFill>
                <a:effectLst/>
                <a:latin typeface="Garamond" panose="02020404030301010803" pitchFamily="18" charset="0"/>
              </a:rPr>
              <a:t>R.Linklater</a:t>
            </a:r>
            <a:r>
              <a:rPr lang="en-US" sz="1200" i="0" dirty="0">
                <a:solidFill>
                  <a:srgbClr val="111111"/>
                </a:solidFill>
                <a:effectLst/>
                <a:latin typeface="Garamond" panose="02020404030301010803" pitchFamily="18" charset="0"/>
              </a:rPr>
              <a:t> 2014)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Höger 8">
            <a:extLst>
              <a:ext uri="{FF2B5EF4-FFF2-40B4-BE49-F238E27FC236}">
                <a16:creationId xmlns:a16="http://schemas.microsoft.com/office/drawing/2014/main" id="{D01FAE4C-6091-20F9-8D26-34A38799C24F}"/>
              </a:ext>
            </a:extLst>
          </p:cNvPr>
          <p:cNvSpPr/>
          <p:nvPr/>
        </p:nvSpPr>
        <p:spPr>
          <a:xfrm>
            <a:off x="2126401" y="3560312"/>
            <a:ext cx="9008596" cy="632794"/>
          </a:xfrm>
          <a:prstGeom prst="rightArrow">
            <a:avLst/>
          </a:prstGeom>
          <a:gradFill flip="none" rotWithShape="1">
            <a:gsLst>
              <a:gs pos="0">
                <a:srgbClr val="B1926F">
                  <a:tint val="66000"/>
                  <a:satMod val="160000"/>
                </a:srgbClr>
              </a:gs>
              <a:gs pos="60000">
                <a:srgbClr val="B1926F">
                  <a:tint val="44500"/>
                  <a:satMod val="160000"/>
                </a:srgbClr>
              </a:gs>
              <a:gs pos="100000">
                <a:srgbClr val="B1926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Need for adult support in daily life</a:t>
            </a:r>
          </a:p>
        </p:txBody>
      </p:sp>
      <p:sp>
        <p:nvSpPr>
          <p:cNvPr id="11" name="Höger 11">
            <a:extLst>
              <a:ext uri="{FF2B5EF4-FFF2-40B4-BE49-F238E27FC236}">
                <a16:creationId xmlns:a16="http://schemas.microsoft.com/office/drawing/2014/main" id="{D358F4B8-AF86-90AF-B4A8-293D3A594BA9}"/>
              </a:ext>
            </a:extLst>
          </p:cNvPr>
          <p:cNvSpPr/>
          <p:nvPr/>
        </p:nvSpPr>
        <p:spPr>
          <a:xfrm>
            <a:off x="2115700" y="4313338"/>
            <a:ext cx="8988399" cy="6173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98000"/>
                  <a:lumOff val="2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83000">
                <a:schemeClr val="accent1">
                  <a:tint val="23500"/>
                  <a:satMod val="160000"/>
                  <a:alpha val="45000"/>
                  <a:lumMod val="7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lvl="0" algn="ctr">
              <a:defRPr/>
            </a:pPr>
            <a:r>
              <a:rPr lang="sv-SE" sz="2800" dirty="0">
                <a:solidFill>
                  <a:prstClr val="black"/>
                </a:solidFill>
                <a:latin typeface="Garamond" panose="02020404030301010803" pitchFamily="18" charset="0"/>
              </a:rPr>
              <a:t>Friendships     Social arenas</a:t>
            </a:r>
          </a:p>
        </p:txBody>
      </p:sp>
      <p:sp>
        <p:nvSpPr>
          <p:cNvPr id="12" name="Höger 10">
            <a:extLst>
              <a:ext uri="{FF2B5EF4-FFF2-40B4-BE49-F238E27FC236}">
                <a16:creationId xmlns:a16="http://schemas.microsoft.com/office/drawing/2014/main" id="{7A9603B2-D0EB-5193-D0DF-14507BC88FE6}"/>
              </a:ext>
            </a:extLst>
          </p:cNvPr>
          <p:cNvSpPr/>
          <p:nvPr/>
        </p:nvSpPr>
        <p:spPr>
          <a:xfrm>
            <a:off x="2095503" y="5036513"/>
            <a:ext cx="9008596" cy="661092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F901">
                  <a:tint val="66000"/>
                  <a:satMod val="160000"/>
                </a:srgbClr>
              </a:gs>
              <a:gs pos="54000">
                <a:srgbClr val="FFF901">
                  <a:tint val="44500"/>
                  <a:satMod val="160000"/>
                </a:srgbClr>
              </a:gs>
              <a:gs pos="100000">
                <a:srgbClr val="FFF901">
                  <a:tint val="23500"/>
                  <a:satMod val="160000"/>
                  <a:alpha val="20847"/>
                  <a:lumMod val="53000"/>
                  <a:lumOff val="47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solidFill>
                  <a:prstClr val="black"/>
                </a:solidFill>
                <a:latin typeface="Garamond" panose="02020404030301010803" pitchFamily="18" charset="0"/>
              </a:rPr>
              <a:t>Romantic and sexual interest and ability 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19" name="Picture 3" descr="A person with long hair&#10;&#10;AI-generated content may be incorrect.">
            <a:extLst>
              <a:ext uri="{FF2B5EF4-FFF2-40B4-BE49-F238E27FC236}">
                <a16:creationId xmlns:a16="http://schemas.microsoft.com/office/drawing/2014/main" id="{3640F9CC-270B-DAE4-09B3-125BF3E1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586" y="254732"/>
            <a:ext cx="1914791" cy="238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0" descr="A person with a serious face&#10;&#10;AI-generated content may be incorrect.">
            <a:extLst>
              <a:ext uri="{FF2B5EF4-FFF2-40B4-BE49-F238E27FC236}">
                <a16:creationId xmlns:a16="http://schemas.microsoft.com/office/drawing/2014/main" id="{B3D0F0F4-D1DB-D5D8-EE21-19C6C385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64" y="268215"/>
            <a:ext cx="1872094" cy="2336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F03643DD-52B2-14D1-FA82-A98FFD9F7F9A}"/>
              </a:ext>
            </a:extLst>
          </p:cNvPr>
          <p:cNvSpPr/>
          <p:nvPr/>
        </p:nvSpPr>
        <p:spPr>
          <a:xfrm rot="-1140000">
            <a:off x="3769715" y="2258674"/>
            <a:ext cx="4075284" cy="434494"/>
          </a:xfrm>
          <a:prstGeom prst="roundRect">
            <a:avLst/>
          </a:prstGeom>
          <a:solidFill>
            <a:srgbClr val="B1926F"/>
          </a:solidFill>
          <a:ln w="12700" cap="flat" cmpd="sng" algn="ctr">
            <a:solidFill>
              <a:srgbClr val="C6AF96"/>
            </a:solidFill>
            <a:prstDash val="solid"/>
            <a:miter lim="800000"/>
          </a:ln>
          <a:effectLst/>
        </p:spPr>
        <p:txBody>
          <a:bodyPr lIns="121920" tIns="60960" rIns="121920" bIns="60960"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FFFFFF"/>
                </a:solidFill>
                <a:latin typeface="Garamond" panose="02020404030301010803" pitchFamily="18" charset="0"/>
              </a:rPr>
              <a:t>What's a 15-year-old like?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8D3C9629-6A92-78DD-DBDB-3EBA1A73852D}"/>
              </a:ext>
            </a:extLst>
          </p:cNvPr>
          <p:cNvSpPr/>
          <p:nvPr/>
        </p:nvSpPr>
        <p:spPr>
          <a:xfrm rot="-1140000">
            <a:off x="6807219" y="1922670"/>
            <a:ext cx="4760272" cy="832485"/>
          </a:xfrm>
          <a:prstGeom prst="roundRect">
            <a:avLst/>
          </a:prstGeom>
          <a:solidFill>
            <a:srgbClr val="B1926F"/>
          </a:solidFill>
          <a:ln w="12700" cap="flat" cmpd="sng" algn="ctr">
            <a:solidFill>
              <a:srgbClr val="C6AF96"/>
            </a:solidFill>
            <a:prstDash val="solid"/>
            <a:miter lim="800000"/>
          </a:ln>
          <a:effectLst/>
        </p:spPr>
        <p:txBody>
          <a:bodyPr lIns="121920" tIns="60960" rIns="121920" bIns="60960"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What's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 the difference between a 20-year-old and</a:t>
            </a:r>
            <a:r>
              <a:rPr kumimoji="0" lang="sl-SI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 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</a:rPr>
              <a:t>an older adult?</a:t>
            </a:r>
          </a:p>
        </p:txBody>
      </p:sp>
      <p:sp>
        <p:nvSpPr>
          <p:cNvPr id="13" name="Höger 5">
            <a:extLst>
              <a:ext uri="{FF2B5EF4-FFF2-40B4-BE49-F238E27FC236}">
                <a16:creationId xmlns:a16="http://schemas.microsoft.com/office/drawing/2014/main" id="{5DBF5D79-7CAD-E5D1-DA6F-08DE8A0BB195}"/>
              </a:ext>
            </a:extLst>
          </p:cNvPr>
          <p:cNvSpPr/>
          <p:nvPr/>
        </p:nvSpPr>
        <p:spPr>
          <a:xfrm>
            <a:off x="2146599" y="1427760"/>
            <a:ext cx="9008596" cy="617189"/>
          </a:xfrm>
          <a:prstGeom prst="rightArrow">
            <a:avLst/>
          </a:prstGeom>
          <a:gradFill flip="none" rotWithShape="1">
            <a:gsLst>
              <a:gs pos="0">
                <a:srgbClr val="EA8EA0">
                  <a:lumMod val="85714"/>
                </a:srgbClr>
              </a:gs>
              <a:gs pos="50000">
                <a:srgbClr val="F0BFD3"/>
              </a:gs>
              <a:gs pos="98000">
                <a:srgbClr val="EEB2C2">
                  <a:shade val="100000"/>
                  <a:satMod val="115000"/>
                  <a:alpha val="37604"/>
                  <a:lumMod val="24000"/>
                  <a:lumOff val="7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Child's body</a:t>
            </a: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</a:rPr>
              <a:t>                                                 </a:t>
            </a: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Adult body</a:t>
            </a:r>
          </a:p>
        </p:txBody>
      </p:sp>
      <p:sp>
        <p:nvSpPr>
          <p:cNvPr id="14" name="Höger 6">
            <a:extLst>
              <a:ext uri="{FF2B5EF4-FFF2-40B4-BE49-F238E27FC236}">
                <a16:creationId xmlns:a16="http://schemas.microsoft.com/office/drawing/2014/main" id="{2FA6838A-9CCD-CB7E-DEF5-FDCB7D03ACA5}"/>
              </a:ext>
            </a:extLst>
          </p:cNvPr>
          <p:cNvSpPr/>
          <p:nvPr/>
        </p:nvSpPr>
        <p:spPr>
          <a:xfrm>
            <a:off x="2146598" y="2798960"/>
            <a:ext cx="9008596" cy="617189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49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60496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solidFill>
                  <a:prstClr val="black"/>
                </a:solidFill>
                <a:latin typeface="Garamond" panose="02020404030301010803" pitchFamily="18" charset="0"/>
              </a:rPr>
              <a:t>Time</a:t>
            </a:r>
            <a:r>
              <a:rPr kumimoji="0" lang="sv-SE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          Thoughts        Logic           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Bild 26" descr="Hjärna med hel fyllning">
            <a:extLst>
              <a:ext uri="{FF2B5EF4-FFF2-40B4-BE49-F238E27FC236}">
                <a16:creationId xmlns:a16="http://schemas.microsoft.com/office/drawing/2014/main" id="{716E7336-7F5A-EB27-35D3-C9AE3F9E6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574" y="2244004"/>
            <a:ext cx="1052500" cy="1052500"/>
          </a:xfrm>
          <a:prstGeom prst="rect">
            <a:avLst/>
          </a:prstGeom>
        </p:spPr>
      </p:pic>
      <p:pic>
        <p:nvPicPr>
          <p:cNvPr id="4" name="Bild 12" descr="Hus kontur">
            <a:extLst>
              <a:ext uri="{FF2B5EF4-FFF2-40B4-BE49-F238E27FC236}">
                <a16:creationId xmlns:a16="http://schemas.microsoft.com/office/drawing/2014/main" id="{C0450A6C-2C09-4E14-04D1-5093283B1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941" y="3411369"/>
            <a:ext cx="1052500" cy="1052500"/>
          </a:xfrm>
          <a:prstGeom prst="rect">
            <a:avLst/>
          </a:prstGeom>
        </p:spPr>
      </p:pic>
      <p:pic>
        <p:nvPicPr>
          <p:cNvPr id="16" name="Bild 22" descr="Två hjärtan med hel fyllning">
            <a:extLst>
              <a:ext uri="{FF2B5EF4-FFF2-40B4-BE49-F238E27FC236}">
                <a16:creationId xmlns:a16="http://schemas.microsoft.com/office/drawing/2014/main" id="{2881677E-116E-BAEE-FAE2-D9E507853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941" y="4800621"/>
            <a:ext cx="1052500" cy="1052500"/>
          </a:xfrm>
          <a:prstGeom prst="rect">
            <a:avLst/>
          </a:prstGeom>
        </p:spPr>
      </p:pic>
      <p:sp>
        <p:nvSpPr>
          <p:cNvPr id="17" name="textruta 17">
            <a:extLst>
              <a:ext uri="{FF2B5EF4-FFF2-40B4-BE49-F238E27FC236}">
                <a16:creationId xmlns:a16="http://schemas.microsoft.com/office/drawing/2014/main" id="{71AD751E-4EB3-D1BF-95DE-37CADE3F1362}"/>
              </a:ext>
            </a:extLst>
          </p:cNvPr>
          <p:cNvSpPr txBox="1"/>
          <p:nvPr/>
        </p:nvSpPr>
        <p:spPr>
          <a:xfrm>
            <a:off x="251205" y="218257"/>
            <a:ext cx="477195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4000" dirty="0">
                <a:latin typeface="Garamond" panose="02020404030301010803" pitchFamily="18" charset="0"/>
              </a:rPr>
              <a:t>What's normal? </a:t>
            </a:r>
            <a:endParaRPr lang="sl-SI" sz="4000" dirty="0">
              <a:latin typeface="Garamond" panose="02020404030301010803" pitchFamily="18" charset="0"/>
            </a:endParaRPr>
          </a:p>
          <a:p>
            <a:pPr algn="ctr"/>
            <a:r>
              <a:rPr lang="sv-SE" sz="2800" dirty="0">
                <a:latin typeface="Garamond" panose="02020404030301010803" pitchFamily="18" charset="0"/>
              </a:rPr>
              <a:t>Unique Developmental Needs</a:t>
            </a:r>
          </a:p>
        </p:txBody>
      </p:sp>
      <p:sp>
        <p:nvSpPr>
          <p:cNvPr id="18" name="Höger 9">
            <a:extLst>
              <a:ext uri="{FF2B5EF4-FFF2-40B4-BE49-F238E27FC236}">
                <a16:creationId xmlns:a16="http://schemas.microsoft.com/office/drawing/2014/main" id="{59B8BF8E-C9C6-92CB-C679-5B73591DA0B5}"/>
              </a:ext>
            </a:extLst>
          </p:cNvPr>
          <p:cNvSpPr/>
          <p:nvPr/>
        </p:nvSpPr>
        <p:spPr>
          <a:xfrm>
            <a:off x="2146598" y="2100630"/>
            <a:ext cx="9008596" cy="642649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>
                <a:solidFill>
                  <a:prstClr val="black"/>
                </a:solidFill>
                <a:latin typeface="Garamond" panose="02020404030301010803" pitchFamily="18" charset="0"/>
              </a:rPr>
              <a:t>                   Exploration                               Aversion to risk</a:t>
            </a:r>
            <a:endParaRPr kumimoji="0" lang="sv-S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8B9551E5-852F-54D0-276C-B61D57AA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 animBg="1"/>
      <p:bldP spid="23" grpId="1" animBg="1"/>
      <p:bldP spid="24" grpId="0" animBg="1"/>
      <p:bldP spid="24" grpId="1" animBg="1"/>
      <p:bldP spid="13" grpId="0" animBg="1"/>
      <p:bldP spid="14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MG_1375 - version 2.JPG">
            <a:extLst>
              <a:ext uri="{FF2B5EF4-FFF2-40B4-BE49-F238E27FC236}">
                <a16:creationId xmlns:a16="http://schemas.microsoft.com/office/drawing/2014/main" id="{EEB66868-14D1-293F-98C5-97FAF7C55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2" y="1294940"/>
            <a:ext cx="6909296" cy="4907374"/>
          </a:xfrm>
          <a:prstGeom prst="rect">
            <a:avLst/>
          </a:prstGeom>
          <a:effectLst>
            <a:softEdge rad="461164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graphicFrame>
        <p:nvGraphicFramePr>
          <p:cNvPr id="56" name="Shape 56">
            <a:extLst>
              <a:ext uri="{FF2B5EF4-FFF2-40B4-BE49-F238E27FC236}">
                <a16:creationId xmlns:a16="http://schemas.microsoft.com/office/drawing/2014/main" id="{21980B5A-0BB7-4EA7-AD1C-6F53CA5BE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165512"/>
              </p:ext>
            </p:extLst>
          </p:nvPr>
        </p:nvGraphicFramePr>
        <p:xfrm>
          <a:off x="726510" y="1373062"/>
          <a:ext cx="10697228" cy="4489805"/>
        </p:xfrm>
        <a:graphic>
          <a:graphicData uri="http://schemas.openxmlformats.org/drawingml/2006/table">
            <a:tbl>
              <a:tblPr/>
              <a:tblGrid>
                <a:gridCol w="1479098">
                  <a:extLst>
                    <a:ext uri="{9D8B030D-6E8A-4147-A177-3AD203B41FA5}">
                      <a16:colId xmlns:a16="http://schemas.microsoft.com/office/drawing/2014/main" val="3107771968"/>
                    </a:ext>
                  </a:extLst>
                </a:gridCol>
                <a:gridCol w="2577663">
                  <a:extLst>
                    <a:ext uri="{9D8B030D-6E8A-4147-A177-3AD203B41FA5}">
                      <a16:colId xmlns:a16="http://schemas.microsoft.com/office/drawing/2014/main" val="2095069340"/>
                    </a:ext>
                  </a:extLst>
                </a:gridCol>
                <a:gridCol w="3236869">
                  <a:extLst>
                    <a:ext uri="{9D8B030D-6E8A-4147-A177-3AD203B41FA5}">
                      <a16:colId xmlns:a16="http://schemas.microsoft.com/office/drawing/2014/main" val="4117657390"/>
                    </a:ext>
                  </a:extLst>
                </a:gridCol>
                <a:gridCol w="3403598">
                  <a:extLst>
                    <a:ext uri="{9D8B030D-6E8A-4147-A177-3AD203B41FA5}">
                      <a16:colId xmlns:a16="http://schemas.microsoft.com/office/drawing/2014/main" val="741161306"/>
                    </a:ext>
                  </a:extLst>
                </a:gridCol>
              </a:tblGrid>
              <a:tr h="8681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MS PGothic" panose="020B0600070205080204" pitchFamily="34" charset="-128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Early adolescense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10-13 yrs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B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Middle adolescense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14-16 yrs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Late adolescense / </a:t>
                      </a:r>
                      <a:endParaRPr kumimoji="0" lang="sl-SI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young adult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17-24 yrs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54433"/>
                  </a:ext>
                </a:extLst>
              </a:tr>
              <a:tr h="5587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Body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altLang="sv-SE" sz="2400" b="0" i="0" u="none" strike="noStrike" cap="none" normalizeH="0" baseline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>
                        <a:latin typeface="Garamond" panose="02020404030301010803" pitchFamily="18" charset="0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494895"/>
                  </a:ext>
                </a:extLst>
              </a:tr>
              <a:tr h="10852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Cognition Thoughts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Identity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altLang="sv-SE" sz="2400" b="0" i="0" u="none" strike="noStrike" cap="none" normalizeH="0" baseline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dirty="0">
                        <a:latin typeface="Garamond" panose="02020404030301010803" pitchFamily="18" charset="0"/>
                      </a:endParaRP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842946"/>
                  </a:ext>
                </a:extLst>
              </a:tr>
              <a:tr h="9558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Social arena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Autonomy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dirty="0">
                        <a:latin typeface="Garamond" panose="02020404030301010803" pitchFamily="18" charset="0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186476"/>
                  </a:ext>
                </a:extLst>
              </a:tr>
              <a:tr h="5978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MS PGothic"/>
                        </a:rPr>
                        <a:t>Sexuality</a:t>
                      </a:r>
                    </a:p>
                  </a:txBody>
                  <a:tcPr marL="91432" marR="91432" marT="91423" marB="91423" anchor="ctr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sv-SE" altLang="sv-S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1155CC"/>
                        </a:solidFill>
                        <a:effectLst/>
                        <a:latin typeface="Garamond" panose="02020404030301010803" pitchFamily="18" charset="0"/>
                        <a:ea typeface="MS PGothic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dirty="0">
                        <a:latin typeface="Garamond" panose="02020404030301010803" pitchFamily="18" charset="0"/>
                      </a:endParaRPr>
                    </a:p>
                  </a:txBody>
                  <a:tcPr marL="91432" marR="91432" marT="91423" marB="91423" horzOverflow="overflow">
                    <a:lnL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26501"/>
                  </a:ext>
                </a:extLst>
              </a:tr>
            </a:tbl>
          </a:graphicData>
        </a:graphic>
      </p:graphicFrame>
      <p:sp>
        <p:nvSpPr>
          <p:cNvPr id="17" name="Triangle isocèle 18">
            <a:extLst>
              <a:ext uri="{FF2B5EF4-FFF2-40B4-BE49-F238E27FC236}">
                <a16:creationId xmlns:a16="http://schemas.microsoft.com/office/drawing/2014/main" id="{EFED8DDA-B754-A430-41CF-749AC049DAB5}"/>
              </a:ext>
            </a:extLst>
          </p:cNvPr>
          <p:cNvSpPr/>
          <p:nvPr/>
        </p:nvSpPr>
        <p:spPr>
          <a:xfrm rot="5162544">
            <a:off x="6159177" y="-1018086"/>
            <a:ext cx="1516300" cy="8557520"/>
          </a:xfrm>
          <a:prstGeom prst="triangle">
            <a:avLst/>
          </a:prstGeom>
          <a:solidFill>
            <a:srgbClr val="EDE5E3"/>
          </a:solidFill>
          <a:ln w="9525" cap="flat" cmpd="sng" algn="ctr">
            <a:solidFill>
              <a:srgbClr val="B1926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8" name="ZoneTexte 20">
            <a:extLst>
              <a:ext uri="{FF2B5EF4-FFF2-40B4-BE49-F238E27FC236}">
                <a16:creationId xmlns:a16="http://schemas.microsoft.com/office/drawing/2014/main" id="{C611FFAA-60A7-8F35-62F1-E41B9D239C05}"/>
              </a:ext>
            </a:extLst>
          </p:cNvPr>
          <p:cNvSpPr txBox="1"/>
          <p:nvPr/>
        </p:nvSpPr>
        <p:spPr>
          <a:xfrm>
            <a:off x="3974280" y="3094745"/>
            <a:ext cx="3360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fr-CH" sz="2800" dirty="0">
                <a:solidFill>
                  <a:srgbClr val="000000"/>
                </a:solidFill>
                <a:latin typeface="Garamond" panose="02020404030301010803" pitchFamily="18" charset="0"/>
              </a:rPr>
              <a:t>Parents' responsibility</a:t>
            </a:r>
          </a:p>
        </p:txBody>
      </p:sp>
      <p:sp>
        <p:nvSpPr>
          <p:cNvPr id="19" name="Triangle isocèle 21">
            <a:extLst>
              <a:ext uri="{FF2B5EF4-FFF2-40B4-BE49-F238E27FC236}">
                <a16:creationId xmlns:a16="http://schemas.microsoft.com/office/drawing/2014/main" id="{9529B0C7-5442-2582-0908-540871A16FFE}"/>
              </a:ext>
            </a:extLst>
          </p:cNvPr>
          <p:cNvSpPr/>
          <p:nvPr/>
        </p:nvSpPr>
        <p:spPr>
          <a:xfrm rot="15961986">
            <a:off x="6188196" y="270139"/>
            <a:ext cx="1645056" cy="8358317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rgbClr val="92D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1CC549-50FB-BD14-83D8-186C5E7E416E}"/>
              </a:ext>
            </a:extLst>
          </p:cNvPr>
          <p:cNvSpPr txBox="1"/>
          <p:nvPr/>
        </p:nvSpPr>
        <p:spPr>
          <a:xfrm>
            <a:off x="5829184" y="4244796"/>
            <a:ext cx="4605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>
              <a:defRPr/>
            </a:pPr>
            <a:r>
              <a:rPr lang="fr-CH" sz="2800" dirty="0">
                <a:solidFill>
                  <a:srgbClr val="000000"/>
                </a:solidFill>
                <a:latin typeface="Garamond" panose="02020404030301010803" pitchFamily="18" charset="0"/>
              </a:rPr>
              <a:t>Patient's responsibility</a:t>
            </a:r>
          </a:p>
        </p:txBody>
      </p:sp>
      <p:pic>
        <p:nvPicPr>
          <p:cNvPr id="22" name="Graphic 21" descr="Body builder with solid fill">
            <a:extLst>
              <a:ext uri="{FF2B5EF4-FFF2-40B4-BE49-F238E27FC236}">
                <a16:creationId xmlns:a16="http://schemas.microsoft.com/office/drawing/2014/main" id="{C4F8E5BB-18C0-FB78-834B-3614F0EF6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78347" y="3592006"/>
            <a:ext cx="914400" cy="914400"/>
          </a:xfrm>
          <a:prstGeom prst="rect">
            <a:avLst/>
          </a:prstGeom>
        </p:spPr>
      </p:pic>
      <p:pic>
        <p:nvPicPr>
          <p:cNvPr id="24" name="Graphic 23" descr="Care with solid fill">
            <a:extLst>
              <a:ext uri="{FF2B5EF4-FFF2-40B4-BE49-F238E27FC236}">
                <a16:creationId xmlns:a16="http://schemas.microsoft.com/office/drawing/2014/main" id="{602573B3-ADE7-88EF-85B2-A53F1631F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9830" y="3260420"/>
            <a:ext cx="914400" cy="914400"/>
          </a:xfrm>
          <a:prstGeom prst="rect">
            <a:avLst/>
          </a:prstGeom>
        </p:spPr>
      </p:pic>
      <p:pic>
        <p:nvPicPr>
          <p:cNvPr id="26" name="Graphic 25" descr="Cheers outline">
            <a:extLst>
              <a:ext uri="{FF2B5EF4-FFF2-40B4-BE49-F238E27FC236}">
                <a16:creationId xmlns:a16="http://schemas.microsoft.com/office/drawing/2014/main" id="{1359DFDE-DE41-9040-21B4-4AE9DF409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62396" y="3467886"/>
            <a:ext cx="1237896" cy="1237896"/>
          </a:xfrm>
          <a:prstGeom prst="rect">
            <a:avLst/>
          </a:prstGeom>
        </p:spPr>
      </p:pic>
      <p:sp>
        <p:nvSpPr>
          <p:cNvPr id="2" name="textruta 4">
            <a:extLst>
              <a:ext uri="{FF2B5EF4-FFF2-40B4-BE49-F238E27FC236}">
                <a16:creationId xmlns:a16="http://schemas.microsoft.com/office/drawing/2014/main" id="{980C2ADE-195A-1805-7196-64B69DBE2D9D}"/>
              </a:ext>
            </a:extLst>
          </p:cNvPr>
          <p:cNvSpPr txBox="1"/>
          <p:nvPr/>
        </p:nvSpPr>
        <p:spPr>
          <a:xfrm>
            <a:off x="2479361" y="6014585"/>
            <a:ext cx="9135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1400"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IMAI One-day Orientation on</a:t>
            </a:r>
            <a:r>
              <a:rPr kumimoji="0" lang="sl-SI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Adolescents Living with HIV</a:t>
            </a:r>
            <a:r>
              <a:rPr kumimoji="0" lang="sl-SI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, </a:t>
            </a:r>
            <a:r>
              <a:rPr kumimoji="0" lang="sv-SE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WHO, 2010</a:t>
            </a:r>
            <a:r>
              <a:rPr kumimoji="0" lang="sl-SI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>
                <a:latin typeface="Garamond" panose="02020404030301010803" pitchFamily="18" charset="0"/>
              </a:rPr>
              <a:t>Youth-friendly care – what is it?</a:t>
            </a:r>
            <a:r>
              <a:rPr lang="sl-SI" sz="1200" dirty="0">
                <a:latin typeface="Garamond" panose="02020404030301010803" pitchFamily="18" charset="0"/>
              </a:rPr>
              <a:t> </a:t>
            </a:r>
            <a:r>
              <a:rPr lang="sl-SI" sz="1200" dirty="0" err="1">
                <a:latin typeface="Garamond" panose="02020404030301010803" pitchFamily="18" charset="0"/>
              </a:rPr>
              <a:t>Swedish</a:t>
            </a:r>
            <a:r>
              <a:rPr lang="sl-SI" sz="1200" dirty="0">
                <a:latin typeface="Garamond" panose="02020404030301010803" pitchFamily="18" charset="0"/>
              </a:rPr>
              <a:t> </a:t>
            </a:r>
            <a:r>
              <a:rPr lang="sl-SI" sz="1200" dirty="0" err="1">
                <a:latin typeface="Garamond" panose="02020404030301010803" pitchFamily="18" charset="0"/>
              </a:rPr>
              <a:t>paediatric</a:t>
            </a:r>
            <a:r>
              <a:rPr lang="sl-SI" sz="1200" dirty="0">
                <a:latin typeface="Garamond" panose="02020404030301010803" pitchFamily="18" charset="0"/>
              </a:rPr>
              <a:t> </a:t>
            </a:r>
            <a:r>
              <a:rPr lang="sl-SI" sz="1200" dirty="0" err="1">
                <a:latin typeface="Garamond" panose="02020404030301010803" pitchFamily="18" charset="0"/>
              </a:rPr>
              <a:t>societz</a:t>
            </a:r>
            <a:r>
              <a:rPr lang="sl-SI" sz="1200" dirty="0">
                <a:latin typeface="Garamond" panose="02020404030301010803" pitchFamily="18" charset="0"/>
              </a:rPr>
              <a:t>, 2021. </a:t>
            </a:r>
            <a:r>
              <a:rPr lang="en-US" sz="1200" i="0" dirty="0" err="1">
                <a:solidFill>
                  <a:srgbClr val="111111"/>
                </a:solidFill>
                <a:effectLst/>
                <a:latin typeface="Garamond" panose="02020404030301010803" pitchFamily="18" charset="0"/>
              </a:rPr>
              <a:t>Programme</a:t>
            </a:r>
            <a:r>
              <a:rPr lang="en-US" sz="1200" i="0" dirty="0">
                <a:solidFill>
                  <a:srgbClr val="111111"/>
                </a:solidFill>
                <a:effectLst/>
                <a:latin typeface="Garamond" panose="02020404030301010803" pitchFamily="18" charset="0"/>
              </a:rPr>
              <a:t> Guidance for the Second Decade</a:t>
            </a:r>
            <a:r>
              <a:rPr lang="sl-SI" sz="1200" i="0" dirty="0">
                <a:solidFill>
                  <a:srgbClr val="111111"/>
                </a:solidFill>
                <a:effectLst/>
                <a:latin typeface="Garamond" panose="02020404030301010803" pitchFamily="18" charset="0"/>
              </a:rPr>
              <a:t>, UNICEF, 2018</a:t>
            </a:r>
            <a:endParaRPr kumimoji="0" lang="sv-SE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A8CC625-8BAF-E49B-237A-3A035303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10" y="365125"/>
            <a:ext cx="10515600" cy="929815"/>
          </a:xfrm>
        </p:spPr>
        <p:txBody>
          <a:bodyPr/>
          <a:lstStyle/>
          <a:p>
            <a:r>
              <a:rPr lang="en-US" noProof="0" dirty="0"/>
              <a:t>Navigating transition – professional coaching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04DFBEB-93C0-0175-0729-C5055E6B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8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8" grpId="1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8770DD8-0CCE-4C77-D89D-95E96481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Introducing an idea of transition </a:t>
            </a:r>
            <a:r>
              <a:rPr lang="en-US" dirty="0"/>
              <a:t>care </a:t>
            </a:r>
            <a:r>
              <a:rPr lang="en-US" noProof="0" dirty="0"/>
              <a:t>EPAs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EF17713-2281-FBD8-388F-3281BCEA5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20632" cy="4293394"/>
          </a:xfrm>
        </p:spPr>
        <p:txBody>
          <a:bodyPr>
            <a:normAutofit/>
          </a:bodyPr>
          <a:lstStyle/>
          <a:p>
            <a:r>
              <a:rPr lang="en-US" noProof="0" dirty="0"/>
              <a:t>Make appropriate assessment</a:t>
            </a:r>
          </a:p>
          <a:p>
            <a:r>
              <a:rPr lang="en-US" noProof="0" dirty="0"/>
              <a:t>Follow legal aspects, assess autonomous capacity</a:t>
            </a:r>
          </a:p>
          <a:p>
            <a:r>
              <a:rPr lang="en-US" noProof="0" dirty="0"/>
              <a:t>Address psychosocial &amp; developmental needs</a:t>
            </a:r>
          </a:p>
          <a:p>
            <a:r>
              <a:rPr lang="en-US" noProof="0" dirty="0"/>
              <a:t>Promote health equity and special needs groups (migrants, minorities, disasters' victims)</a:t>
            </a:r>
          </a:p>
          <a:p>
            <a:r>
              <a:rPr lang="en-US" noProof="0" dirty="0"/>
              <a:t>Coordinate transition in practice</a:t>
            </a:r>
          </a:p>
          <a:p>
            <a:r>
              <a:rPr lang="en-US" noProof="0" dirty="0"/>
              <a:t>Contribute to health literacy improvement</a:t>
            </a:r>
          </a:p>
          <a:p>
            <a:r>
              <a:rPr lang="en-US" noProof="0" dirty="0"/>
              <a:t>Use appropriate digital tools</a:t>
            </a:r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id="{D2CEC6C3-8F4F-3DA2-CD43-6CBFF0EBB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8831" y="1767681"/>
            <a:ext cx="4351338" cy="4351338"/>
          </a:xfrm>
        </p:spPr>
      </p:pic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BDD68B7-E161-2E2A-FF72-ABA00B81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1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8E4D57-AE8E-D1FE-37C1-9025E40F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EPA 2 – </a:t>
            </a:r>
            <a:r>
              <a:rPr lang="sl-SI" i="1" dirty="0"/>
              <a:t>e. g. </a:t>
            </a:r>
            <a:r>
              <a:rPr lang="en-US" dirty="0"/>
              <a:t>Follow legal aspects, assess autonomous capacity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3E5DB64-7F13-448D-3728-CAEB8E7FF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65889" cy="435133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sl-SI" b="1" dirty="0" err="1"/>
              <a:t>Content</a:t>
            </a:r>
            <a:endParaRPr lang="sl-SI" b="1" dirty="0"/>
          </a:p>
          <a:p>
            <a:pPr>
              <a:spcBef>
                <a:spcPts val="600"/>
              </a:spcBef>
            </a:pPr>
            <a:r>
              <a:rPr lang="en-US" dirty="0"/>
              <a:t>Specification and limitations = description of EPA</a:t>
            </a:r>
            <a:endParaRPr lang="sl-SI" dirty="0"/>
          </a:p>
          <a:p>
            <a:pPr>
              <a:spcBef>
                <a:spcPts val="600"/>
              </a:spcBef>
            </a:pPr>
            <a:r>
              <a:rPr lang="en-US" dirty="0"/>
              <a:t>Potential risks in case of failure</a:t>
            </a:r>
            <a:endParaRPr lang="sl-SI" dirty="0"/>
          </a:p>
          <a:p>
            <a:pPr>
              <a:spcBef>
                <a:spcPts val="600"/>
              </a:spcBef>
            </a:pPr>
            <a:r>
              <a:rPr lang="en-US" dirty="0"/>
              <a:t>Most relevant competency domains (</a:t>
            </a:r>
            <a:r>
              <a:rPr lang="en-US" dirty="0" err="1"/>
              <a:t>CanMEDS</a:t>
            </a:r>
            <a:r>
              <a:rPr lang="en-US" dirty="0"/>
              <a:t>)</a:t>
            </a:r>
            <a:endParaRPr lang="sl-SI" dirty="0"/>
          </a:p>
          <a:p>
            <a:pPr>
              <a:spcBef>
                <a:spcPts val="600"/>
              </a:spcBef>
            </a:pPr>
            <a:r>
              <a:rPr lang="sl-SI" dirty="0" err="1"/>
              <a:t>Required</a:t>
            </a:r>
            <a:r>
              <a:rPr lang="sl-SI" dirty="0"/>
              <a:t> </a:t>
            </a:r>
            <a:r>
              <a:rPr lang="sl-SI" dirty="0" err="1"/>
              <a:t>knowledge</a:t>
            </a:r>
            <a:r>
              <a:rPr lang="sl-SI" dirty="0"/>
              <a:t>, </a:t>
            </a:r>
            <a:r>
              <a:rPr lang="sl-SI" dirty="0" err="1"/>
              <a:t>skills</a:t>
            </a:r>
            <a:r>
              <a:rPr lang="sl-SI" dirty="0"/>
              <a:t>, </a:t>
            </a:r>
            <a:r>
              <a:rPr lang="sl-SI" dirty="0" err="1"/>
              <a:t>attitudes</a:t>
            </a:r>
            <a:r>
              <a:rPr lang="sl-SI" dirty="0"/>
              <a:t> </a:t>
            </a:r>
          </a:p>
          <a:p>
            <a:pPr>
              <a:spcBef>
                <a:spcPts val="600"/>
              </a:spcBef>
            </a:pPr>
            <a:r>
              <a:rPr lang="en-US" dirty="0"/>
              <a:t>Information sources to assess progress and support summative entrustment</a:t>
            </a:r>
            <a:endParaRPr lang="sl-SI" dirty="0"/>
          </a:p>
          <a:p>
            <a:pPr>
              <a:spcBef>
                <a:spcPts val="600"/>
              </a:spcBef>
            </a:pPr>
            <a:r>
              <a:rPr lang="en-US" dirty="0"/>
              <a:t>Entrustment/ supervision level expected at which stage of training</a:t>
            </a:r>
            <a:endParaRPr lang="sl-SI" dirty="0"/>
          </a:p>
          <a:p>
            <a:pPr>
              <a:spcBef>
                <a:spcPts val="600"/>
              </a:spcBef>
            </a:pPr>
            <a:r>
              <a:rPr lang="en-US" dirty="0"/>
              <a:t>Time period to expiration if not practiced</a:t>
            </a:r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F4C2C3-B93D-AE53-B486-067AD013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Assoc. prof. Lina Zabuliene, Adolescent Medicine and Health MJC, 2025</a:t>
            </a:r>
            <a:endParaRPr lang="en-GB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B362EC0-0CA8-F062-7CDA-93082A1E7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812" y="2017332"/>
            <a:ext cx="2886075" cy="381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805BC5B5-204D-6B52-9A34-0171E91FB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10" y="2017332"/>
            <a:ext cx="27908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44366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2" ma:contentTypeDescription="Crée un document." ma:contentTypeScope="" ma:versionID="4966109fe0896e52cf96412e6b71e88b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7f227f0845759f58ca2e23e7beba02e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96BA3F-1274-428D-B819-A39F35424B79}"/>
</file>

<file path=customXml/itemProps2.xml><?xml version="1.0" encoding="utf-8"?>
<ds:datastoreItem xmlns:ds="http://schemas.openxmlformats.org/officeDocument/2006/customXml" ds:itemID="{737B8441-7484-49C4-B7FD-B8B1E6DB9C22}">
  <ds:schemaRefs>
    <ds:schemaRef ds:uri="fc20b929-4ce5-4d0c-b3ad-44319fdb9093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D28CE0E-8C6F-4FB6-AB10-09ED97D41D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1334</Words>
  <Application>Microsoft Office PowerPoint</Application>
  <PresentationFormat>Plačiaekranė</PresentationFormat>
  <Paragraphs>145</Paragraphs>
  <Slides>13</Slides>
  <Notes>12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BlinkMacSystemFont</vt:lpstr>
      <vt:lpstr>Calibri</vt:lpstr>
      <vt:lpstr>Garamond</vt:lpstr>
      <vt:lpstr>„Office“ tema</vt:lpstr>
      <vt:lpstr>Office Theme</vt:lpstr>
      <vt:lpstr>Strengthening Transitional Care in Europe: UEMS Adolescent Medicine and Health MJC</vt:lpstr>
      <vt:lpstr>"Transition felt like floating alone in open water."                                                         Female, 18-years-od</vt:lpstr>
      <vt:lpstr>The voice of young people (The Nordic Youth Panel)</vt:lpstr>
      <vt:lpstr>Top priorities of young peple with chronic conditions                                                              The Nordic Youth Panel</vt:lpstr>
      <vt:lpstr>Why transitional care matters</vt:lpstr>
      <vt:lpstr>„PowerPoint“ pateiktis</vt:lpstr>
      <vt:lpstr>Navigating transition – professional coaching</vt:lpstr>
      <vt:lpstr>Introducing an idea of transition care EPAs</vt:lpstr>
      <vt:lpstr>EPA 2 – e. g. Follow legal aspects, assess autonomous capacity</vt:lpstr>
      <vt:lpstr>Why these EPAs matter – relevant and flexible</vt:lpstr>
      <vt:lpstr>We are grateful for </vt:lpstr>
      <vt:lpstr> Implementing an ETR on transition care competency for adult specialists could enable efficient and youth-friendly health care 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and health care services for young people in Europe – time to make a change?</dc:title>
  <dc:creator>Lina Zabulienė</dc:creator>
  <cp:lastModifiedBy>Lina Zabulienė</cp:lastModifiedBy>
  <cp:revision>200</cp:revision>
  <cp:lastPrinted>2025-04-25T21:45:51Z</cp:lastPrinted>
  <dcterms:created xsi:type="dcterms:W3CDTF">2024-04-21T17:42:08Z</dcterms:created>
  <dcterms:modified xsi:type="dcterms:W3CDTF">2025-04-26T11:08:05Z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</Properties>
</file>